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4" r:id="rId4"/>
    <p:sldId id="258" r:id="rId5"/>
    <p:sldId id="260" r:id="rId6"/>
    <p:sldId id="277" r:id="rId7"/>
    <p:sldId id="259" r:id="rId8"/>
    <p:sldId id="272" r:id="rId9"/>
    <p:sldId id="278" r:id="rId10"/>
    <p:sldId id="266" r:id="rId11"/>
    <p:sldId id="265" r:id="rId12"/>
    <p:sldId id="275" r:id="rId13"/>
    <p:sldId id="273" r:id="rId14"/>
    <p:sldId id="276" r:id="rId15"/>
    <p:sldId id="268" r:id="rId16"/>
    <p:sldId id="269" r:id="rId17"/>
    <p:sldId id="267" r:id="rId18"/>
    <p:sldId id="263" r:id="rId19"/>
    <p:sldId id="270" r:id="rId20"/>
    <p:sldId id="271" r:id="rId21"/>
    <p:sldId id="274" r:id="rId22"/>
    <p:sldId id="26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775"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7C17CC13-CD98-4CE6-A43D-4E3F7BC2C713}" type="datetimeFigureOut">
              <a:rPr lang="en-US" smtClean="0"/>
              <a:t>12/11/2017</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F274820C-F25C-47EA-80D7-0077B707FA9B}"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6177626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17CC13-CD98-4CE6-A43D-4E3F7BC2C713}"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4820C-F25C-47EA-80D7-0077B707FA9B}" type="slidenum">
              <a:rPr lang="en-US" smtClean="0"/>
              <a:t>‹#›</a:t>
            </a:fld>
            <a:endParaRPr lang="en-US"/>
          </a:p>
        </p:txBody>
      </p:sp>
    </p:spTree>
    <p:extLst>
      <p:ext uri="{BB962C8B-B14F-4D97-AF65-F5344CB8AC3E}">
        <p14:creationId xmlns:p14="http://schemas.microsoft.com/office/powerpoint/2010/main" val="2052363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17CC13-CD98-4CE6-A43D-4E3F7BC2C713}"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4820C-F25C-47EA-80D7-0077B707FA9B}" type="slidenum">
              <a:rPr lang="en-US" smtClean="0"/>
              <a:t>‹#›</a:t>
            </a:fld>
            <a:endParaRPr lang="en-US"/>
          </a:p>
        </p:txBody>
      </p:sp>
    </p:spTree>
    <p:extLst>
      <p:ext uri="{BB962C8B-B14F-4D97-AF65-F5344CB8AC3E}">
        <p14:creationId xmlns:p14="http://schemas.microsoft.com/office/powerpoint/2010/main" val="4169195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17CC13-CD98-4CE6-A43D-4E3F7BC2C713}"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4820C-F25C-47EA-80D7-0077B707FA9B}" type="slidenum">
              <a:rPr lang="en-US" smtClean="0"/>
              <a:t>‹#›</a:t>
            </a:fld>
            <a:endParaRPr lang="en-US"/>
          </a:p>
        </p:txBody>
      </p:sp>
    </p:spTree>
    <p:extLst>
      <p:ext uri="{BB962C8B-B14F-4D97-AF65-F5344CB8AC3E}">
        <p14:creationId xmlns:p14="http://schemas.microsoft.com/office/powerpoint/2010/main" val="2372385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7C17CC13-CD98-4CE6-A43D-4E3F7BC2C713}" type="datetimeFigureOut">
              <a:rPr lang="en-US" smtClean="0"/>
              <a:t>12/11/2017</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F274820C-F25C-47EA-80D7-0077B707FA9B}"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8791030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17CC13-CD98-4CE6-A43D-4E3F7BC2C713}"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4820C-F25C-47EA-80D7-0077B707FA9B}" type="slidenum">
              <a:rPr lang="en-US" smtClean="0"/>
              <a:t>‹#›</a:t>
            </a:fld>
            <a:endParaRPr lang="en-US"/>
          </a:p>
        </p:txBody>
      </p:sp>
    </p:spTree>
    <p:extLst>
      <p:ext uri="{BB962C8B-B14F-4D97-AF65-F5344CB8AC3E}">
        <p14:creationId xmlns:p14="http://schemas.microsoft.com/office/powerpoint/2010/main" val="3505069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17CC13-CD98-4CE6-A43D-4E3F7BC2C713}" type="datetimeFigureOut">
              <a:rPr lang="en-US" smtClean="0"/>
              <a:t>12/11/2017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74820C-F25C-47EA-80D7-0077B707FA9B}" type="slidenum">
              <a:rPr lang="en-US" smtClean="0"/>
              <a:t>‹#›</a:t>
            </a:fld>
            <a:endParaRPr lang="en-US"/>
          </a:p>
        </p:txBody>
      </p:sp>
    </p:spTree>
    <p:extLst>
      <p:ext uri="{BB962C8B-B14F-4D97-AF65-F5344CB8AC3E}">
        <p14:creationId xmlns:p14="http://schemas.microsoft.com/office/powerpoint/2010/main" val="623547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C17CC13-CD98-4CE6-A43D-4E3F7BC2C713}" type="datetimeFigureOut">
              <a:rPr lang="en-US" smtClean="0"/>
              <a:t>12/11/2017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74820C-F25C-47EA-80D7-0077B707FA9B}" type="slidenum">
              <a:rPr lang="en-US" smtClean="0"/>
              <a:t>‹#›</a:t>
            </a:fld>
            <a:endParaRPr lang="en-US"/>
          </a:p>
        </p:txBody>
      </p:sp>
    </p:spTree>
    <p:extLst>
      <p:ext uri="{BB962C8B-B14F-4D97-AF65-F5344CB8AC3E}">
        <p14:creationId xmlns:p14="http://schemas.microsoft.com/office/powerpoint/2010/main" val="337673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17CC13-CD98-4CE6-A43D-4E3F7BC2C713}" type="datetimeFigureOut">
              <a:rPr lang="en-US" smtClean="0"/>
              <a:t>12/11/2017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74820C-F25C-47EA-80D7-0077B707FA9B}" type="slidenum">
              <a:rPr lang="en-US" smtClean="0"/>
              <a:t>‹#›</a:t>
            </a:fld>
            <a:endParaRPr lang="en-US"/>
          </a:p>
        </p:txBody>
      </p:sp>
    </p:spTree>
    <p:extLst>
      <p:ext uri="{BB962C8B-B14F-4D97-AF65-F5344CB8AC3E}">
        <p14:creationId xmlns:p14="http://schemas.microsoft.com/office/powerpoint/2010/main" val="1457278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C17CC13-CD98-4CE6-A43D-4E3F7BC2C713}" type="datetimeFigureOut">
              <a:rPr lang="en-US" smtClean="0"/>
              <a:t>12/11/2017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274820C-F25C-47EA-80D7-0077B707FA9B}"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66378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C17CC13-CD98-4CE6-A43D-4E3F7BC2C713}" type="datetimeFigureOut">
              <a:rPr lang="en-US" smtClean="0"/>
              <a:t>12/11/2017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274820C-F25C-47EA-80D7-0077B707FA9B}"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82003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7C17CC13-CD98-4CE6-A43D-4E3F7BC2C713}" type="datetimeFigureOut">
              <a:rPr lang="en-US" smtClean="0"/>
              <a:t>12/11/2017</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F274820C-F25C-47EA-80D7-0077B707FA9B}"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773037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stat.berkeley.edu/~breiman/RandomForest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6275" y="1520824"/>
            <a:ext cx="8361229" cy="2098226"/>
          </a:xfrm>
        </p:spPr>
        <p:txBody>
          <a:bodyPr/>
          <a:lstStyle/>
          <a:p>
            <a:r>
              <a:rPr lang="en-US" altLang="zh-CN" b="1" dirty="0">
                <a:ea typeface="SimSun" panose="02010600030101010101" pitchFamily="2" charset="-122"/>
              </a:rPr>
              <a:t>Random Forests</a:t>
            </a:r>
            <a:r>
              <a:rPr lang="en-US" dirty="0" smtClean="0"/>
              <a:t> </a:t>
            </a:r>
            <a:endParaRPr lang="en-US" dirty="0"/>
          </a:p>
        </p:txBody>
      </p:sp>
      <p:sp>
        <p:nvSpPr>
          <p:cNvPr id="3" name="Subtitle 2"/>
          <p:cNvSpPr>
            <a:spLocks noGrp="1"/>
          </p:cNvSpPr>
          <p:nvPr>
            <p:ph type="subTitle" idx="1"/>
          </p:nvPr>
        </p:nvSpPr>
        <p:spPr>
          <a:xfrm>
            <a:off x="3582514" y="3992137"/>
            <a:ext cx="4807564" cy="2152185"/>
          </a:xfrm>
        </p:spPr>
        <p:txBody>
          <a:bodyPr>
            <a:normAutofit fontScale="92500" lnSpcReduction="10000"/>
          </a:bodyPr>
          <a:lstStyle/>
          <a:p>
            <a:r>
              <a:rPr lang="en-US" dirty="0" smtClean="0"/>
              <a:t>Advisor: </a:t>
            </a:r>
            <a:r>
              <a:rPr lang="en-US" dirty="0" err="1" smtClean="0"/>
              <a:t>Dr.vahidipour</a:t>
            </a:r>
            <a:endParaRPr lang="en-US" dirty="0" smtClean="0"/>
          </a:p>
          <a:p>
            <a:endParaRPr lang="en-US" dirty="0" smtClean="0"/>
          </a:p>
          <a:p>
            <a:r>
              <a:rPr lang="en-US" dirty="0" smtClean="0"/>
              <a:t>Zahra </a:t>
            </a:r>
            <a:r>
              <a:rPr lang="en-US" dirty="0" err="1" smtClean="0"/>
              <a:t>salimian</a:t>
            </a:r>
            <a:endParaRPr lang="en-US" dirty="0" smtClean="0"/>
          </a:p>
          <a:p>
            <a:r>
              <a:rPr lang="en-US" dirty="0" err="1" smtClean="0"/>
              <a:t>Shaghayegh</a:t>
            </a:r>
            <a:r>
              <a:rPr lang="en-US" dirty="0" smtClean="0"/>
              <a:t> </a:t>
            </a:r>
            <a:r>
              <a:rPr lang="en-US" dirty="0" err="1" smtClean="0"/>
              <a:t>jalali</a:t>
            </a:r>
            <a:endParaRPr lang="en-US" dirty="0" smtClean="0"/>
          </a:p>
          <a:p>
            <a:endParaRPr lang="en-US" dirty="0"/>
          </a:p>
          <a:p>
            <a:r>
              <a:rPr lang="en-US" dirty="0" smtClean="0"/>
              <a:t>Dec 2017</a:t>
            </a:r>
            <a:endParaRPr lang="en-US" dirty="0"/>
          </a:p>
        </p:txBody>
      </p:sp>
      <p:pic>
        <p:nvPicPr>
          <p:cNvPr id="4" name="Picture 3"/>
          <p:cNvPicPr>
            <a:picLocks noChangeAspect="1"/>
          </p:cNvPicPr>
          <p:nvPr/>
        </p:nvPicPr>
        <p:blipFill>
          <a:blip r:embed="rId2">
            <a:grayscl/>
            <a:extLst>
              <a:ext uri="{BEBA8EAE-BF5A-486C-A8C5-ECC9F3942E4B}">
                <a14:imgProps xmlns:a14="http://schemas.microsoft.com/office/drawing/2010/main">
                  <a14:imgLayer r:embed="rId3">
                    <a14:imgEffect>
                      <a14:colorTemperature colorTemp="11200"/>
                    </a14:imgEffect>
                    <a14:imgEffect>
                      <a14:saturation sat="66000"/>
                    </a14:imgEffect>
                  </a14:imgLayer>
                </a14:imgProps>
              </a:ext>
              <a:ext uri="{28A0092B-C50C-407E-A947-70E740481C1C}">
                <a14:useLocalDpi xmlns:a14="http://schemas.microsoft.com/office/drawing/2010/main" val="0"/>
              </a:ext>
            </a:extLst>
          </a:blip>
          <a:stretch>
            <a:fillRect/>
          </a:stretch>
        </p:blipFill>
        <p:spPr>
          <a:xfrm>
            <a:off x="5248259" y="559567"/>
            <a:ext cx="1476075" cy="1503410"/>
          </a:xfrm>
          <a:prstGeom prst="rect">
            <a:avLst/>
          </a:prstGeom>
          <a:effectLst>
            <a:glow>
              <a:schemeClr val="accent1"/>
            </a:glow>
            <a:outerShdw dist="50800" dir="5400000" sx="1000" sy="1000" algn="ctr" rotWithShape="0">
              <a:srgbClr val="000000"/>
            </a:outerShdw>
            <a:reflection stA="45000" endPos="0" dist="50800" dir="5400000" sy="-100000" algn="bl" rotWithShape="0"/>
            <a:softEdge rad="101600"/>
          </a:effectLst>
        </p:spPr>
      </p:pic>
    </p:spTree>
    <p:extLst>
      <p:ext uri="{BB962C8B-B14F-4D97-AF65-F5344CB8AC3E}">
        <p14:creationId xmlns:p14="http://schemas.microsoft.com/office/powerpoint/2010/main" val="2872627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RF.pdf"/>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64568" y="-301158"/>
            <a:ext cx="8601407" cy="7358173"/>
          </a:xfrm>
          <a:prstGeom prst="rect">
            <a:avLst/>
          </a:prstGeom>
        </p:spPr>
      </p:pic>
    </p:spTree>
    <p:extLst>
      <p:ext uri="{BB962C8B-B14F-4D97-AF65-F5344CB8AC3E}">
        <p14:creationId xmlns:p14="http://schemas.microsoft.com/office/powerpoint/2010/main" val="4275623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1371600" y="2286000"/>
            <a:ext cx="10085294" cy="4007224"/>
          </a:xfrm>
        </p:spPr>
        <p:txBody>
          <a:bodyPr/>
          <a:lstStyle/>
          <a:p>
            <a:r>
              <a:rPr lang="en-US" sz="2400" dirty="0"/>
              <a:t>4,718 genes measured on tissue samples from 349 patients.</a:t>
            </a:r>
          </a:p>
          <a:p>
            <a:r>
              <a:rPr lang="en-US" sz="2400" dirty="0"/>
              <a:t>Each gene has different expression </a:t>
            </a:r>
          </a:p>
          <a:p>
            <a:r>
              <a:rPr lang="en-US" sz="2400" dirty="0"/>
              <a:t>Each of the patient samples has a qualitative label with 15 different levels: either normal or 1 of 14 different types of cancer. </a:t>
            </a:r>
          </a:p>
          <a:p>
            <a:pPr marL="0" indent="0">
              <a:buNone/>
            </a:pPr>
            <a:endParaRPr lang="en-US" sz="2400" dirty="0"/>
          </a:p>
          <a:p>
            <a:pPr marL="0" indent="0">
              <a:buNone/>
            </a:pPr>
            <a:r>
              <a:rPr lang="en-US" sz="2400" dirty="0"/>
              <a:t>Use random forests to predict cancer type based on the 500 genes that have the largest variance in the training set. </a:t>
            </a:r>
          </a:p>
          <a:p>
            <a:pPr marL="0" indent="0">
              <a:buNone/>
            </a:pPr>
            <a:endParaRPr lang="en-US" dirty="0"/>
          </a:p>
        </p:txBody>
      </p:sp>
    </p:spTree>
    <p:extLst>
      <p:ext uri="{BB962C8B-B14F-4D97-AF65-F5344CB8AC3E}">
        <p14:creationId xmlns:p14="http://schemas.microsoft.com/office/powerpoint/2010/main" val="983627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Random forest</a:t>
            </a:r>
            <a:r>
              <a:rPr lang="en-US" dirty="0" smtClean="0"/>
              <a:t>: sample </a:t>
            </a:r>
            <a:r>
              <a:rPr lang="en-US" dirty="0"/>
              <a:t>results</a:t>
            </a:r>
          </a:p>
        </p:txBody>
      </p:sp>
      <p:sp>
        <p:nvSpPr>
          <p:cNvPr id="3" name="Content Placeholder 2"/>
          <p:cNvSpPr>
            <a:spLocks noGrp="1"/>
          </p:cNvSpPr>
          <p:nvPr>
            <p:ph idx="1"/>
          </p:nvPr>
        </p:nvSpPr>
        <p:spPr>
          <a:xfrm>
            <a:off x="1371600" y="1753496"/>
            <a:ext cx="9601200" cy="4722607"/>
          </a:xfrm>
        </p:spPr>
        <p:txBody>
          <a:bodyPr>
            <a:normAutofit/>
          </a:bodyPr>
          <a:lstStyle/>
          <a:p>
            <a:r>
              <a:rPr lang="en-US" sz="3200" dirty="0" smtClean="0"/>
              <a:t>RF </a:t>
            </a:r>
            <a:r>
              <a:rPr lang="en-US" sz="3200" dirty="0"/>
              <a:t>retains many benefits of decision trees … </a:t>
            </a:r>
            <a:endParaRPr lang="en-US" sz="3200" dirty="0" smtClean="0"/>
          </a:p>
          <a:p>
            <a:pPr lvl="1"/>
            <a:r>
              <a:rPr lang="en-US" sz="3200" dirty="0" smtClean="0"/>
              <a:t>Handles </a:t>
            </a:r>
            <a:r>
              <a:rPr lang="en-US" sz="3200" dirty="0"/>
              <a:t>missing values</a:t>
            </a:r>
            <a:r>
              <a:rPr lang="en-US" sz="3200" dirty="0" smtClean="0"/>
              <a:t>,</a:t>
            </a:r>
          </a:p>
          <a:p>
            <a:pPr lvl="1"/>
            <a:r>
              <a:rPr lang="en-US" sz="3200" dirty="0" smtClean="0"/>
              <a:t> </a:t>
            </a:r>
            <a:r>
              <a:rPr lang="en-US" sz="3200" dirty="0"/>
              <a:t>continuous and categorical </a:t>
            </a:r>
            <a:r>
              <a:rPr lang="en-US" sz="3200" dirty="0" smtClean="0"/>
              <a:t>predictors</a:t>
            </a:r>
            <a:endParaRPr lang="en-US" sz="3200" dirty="0"/>
          </a:p>
          <a:p>
            <a:pPr lvl="1"/>
            <a:endParaRPr lang="en-US" sz="3200" dirty="0" smtClean="0"/>
          </a:p>
          <a:p>
            <a:r>
              <a:rPr lang="en-US" sz="3200" dirty="0" smtClean="0"/>
              <a:t>while </a:t>
            </a:r>
            <a:r>
              <a:rPr lang="en-US" sz="3200" dirty="0"/>
              <a:t>achieving results that decision trees cannot: </a:t>
            </a:r>
            <a:endParaRPr lang="en-US" sz="3200" dirty="0" smtClean="0"/>
          </a:p>
          <a:p>
            <a:pPr lvl="1"/>
            <a:r>
              <a:rPr lang="en-US" sz="3200" dirty="0" smtClean="0"/>
              <a:t>RF </a:t>
            </a:r>
            <a:r>
              <a:rPr lang="en-US" sz="3200" dirty="0"/>
              <a:t>does not require tree pruning to generalize </a:t>
            </a:r>
            <a:endParaRPr lang="en-US" sz="3200" dirty="0" smtClean="0"/>
          </a:p>
          <a:p>
            <a:pPr lvl="1"/>
            <a:r>
              <a:rPr lang="en-US" sz="3200" dirty="0" smtClean="0"/>
              <a:t>Over </a:t>
            </a:r>
            <a:r>
              <a:rPr lang="en-US" sz="3200" dirty="0"/>
              <a:t>variety of problem domains, RF improves </a:t>
            </a:r>
            <a:r>
              <a:rPr lang="en-US" sz="3200" dirty="0" smtClean="0"/>
              <a:t>prediction</a:t>
            </a:r>
            <a:endParaRPr lang="en-US" sz="3200" dirty="0"/>
          </a:p>
          <a:p>
            <a:endParaRPr lang="en-US" dirty="0" smtClean="0"/>
          </a:p>
        </p:txBody>
      </p:sp>
    </p:spTree>
    <p:extLst>
      <p:ext uri="{BB962C8B-B14F-4D97-AF65-F5344CB8AC3E}">
        <p14:creationId xmlns:p14="http://schemas.microsoft.com/office/powerpoint/2010/main" val="4129572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Bagging</a:t>
            </a:r>
            <a:r>
              <a:rPr lang="en-US" sz="2800" dirty="0" smtClean="0"/>
              <a:t>: reduces </a:t>
            </a:r>
            <a:r>
              <a:rPr lang="en-US" sz="2800" dirty="0"/>
              <a:t>variance </a:t>
            </a:r>
            <a:r>
              <a:rPr lang="en-US" sz="2800" dirty="0" smtClean="0"/>
              <a:t>–Example</a:t>
            </a:r>
            <a:endParaRPr lang="en-US" sz="2800" dirty="0"/>
          </a:p>
        </p:txBody>
      </p:sp>
      <p:sp>
        <p:nvSpPr>
          <p:cNvPr id="3" name="Content Placeholder 2"/>
          <p:cNvSpPr>
            <a:spLocks noGrp="1"/>
          </p:cNvSpPr>
          <p:nvPr>
            <p:ph idx="1"/>
          </p:nvPr>
        </p:nvSpPr>
        <p:spPr/>
        <p:txBody>
          <a:bodyPr>
            <a:normAutofit/>
          </a:bodyPr>
          <a:lstStyle/>
          <a:p>
            <a:r>
              <a:rPr lang="en-US" dirty="0" smtClean="0"/>
              <a:t> </a:t>
            </a:r>
            <a:r>
              <a:rPr lang="en-US" dirty="0"/>
              <a:t>Ellipsoid </a:t>
            </a:r>
            <a:r>
              <a:rPr lang="en-US" dirty="0" smtClean="0"/>
              <a:t>separation</a:t>
            </a:r>
          </a:p>
          <a:p>
            <a:r>
              <a:rPr lang="en-US" dirty="0" smtClean="0"/>
              <a:t> </a:t>
            </a:r>
            <a:r>
              <a:rPr lang="en-US" dirty="0"/>
              <a:t>Two </a:t>
            </a:r>
            <a:r>
              <a:rPr lang="en-US" dirty="0" smtClean="0"/>
              <a:t>categories </a:t>
            </a:r>
          </a:p>
          <a:p>
            <a:r>
              <a:rPr lang="en-US" dirty="0" smtClean="0"/>
              <a:t>Two </a:t>
            </a:r>
            <a:r>
              <a:rPr lang="en-US" dirty="0"/>
              <a:t>predictor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3905" y="1508412"/>
            <a:ext cx="3636589" cy="24656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2090" y="3974087"/>
            <a:ext cx="3882191" cy="288391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79032" y="3974087"/>
            <a:ext cx="4012602" cy="2903707"/>
          </a:xfrm>
          <a:prstGeom prst="rect">
            <a:avLst/>
          </a:prstGeom>
        </p:spPr>
      </p:pic>
    </p:spTree>
    <p:extLst>
      <p:ext uri="{BB962C8B-B14F-4D97-AF65-F5344CB8AC3E}">
        <p14:creationId xmlns:p14="http://schemas.microsoft.com/office/powerpoint/2010/main" val="3626911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accuracy compared to single trees:</a:t>
            </a:r>
            <a:br>
              <a:rPr lang="en-US" dirty="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33753" y="1687606"/>
            <a:ext cx="7226614" cy="4481070"/>
          </a:xfrm>
          <a:prstGeom prst="rect">
            <a:avLst/>
          </a:prstGeom>
        </p:spPr>
      </p:pic>
    </p:spTree>
    <p:extLst>
      <p:ext uri="{BB962C8B-B14F-4D97-AF65-F5344CB8AC3E}">
        <p14:creationId xmlns:p14="http://schemas.microsoft.com/office/powerpoint/2010/main" val="942363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Comparisons: </a:t>
            </a:r>
            <a:r>
              <a:rPr lang="en-US" sz="3200" dirty="0" smtClean="0"/>
              <a:t>random </a:t>
            </a:r>
            <a:r>
              <a:rPr lang="en-US" sz="3200" dirty="0"/>
              <a:t>forest vs </a:t>
            </a:r>
            <a:r>
              <a:rPr lang="en-US" sz="3200" dirty="0" smtClean="0"/>
              <a:t>SVMs</a:t>
            </a:r>
            <a:r>
              <a:rPr lang="en-US" sz="3200" dirty="0"/>
              <a:t>, neural networks</a:t>
            </a:r>
          </a:p>
        </p:txBody>
      </p:sp>
      <p:sp>
        <p:nvSpPr>
          <p:cNvPr id="3" name="Content Placeholder 2"/>
          <p:cNvSpPr>
            <a:spLocks noGrp="1"/>
          </p:cNvSpPr>
          <p:nvPr>
            <p:ph idx="1"/>
          </p:nvPr>
        </p:nvSpPr>
        <p:spPr>
          <a:xfrm>
            <a:off x="1210236" y="1920239"/>
            <a:ext cx="9601200" cy="4437529"/>
          </a:xfrm>
        </p:spPr>
        <p:txBody>
          <a:bodyPr>
            <a:noAutofit/>
          </a:bodyPr>
          <a:lstStyle/>
          <a:p>
            <a:r>
              <a:rPr lang="en-US" dirty="0" smtClean="0"/>
              <a:t>Random </a:t>
            </a:r>
            <a:r>
              <a:rPr lang="en-US" dirty="0"/>
              <a:t>forests have about same accuracy as </a:t>
            </a:r>
            <a:r>
              <a:rPr lang="en-US" dirty="0" smtClean="0"/>
              <a:t>SVMs</a:t>
            </a:r>
            <a:r>
              <a:rPr lang="fa-IR" dirty="0" smtClean="0"/>
              <a:t> </a:t>
            </a:r>
            <a:r>
              <a:rPr lang="en-US" dirty="0" smtClean="0"/>
              <a:t>and </a:t>
            </a:r>
            <a:r>
              <a:rPr lang="en-US" dirty="0"/>
              <a:t>neural networks </a:t>
            </a:r>
            <a:endParaRPr lang="en-US" dirty="0" smtClean="0"/>
          </a:p>
          <a:p>
            <a:r>
              <a:rPr lang="en-US" dirty="0" smtClean="0"/>
              <a:t>RF </a:t>
            </a:r>
            <a:r>
              <a:rPr lang="en-US" dirty="0"/>
              <a:t>is more interpretable </a:t>
            </a:r>
            <a:endParaRPr lang="en-US" dirty="0" smtClean="0"/>
          </a:p>
          <a:p>
            <a:pPr lvl="1"/>
            <a:r>
              <a:rPr lang="en-US" dirty="0" smtClean="0"/>
              <a:t>Feature </a:t>
            </a:r>
            <a:r>
              <a:rPr lang="en-US" dirty="0"/>
              <a:t>importance can be estimated during training for little additional </a:t>
            </a:r>
            <a:r>
              <a:rPr lang="en-US" dirty="0" smtClean="0"/>
              <a:t>computation</a:t>
            </a:r>
          </a:p>
          <a:p>
            <a:pPr lvl="1"/>
            <a:r>
              <a:rPr lang="en-US" dirty="0" smtClean="0"/>
              <a:t> plotting </a:t>
            </a:r>
            <a:r>
              <a:rPr lang="en-US" dirty="0"/>
              <a:t>of sample </a:t>
            </a:r>
            <a:endParaRPr lang="en-US" dirty="0" smtClean="0"/>
          </a:p>
          <a:p>
            <a:pPr lvl="1"/>
            <a:r>
              <a:rPr lang="en-US" dirty="0" smtClean="0"/>
              <a:t>Visualization </a:t>
            </a:r>
            <a:r>
              <a:rPr lang="en-US" dirty="0"/>
              <a:t>of output decision trees</a:t>
            </a:r>
          </a:p>
          <a:p>
            <a:r>
              <a:rPr lang="en-US" dirty="0"/>
              <a:t>RF readily handles larger numbers of predictors.</a:t>
            </a:r>
          </a:p>
          <a:p>
            <a:r>
              <a:rPr lang="en-US" dirty="0"/>
              <a:t>Faster to train </a:t>
            </a:r>
          </a:p>
          <a:p>
            <a:r>
              <a:rPr lang="en-US" dirty="0"/>
              <a:t>Has fewer parameters </a:t>
            </a:r>
          </a:p>
        </p:txBody>
      </p:sp>
    </p:spTree>
    <p:extLst>
      <p:ext uri="{BB962C8B-B14F-4D97-AF65-F5344CB8AC3E}">
        <p14:creationId xmlns:p14="http://schemas.microsoft.com/office/powerpoint/2010/main" val="1421712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Comparisons:random</a:t>
            </a:r>
            <a:r>
              <a:rPr lang="en-US" dirty="0" smtClean="0"/>
              <a:t> </a:t>
            </a:r>
            <a:r>
              <a:rPr lang="en-US" dirty="0"/>
              <a:t>forest vs </a:t>
            </a:r>
            <a:r>
              <a:rPr lang="en-US" dirty="0" smtClean="0"/>
              <a:t>boosting</a:t>
            </a:r>
            <a:endParaRPr lang="en-US" dirty="0"/>
          </a:p>
        </p:txBody>
      </p:sp>
      <p:sp>
        <p:nvSpPr>
          <p:cNvPr id="3" name="Content Placeholder 2"/>
          <p:cNvSpPr>
            <a:spLocks noGrp="1"/>
          </p:cNvSpPr>
          <p:nvPr>
            <p:ph idx="1"/>
          </p:nvPr>
        </p:nvSpPr>
        <p:spPr>
          <a:xfrm>
            <a:off x="1371600" y="2171700"/>
            <a:ext cx="9601200" cy="4081631"/>
          </a:xfrm>
        </p:spPr>
        <p:txBody>
          <a:bodyPr/>
          <a:lstStyle/>
          <a:p>
            <a:r>
              <a:rPr lang="en-US" dirty="0" smtClean="0"/>
              <a:t>Main </a:t>
            </a:r>
            <a:r>
              <a:rPr lang="en-US" dirty="0"/>
              <a:t>similarities: </a:t>
            </a:r>
            <a:r>
              <a:rPr lang="en-US" dirty="0" smtClean="0"/>
              <a:t> </a:t>
            </a:r>
          </a:p>
          <a:p>
            <a:pPr lvl="1"/>
            <a:r>
              <a:rPr lang="en-US" dirty="0" smtClean="0"/>
              <a:t>Both </a:t>
            </a:r>
            <a:r>
              <a:rPr lang="en-US" dirty="0"/>
              <a:t>derive many benefits from </a:t>
            </a:r>
            <a:r>
              <a:rPr lang="en-US" dirty="0" err="1"/>
              <a:t>ensembling</a:t>
            </a:r>
            <a:r>
              <a:rPr lang="en-US" dirty="0"/>
              <a:t>, with few disadvantages </a:t>
            </a:r>
            <a:endParaRPr lang="en-US" dirty="0" smtClean="0"/>
          </a:p>
          <a:p>
            <a:pPr lvl="1"/>
            <a:r>
              <a:rPr lang="en-US" dirty="0" smtClean="0"/>
              <a:t>Both </a:t>
            </a:r>
            <a:r>
              <a:rPr lang="en-US" dirty="0"/>
              <a:t>can be applied to </a:t>
            </a:r>
            <a:r>
              <a:rPr lang="en-US" dirty="0" err="1" smtClean="0"/>
              <a:t>ensembling</a:t>
            </a:r>
            <a:r>
              <a:rPr lang="en-US" dirty="0" smtClean="0"/>
              <a:t> decision </a:t>
            </a:r>
            <a:r>
              <a:rPr lang="en-US" dirty="0"/>
              <a:t>trees.</a:t>
            </a:r>
          </a:p>
          <a:p>
            <a:r>
              <a:rPr lang="en-US" dirty="0"/>
              <a:t>Main differences: </a:t>
            </a:r>
            <a:endParaRPr lang="en-US" dirty="0" smtClean="0"/>
          </a:p>
          <a:p>
            <a:pPr lvl="1"/>
            <a:r>
              <a:rPr lang="en-US" dirty="0" smtClean="0"/>
              <a:t>Boosting </a:t>
            </a:r>
            <a:r>
              <a:rPr lang="en-US" dirty="0"/>
              <a:t>performs an exhaustive search for best predictor to split on; RF searches only a small subset</a:t>
            </a:r>
          </a:p>
          <a:p>
            <a:pPr lvl="1"/>
            <a:r>
              <a:rPr lang="en-US" dirty="0" smtClean="0"/>
              <a:t>Boosting </a:t>
            </a:r>
            <a:r>
              <a:rPr lang="en-US" dirty="0"/>
              <a:t>grows trees in series, with later trees dependent on the results of previous trees; RF grows trees in parallel independently of one another.</a:t>
            </a:r>
          </a:p>
        </p:txBody>
      </p:sp>
    </p:spTree>
    <p:extLst>
      <p:ext uri="{BB962C8B-B14F-4D97-AF65-F5344CB8AC3E}">
        <p14:creationId xmlns:p14="http://schemas.microsoft.com/office/powerpoint/2010/main" val="948259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RF </a:t>
            </a:r>
            <a:r>
              <a:rPr lang="en-US" dirty="0" err="1"/>
              <a:t>overfit</a:t>
            </a:r>
            <a:r>
              <a:rPr lang="en-US" dirty="0"/>
              <a:t>?</a:t>
            </a:r>
          </a:p>
        </p:txBody>
      </p:sp>
      <p:sp>
        <p:nvSpPr>
          <p:cNvPr id="3" name="Content Placeholder 2"/>
          <p:cNvSpPr>
            <a:spLocks noGrp="1"/>
          </p:cNvSpPr>
          <p:nvPr>
            <p:ph idx="1"/>
          </p:nvPr>
        </p:nvSpPr>
        <p:spPr/>
        <p:txBody>
          <a:bodyPr/>
          <a:lstStyle/>
          <a:p>
            <a:r>
              <a:rPr lang="en-US" sz="3600" dirty="0"/>
              <a:t>Random forests “cannot </a:t>
            </a:r>
            <a:r>
              <a:rPr lang="en-US" sz="3600" dirty="0" err="1"/>
              <a:t>overfit</a:t>
            </a:r>
            <a:r>
              <a:rPr lang="en-US" sz="3600" dirty="0"/>
              <a:t>” the data </a:t>
            </a:r>
            <a:r>
              <a:rPr lang="en-US" sz="3600" dirty="0" smtClean="0"/>
              <a:t>with respect to </a:t>
            </a:r>
            <a:r>
              <a:rPr lang="en-US" sz="3600" dirty="0"/>
              <a:t>number of trees</a:t>
            </a:r>
            <a:r>
              <a:rPr lang="en-US" sz="3600" dirty="0" smtClean="0"/>
              <a:t>.</a:t>
            </a:r>
            <a:endParaRPr lang="fa-IR" sz="3600" dirty="0" smtClean="0"/>
          </a:p>
          <a:p>
            <a:endParaRPr lang="en-US" sz="3600" dirty="0"/>
          </a:p>
          <a:p>
            <a:pPr lvl="1" algn="ctr"/>
            <a:r>
              <a:rPr lang="en-US" sz="3600" dirty="0"/>
              <a:t>The number of trees, </a:t>
            </a:r>
            <a:r>
              <a:rPr lang="en-US" sz="3600" i="1" dirty="0"/>
              <a:t>B</a:t>
            </a:r>
            <a:r>
              <a:rPr lang="en-US" sz="3600" dirty="0"/>
              <a:t> does not mean increase in the flexibility of the model </a:t>
            </a:r>
          </a:p>
          <a:p>
            <a:endParaRPr lang="en-US" dirty="0"/>
          </a:p>
        </p:txBody>
      </p:sp>
    </p:spTree>
    <p:extLst>
      <p:ext uri="{BB962C8B-B14F-4D97-AF65-F5344CB8AC3E}">
        <p14:creationId xmlns:p14="http://schemas.microsoft.com/office/powerpoint/2010/main" val="407378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4024" y="2017059"/>
            <a:ext cx="9601200" cy="3574228"/>
          </a:xfrm>
        </p:spPr>
        <p:txBody>
          <a:bodyPr>
            <a:normAutofit/>
          </a:bodyPr>
          <a:lstStyle/>
          <a:p>
            <a:pPr algn="ctr"/>
            <a:r>
              <a:rPr lang="en-US" altLang="zh-CN" sz="6000" b="1" i="1" dirty="0">
                <a:ea typeface="SimSun" panose="02010600030101010101" pitchFamily="2" charset="-122"/>
              </a:rPr>
              <a:t>Conclusions</a:t>
            </a:r>
            <a:endParaRPr lang="en-US" sz="6000" b="1" i="1" dirty="0"/>
          </a:p>
        </p:txBody>
      </p:sp>
      <p:sp>
        <p:nvSpPr>
          <p:cNvPr id="3" name="Content Placeholder 2"/>
          <p:cNvSpPr>
            <a:spLocks noGrp="1"/>
          </p:cNvSpPr>
          <p:nvPr>
            <p:ph idx="1"/>
          </p:nvPr>
        </p:nvSpPr>
        <p:spPr>
          <a:xfrm>
            <a:off x="1371600" y="2017059"/>
            <a:ext cx="9601200" cy="3581400"/>
          </a:xfrm>
        </p:spPr>
        <p:txBody>
          <a:bodyPr>
            <a:noAutofit/>
          </a:bodyPr>
          <a:lstStyle/>
          <a:p>
            <a:pPr marL="0" indent="0">
              <a:lnSpc>
                <a:spcPct val="90000"/>
              </a:lnSpc>
              <a:buNone/>
            </a:pPr>
            <a:endParaRPr lang="en-US" altLang="zh-CN" sz="3200" dirty="0">
              <a:latin typeface="Arial" panose="020B0604020202020204" pitchFamily="34" charset="0"/>
              <a:ea typeface="SimSun" panose="02010600030101010101" pitchFamily="2" charset="-122"/>
              <a:cs typeface="Arial" panose="020B0604020202020204" pitchFamily="34" charset="0"/>
            </a:endParaRPr>
          </a:p>
          <a:p>
            <a:endParaRPr lang="en-US" sz="3200" dirty="0"/>
          </a:p>
        </p:txBody>
      </p:sp>
    </p:spTree>
    <p:extLst>
      <p:ext uri="{BB962C8B-B14F-4D97-AF65-F5344CB8AC3E}">
        <p14:creationId xmlns:p14="http://schemas.microsoft.com/office/powerpoint/2010/main" val="1745308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075765"/>
            <a:ext cx="9601200" cy="4791635"/>
          </a:xfrm>
        </p:spPr>
        <p:txBody>
          <a:bodyPr>
            <a:normAutofit/>
          </a:bodyPr>
          <a:lstStyle/>
          <a:p>
            <a:r>
              <a:rPr lang="en-US" sz="2800" dirty="0"/>
              <a:t>Fast </a:t>
            </a:r>
            <a:r>
              <a:rPr lang="en-US" sz="2800" dirty="0" err="1" smtClean="0"/>
              <a:t>fast</a:t>
            </a:r>
            <a:r>
              <a:rPr lang="en-US" sz="2800" dirty="0" smtClean="0"/>
              <a:t> </a:t>
            </a:r>
            <a:r>
              <a:rPr lang="en-US" sz="2800" dirty="0" err="1" smtClean="0"/>
              <a:t>fast</a:t>
            </a:r>
            <a:r>
              <a:rPr lang="en-US" sz="2800" dirty="0"/>
              <a:t>! </a:t>
            </a:r>
            <a:endParaRPr lang="en-US" sz="2800" dirty="0" smtClean="0"/>
          </a:p>
          <a:p>
            <a:pPr lvl="1"/>
            <a:r>
              <a:rPr lang="en-US" sz="2800" dirty="0" smtClean="0"/>
              <a:t>RF </a:t>
            </a:r>
            <a:r>
              <a:rPr lang="en-US" sz="2800" dirty="0"/>
              <a:t>is </a:t>
            </a:r>
            <a:r>
              <a:rPr lang="en-US" sz="2800" b="1" dirty="0"/>
              <a:t>fast to build. </a:t>
            </a:r>
            <a:r>
              <a:rPr lang="en-US" sz="2800" dirty="0"/>
              <a:t>Even </a:t>
            </a:r>
            <a:r>
              <a:rPr lang="en-US" sz="2800" b="1" dirty="0"/>
              <a:t>faster to predict</a:t>
            </a:r>
            <a:r>
              <a:rPr lang="en-US" sz="2800" dirty="0"/>
              <a:t>! </a:t>
            </a:r>
            <a:endParaRPr lang="en-US" sz="2800" dirty="0" smtClean="0"/>
          </a:p>
          <a:p>
            <a:pPr lvl="1"/>
            <a:r>
              <a:rPr lang="en-US" sz="2800" dirty="0" smtClean="0"/>
              <a:t>Practically </a:t>
            </a:r>
            <a:r>
              <a:rPr lang="en-US" sz="2800" dirty="0"/>
              <a:t>speaking, not requiring cross-validation alone for model selection significantly </a:t>
            </a:r>
            <a:r>
              <a:rPr lang="en-US" sz="2800" dirty="0" smtClean="0"/>
              <a:t>by </a:t>
            </a:r>
            <a:r>
              <a:rPr lang="en-US" sz="2800" dirty="0"/>
              <a:t>10x-100x or more. </a:t>
            </a:r>
            <a:r>
              <a:rPr lang="en-US" sz="2800" b="1" dirty="0"/>
              <a:t>speeds training </a:t>
            </a:r>
            <a:endParaRPr lang="en-US" sz="2800" dirty="0" smtClean="0"/>
          </a:p>
          <a:p>
            <a:pPr lvl="1"/>
            <a:r>
              <a:rPr lang="en-US" sz="2800" dirty="0" smtClean="0"/>
              <a:t>Fully </a:t>
            </a:r>
            <a:r>
              <a:rPr lang="en-US" sz="2800" b="1" dirty="0"/>
              <a:t>parallelizable </a:t>
            </a:r>
            <a:r>
              <a:rPr lang="en-US" sz="2800" dirty="0"/>
              <a:t>…to go even faster!</a:t>
            </a:r>
          </a:p>
          <a:p>
            <a:r>
              <a:rPr lang="en-US" sz="2800" dirty="0"/>
              <a:t>Automatic predictor selection from large </a:t>
            </a:r>
            <a:r>
              <a:rPr lang="en-US" sz="2800" dirty="0" smtClean="0"/>
              <a:t>number </a:t>
            </a:r>
            <a:r>
              <a:rPr lang="en-US" sz="2800" dirty="0"/>
              <a:t>of </a:t>
            </a:r>
            <a:r>
              <a:rPr lang="en-US" sz="2800" dirty="0" smtClean="0"/>
              <a:t>candidates</a:t>
            </a:r>
          </a:p>
          <a:p>
            <a:pPr lvl="1"/>
            <a:r>
              <a:rPr lang="en-US" sz="2800" dirty="0"/>
              <a:t>RF can be used for feature selection alone; or to streamlining other, slower learners</a:t>
            </a:r>
            <a:endParaRPr lang="en-US" sz="2800" dirty="0" smtClean="0"/>
          </a:p>
          <a:p>
            <a:endParaRPr lang="en-US" dirty="0"/>
          </a:p>
        </p:txBody>
      </p:sp>
    </p:spTree>
    <p:extLst>
      <p:ext uri="{BB962C8B-B14F-4D97-AF65-F5344CB8AC3E}">
        <p14:creationId xmlns:p14="http://schemas.microsoft.com/office/powerpoint/2010/main" val="1149847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ea typeface="SimSun" panose="02010600030101010101" pitchFamily="2" charset="-122"/>
              </a:rPr>
              <a:t>Abstract</a:t>
            </a:r>
            <a:endParaRPr lang="en-US" dirty="0"/>
          </a:p>
        </p:txBody>
      </p:sp>
      <p:sp>
        <p:nvSpPr>
          <p:cNvPr id="3" name="Content Placeholder 2"/>
          <p:cNvSpPr>
            <a:spLocks noGrp="1"/>
          </p:cNvSpPr>
          <p:nvPr>
            <p:ph idx="1"/>
          </p:nvPr>
        </p:nvSpPr>
        <p:spPr>
          <a:xfrm>
            <a:off x="1371600" y="2651760"/>
            <a:ext cx="9601200" cy="3581400"/>
          </a:xfrm>
        </p:spPr>
        <p:txBody>
          <a:bodyPr>
            <a:normAutofit/>
          </a:bodyPr>
          <a:lstStyle/>
          <a:p>
            <a:pPr>
              <a:lnSpc>
                <a:spcPct val="80000"/>
              </a:lnSpc>
            </a:pPr>
            <a:r>
              <a:rPr lang="en-US" altLang="zh-CN" sz="3200" dirty="0" smtClean="0">
                <a:ea typeface="SimSun" panose="02010600030101010101" pitchFamily="2" charset="-122"/>
              </a:rPr>
              <a:t>(</a:t>
            </a:r>
            <a:r>
              <a:rPr lang="en-US" altLang="zh-CN" sz="3200" dirty="0">
                <a:ea typeface="SimSun" panose="02010600030101010101" pitchFamily="2" charset="-122"/>
              </a:rPr>
              <a:t>RF) are a combination of tree predictors such that each tree depends on the values of a random vector sampled independently and with the same distribution for all trees in the forest.</a:t>
            </a:r>
          </a:p>
          <a:p>
            <a:endParaRPr lang="en-US" dirty="0"/>
          </a:p>
        </p:txBody>
      </p:sp>
    </p:spTree>
    <p:extLst>
      <p:ext uri="{BB962C8B-B14F-4D97-AF65-F5344CB8AC3E}">
        <p14:creationId xmlns:p14="http://schemas.microsoft.com/office/powerpoint/2010/main" val="32562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720762"/>
            <a:ext cx="9601200" cy="5561704"/>
          </a:xfrm>
        </p:spPr>
        <p:txBody>
          <a:bodyPr>
            <a:normAutofit/>
          </a:bodyPr>
          <a:lstStyle/>
          <a:p>
            <a:r>
              <a:rPr lang="en-US" sz="3200" dirty="0"/>
              <a:t>Resistance to over </a:t>
            </a:r>
            <a:r>
              <a:rPr lang="en-US" sz="3200" dirty="0" smtClean="0"/>
              <a:t>training</a:t>
            </a:r>
          </a:p>
          <a:p>
            <a:r>
              <a:rPr lang="en-US" sz="3200" dirty="0"/>
              <a:t>Ability to </a:t>
            </a:r>
            <a:r>
              <a:rPr lang="en-US" sz="3200" b="1" dirty="0"/>
              <a:t>handle data without preprocessing </a:t>
            </a:r>
            <a:endParaRPr lang="en-US" sz="3200" b="1" dirty="0" smtClean="0"/>
          </a:p>
          <a:p>
            <a:pPr lvl="1"/>
            <a:r>
              <a:rPr lang="en-US" sz="3200" dirty="0" smtClean="0"/>
              <a:t>data </a:t>
            </a:r>
            <a:r>
              <a:rPr lang="en-US" sz="3200" dirty="0"/>
              <a:t>does not need to be rescaled, transformed, or modified </a:t>
            </a:r>
            <a:endParaRPr lang="en-US" sz="3200" dirty="0" smtClean="0"/>
          </a:p>
          <a:p>
            <a:pPr lvl="1"/>
            <a:r>
              <a:rPr lang="en-US" sz="3200" dirty="0" smtClean="0"/>
              <a:t>automatic </a:t>
            </a:r>
            <a:r>
              <a:rPr lang="en-US" sz="3200" dirty="0"/>
              <a:t>handling of missing </a:t>
            </a:r>
            <a:r>
              <a:rPr lang="en-US" sz="3200" dirty="0" smtClean="0"/>
              <a:t>values</a:t>
            </a:r>
            <a:endParaRPr lang="en-US" sz="3200" dirty="0" smtClean="0"/>
          </a:p>
          <a:p>
            <a:r>
              <a:rPr lang="en-US" sz="3200" b="1" dirty="0" smtClean="0"/>
              <a:t>Cluster </a:t>
            </a:r>
            <a:r>
              <a:rPr lang="en-US" sz="3200" b="1" dirty="0"/>
              <a:t>identification </a:t>
            </a:r>
            <a:endParaRPr lang="en-US" sz="3200" b="1" dirty="0" smtClean="0"/>
          </a:p>
          <a:p>
            <a:r>
              <a:rPr lang="en-US" sz="3200" b="1" dirty="0" smtClean="0"/>
              <a:t>Interpretability </a:t>
            </a:r>
            <a:endParaRPr lang="en-US" sz="3200" b="1" dirty="0" smtClean="0"/>
          </a:p>
          <a:p>
            <a:pPr lvl="1"/>
            <a:r>
              <a:rPr lang="en-US" sz="3200" dirty="0" smtClean="0"/>
              <a:t>Predictor </a:t>
            </a:r>
            <a:r>
              <a:rPr lang="en-US" sz="3200" dirty="0"/>
              <a:t>importance, sample proximity and tree structure offer insights into data</a:t>
            </a:r>
          </a:p>
        </p:txBody>
      </p:sp>
    </p:spTree>
    <p:extLst>
      <p:ext uri="{BB962C8B-B14F-4D97-AF65-F5344CB8AC3E}">
        <p14:creationId xmlns:p14="http://schemas.microsoft.com/office/powerpoint/2010/main" val="3139617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SimSun" panose="02010600030101010101" pitchFamily="2" charset="-122"/>
              </a:rPr>
              <a:t>References</a:t>
            </a:r>
            <a:endParaRPr lang="en-US" dirty="0"/>
          </a:p>
        </p:txBody>
      </p:sp>
      <p:sp>
        <p:nvSpPr>
          <p:cNvPr id="3" name="Content Placeholder 2"/>
          <p:cNvSpPr>
            <a:spLocks noGrp="1"/>
          </p:cNvSpPr>
          <p:nvPr>
            <p:ph idx="1"/>
          </p:nvPr>
        </p:nvSpPr>
        <p:spPr/>
        <p:txBody>
          <a:bodyPr/>
          <a:lstStyle/>
          <a:p>
            <a:r>
              <a:rPr lang="en-US" altLang="zh-CN" dirty="0">
                <a:ea typeface="SimSun" panose="02010600030101010101" pitchFamily="2" charset="-122"/>
              </a:rPr>
              <a:t>Leo </a:t>
            </a:r>
            <a:r>
              <a:rPr lang="en-US" altLang="zh-CN" dirty="0" err="1">
                <a:ea typeface="SimSun" panose="02010600030101010101" pitchFamily="2" charset="-122"/>
              </a:rPr>
              <a:t>Breiman</a:t>
            </a:r>
            <a:r>
              <a:rPr lang="en-US" altLang="zh-CN" dirty="0">
                <a:ea typeface="SimSun" panose="02010600030101010101" pitchFamily="2" charset="-122"/>
              </a:rPr>
              <a:t>, </a:t>
            </a:r>
            <a:r>
              <a:rPr lang="en-US" altLang="zh-CN" i="1" dirty="0">
                <a:ea typeface="SimSun" panose="02010600030101010101" pitchFamily="2" charset="-122"/>
              </a:rPr>
              <a:t>Random Forests</a:t>
            </a:r>
            <a:r>
              <a:rPr lang="en-US" altLang="zh-CN" dirty="0">
                <a:ea typeface="SimSun" panose="02010600030101010101" pitchFamily="2" charset="-122"/>
              </a:rPr>
              <a:t>, Machine Learning, 45, 5-32, </a:t>
            </a:r>
            <a:r>
              <a:rPr lang="en-US" altLang="zh-CN" dirty="0" smtClean="0">
                <a:ea typeface="SimSun" panose="02010600030101010101" pitchFamily="2" charset="-122"/>
              </a:rPr>
              <a:t>2001</a:t>
            </a:r>
          </a:p>
          <a:p>
            <a:r>
              <a:rPr lang="en-US" dirty="0">
                <a:hlinkClick r:id="rId2"/>
              </a:rPr>
              <a:t>http://www.stat.berkeley.edu/~breiman/RandomForests/</a:t>
            </a:r>
            <a:endParaRPr lang="en-US" dirty="0"/>
          </a:p>
          <a:p>
            <a:endParaRPr lang="en-US" altLang="zh-CN" dirty="0">
              <a:ea typeface="SimSun" panose="02010600030101010101" pitchFamily="2" charset="-122"/>
            </a:endParaRPr>
          </a:p>
          <a:p>
            <a:endParaRPr lang="en-US" dirty="0"/>
          </a:p>
        </p:txBody>
      </p:sp>
    </p:spTree>
    <p:extLst>
      <p:ext uri="{BB962C8B-B14F-4D97-AF65-F5344CB8AC3E}">
        <p14:creationId xmlns:p14="http://schemas.microsoft.com/office/powerpoint/2010/main" val="2773962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782" y="1053934"/>
            <a:ext cx="9612971" cy="2852737"/>
          </a:xfrm>
        </p:spPr>
        <p:txBody>
          <a:bodyPr/>
          <a:lstStyle/>
          <a:p>
            <a:pPr algn="ctr"/>
            <a:r>
              <a:rPr lang="en-US" dirty="0" smtClean="0"/>
              <a:t>Thank  you</a:t>
            </a:r>
            <a:endParaRPr lang="en-US" dirty="0"/>
          </a:p>
        </p:txBody>
      </p:sp>
    </p:spTree>
    <p:extLst>
      <p:ext uri="{BB962C8B-B14F-4D97-AF65-F5344CB8AC3E}">
        <p14:creationId xmlns:p14="http://schemas.microsoft.com/office/powerpoint/2010/main" val="129531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zh-CN" sz="3600" dirty="0">
                <a:ea typeface="SimSun" panose="02010600030101010101" pitchFamily="2" charset="-122"/>
              </a:rPr>
              <a:t>The generalization error of a forest of tree classifiers depends on the </a:t>
            </a:r>
            <a:r>
              <a:rPr lang="en-US" altLang="zh-CN" sz="3600" b="1" dirty="0">
                <a:ea typeface="SimSun" panose="02010600030101010101" pitchFamily="2" charset="-122"/>
              </a:rPr>
              <a:t>strength</a:t>
            </a:r>
            <a:r>
              <a:rPr lang="en-US" altLang="zh-CN" sz="3600" dirty="0">
                <a:ea typeface="SimSun" panose="02010600030101010101" pitchFamily="2" charset="-122"/>
              </a:rPr>
              <a:t> of  the individual trees in the forest and the </a:t>
            </a:r>
            <a:r>
              <a:rPr lang="en-US" altLang="zh-CN" sz="3600" b="1" dirty="0">
                <a:ea typeface="SimSun" panose="02010600030101010101" pitchFamily="2" charset="-122"/>
              </a:rPr>
              <a:t>correlation</a:t>
            </a:r>
            <a:r>
              <a:rPr lang="en-US" altLang="zh-CN" sz="3600" dirty="0">
                <a:ea typeface="SimSun" panose="02010600030101010101" pitchFamily="2" charset="-122"/>
              </a:rPr>
              <a:t> between them.</a:t>
            </a:r>
          </a:p>
          <a:p>
            <a:endParaRPr lang="en-US" dirty="0"/>
          </a:p>
        </p:txBody>
      </p:sp>
    </p:spTree>
    <p:extLst>
      <p:ext uri="{BB962C8B-B14F-4D97-AF65-F5344CB8AC3E}">
        <p14:creationId xmlns:p14="http://schemas.microsoft.com/office/powerpoint/2010/main" val="2352250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zh-CN" sz="3600" dirty="0">
                <a:ea typeface="SimSun" panose="02010600030101010101" pitchFamily="2" charset="-122"/>
              </a:rPr>
              <a:t>Using a random selection of features to split each node yields error rates that compare favorably to </a:t>
            </a:r>
            <a:r>
              <a:rPr lang="en-US" altLang="zh-CN" sz="3600" dirty="0" err="1">
                <a:ea typeface="SimSun" panose="02010600030101010101" pitchFamily="2" charset="-122"/>
              </a:rPr>
              <a:t>Adaboost</a:t>
            </a:r>
            <a:r>
              <a:rPr lang="en-US" altLang="zh-CN" sz="3600" dirty="0">
                <a:ea typeface="SimSun" panose="02010600030101010101" pitchFamily="2" charset="-122"/>
              </a:rPr>
              <a:t>, and are more robust with respect to noise.</a:t>
            </a:r>
          </a:p>
          <a:p>
            <a:endParaRPr lang="en-US" dirty="0"/>
          </a:p>
        </p:txBody>
      </p:sp>
    </p:spTree>
    <p:extLst>
      <p:ext uri="{BB962C8B-B14F-4D97-AF65-F5344CB8AC3E}">
        <p14:creationId xmlns:p14="http://schemas.microsoft.com/office/powerpoint/2010/main" val="1123262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7887" y="666973"/>
            <a:ext cx="10305826" cy="5766099"/>
          </a:xfrm>
        </p:spPr>
        <p:txBody>
          <a:bodyPr/>
          <a:lstStyle/>
          <a:p>
            <a:r>
              <a:rPr lang="en-US" sz="3200" dirty="0"/>
              <a:t>Random forests include three main tuning parameters</a:t>
            </a:r>
            <a:r>
              <a:rPr lang="en-US" sz="3200" dirty="0" smtClean="0"/>
              <a:t>.</a:t>
            </a:r>
            <a:endParaRPr lang="fa-IR" sz="3200" dirty="0" smtClean="0"/>
          </a:p>
          <a:p>
            <a:endParaRPr lang="en-US" sz="3200" dirty="0"/>
          </a:p>
          <a:p>
            <a:pPr lvl="1"/>
            <a:r>
              <a:rPr lang="en-US" sz="2800" b="1" dirty="0"/>
              <a:t>Node Size</a:t>
            </a:r>
            <a:r>
              <a:rPr lang="en-US" sz="2400" b="1" dirty="0"/>
              <a:t>:</a:t>
            </a:r>
            <a:r>
              <a:rPr lang="en-US" sz="2400" dirty="0"/>
              <a:t> unlike in decision trees, the number of observations in the terminal nodes of each tree of the forest can be very small. The goal is to grow trees with as little bias as possible.</a:t>
            </a:r>
          </a:p>
          <a:p>
            <a:pPr lvl="1"/>
            <a:endParaRPr lang="en-US" sz="2400" dirty="0"/>
          </a:p>
          <a:p>
            <a:pPr lvl="1"/>
            <a:r>
              <a:rPr lang="en-US" sz="2800" b="1" dirty="0"/>
              <a:t>Number of Trees</a:t>
            </a:r>
            <a:r>
              <a:rPr lang="en-US" sz="2400" b="1" dirty="0"/>
              <a:t>:</a:t>
            </a:r>
            <a:r>
              <a:rPr lang="en-US" sz="2400" dirty="0"/>
              <a:t> in practice, 500 trees is often a good choice.</a:t>
            </a:r>
          </a:p>
          <a:p>
            <a:pPr lvl="1"/>
            <a:endParaRPr lang="en-US" sz="2400" dirty="0"/>
          </a:p>
          <a:p>
            <a:pPr lvl="1"/>
            <a:r>
              <a:rPr lang="en-US" sz="2800" b="1" dirty="0"/>
              <a:t>Number of Predictors Sampled</a:t>
            </a:r>
            <a:r>
              <a:rPr lang="en-US" sz="2400" b="1" dirty="0"/>
              <a:t>: </a:t>
            </a:r>
            <a:r>
              <a:rPr lang="en-US" sz="2400" dirty="0"/>
              <a:t>the number of predictors sampled at each split would seem to be a key tuning parameter that should affect how well random forests perform. Sampling 2-5 each time is often adequate.</a:t>
            </a:r>
          </a:p>
          <a:p>
            <a:endParaRPr lang="en-US" dirty="0"/>
          </a:p>
        </p:txBody>
      </p:sp>
    </p:spTree>
    <p:extLst>
      <p:ext uri="{BB962C8B-B14F-4D97-AF65-F5344CB8AC3E}">
        <p14:creationId xmlns:p14="http://schemas.microsoft.com/office/powerpoint/2010/main" val="2931543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forest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200" dirty="0">
                <a:latin typeface="Arial" panose="020B0604020202020204" pitchFamily="34" charset="0"/>
                <a:cs typeface="Arial" panose="020B0604020202020204" pitchFamily="34" charset="0"/>
              </a:rPr>
              <a:t>As in bagging, we build a number of decision trees on bootstrapped training samples each time a split in a tree is considered, a random sample of </a:t>
            </a:r>
            <a:r>
              <a:rPr lang="en-US" sz="3200" i="1" dirty="0">
                <a:latin typeface="Arial" panose="020B0604020202020204" pitchFamily="34" charset="0"/>
                <a:cs typeface="Arial" panose="020B0604020202020204" pitchFamily="34" charset="0"/>
              </a:rPr>
              <a:t>m</a:t>
            </a:r>
            <a:r>
              <a:rPr lang="en-US" sz="3200" dirty="0">
                <a:latin typeface="Arial" panose="020B0604020202020204" pitchFamily="34" charset="0"/>
                <a:cs typeface="Arial" panose="020B0604020202020204" pitchFamily="34" charset="0"/>
              </a:rPr>
              <a:t> predictors is chosen as split candidates from the full set of p predictors. </a:t>
            </a:r>
          </a:p>
          <a:p>
            <a:pPr marL="0" indent="0">
              <a:buNone/>
            </a:pPr>
            <a:endParaRPr lang="en-US" sz="3200" dirty="0">
              <a:latin typeface="Arial" panose="020B0604020202020204" pitchFamily="34" charset="0"/>
              <a:cs typeface="Arial" panose="020B0604020202020204" pitchFamily="34" charset="0"/>
            </a:endParaRPr>
          </a:p>
          <a:p>
            <a:pPr marL="0" indent="0">
              <a:buNone/>
            </a:pPr>
            <a:r>
              <a:rPr lang="en-US" sz="3200" dirty="0">
                <a:latin typeface="Arial" panose="020B0604020202020204" pitchFamily="34" charset="0"/>
                <a:cs typeface="Arial" panose="020B0604020202020204" pitchFamily="34" charset="0"/>
              </a:rPr>
              <a:t>Note that if </a:t>
            </a:r>
            <a:r>
              <a:rPr lang="en-US" sz="3200" i="1" dirty="0">
                <a:latin typeface="Arial" panose="020B0604020202020204" pitchFamily="34" charset="0"/>
                <a:cs typeface="Arial" panose="020B0604020202020204" pitchFamily="34" charset="0"/>
              </a:rPr>
              <a:t>m = p</a:t>
            </a:r>
            <a:r>
              <a:rPr lang="en-US" sz="3200" dirty="0">
                <a:latin typeface="Arial" panose="020B0604020202020204" pitchFamily="34" charset="0"/>
                <a:cs typeface="Arial" panose="020B0604020202020204" pitchFamily="34" charset="0"/>
              </a:rPr>
              <a:t>, then this is bagging. </a:t>
            </a:r>
          </a:p>
          <a:p>
            <a:endParaRPr lang="en-US" dirty="0"/>
          </a:p>
        </p:txBody>
      </p:sp>
    </p:spTree>
    <p:extLst>
      <p:ext uri="{BB962C8B-B14F-4D97-AF65-F5344CB8AC3E}">
        <p14:creationId xmlns:p14="http://schemas.microsoft.com/office/powerpoint/2010/main" val="1184257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Random Forests Algorithm </a:t>
            </a:r>
          </a:p>
        </p:txBody>
      </p:sp>
      <p:sp>
        <p:nvSpPr>
          <p:cNvPr id="3" name="Content Placeholder 2"/>
          <p:cNvSpPr>
            <a:spLocks noGrp="1"/>
          </p:cNvSpPr>
          <p:nvPr>
            <p:ph idx="1"/>
          </p:nvPr>
        </p:nvSpPr>
        <p:spPr>
          <a:xfrm>
            <a:off x="1371599" y="1516827"/>
            <a:ext cx="9805595" cy="4970033"/>
          </a:xfrm>
        </p:spPr>
        <p:txBody>
          <a:bodyPr>
            <a:normAutofit fontScale="92500" lnSpcReduction="20000"/>
          </a:bodyPr>
          <a:lstStyle/>
          <a:p>
            <a:pPr marL="0" indent="0">
              <a:buNone/>
            </a:pPr>
            <a:r>
              <a:rPr lang="en-US" sz="2200" dirty="0"/>
              <a:t>For b = 1 to B: </a:t>
            </a:r>
          </a:p>
          <a:p>
            <a:pPr marL="457200" lvl="1" indent="0">
              <a:buNone/>
            </a:pPr>
            <a:r>
              <a:rPr lang="en-US" sz="2200" dirty="0"/>
              <a:t>(a) Draw a bootstrap sample Z∗ of size N from the training data. </a:t>
            </a:r>
          </a:p>
          <a:p>
            <a:pPr marL="0" indent="0">
              <a:buNone/>
            </a:pPr>
            <a:r>
              <a:rPr lang="fa-IR" sz="2200" dirty="0" smtClean="0"/>
              <a:t>     </a:t>
            </a:r>
            <a:r>
              <a:rPr lang="en-US" sz="2200" dirty="0" smtClean="0"/>
              <a:t>(</a:t>
            </a:r>
            <a:r>
              <a:rPr lang="en-US" sz="2200" dirty="0"/>
              <a:t>b) Grow a random-forest tree  to the bootstrapped data, by recursively repeating the </a:t>
            </a:r>
            <a:endParaRPr lang="fa-IR" sz="2200" dirty="0" smtClean="0"/>
          </a:p>
          <a:p>
            <a:pPr marL="0" indent="0">
              <a:buNone/>
            </a:pPr>
            <a:r>
              <a:rPr lang="en-US" sz="2200" dirty="0" smtClean="0"/>
              <a:t>following </a:t>
            </a:r>
            <a:r>
              <a:rPr lang="en-US" sz="2200" dirty="0"/>
              <a:t>steps for each terminal node of the tree, until the minimum node size </a:t>
            </a:r>
            <a:r>
              <a:rPr lang="en-US" sz="2200" b="1" i="1" dirty="0" err="1"/>
              <a:t>n</a:t>
            </a:r>
            <a:r>
              <a:rPr lang="en-US" sz="2200" b="1" i="1" baseline="-25000" dirty="0" err="1"/>
              <a:t>min</a:t>
            </a:r>
            <a:r>
              <a:rPr lang="en-US" sz="2200" dirty="0"/>
              <a:t> is reached. </a:t>
            </a:r>
          </a:p>
          <a:p>
            <a:pPr marL="0" indent="0">
              <a:buNone/>
            </a:pPr>
            <a:r>
              <a:rPr lang="en-US" sz="2200" dirty="0"/>
              <a:t>		</a:t>
            </a:r>
            <a:r>
              <a:rPr lang="en-US" sz="2200" dirty="0" err="1"/>
              <a:t>i</a:t>
            </a:r>
            <a:r>
              <a:rPr lang="en-US" sz="2200" dirty="0"/>
              <a:t>. Select </a:t>
            </a:r>
            <a:r>
              <a:rPr lang="en-US" sz="2200" b="1" i="1" dirty="0"/>
              <a:t>m</a:t>
            </a:r>
            <a:r>
              <a:rPr lang="en-US" sz="2200" dirty="0"/>
              <a:t> variables at random from the </a:t>
            </a:r>
            <a:r>
              <a:rPr lang="en-US" sz="2200" i="1" dirty="0"/>
              <a:t>p</a:t>
            </a:r>
            <a:r>
              <a:rPr lang="en-US" sz="2200" dirty="0"/>
              <a:t> variables. </a:t>
            </a:r>
          </a:p>
          <a:p>
            <a:pPr marL="0" indent="0">
              <a:buNone/>
            </a:pPr>
            <a:r>
              <a:rPr lang="en-US" sz="2200" dirty="0"/>
              <a:t>		ii. Pick the best variable/split-point among the </a:t>
            </a:r>
            <a:r>
              <a:rPr lang="en-US" sz="2200" i="1" dirty="0"/>
              <a:t>m</a:t>
            </a:r>
            <a:r>
              <a:rPr lang="en-US" sz="2200" dirty="0"/>
              <a:t>.</a:t>
            </a:r>
          </a:p>
          <a:p>
            <a:pPr marL="0" indent="0">
              <a:buNone/>
            </a:pPr>
            <a:r>
              <a:rPr lang="en-US" sz="2200" dirty="0"/>
              <a:t>		iii. Split the node into two daughter nodes. </a:t>
            </a:r>
          </a:p>
          <a:p>
            <a:pPr marL="0" indent="0">
              <a:buNone/>
            </a:pPr>
            <a:r>
              <a:rPr lang="en-US" sz="2200" dirty="0"/>
              <a:t>Output the ensemble of trees. </a:t>
            </a:r>
          </a:p>
          <a:p>
            <a:pPr marL="0" indent="0">
              <a:buNone/>
            </a:pPr>
            <a:endParaRPr lang="en-US" sz="2200" dirty="0"/>
          </a:p>
          <a:p>
            <a:pPr marL="0" indent="0">
              <a:buNone/>
            </a:pPr>
            <a:r>
              <a:rPr lang="en-US" sz="2200" dirty="0"/>
              <a:t>To make a prediction at a new point </a:t>
            </a:r>
            <a:r>
              <a:rPr lang="en-US" sz="2200" i="1" dirty="0"/>
              <a:t>x</a:t>
            </a:r>
            <a:r>
              <a:rPr lang="en-US" sz="2200" dirty="0"/>
              <a:t> we do:</a:t>
            </a:r>
          </a:p>
          <a:p>
            <a:pPr marL="0" indent="0">
              <a:buNone/>
            </a:pPr>
            <a:r>
              <a:rPr lang="en-US" sz="2200" dirty="0"/>
              <a:t>	For regression: average the results </a:t>
            </a:r>
          </a:p>
          <a:p>
            <a:pPr marL="0" indent="0">
              <a:buNone/>
            </a:pPr>
            <a:r>
              <a:rPr lang="en-US" sz="2200" dirty="0"/>
              <a:t>	For classification: majority vote </a:t>
            </a:r>
          </a:p>
          <a:p>
            <a:endParaRPr lang="en-US" dirty="0"/>
          </a:p>
        </p:txBody>
      </p:sp>
    </p:spTree>
    <p:extLst>
      <p:ext uri="{BB962C8B-B14F-4D97-AF65-F5344CB8AC3E}">
        <p14:creationId xmlns:p14="http://schemas.microsoft.com/office/powerpoint/2010/main" val="302033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37658" y="156457"/>
            <a:ext cx="5523031" cy="6701543"/>
          </a:xfrm>
        </p:spPr>
      </p:pic>
    </p:spTree>
    <p:extLst>
      <p:ext uri="{BB962C8B-B14F-4D97-AF65-F5344CB8AC3E}">
        <p14:creationId xmlns:p14="http://schemas.microsoft.com/office/powerpoint/2010/main" val="3211351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Random Forests Tuning</a:t>
            </a:r>
          </a:p>
        </p:txBody>
      </p:sp>
      <p:sp>
        <p:nvSpPr>
          <p:cNvPr id="3" name="Content Placeholder 2"/>
          <p:cNvSpPr>
            <a:spLocks noGrp="1"/>
          </p:cNvSpPr>
          <p:nvPr>
            <p:ph idx="1"/>
          </p:nvPr>
        </p:nvSpPr>
        <p:spPr>
          <a:xfrm>
            <a:off x="1371600" y="1936376"/>
            <a:ext cx="9601200" cy="4286026"/>
          </a:xfrm>
        </p:spPr>
        <p:txBody>
          <a:bodyPr>
            <a:noAutofit/>
          </a:bodyPr>
          <a:lstStyle/>
          <a:p>
            <a:pPr marL="0" indent="0">
              <a:buNone/>
            </a:pPr>
            <a:r>
              <a:rPr lang="en-US" sz="2800" dirty="0"/>
              <a:t>The inventors make the following recommendations: </a:t>
            </a:r>
          </a:p>
          <a:p>
            <a:r>
              <a:rPr lang="en-US" sz="2800" dirty="0"/>
              <a:t>For classification, the default value for </a:t>
            </a:r>
            <a:r>
              <a:rPr lang="en-US" sz="2800" i="1" dirty="0"/>
              <a:t>m</a:t>
            </a:r>
            <a:r>
              <a:rPr lang="en-US" sz="2800" dirty="0"/>
              <a:t> is  </a:t>
            </a:r>
            <a:r>
              <a:rPr lang="en-US" sz="2800" i="1" dirty="0"/>
              <a:t>√p</a:t>
            </a:r>
            <a:r>
              <a:rPr lang="en-US" sz="2800" dirty="0"/>
              <a:t> and the minimum node size is one. </a:t>
            </a:r>
          </a:p>
          <a:p>
            <a:r>
              <a:rPr lang="en-US" sz="2800" dirty="0"/>
              <a:t>For regression, the default value for m is </a:t>
            </a:r>
            <a:r>
              <a:rPr lang="en-US" sz="2800" i="1" dirty="0"/>
              <a:t>p/3</a:t>
            </a:r>
            <a:r>
              <a:rPr lang="en-US" sz="2800" dirty="0"/>
              <a:t> and the minimum node size is five. </a:t>
            </a:r>
          </a:p>
          <a:p>
            <a:endParaRPr lang="en-US" sz="2800" dirty="0"/>
          </a:p>
          <a:p>
            <a:pPr marL="0" indent="0">
              <a:buNone/>
            </a:pPr>
            <a:r>
              <a:rPr lang="en-US" sz="2800" dirty="0"/>
              <a:t>In practice the best values for these parameters will depend on the problem, and they should be treated as tuning parameters. </a:t>
            </a:r>
          </a:p>
        </p:txBody>
      </p:sp>
    </p:spTree>
    <p:extLst>
      <p:ext uri="{BB962C8B-B14F-4D97-AF65-F5344CB8AC3E}">
        <p14:creationId xmlns:p14="http://schemas.microsoft.com/office/powerpoint/2010/main" val="359839140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1151</TotalTime>
  <Words>821</Words>
  <Application>Microsoft Office PowerPoint</Application>
  <PresentationFormat>Widescreen</PresentationFormat>
  <Paragraphs>98</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宋体</vt:lpstr>
      <vt:lpstr>Arial</vt:lpstr>
      <vt:lpstr>Franklin Gothic Book</vt:lpstr>
      <vt:lpstr>Tahoma</vt:lpstr>
      <vt:lpstr>Crop</vt:lpstr>
      <vt:lpstr>Random Forests </vt:lpstr>
      <vt:lpstr>Abstract</vt:lpstr>
      <vt:lpstr>PowerPoint Presentation</vt:lpstr>
      <vt:lpstr>PowerPoint Presentation</vt:lpstr>
      <vt:lpstr>PowerPoint Presentation</vt:lpstr>
      <vt:lpstr>Random forest </vt:lpstr>
      <vt:lpstr>Random Forests Algorithm </vt:lpstr>
      <vt:lpstr>PowerPoint Presentation</vt:lpstr>
      <vt:lpstr>Random Forests Tuning</vt:lpstr>
      <vt:lpstr>PowerPoint Presentation</vt:lpstr>
      <vt:lpstr>Example</vt:lpstr>
      <vt:lpstr>Random forest: sample results</vt:lpstr>
      <vt:lpstr>Bagging: reduces variance –Example</vt:lpstr>
      <vt:lpstr>accuracy compared to single trees: </vt:lpstr>
      <vt:lpstr>Comparisons: random forest vs SVMs, neural networks</vt:lpstr>
      <vt:lpstr>Comparisons:random forest vs boosting</vt:lpstr>
      <vt:lpstr>Can RF overfit?</vt:lpstr>
      <vt:lpstr>Conclusions</vt:lpstr>
      <vt:lpstr>PowerPoint Presentation</vt:lpstr>
      <vt:lpstr>PowerPoint Presentation</vt:lpstr>
      <vt:lpstr>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23</cp:revision>
  <dcterms:created xsi:type="dcterms:W3CDTF">2017-12-10T18:30:05Z</dcterms:created>
  <dcterms:modified xsi:type="dcterms:W3CDTF">2017-12-12T08:38:15Z</dcterms:modified>
</cp:coreProperties>
</file>