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34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347" r:id="rId39"/>
    <p:sldId id="348" r:id="rId40"/>
    <p:sldId id="349" r:id="rId41"/>
    <p:sldId id="352" r:id="rId42"/>
    <p:sldId id="295" r:id="rId43"/>
    <p:sldId id="341" r:id="rId44"/>
    <p:sldId id="342" r:id="rId45"/>
    <p:sldId id="343" r:id="rId46"/>
    <p:sldId id="344" r:id="rId47"/>
    <p:sldId id="345" r:id="rId48"/>
    <p:sldId id="346" r:id="rId49"/>
    <p:sldId id="351" r:id="rId50"/>
    <p:sldId id="350" r:id="rId51"/>
    <p:sldId id="353" r:id="rId5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32174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3736713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3713549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1171481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22724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17404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234835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333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333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333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401037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6077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157438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34123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0351" y="1298447"/>
            <a:ext cx="8083550" cy="0"/>
          </a:xfrm>
          <a:custGeom>
            <a:avLst/>
            <a:gdLst/>
            <a:ahLst/>
            <a:cxnLst/>
            <a:rect l="l" t="t" r="r" b="b"/>
            <a:pathLst>
              <a:path w="8083550">
                <a:moveTo>
                  <a:pt x="0" y="0"/>
                </a:moveTo>
                <a:lnTo>
                  <a:pt x="8083296" y="0"/>
                </a:lnTo>
              </a:path>
            </a:pathLst>
          </a:custGeom>
          <a:ln w="73152">
            <a:solidFill>
              <a:srgbClr val="FF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4650" y="419226"/>
            <a:ext cx="4314698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3333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1706" y="2209863"/>
            <a:ext cx="8460587" cy="4260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63356" y="6447940"/>
            <a:ext cx="215900" cy="20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‹#›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lang="en-US" spc="5" smtClean="0"/>
              <a:t>‹#›</a:t>
            </a:fld>
            <a:endParaRPr lang="en-US" spc="5" dirty="0"/>
          </a:p>
        </p:txBody>
      </p:sp>
    </p:spTree>
    <p:extLst>
      <p:ext uri="{BB962C8B-B14F-4D97-AF65-F5344CB8AC3E}">
        <p14:creationId xmlns:p14="http://schemas.microsoft.com/office/powerpoint/2010/main" val="181422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47001"/>
            <a:ext cx="6858001" cy="553998"/>
          </a:xfrm>
        </p:spPr>
        <p:txBody>
          <a:bodyPr anchor="ctr">
            <a:noAutofit/>
          </a:bodyPr>
          <a:lstStyle/>
          <a:p>
            <a:pPr algn="ctr"/>
            <a:r>
              <a:rPr lang="en-US" sz="4400" b="1" i="1" dirty="0" smtClean="0">
                <a:solidFill>
                  <a:schemeClr val="accent1">
                    <a:lumMod val="75000"/>
                  </a:schemeClr>
                </a:solidFill>
              </a:rPr>
              <a:t>Sequential Covering Algorithm</a:t>
            </a:r>
            <a:endParaRPr lang="en-US" sz="4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3352800"/>
            <a:ext cx="6400800" cy="276998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defRPr sz="3600" b="0" i="0">
                <a:solidFill>
                  <a:srgbClr val="3333FF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fa-IR" sz="2400" b="1" i="1" kern="0" dirty="0" smtClean="0">
                <a:solidFill>
                  <a:schemeClr val="tx1"/>
                </a:solidFill>
                <a:latin typeface="+mj-lt"/>
                <a:cs typeface="B Lotus" panose="00000400000000000000" pitchFamily="2" charset="-78"/>
              </a:rPr>
              <a:t>ارایه درس مبانی داده کاوی</a:t>
            </a:r>
          </a:p>
          <a:p>
            <a:pPr algn="ctr" rtl="1">
              <a:lnSpc>
                <a:spcPct val="150000"/>
              </a:lnSpc>
            </a:pPr>
            <a:r>
              <a:rPr lang="fa-IR" sz="2400" b="1" i="1" kern="0" dirty="0" smtClean="0">
                <a:solidFill>
                  <a:schemeClr val="tx1"/>
                </a:solidFill>
                <a:latin typeface="+mj-lt"/>
                <a:cs typeface="B Lotus" panose="00000400000000000000" pitchFamily="2" charset="-78"/>
              </a:rPr>
              <a:t>استاد درس: استاد </a:t>
            </a:r>
            <a:r>
              <a:rPr lang="fa-IR" sz="2400" b="1" i="1" kern="0" dirty="0" err="1" smtClean="0">
                <a:solidFill>
                  <a:schemeClr val="tx1"/>
                </a:solidFill>
                <a:latin typeface="+mj-lt"/>
                <a:cs typeface="B Lotus" panose="00000400000000000000" pitchFamily="2" charset="-78"/>
              </a:rPr>
              <a:t>وحیدی</a:t>
            </a:r>
            <a:r>
              <a:rPr lang="fa-IR" sz="2400" b="1" i="1" kern="0" dirty="0" smtClean="0">
                <a:solidFill>
                  <a:schemeClr val="tx1"/>
                </a:solidFill>
                <a:latin typeface="+mj-lt"/>
                <a:cs typeface="B Lotus" panose="00000400000000000000" pitchFamily="2" charset="-78"/>
              </a:rPr>
              <a:t> پور</a:t>
            </a:r>
          </a:p>
          <a:p>
            <a:pPr algn="ctr" rtl="1">
              <a:lnSpc>
                <a:spcPct val="150000"/>
              </a:lnSpc>
            </a:pPr>
            <a:r>
              <a:rPr lang="fa-IR" sz="2400" b="1" i="1" kern="0" dirty="0">
                <a:solidFill>
                  <a:schemeClr val="tx1"/>
                </a:solidFill>
                <a:latin typeface="+mj-lt"/>
                <a:cs typeface="B Lotus" panose="00000400000000000000" pitchFamily="2" charset="-78"/>
              </a:rPr>
              <a:t>تهیه کننده: میلاد چراغی </a:t>
            </a:r>
            <a:endParaRPr lang="fa-IR" sz="2400" b="1" i="1" kern="0" dirty="0" smtClean="0">
              <a:solidFill>
                <a:schemeClr val="tx1"/>
              </a:solidFill>
              <a:latin typeface="+mj-lt"/>
              <a:cs typeface="B Lotus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b="1" i="1" kern="0" dirty="0" smtClean="0">
                <a:solidFill>
                  <a:schemeClr val="tx1"/>
                </a:solidFill>
                <a:latin typeface="+mj-lt"/>
                <a:cs typeface="B Lotus" panose="00000400000000000000" pitchFamily="2" charset="-78"/>
              </a:rPr>
              <a:t>دانشگاه کاشان </a:t>
            </a:r>
          </a:p>
          <a:p>
            <a:pPr algn="ctr" rtl="1">
              <a:lnSpc>
                <a:spcPct val="150000"/>
              </a:lnSpc>
            </a:pPr>
            <a:r>
              <a:rPr lang="fa-IR" sz="2400" b="1" i="1" kern="0" dirty="0" smtClean="0">
                <a:solidFill>
                  <a:schemeClr val="tx1"/>
                </a:solidFill>
                <a:latin typeface="+mj-lt"/>
                <a:cs typeface="B Lotus" panose="00000400000000000000" pitchFamily="2" charset="-78"/>
              </a:rPr>
              <a:t>دی ماه 1396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701" y="2438400"/>
            <a:ext cx="7848600" cy="76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6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89988" y="4357115"/>
            <a:ext cx="814069" cy="905510"/>
          </a:xfrm>
          <a:custGeom>
            <a:avLst/>
            <a:gdLst/>
            <a:ahLst/>
            <a:cxnLst/>
            <a:rect l="l" t="t" r="r" b="b"/>
            <a:pathLst>
              <a:path w="814069" h="905510">
                <a:moveTo>
                  <a:pt x="0" y="905256"/>
                </a:moveTo>
                <a:lnTo>
                  <a:pt x="813815" y="905256"/>
                </a:lnTo>
                <a:lnTo>
                  <a:pt x="813815" y="0"/>
                </a:lnTo>
                <a:lnTo>
                  <a:pt x="0" y="0"/>
                </a:lnTo>
                <a:lnTo>
                  <a:pt x="0" y="905256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59652" y="4448555"/>
            <a:ext cx="822960" cy="878205"/>
          </a:xfrm>
          <a:custGeom>
            <a:avLst/>
            <a:gdLst/>
            <a:ahLst/>
            <a:cxnLst/>
            <a:rect l="l" t="t" r="r" b="b"/>
            <a:pathLst>
              <a:path w="822959" h="878204">
                <a:moveTo>
                  <a:pt x="0" y="877824"/>
                </a:moveTo>
                <a:lnTo>
                  <a:pt x="822959" y="877824"/>
                </a:lnTo>
                <a:lnTo>
                  <a:pt x="822959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10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5488" y="419226"/>
            <a:ext cx="565340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No-optimal </a:t>
            </a:r>
            <a:r>
              <a:rPr spc="-35" dirty="0"/>
              <a:t>Covering</a:t>
            </a:r>
            <a:r>
              <a:rPr spc="300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855" y="2556090"/>
            <a:ext cx="261620" cy="103949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26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0" y="2835147"/>
            <a:ext cx="2470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11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56707" y="2706814"/>
            <a:ext cx="1854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2425" y="3164649"/>
            <a:ext cx="1854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4555" y="2556090"/>
            <a:ext cx="248920" cy="103949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26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7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4420" y="2835147"/>
            <a:ext cx="2343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42761" y="3342830"/>
            <a:ext cx="1854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13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26564" y="4896611"/>
            <a:ext cx="5303520" cy="411480"/>
          </a:xfrm>
          <a:custGeom>
            <a:avLst/>
            <a:gdLst/>
            <a:ahLst/>
            <a:cxnLst/>
            <a:rect l="l" t="t" r="r" b="b"/>
            <a:pathLst>
              <a:path w="5303520" h="411479">
                <a:moveTo>
                  <a:pt x="0" y="411479"/>
                </a:moveTo>
                <a:lnTo>
                  <a:pt x="5303520" y="411479"/>
                </a:lnTo>
                <a:lnTo>
                  <a:pt x="5303520" y="0"/>
                </a:lnTo>
                <a:lnTo>
                  <a:pt x="0" y="0"/>
                </a:lnTo>
                <a:lnTo>
                  <a:pt x="0" y="411479"/>
                </a:lnTo>
                <a:close/>
              </a:path>
            </a:pathLst>
          </a:custGeom>
          <a:ln w="2743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14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26564" y="4896611"/>
            <a:ext cx="5303520" cy="411480"/>
          </a:xfrm>
          <a:custGeom>
            <a:avLst/>
            <a:gdLst/>
            <a:ahLst/>
            <a:cxnLst/>
            <a:rect l="l" t="t" r="r" b="b"/>
            <a:pathLst>
              <a:path w="5303520" h="411479">
                <a:moveTo>
                  <a:pt x="0" y="411479"/>
                </a:moveTo>
                <a:lnTo>
                  <a:pt x="5303520" y="411479"/>
                </a:lnTo>
                <a:lnTo>
                  <a:pt x="5303520" y="0"/>
                </a:lnTo>
                <a:lnTo>
                  <a:pt x="0" y="0"/>
                </a:lnTo>
                <a:lnTo>
                  <a:pt x="0" y="411479"/>
                </a:lnTo>
                <a:close/>
              </a:path>
            </a:pathLst>
          </a:custGeom>
          <a:ln w="2743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15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2212848" y="4160520"/>
          <a:ext cx="5275580" cy="113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010"/>
                <a:gridCol w="4306570"/>
              </a:tblGrid>
              <a:tr h="721995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839"/>
                        </a:spcBef>
                      </a:pPr>
                      <a:r>
                        <a:rPr sz="235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350">
                        <a:latin typeface="Times New Roman"/>
                        <a:cs typeface="Times New Roman"/>
                      </a:endParaRPr>
                    </a:p>
                  </a:txBody>
                  <a:tcPr marL="0" marR="0" marT="233679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0" algn="r">
                        <a:lnSpc>
                          <a:spcPct val="100000"/>
                        </a:lnSpc>
                        <a:spcBef>
                          <a:spcPts val="1689"/>
                        </a:spcBef>
                      </a:pPr>
                      <a:r>
                        <a:rPr sz="235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350">
                        <a:latin typeface="Times New Roman"/>
                        <a:cs typeface="Times New Roman"/>
                      </a:endParaRPr>
                    </a:p>
                  </a:txBody>
                  <a:tcPr marL="0" marR="0" marT="214629" marB="0">
                    <a:lnL w="28575">
                      <a:solidFill>
                        <a:srgbClr val="008000"/>
                      </a:solidFill>
                      <a:prstDash val="solid"/>
                    </a:lnL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1" name="object 31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16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26564" y="4896611"/>
            <a:ext cx="5303520" cy="411480"/>
          </a:xfrm>
          <a:custGeom>
            <a:avLst/>
            <a:gdLst/>
            <a:ahLst/>
            <a:cxnLst/>
            <a:rect l="l" t="t" r="r" b="b"/>
            <a:pathLst>
              <a:path w="5303520" h="411479">
                <a:moveTo>
                  <a:pt x="0" y="411479"/>
                </a:moveTo>
                <a:lnTo>
                  <a:pt x="5303520" y="411479"/>
                </a:lnTo>
                <a:lnTo>
                  <a:pt x="5303520" y="0"/>
                </a:lnTo>
                <a:lnTo>
                  <a:pt x="0" y="0"/>
                </a:lnTo>
                <a:lnTo>
                  <a:pt x="0" y="411479"/>
                </a:lnTo>
                <a:close/>
              </a:path>
            </a:pathLst>
          </a:custGeom>
          <a:ln w="2743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81427" y="4174235"/>
            <a:ext cx="942340" cy="1069975"/>
          </a:xfrm>
          <a:custGeom>
            <a:avLst/>
            <a:gdLst/>
            <a:ahLst/>
            <a:cxnLst/>
            <a:rect l="l" t="t" r="r" b="b"/>
            <a:pathLst>
              <a:path w="942339" h="1069975">
                <a:moveTo>
                  <a:pt x="0" y="1069848"/>
                </a:moveTo>
                <a:lnTo>
                  <a:pt x="941832" y="1069848"/>
                </a:lnTo>
                <a:lnTo>
                  <a:pt x="941832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17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2212848" y="4160520"/>
          <a:ext cx="5276213" cy="1132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010"/>
                <a:gridCol w="3044825"/>
                <a:gridCol w="932814"/>
                <a:gridCol w="329564"/>
              </a:tblGrid>
              <a:tr h="2559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60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2755">
                        <a:lnSpc>
                          <a:spcPts val="2495"/>
                        </a:lnSpc>
                      </a:pPr>
                      <a:r>
                        <a:rPr sz="235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3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1" name="object 31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18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2212848" y="4160520"/>
          <a:ext cx="5276213" cy="1132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010"/>
                <a:gridCol w="3044825"/>
                <a:gridCol w="932814"/>
                <a:gridCol w="329564"/>
              </a:tblGrid>
              <a:tr h="25590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60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1" name="object 31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19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0645" y="419226"/>
            <a:ext cx="49142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Rule Learning</a:t>
            </a:r>
            <a:r>
              <a:rPr spc="300" dirty="0"/>
              <a:t> </a:t>
            </a:r>
            <a:r>
              <a:rPr spc="-15" dirty="0"/>
              <a:t>Approaches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5652" y="6447940"/>
            <a:ext cx="137795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5175" y="1295429"/>
            <a:ext cx="7287895" cy="439248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60680" indent="-347980">
              <a:lnSpc>
                <a:spcPct val="100000"/>
              </a:lnSpc>
              <a:spcBef>
                <a:spcPts val="925"/>
              </a:spcBef>
              <a:buClr>
                <a:srgbClr val="FF0000"/>
              </a:buClr>
              <a:buChar char="•"/>
              <a:tabLst>
                <a:tab pos="360680" algn="l"/>
                <a:tab pos="361315" algn="l"/>
              </a:tabLst>
            </a:pPr>
            <a:endParaRPr lang="fa-IR" sz="3150" spc="-25" dirty="0" smtClean="0">
              <a:latin typeface="Times New Roman"/>
              <a:cs typeface="Times New Roman"/>
            </a:endParaRPr>
          </a:p>
          <a:p>
            <a:pPr marL="360680" indent="-347980">
              <a:lnSpc>
                <a:spcPct val="100000"/>
              </a:lnSpc>
              <a:spcBef>
                <a:spcPts val="925"/>
              </a:spcBef>
              <a:buClr>
                <a:srgbClr val="FF0000"/>
              </a:buClr>
              <a:buChar char="•"/>
              <a:tabLst>
                <a:tab pos="360680" algn="l"/>
                <a:tab pos="361315" algn="l"/>
              </a:tabLst>
            </a:pPr>
            <a:r>
              <a:rPr sz="3150" spc="-25" dirty="0" smtClean="0">
                <a:latin typeface="Times New Roman"/>
                <a:cs typeface="Times New Roman"/>
              </a:rPr>
              <a:t>Translate </a:t>
            </a:r>
            <a:r>
              <a:rPr sz="3150" spc="-20" dirty="0">
                <a:latin typeface="Times New Roman"/>
                <a:cs typeface="Times New Roman"/>
              </a:rPr>
              <a:t>decision </a:t>
            </a:r>
            <a:r>
              <a:rPr sz="3150" spc="-15" dirty="0">
                <a:latin typeface="Times New Roman"/>
                <a:cs typeface="Times New Roman"/>
              </a:rPr>
              <a:t>trees </a:t>
            </a:r>
            <a:r>
              <a:rPr sz="3150" spc="-25" dirty="0">
                <a:latin typeface="Times New Roman"/>
                <a:cs typeface="Times New Roman"/>
              </a:rPr>
              <a:t>into </a:t>
            </a:r>
            <a:r>
              <a:rPr sz="3150" spc="-20" dirty="0">
                <a:latin typeface="Times New Roman"/>
                <a:cs typeface="Times New Roman"/>
              </a:rPr>
              <a:t>rules</a:t>
            </a:r>
            <a:r>
              <a:rPr sz="3150" spc="-425" dirty="0">
                <a:latin typeface="Times New Roman"/>
                <a:cs typeface="Times New Roman"/>
              </a:rPr>
              <a:t> </a:t>
            </a:r>
            <a:r>
              <a:rPr sz="3150" spc="0" dirty="0">
                <a:latin typeface="Times New Roman"/>
                <a:cs typeface="Times New Roman"/>
              </a:rPr>
              <a:t>(C4.5</a:t>
            </a:r>
            <a:r>
              <a:rPr sz="3150" spc="0" dirty="0" smtClean="0">
                <a:latin typeface="Times New Roman"/>
                <a:cs typeface="Times New Roman"/>
              </a:rPr>
              <a:t>)</a:t>
            </a:r>
            <a:endParaRPr lang="fa-IR" sz="3150" spc="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  <a:buClr>
                <a:srgbClr val="FF0000"/>
              </a:buClr>
              <a:tabLst>
                <a:tab pos="360680" algn="l"/>
                <a:tab pos="361315" algn="l"/>
              </a:tabLst>
            </a:pPr>
            <a:endParaRPr sz="3150" dirty="0">
              <a:latin typeface="Times New Roman"/>
              <a:cs typeface="Times New Roman"/>
            </a:endParaRPr>
          </a:p>
          <a:p>
            <a:pPr marL="360680" indent="-347980">
              <a:lnSpc>
                <a:spcPct val="100000"/>
              </a:lnSpc>
              <a:spcBef>
                <a:spcPts val="830"/>
              </a:spcBef>
              <a:buClr>
                <a:srgbClr val="FF0000"/>
              </a:buClr>
              <a:buChar char="•"/>
              <a:tabLst>
                <a:tab pos="360680" algn="l"/>
                <a:tab pos="361315" algn="l"/>
              </a:tabLst>
            </a:pPr>
            <a:r>
              <a:rPr sz="3150" spc="-15" dirty="0">
                <a:latin typeface="Times New Roman"/>
                <a:cs typeface="Times New Roman"/>
              </a:rPr>
              <a:t>Sequential </a:t>
            </a:r>
            <a:r>
              <a:rPr sz="3150" spc="-5" dirty="0">
                <a:latin typeface="Times New Roman"/>
                <a:cs typeface="Times New Roman"/>
              </a:rPr>
              <a:t>(set) </a:t>
            </a:r>
            <a:r>
              <a:rPr sz="3150" spc="-25" dirty="0">
                <a:latin typeface="Times New Roman"/>
                <a:cs typeface="Times New Roman"/>
              </a:rPr>
              <a:t>covering</a:t>
            </a:r>
            <a:r>
              <a:rPr sz="3150" spc="25" dirty="0">
                <a:latin typeface="Times New Roman"/>
                <a:cs typeface="Times New Roman"/>
              </a:rPr>
              <a:t> </a:t>
            </a:r>
            <a:r>
              <a:rPr sz="3150" spc="-20" dirty="0">
                <a:latin typeface="Times New Roman"/>
                <a:cs typeface="Times New Roman"/>
              </a:rPr>
              <a:t>algorithms</a:t>
            </a:r>
            <a:endParaRPr sz="3150" dirty="0">
              <a:latin typeface="Times New Roman"/>
              <a:cs typeface="Times New Roman"/>
            </a:endParaRPr>
          </a:p>
          <a:p>
            <a:pPr marL="753745" lvl="1" indent="-283845">
              <a:lnSpc>
                <a:spcPct val="100000"/>
              </a:lnSpc>
              <a:spcBef>
                <a:spcPts val="680"/>
              </a:spcBef>
              <a:buClr>
                <a:srgbClr val="00CC00"/>
              </a:buClr>
              <a:buChar char="–"/>
              <a:tabLst>
                <a:tab pos="754380" algn="l"/>
                <a:tab pos="3589020" algn="l"/>
              </a:tabLst>
            </a:pPr>
            <a:r>
              <a:rPr sz="2800" spc="-25" dirty="0">
                <a:solidFill>
                  <a:srgbClr val="333399"/>
                </a:solidFill>
                <a:latin typeface="Times New Roman"/>
                <a:cs typeface="Times New Roman"/>
              </a:rPr>
              <a:t>General-to-specific	</a:t>
            </a:r>
            <a:r>
              <a:rPr sz="2800" spc="-10" dirty="0">
                <a:solidFill>
                  <a:srgbClr val="333399"/>
                </a:solidFill>
                <a:latin typeface="Times New Roman"/>
                <a:cs typeface="Times New Roman"/>
              </a:rPr>
              <a:t>(top-down) </a:t>
            </a:r>
            <a:r>
              <a:rPr sz="2800" spc="0" dirty="0">
                <a:solidFill>
                  <a:srgbClr val="333399"/>
                </a:solidFill>
                <a:latin typeface="Times New Roman"/>
                <a:cs typeface="Times New Roman"/>
              </a:rPr>
              <a:t>(CN2,</a:t>
            </a:r>
            <a:r>
              <a:rPr sz="2800" spc="-25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rgbClr val="333399"/>
                </a:solidFill>
                <a:latin typeface="Times New Roman"/>
                <a:cs typeface="Times New Roman"/>
              </a:rPr>
              <a:t>FOIL)</a:t>
            </a:r>
            <a:endParaRPr sz="2800" dirty="0">
              <a:latin typeface="Times New Roman"/>
              <a:cs typeface="Times New Roman"/>
            </a:endParaRPr>
          </a:p>
          <a:p>
            <a:pPr marL="753745" marR="440690" lvl="1" indent="-283845">
              <a:lnSpc>
                <a:spcPct val="100899"/>
              </a:lnSpc>
              <a:spcBef>
                <a:spcPts val="650"/>
              </a:spcBef>
              <a:buClr>
                <a:srgbClr val="00CC00"/>
              </a:buClr>
              <a:buChar char="–"/>
              <a:tabLst>
                <a:tab pos="754380" algn="l"/>
              </a:tabLst>
            </a:pPr>
            <a:r>
              <a:rPr sz="2800" spc="-20" dirty="0">
                <a:solidFill>
                  <a:srgbClr val="333399"/>
                </a:solidFill>
                <a:latin typeface="Times New Roman"/>
                <a:cs typeface="Times New Roman"/>
              </a:rPr>
              <a:t>Specific-to-general </a:t>
            </a:r>
            <a:r>
              <a:rPr sz="2800" spc="-25" dirty="0">
                <a:solidFill>
                  <a:srgbClr val="333399"/>
                </a:solidFill>
                <a:latin typeface="Times New Roman"/>
                <a:cs typeface="Times New Roman"/>
              </a:rPr>
              <a:t>(bottom-up) </a:t>
            </a:r>
            <a:r>
              <a:rPr sz="2800" spc="-15" dirty="0">
                <a:solidFill>
                  <a:srgbClr val="333399"/>
                </a:solidFill>
                <a:latin typeface="Times New Roman"/>
                <a:cs typeface="Times New Roman"/>
              </a:rPr>
              <a:t>(GOLEM,  </a:t>
            </a:r>
            <a:r>
              <a:rPr sz="2800" spc="-50" dirty="0">
                <a:solidFill>
                  <a:srgbClr val="333399"/>
                </a:solidFill>
                <a:latin typeface="Times New Roman"/>
                <a:cs typeface="Times New Roman"/>
              </a:rPr>
              <a:t>CIGOL)</a:t>
            </a:r>
            <a:endParaRPr sz="2800" dirty="0">
              <a:latin typeface="Times New Roman"/>
              <a:cs typeface="Times New Roman"/>
            </a:endParaRPr>
          </a:p>
          <a:p>
            <a:pPr marL="469900" lvl="1">
              <a:lnSpc>
                <a:spcPct val="100000"/>
              </a:lnSpc>
              <a:spcBef>
                <a:spcPts val="675"/>
              </a:spcBef>
              <a:buClr>
                <a:srgbClr val="00CC00"/>
              </a:buClr>
              <a:tabLst>
                <a:tab pos="754380" algn="l"/>
              </a:tabLst>
            </a:pP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8768" y="419226"/>
            <a:ext cx="67989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Strategies </a:t>
            </a:r>
            <a:r>
              <a:rPr spc="-20" dirty="0"/>
              <a:t>for </a:t>
            </a:r>
            <a:r>
              <a:rPr spc="-45" dirty="0"/>
              <a:t>Learning </a:t>
            </a:r>
            <a:r>
              <a:rPr dirty="0"/>
              <a:t>a </a:t>
            </a:r>
            <a:r>
              <a:rPr spc="-60" dirty="0"/>
              <a:t>Single</a:t>
            </a:r>
            <a:r>
              <a:rPr spc="-100" dirty="0"/>
              <a:t> </a:t>
            </a:r>
            <a:r>
              <a:rPr spc="-45" dirty="0"/>
              <a:t>Rule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20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765175" y="1305559"/>
            <a:ext cx="7576820" cy="45453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60680" indent="-347980">
              <a:lnSpc>
                <a:spcPct val="100000"/>
              </a:lnSpc>
              <a:spcBef>
                <a:spcPts val="110"/>
              </a:spcBef>
              <a:buClr>
                <a:srgbClr val="FF0000"/>
              </a:buClr>
              <a:buChar char="•"/>
              <a:tabLst>
                <a:tab pos="360680" algn="l"/>
                <a:tab pos="361315" algn="l"/>
              </a:tabLst>
            </a:pPr>
            <a:r>
              <a:rPr sz="2800" spc="-100" dirty="0">
                <a:latin typeface="Times New Roman"/>
                <a:cs typeface="Times New Roman"/>
              </a:rPr>
              <a:t>Top </a:t>
            </a:r>
            <a:r>
              <a:rPr sz="2800" spc="-10" dirty="0">
                <a:latin typeface="Times New Roman"/>
                <a:cs typeface="Times New Roman"/>
              </a:rPr>
              <a:t>Down </a:t>
            </a:r>
            <a:r>
              <a:rPr sz="2800" spc="-15" dirty="0">
                <a:latin typeface="Times New Roman"/>
                <a:cs typeface="Times New Roman"/>
              </a:rPr>
              <a:t>(General </a:t>
            </a:r>
            <a:r>
              <a:rPr sz="2800" spc="0" dirty="0">
                <a:latin typeface="Times New Roman"/>
                <a:cs typeface="Times New Roman"/>
              </a:rPr>
              <a:t>to</a:t>
            </a:r>
            <a:r>
              <a:rPr sz="2800" spc="-3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Specific):</a:t>
            </a:r>
            <a:endParaRPr sz="2800">
              <a:latin typeface="Times New Roman"/>
              <a:cs typeface="Times New Roman"/>
            </a:endParaRPr>
          </a:p>
          <a:p>
            <a:pPr marL="753745" lvl="1" indent="-283845">
              <a:lnSpc>
                <a:spcPct val="100000"/>
              </a:lnSpc>
              <a:spcBef>
                <a:spcPts val="120"/>
              </a:spcBef>
              <a:buClr>
                <a:srgbClr val="00CC00"/>
              </a:buClr>
              <a:buChar char="–"/>
              <a:tabLst>
                <a:tab pos="753745" algn="l"/>
                <a:tab pos="754380" algn="l"/>
              </a:tabLst>
            </a:pPr>
            <a:r>
              <a:rPr sz="2350" dirty="0">
                <a:solidFill>
                  <a:srgbClr val="333399"/>
                </a:solidFill>
                <a:latin typeface="Times New Roman"/>
                <a:cs typeface="Times New Roman"/>
              </a:rPr>
              <a:t>Start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with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the most-general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(empty)</a:t>
            </a:r>
            <a:r>
              <a:rPr sz="2350" spc="-22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350" dirty="0">
                <a:solidFill>
                  <a:srgbClr val="333399"/>
                </a:solidFill>
                <a:latin typeface="Times New Roman"/>
                <a:cs typeface="Times New Roman"/>
              </a:rPr>
              <a:t>rule.</a:t>
            </a:r>
            <a:endParaRPr sz="2350">
              <a:latin typeface="Times New Roman"/>
              <a:cs typeface="Times New Roman"/>
            </a:endParaRPr>
          </a:p>
          <a:p>
            <a:pPr marL="753745" marR="5080" lvl="1" indent="-283845">
              <a:lnSpc>
                <a:spcPct val="81800"/>
              </a:lnSpc>
              <a:spcBef>
                <a:spcPts val="575"/>
              </a:spcBef>
              <a:buClr>
                <a:srgbClr val="00CC00"/>
              </a:buClr>
              <a:buChar char="–"/>
              <a:tabLst>
                <a:tab pos="753745" algn="l"/>
                <a:tab pos="754380" algn="l"/>
              </a:tabLst>
            </a:pP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Repeatedly </a:t>
            </a:r>
            <a:r>
              <a:rPr sz="2350" spc="0" dirty="0">
                <a:solidFill>
                  <a:srgbClr val="333399"/>
                </a:solidFill>
                <a:latin typeface="Times New Roman"/>
                <a:cs typeface="Times New Roman"/>
              </a:rPr>
              <a:t>add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antecedent constraints </a:t>
            </a:r>
            <a:r>
              <a:rPr sz="2350" spc="-5" dirty="0">
                <a:solidFill>
                  <a:srgbClr val="333399"/>
                </a:solidFill>
                <a:latin typeface="Times New Roman"/>
                <a:cs typeface="Times New Roman"/>
              </a:rPr>
              <a:t>on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features </a:t>
            </a:r>
            <a:r>
              <a:rPr sz="2350" dirty="0">
                <a:solidFill>
                  <a:srgbClr val="333399"/>
                </a:solidFill>
                <a:latin typeface="Times New Roman"/>
                <a:cs typeface="Times New Roman"/>
              </a:rPr>
              <a:t>that 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eliminate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negative </a:t>
            </a: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examples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while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maintaining </a:t>
            </a:r>
            <a:r>
              <a:rPr sz="2350" spc="10" dirty="0">
                <a:solidFill>
                  <a:srgbClr val="333399"/>
                </a:solidFill>
                <a:latin typeface="Times New Roman"/>
                <a:cs typeface="Times New Roman"/>
              </a:rPr>
              <a:t>as </a:t>
            </a:r>
            <a:r>
              <a:rPr sz="2350" spc="-5" dirty="0">
                <a:solidFill>
                  <a:srgbClr val="333399"/>
                </a:solidFill>
                <a:latin typeface="Times New Roman"/>
                <a:cs typeface="Times New Roman"/>
              </a:rPr>
              <a:t>many  </a:t>
            </a: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positives </a:t>
            </a:r>
            <a:r>
              <a:rPr sz="2350" spc="10" dirty="0">
                <a:solidFill>
                  <a:srgbClr val="333399"/>
                </a:solidFill>
                <a:latin typeface="Times New Roman"/>
                <a:cs typeface="Times New Roman"/>
              </a:rPr>
              <a:t>as</a:t>
            </a:r>
            <a:r>
              <a:rPr sz="2350" spc="-204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350" spc="-30" dirty="0">
                <a:solidFill>
                  <a:srgbClr val="333399"/>
                </a:solidFill>
                <a:latin typeface="Times New Roman"/>
                <a:cs typeface="Times New Roman"/>
              </a:rPr>
              <a:t>possible.</a:t>
            </a:r>
            <a:endParaRPr sz="2350">
              <a:latin typeface="Times New Roman"/>
              <a:cs typeface="Times New Roman"/>
            </a:endParaRPr>
          </a:p>
          <a:p>
            <a:pPr marL="753745" lvl="1" indent="-283845">
              <a:lnSpc>
                <a:spcPts val="2805"/>
              </a:lnSpc>
              <a:spcBef>
                <a:spcPts val="65"/>
              </a:spcBef>
              <a:buClr>
                <a:srgbClr val="00CC00"/>
              </a:buClr>
              <a:buChar char="–"/>
              <a:tabLst>
                <a:tab pos="753745" algn="l"/>
                <a:tab pos="754380" algn="l"/>
              </a:tabLst>
            </a:pP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Stop </a:t>
            </a:r>
            <a:r>
              <a:rPr sz="2350" spc="-25" dirty="0">
                <a:solidFill>
                  <a:srgbClr val="333399"/>
                </a:solidFill>
                <a:latin typeface="Times New Roman"/>
                <a:cs typeface="Times New Roman"/>
              </a:rPr>
              <a:t>when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only </a:t>
            </a: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positives </a:t>
            </a:r>
            <a:r>
              <a:rPr sz="2350" spc="10" dirty="0">
                <a:solidFill>
                  <a:srgbClr val="333399"/>
                </a:solidFill>
                <a:latin typeface="Times New Roman"/>
                <a:cs typeface="Times New Roman"/>
              </a:rPr>
              <a:t>are</a:t>
            </a:r>
            <a:r>
              <a:rPr sz="2350" spc="-30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350" spc="-25" dirty="0">
                <a:solidFill>
                  <a:srgbClr val="333399"/>
                </a:solidFill>
                <a:latin typeface="Times New Roman"/>
                <a:cs typeface="Times New Roman"/>
              </a:rPr>
              <a:t>covered.</a:t>
            </a:r>
            <a:endParaRPr sz="2350">
              <a:latin typeface="Times New Roman"/>
              <a:cs typeface="Times New Roman"/>
            </a:endParaRPr>
          </a:p>
          <a:p>
            <a:pPr marL="360680" indent="-347980">
              <a:lnSpc>
                <a:spcPts val="3345"/>
              </a:lnSpc>
              <a:buClr>
                <a:srgbClr val="FF0000"/>
              </a:buClr>
              <a:buChar char="•"/>
              <a:tabLst>
                <a:tab pos="360680" algn="l"/>
                <a:tab pos="361315" algn="l"/>
              </a:tabLst>
            </a:pPr>
            <a:r>
              <a:rPr sz="2800" spc="-10" dirty="0">
                <a:latin typeface="Times New Roman"/>
                <a:cs typeface="Times New Roman"/>
              </a:rPr>
              <a:t>Bottom </a:t>
            </a:r>
            <a:r>
              <a:rPr sz="2800" dirty="0">
                <a:latin typeface="Times New Roman"/>
                <a:cs typeface="Times New Roman"/>
              </a:rPr>
              <a:t>Up </a:t>
            </a:r>
            <a:r>
              <a:rPr sz="2800" spc="-15" dirty="0">
                <a:latin typeface="Times New Roman"/>
                <a:cs typeface="Times New Roman"/>
              </a:rPr>
              <a:t>(Specific </a:t>
            </a:r>
            <a:r>
              <a:rPr sz="2800" spc="0" dirty="0">
                <a:latin typeface="Times New Roman"/>
                <a:cs typeface="Times New Roman"/>
              </a:rPr>
              <a:t>to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General)</a:t>
            </a:r>
            <a:endParaRPr sz="2800">
              <a:latin typeface="Times New Roman"/>
              <a:cs typeface="Times New Roman"/>
            </a:endParaRPr>
          </a:p>
          <a:p>
            <a:pPr marL="753745" marR="299085" lvl="1" indent="-283845">
              <a:lnSpc>
                <a:spcPts val="2310"/>
              </a:lnSpc>
              <a:spcBef>
                <a:spcPts val="550"/>
              </a:spcBef>
              <a:buClr>
                <a:srgbClr val="00CC00"/>
              </a:buClr>
              <a:buChar char="–"/>
              <a:tabLst>
                <a:tab pos="753745" algn="l"/>
                <a:tab pos="754380" algn="l"/>
              </a:tabLst>
            </a:pPr>
            <a:r>
              <a:rPr sz="2350" dirty="0">
                <a:solidFill>
                  <a:srgbClr val="333399"/>
                </a:solidFill>
                <a:latin typeface="Times New Roman"/>
                <a:cs typeface="Times New Roman"/>
              </a:rPr>
              <a:t>Start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with </a:t>
            </a:r>
            <a:r>
              <a:rPr sz="2350" spc="5" dirty="0">
                <a:solidFill>
                  <a:srgbClr val="333399"/>
                </a:solidFill>
                <a:latin typeface="Times New Roman"/>
                <a:cs typeface="Times New Roman"/>
              </a:rPr>
              <a:t>a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most-specific </a:t>
            </a:r>
            <a:r>
              <a:rPr sz="2350" spc="5" dirty="0">
                <a:solidFill>
                  <a:srgbClr val="333399"/>
                </a:solidFill>
                <a:latin typeface="Times New Roman"/>
                <a:cs typeface="Times New Roman"/>
              </a:rPr>
              <a:t>rule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(e.g. </a:t>
            </a: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complete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instance  description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of </a:t>
            </a:r>
            <a:r>
              <a:rPr sz="2350" spc="5" dirty="0">
                <a:solidFill>
                  <a:srgbClr val="333399"/>
                </a:solidFill>
                <a:latin typeface="Times New Roman"/>
                <a:cs typeface="Times New Roman"/>
              </a:rPr>
              <a:t>a </a:t>
            </a:r>
            <a:r>
              <a:rPr sz="2350" spc="-5" dirty="0">
                <a:solidFill>
                  <a:srgbClr val="333399"/>
                </a:solidFill>
                <a:latin typeface="Times New Roman"/>
                <a:cs typeface="Times New Roman"/>
              </a:rPr>
              <a:t>random</a:t>
            </a:r>
            <a:r>
              <a:rPr sz="2350" spc="25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instance).</a:t>
            </a:r>
            <a:endParaRPr sz="2350">
              <a:latin typeface="Times New Roman"/>
              <a:cs typeface="Times New Roman"/>
            </a:endParaRPr>
          </a:p>
          <a:p>
            <a:pPr marL="753745" marR="350520" lvl="1" indent="-283845">
              <a:lnSpc>
                <a:spcPts val="2310"/>
              </a:lnSpc>
              <a:spcBef>
                <a:spcPts val="570"/>
              </a:spcBef>
              <a:buClr>
                <a:srgbClr val="00CC00"/>
              </a:buClr>
              <a:buChar char="–"/>
              <a:tabLst>
                <a:tab pos="753745" algn="l"/>
                <a:tab pos="754380" algn="l"/>
              </a:tabLst>
            </a:pP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Repeatedly </a:t>
            </a: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remove antecedent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constraints </a:t>
            </a:r>
            <a:r>
              <a:rPr sz="2350" dirty="0">
                <a:solidFill>
                  <a:srgbClr val="333399"/>
                </a:solidFill>
                <a:latin typeface="Times New Roman"/>
                <a:cs typeface="Times New Roman"/>
              </a:rPr>
              <a:t>in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order </a:t>
            </a:r>
            <a:r>
              <a:rPr sz="2350" dirty="0">
                <a:solidFill>
                  <a:srgbClr val="333399"/>
                </a:solidFill>
                <a:latin typeface="Times New Roman"/>
                <a:cs typeface="Times New Roman"/>
              </a:rPr>
              <a:t>to  </a:t>
            </a:r>
            <a:r>
              <a:rPr sz="2350" spc="-25" dirty="0">
                <a:solidFill>
                  <a:srgbClr val="333399"/>
                </a:solidFill>
                <a:latin typeface="Times New Roman"/>
                <a:cs typeface="Times New Roman"/>
              </a:rPr>
              <a:t>cover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more</a:t>
            </a:r>
            <a:r>
              <a:rPr sz="2350" spc="-19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positives.</a:t>
            </a:r>
            <a:endParaRPr sz="2350">
              <a:latin typeface="Times New Roman"/>
              <a:cs typeface="Times New Roman"/>
            </a:endParaRPr>
          </a:p>
          <a:p>
            <a:pPr marL="753745" lvl="1" indent="-283845">
              <a:lnSpc>
                <a:spcPts val="2565"/>
              </a:lnSpc>
              <a:spcBef>
                <a:spcPts val="65"/>
              </a:spcBef>
              <a:buClr>
                <a:srgbClr val="00CC00"/>
              </a:buClr>
              <a:buChar char="–"/>
              <a:tabLst>
                <a:tab pos="753745" algn="l"/>
                <a:tab pos="754380" algn="l"/>
              </a:tabLst>
            </a:pP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Stop </a:t>
            </a:r>
            <a:r>
              <a:rPr sz="2350" spc="-25" dirty="0">
                <a:solidFill>
                  <a:srgbClr val="333399"/>
                </a:solidFill>
                <a:latin typeface="Times New Roman"/>
                <a:cs typeface="Times New Roman"/>
              </a:rPr>
              <a:t>when </a:t>
            </a:r>
            <a:r>
              <a:rPr sz="2350" spc="-15" dirty="0">
                <a:solidFill>
                  <a:srgbClr val="333399"/>
                </a:solidFill>
                <a:latin typeface="Times New Roman"/>
                <a:cs typeface="Times New Roman"/>
              </a:rPr>
              <a:t>further </a:t>
            </a:r>
            <a:r>
              <a:rPr sz="2350" spc="-10" dirty="0">
                <a:solidFill>
                  <a:srgbClr val="333399"/>
                </a:solidFill>
                <a:latin typeface="Times New Roman"/>
                <a:cs typeface="Times New Roman"/>
              </a:rPr>
              <a:t>generalization results </a:t>
            </a:r>
            <a:r>
              <a:rPr sz="2350" dirty="0">
                <a:solidFill>
                  <a:srgbClr val="333399"/>
                </a:solidFill>
                <a:latin typeface="Times New Roman"/>
                <a:cs typeface="Times New Roman"/>
              </a:rPr>
              <a:t>in</a:t>
            </a:r>
            <a:r>
              <a:rPr sz="2350" spc="1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covering</a:t>
            </a:r>
            <a:endParaRPr sz="2350">
              <a:latin typeface="Times New Roman"/>
              <a:cs typeface="Times New Roman"/>
            </a:endParaRPr>
          </a:p>
          <a:p>
            <a:pPr marL="753745">
              <a:lnSpc>
                <a:spcPts val="2565"/>
              </a:lnSpc>
            </a:pPr>
            <a:r>
              <a:rPr sz="2350" spc="-20" dirty="0">
                <a:solidFill>
                  <a:srgbClr val="333399"/>
                </a:solidFill>
                <a:latin typeface="Times New Roman"/>
                <a:cs typeface="Times New Roman"/>
              </a:rPr>
              <a:t>negatives.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661" y="419226"/>
            <a:ext cx="64433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Top-Down </a:t>
            </a:r>
            <a:r>
              <a:rPr spc="-45" dirty="0"/>
              <a:t>Rule Learning</a:t>
            </a:r>
            <a:r>
              <a:rPr spc="26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855" y="2556090"/>
            <a:ext cx="261620" cy="103949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26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0" y="2835147"/>
            <a:ext cx="2470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21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661" y="419226"/>
            <a:ext cx="64433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Top-Down </a:t>
            </a:r>
            <a:r>
              <a:rPr spc="-45" dirty="0"/>
              <a:t>Rule Learning</a:t>
            </a:r>
            <a:r>
              <a:rPr spc="26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700591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835147"/>
            <a:ext cx="2470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94460" y="3744467"/>
            <a:ext cx="7452359" cy="18415"/>
          </a:xfrm>
          <a:custGeom>
            <a:avLst/>
            <a:gdLst/>
            <a:ahLst/>
            <a:cxnLst/>
            <a:rect l="l" t="t" r="r" b="b"/>
            <a:pathLst>
              <a:path w="7452359" h="18414">
                <a:moveTo>
                  <a:pt x="0" y="18287"/>
                </a:moveTo>
                <a:lnTo>
                  <a:pt x="7452360" y="0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58914" y="3445954"/>
            <a:ext cx="54864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b="1" spc="55" dirty="0">
                <a:latin typeface="Times New Roman"/>
                <a:cs typeface="Times New Roman"/>
              </a:rPr>
              <a:t>Y</a:t>
            </a:r>
            <a:r>
              <a:rPr sz="2000" b="1" spc="5" dirty="0">
                <a:latin typeface="Times New Roman"/>
                <a:cs typeface="Times New Roman"/>
              </a:rPr>
              <a:t>&gt;C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22</a:t>
            </a:fld>
            <a:endParaRPr spc="5" dirty="0"/>
          </a:p>
        </p:txBody>
      </p:sp>
      <p:sp>
        <p:nvSpPr>
          <p:cNvPr id="43" name="object 43"/>
          <p:cNvSpPr txBox="1"/>
          <p:nvPr/>
        </p:nvSpPr>
        <p:spPr>
          <a:xfrm>
            <a:off x="1180744" y="3583114"/>
            <a:ext cx="11303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b="1" spc="5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661" y="419226"/>
            <a:ext cx="64433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Top-Down </a:t>
            </a:r>
            <a:r>
              <a:rPr spc="-45" dirty="0"/>
              <a:t>Rule Learning</a:t>
            </a:r>
            <a:r>
              <a:rPr spc="26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855" y="2556090"/>
            <a:ext cx="261620" cy="103949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26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0" y="2835147"/>
            <a:ext cx="2470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94460" y="3744467"/>
            <a:ext cx="7452359" cy="18415"/>
          </a:xfrm>
          <a:custGeom>
            <a:avLst/>
            <a:gdLst/>
            <a:ahLst/>
            <a:cxnLst/>
            <a:rect l="l" t="t" r="r" b="b"/>
            <a:pathLst>
              <a:path w="7452359" h="18414">
                <a:moveTo>
                  <a:pt x="0" y="18287"/>
                </a:moveTo>
                <a:lnTo>
                  <a:pt x="7452360" y="0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01084" y="1403603"/>
            <a:ext cx="0" cy="4956175"/>
          </a:xfrm>
          <a:custGeom>
            <a:avLst/>
            <a:gdLst/>
            <a:ahLst/>
            <a:cxnLst/>
            <a:rect l="l" t="t" r="r" b="b"/>
            <a:pathLst>
              <a:path h="4956175">
                <a:moveTo>
                  <a:pt x="0" y="0"/>
                </a:moveTo>
                <a:lnTo>
                  <a:pt x="0" y="4956048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58914" y="3445954"/>
            <a:ext cx="54864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b="1" spc="55" dirty="0">
                <a:latin typeface="Times New Roman"/>
                <a:cs typeface="Times New Roman"/>
              </a:rPr>
              <a:t>Y</a:t>
            </a:r>
            <a:r>
              <a:rPr sz="2000" b="1" spc="5" dirty="0">
                <a:latin typeface="Times New Roman"/>
                <a:cs typeface="Times New Roman"/>
              </a:rPr>
              <a:t>&gt;C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40784" y="6166597"/>
            <a:ext cx="62484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b="1" spc="-10" dirty="0">
                <a:latin typeface="Times New Roman"/>
                <a:cs typeface="Times New Roman"/>
              </a:rPr>
              <a:t>X</a:t>
            </a:r>
            <a:r>
              <a:rPr sz="2000" b="1" spc="5" dirty="0">
                <a:latin typeface="Times New Roman"/>
                <a:cs typeface="Times New Roman"/>
              </a:rPr>
              <a:t>&gt;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r>
              <a:rPr sz="2025" b="1" spc="0" baseline="-18518" dirty="0">
                <a:latin typeface="Times New Roman"/>
                <a:cs typeface="Times New Roman"/>
              </a:rPr>
              <a:t>2</a:t>
            </a:r>
            <a:endParaRPr sz="2025" baseline="-18518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23</a:t>
            </a:fld>
            <a:endParaRPr spc="5" dirty="0"/>
          </a:p>
        </p:txBody>
      </p:sp>
      <p:sp>
        <p:nvSpPr>
          <p:cNvPr id="43" name="object 43"/>
          <p:cNvSpPr txBox="1"/>
          <p:nvPr/>
        </p:nvSpPr>
        <p:spPr>
          <a:xfrm>
            <a:off x="1180744" y="3583114"/>
            <a:ext cx="11303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b="1" spc="5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661" y="419226"/>
            <a:ext cx="64433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Top-Down </a:t>
            </a:r>
            <a:r>
              <a:rPr spc="-45" dirty="0"/>
              <a:t>Rule Learning</a:t>
            </a:r>
            <a:r>
              <a:rPr spc="26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855" y="2556090"/>
            <a:ext cx="261620" cy="103949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26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0" y="2835147"/>
            <a:ext cx="2470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94460" y="3744467"/>
            <a:ext cx="7452359" cy="18415"/>
          </a:xfrm>
          <a:custGeom>
            <a:avLst/>
            <a:gdLst/>
            <a:ahLst/>
            <a:cxnLst/>
            <a:rect l="l" t="t" r="r" b="b"/>
            <a:pathLst>
              <a:path w="7452359" h="18414">
                <a:moveTo>
                  <a:pt x="0" y="18287"/>
                </a:moveTo>
                <a:lnTo>
                  <a:pt x="7452360" y="0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01084" y="1403603"/>
            <a:ext cx="0" cy="4956175"/>
          </a:xfrm>
          <a:custGeom>
            <a:avLst/>
            <a:gdLst/>
            <a:ahLst/>
            <a:cxnLst/>
            <a:rect l="l" t="t" r="r" b="b"/>
            <a:pathLst>
              <a:path h="4956175">
                <a:moveTo>
                  <a:pt x="0" y="0"/>
                </a:moveTo>
                <a:lnTo>
                  <a:pt x="0" y="4956048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58914" y="3445954"/>
            <a:ext cx="54864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b="1" spc="55" dirty="0">
                <a:latin typeface="Times New Roman"/>
                <a:cs typeface="Times New Roman"/>
              </a:rPr>
              <a:t>Y</a:t>
            </a:r>
            <a:r>
              <a:rPr sz="2000" b="1" spc="5" dirty="0">
                <a:latin typeface="Times New Roman"/>
                <a:cs typeface="Times New Roman"/>
              </a:rPr>
              <a:t>&gt;C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80744" y="3583114"/>
            <a:ext cx="11303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b="1" spc="5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385316" y="2683764"/>
            <a:ext cx="7452359" cy="9525"/>
          </a:xfrm>
          <a:custGeom>
            <a:avLst/>
            <a:gdLst/>
            <a:ahLst/>
            <a:cxnLst/>
            <a:rect l="l" t="t" r="r" b="b"/>
            <a:pathLst>
              <a:path w="7452359" h="9525">
                <a:moveTo>
                  <a:pt x="0" y="9144"/>
                </a:moveTo>
                <a:lnTo>
                  <a:pt x="7452359" y="0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41565" y="2536634"/>
            <a:ext cx="634365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b="1" spc="55" dirty="0">
                <a:latin typeface="Times New Roman"/>
                <a:cs typeface="Times New Roman"/>
              </a:rPr>
              <a:t>Y</a:t>
            </a:r>
            <a:r>
              <a:rPr sz="2000" b="1" spc="5" dirty="0">
                <a:latin typeface="Times New Roman"/>
                <a:cs typeface="Times New Roman"/>
              </a:rPr>
              <a:t>&lt;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r>
              <a:rPr sz="2025" b="1" spc="0" baseline="-18518" dirty="0">
                <a:latin typeface="Times New Roman"/>
                <a:cs typeface="Times New Roman"/>
              </a:rPr>
              <a:t>3</a:t>
            </a:r>
            <a:endParaRPr sz="2025" baseline="-18518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40784" y="6166597"/>
            <a:ext cx="62484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b="1" spc="-10" dirty="0">
                <a:latin typeface="Times New Roman"/>
                <a:cs typeface="Times New Roman"/>
              </a:rPr>
              <a:t>X</a:t>
            </a:r>
            <a:r>
              <a:rPr sz="2000" b="1" spc="5" dirty="0">
                <a:latin typeface="Times New Roman"/>
                <a:cs typeface="Times New Roman"/>
              </a:rPr>
              <a:t>&gt;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r>
              <a:rPr sz="2025" b="1" spc="0" baseline="-18518" dirty="0">
                <a:latin typeface="Times New Roman"/>
                <a:cs typeface="Times New Roman"/>
              </a:rPr>
              <a:t>2</a:t>
            </a:r>
            <a:endParaRPr sz="2025" baseline="-18518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24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661" y="419226"/>
            <a:ext cx="644334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Top-Down </a:t>
            </a:r>
            <a:r>
              <a:rPr spc="-45" dirty="0"/>
              <a:t>Rule Learning</a:t>
            </a:r>
            <a:r>
              <a:rPr spc="26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855" y="2556090"/>
            <a:ext cx="261620" cy="103949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26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0" y="2835147"/>
            <a:ext cx="2470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94460" y="3744467"/>
            <a:ext cx="7452359" cy="18415"/>
          </a:xfrm>
          <a:custGeom>
            <a:avLst/>
            <a:gdLst/>
            <a:ahLst/>
            <a:cxnLst/>
            <a:rect l="l" t="t" r="r" b="b"/>
            <a:pathLst>
              <a:path w="7452359" h="18414">
                <a:moveTo>
                  <a:pt x="0" y="18287"/>
                </a:moveTo>
                <a:lnTo>
                  <a:pt x="7452360" y="0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01084" y="1403603"/>
            <a:ext cx="0" cy="4956175"/>
          </a:xfrm>
          <a:custGeom>
            <a:avLst/>
            <a:gdLst/>
            <a:ahLst/>
            <a:cxnLst/>
            <a:rect l="l" t="t" r="r" b="b"/>
            <a:pathLst>
              <a:path h="4956175">
                <a:moveTo>
                  <a:pt x="0" y="0"/>
                </a:moveTo>
                <a:lnTo>
                  <a:pt x="0" y="4956048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58914" y="3445954"/>
            <a:ext cx="54864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b="1" spc="55" dirty="0">
                <a:latin typeface="Times New Roman"/>
                <a:cs typeface="Times New Roman"/>
              </a:rPr>
              <a:t>Y</a:t>
            </a:r>
            <a:r>
              <a:rPr sz="2000" b="1" spc="5" dirty="0">
                <a:latin typeface="Times New Roman"/>
                <a:cs typeface="Times New Roman"/>
              </a:rPr>
              <a:t>&gt;C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80744" y="3583114"/>
            <a:ext cx="11303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b="1" spc="5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385316" y="2683764"/>
            <a:ext cx="7452359" cy="9525"/>
          </a:xfrm>
          <a:custGeom>
            <a:avLst/>
            <a:gdLst/>
            <a:ahLst/>
            <a:cxnLst/>
            <a:rect l="l" t="t" r="r" b="b"/>
            <a:pathLst>
              <a:path w="7452359" h="9525">
                <a:moveTo>
                  <a:pt x="0" y="9144"/>
                </a:moveTo>
                <a:lnTo>
                  <a:pt x="7452359" y="0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41565" y="2536634"/>
            <a:ext cx="634365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b="1" spc="55" dirty="0">
                <a:latin typeface="Times New Roman"/>
                <a:cs typeface="Times New Roman"/>
              </a:rPr>
              <a:t>Y</a:t>
            </a:r>
            <a:r>
              <a:rPr sz="2000" b="1" spc="5" dirty="0">
                <a:latin typeface="Times New Roman"/>
                <a:cs typeface="Times New Roman"/>
              </a:rPr>
              <a:t>&lt;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r>
              <a:rPr sz="2025" b="1" spc="0" baseline="-18518" dirty="0">
                <a:latin typeface="Times New Roman"/>
                <a:cs typeface="Times New Roman"/>
              </a:rPr>
              <a:t>3</a:t>
            </a:r>
            <a:endParaRPr sz="2025" baseline="-18518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030467" y="1385316"/>
            <a:ext cx="0" cy="4956175"/>
          </a:xfrm>
          <a:custGeom>
            <a:avLst/>
            <a:gdLst/>
            <a:ahLst/>
            <a:cxnLst/>
            <a:rect l="l" t="t" r="r" b="b"/>
            <a:pathLst>
              <a:path h="4956175">
                <a:moveTo>
                  <a:pt x="0" y="0"/>
                </a:moveTo>
                <a:lnTo>
                  <a:pt x="0" y="4956048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87185" y="6147687"/>
            <a:ext cx="625475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b="1" spc="-5" dirty="0">
                <a:latin typeface="Times New Roman"/>
                <a:cs typeface="Times New Roman"/>
              </a:rPr>
              <a:t>X</a:t>
            </a:r>
            <a:r>
              <a:rPr sz="2000" b="1" spc="5" dirty="0">
                <a:latin typeface="Times New Roman"/>
                <a:cs typeface="Times New Roman"/>
              </a:rPr>
              <a:t>&lt;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r>
              <a:rPr sz="2025" b="1" spc="7" baseline="-18518" dirty="0">
                <a:latin typeface="Times New Roman"/>
                <a:cs typeface="Times New Roman"/>
              </a:rPr>
              <a:t>4</a:t>
            </a:r>
            <a:endParaRPr sz="2025" baseline="-18518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240784" y="6166597"/>
            <a:ext cx="624840" cy="34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b="1" spc="-10" dirty="0">
                <a:latin typeface="Times New Roman"/>
                <a:cs typeface="Times New Roman"/>
              </a:rPr>
              <a:t>X</a:t>
            </a:r>
            <a:r>
              <a:rPr sz="2000" b="1" spc="5" dirty="0">
                <a:latin typeface="Times New Roman"/>
                <a:cs typeface="Times New Roman"/>
              </a:rPr>
              <a:t>&gt;</a:t>
            </a:r>
            <a:r>
              <a:rPr sz="2000" b="1" spc="-5" dirty="0">
                <a:latin typeface="Times New Roman"/>
                <a:cs typeface="Times New Roman"/>
              </a:rPr>
              <a:t>C</a:t>
            </a:r>
            <a:r>
              <a:rPr sz="2025" b="1" spc="0" baseline="-18518" dirty="0">
                <a:latin typeface="Times New Roman"/>
                <a:cs typeface="Times New Roman"/>
              </a:rPr>
              <a:t>2</a:t>
            </a:r>
            <a:endParaRPr sz="2025" baseline="-18518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25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855" y="2496813"/>
            <a:ext cx="292735" cy="109918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315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0" y="2835147"/>
            <a:ext cx="2470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26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855" y="2496813"/>
            <a:ext cx="292735" cy="1099185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315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0" y="2678784"/>
            <a:ext cx="278130" cy="115760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47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27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64979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835147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0996" y="338258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01667" y="2793492"/>
            <a:ext cx="923925" cy="942340"/>
          </a:xfrm>
          <a:custGeom>
            <a:avLst/>
            <a:gdLst/>
            <a:ahLst/>
            <a:cxnLst/>
            <a:rect l="l" t="t" r="r" b="b"/>
            <a:pathLst>
              <a:path w="923925" h="942339">
                <a:moveTo>
                  <a:pt x="0" y="941831"/>
                </a:moveTo>
                <a:lnTo>
                  <a:pt x="923543" y="941831"/>
                </a:lnTo>
                <a:lnTo>
                  <a:pt x="923543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28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64979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835147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0996" y="338258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67118" y="4321555"/>
            <a:ext cx="229235" cy="4546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01667" y="2793492"/>
            <a:ext cx="923925" cy="942340"/>
          </a:xfrm>
          <a:custGeom>
            <a:avLst/>
            <a:gdLst/>
            <a:ahLst/>
            <a:cxnLst/>
            <a:rect l="l" t="t" r="r" b="b"/>
            <a:pathLst>
              <a:path w="923925" h="942339">
                <a:moveTo>
                  <a:pt x="0" y="941831"/>
                </a:moveTo>
                <a:lnTo>
                  <a:pt x="923543" y="941831"/>
                </a:lnTo>
                <a:lnTo>
                  <a:pt x="923543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29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7352" y="419226"/>
            <a:ext cx="3745229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Sequential</a:t>
            </a:r>
            <a:r>
              <a:rPr spc="130" dirty="0"/>
              <a:t> </a:t>
            </a:r>
            <a:r>
              <a:rPr spc="-35" dirty="0"/>
              <a:t>Covering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5652" y="6447940"/>
            <a:ext cx="137795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2186" y="1981200"/>
            <a:ext cx="7655559" cy="409298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60680" marR="31750" indent="-347980">
              <a:lnSpc>
                <a:spcPct val="92000"/>
              </a:lnSpc>
              <a:spcBef>
                <a:spcPts val="355"/>
              </a:spcBef>
              <a:buClr>
                <a:srgbClr val="FF0000"/>
              </a:buClr>
              <a:buChar char="•"/>
              <a:tabLst>
                <a:tab pos="360680" algn="l"/>
                <a:tab pos="361315" algn="l"/>
              </a:tabLst>
            </a:pPr>
            <a:r>
              <a:rPr sz="2350" spc="15" dirty="0">
                <a:latin typeface="Times New Roman"/>
                <a:cs typeface="Times New Roman"/>
              </a:rPr>
              <a:t>A </a:t>
            </a:r>
            <a:r>
              <a:rPr sz="2350" spc="-30" dirty="0">
                <a:latin typeface="Times New Roman"/>
                <a:cs typeface="Times New Roman"/>
              </a:rPr>
              <a:t>set </a:t>
            </a:r>
            <a:r>
              <a:rPr sz="2350" spc="-10" dirty="0">
                <a:latin typeface="Times New Roman"/>
                <a:cs typeface="Times New Roman"/>
              </a:rPr>
              <a:t>of </a:t>
            </a:r>
            <a:r>
              <a:rPr sz="2350" dirty="0">
                <a:latin typeface="Times New Roman"/>
                <a:cs typeface="Times New Roman"/>
              </a:rPr>
              <a:t>rules is </a:t>
            </a:r>
            <a:r>
              <a:rPr sz="2350" b="1" spc="-10" dirty="0">
                <a:latin typeface="Times New Roman"/>
                <a:cs typeface="Times New Roman"/>
              </a:rPr>
              <a:t>learned </a:t>
            </a:r>
            <a:r>
              <a:rPr sz="2350" b="1" spc="-15" dirty="0">
                <a:latin typeface="Times New Roman"/>
                <a:cs typeface="Times New Roman"/>
              </a:rPr>
              <a:t>one </a:t>
            </a:r>
            <a:r>
              <a:rPr sz="2350" b="1" spc="10" dirty="0">
                <a:latin typeface="Times New Roman"/>
                <a:cs typeface="Times New Roman"/>
              </a:rPr>
              <a:t>at </a:t>
            </a:r>
            <a:r>
              <a:rPr sz="2350" b="1" spc="5" dirty="0">
                <a:latin typeface="Times New Roman"/>
                <a:cs typeface="Times New Roman"/>
              </a:rPr>
              <a:t>a </a:t>
            </a:r>
            <a:r>
              <a:rPr sz="2350" b="1" spc="-15" dirty="0">
                <a:latin typeface="Times New Roman"/>
                <a:cs typeface="Times New Roman"/>
              </a:rPr>
              <a:t>time</a:t>
            </a:r>
            <a:r>
              <a:rPr sz="2350" spc="-15" dirty="0">
                <a:latin typeface="Times New Roman"/>
                <a:cs typeface="Times New Roman"/>
              </a:rPr>
              <a:t>, </a:t>
            </a:r>
            <a:r>
              <a:rPr sz="2350" spc="-10" dirty="0">
                <a:latin typeface="Times New Roman"/>
                <a:cs typeface="Times New Roman"/>
              </a:rPr>
              <a:t>each time </a:t>
            </a:r>
            <a:r>
              <a:rPr sz="2350" spc="-25" dirty="0">
                <a:latin typeface="Times New Roman"/>
                <a:cs typeface="Times New Roman"/>
              </a:rPr>
              <a:t>finding </a:t>
            </a:r>
            <a:r>
              <a:rPr sz="2350" spc="5" dirty="0">
                <a:latin typeface="Times New Roman"/>
                <a:cs typeface="Times New Roman"/>
              </a:rPr>
              <a:t>a  </a:t>
            </a:r>
            <a:r>
              <a:rPr sz="2350" spc="-20" dirty="0">
                <a:latin typeface="Times New Roman"/>
                <a:cs typeface="Times New Roman"/>
              </a:rPr>
              <a:t>single </a:t>
            </a:r>
            <a:r>
              <a:rPr sz="2350" spc="5" dirty="0">
                <a:latin typeface="Times New Roman"/>
                <a:cs typeface="Times New Roman"/>
              </a:rPr>
              <a:t>rule </a:t>
            </a:r>
            <a:r>
              <a:rPr sz="2350" dirty="0">
                <a:latin typeface="Times New Roman"/>
                <a:cs typeface="Times New Roman"/>
              </a:rPr>
              <a:t>that </a:t>
            </a:r>
            <a:r>
              <a:rPr sz="2350" spc="-20" dirty="0">
                <a:latin typeface="Times New Roman"/>
                <a:cs typeface="Times New Roman"/>
              </a:rPr>
              <a:t>covers </a:t>
            </a:r>
            <a:r>
              <a:rPr sz="2350" spc="5" dirty="0">
                <a:latin typeface="Times New Roman"/>
                <a:cs typeface="Times New Roman"/>
              </a:rPr>
              <a:t>a </a:t>
            </a:r>
            <a:r>
              <a:rPr sz="2350" spc="-15" dirty="0">
                <a:latin typeface="Times New Roman"/>
                <a:cs typeface="Times New Roman"/>
              </a:rPr>
              <a:t>large number </a:t>
            </a:r>
            <a:r>
              <a:rPr sz="2350" spc="-10" dirty="0">
                <a:latin typeface="Times New Roman"/>
                <a:cs typeface="Times New Roman"/>
              </a:rPr>
              <a:t>of </a:t>
            </a:r>
            <a:r>
              <a:rPr sz="2350" spc="-20" dirty="0">
                <a:latin typeface="Times New Roman"/>
                <a:cs typeface="Times New Roman"/>
              </a:rPr>
              <a:t>positive instances  </a:t>
            </a:r>
            <a:r>
              <a:rPr sz="2350" spc="-10" dirty="0">
                <a:latin typeface="Times New Roman"/>
                <a:cs typeface="Times New Roman"/>
              </a:rPr>
              <a:t>without </a:t>
            </a:r>
            <a:r>
              <a:rPr sz="2350" spc="-20" dirty="0">
                <a:latin typeface="Times New Roman"/>
                <a:cs typeface="Times New Roman"/>
              </a:rPr>
              <a:t>covering </a:t>
            </a:r>
            <a:r>
              <a:rPr sz="2350" spc="0" dirty="0">
                <a:latin typeface="Times New Roman"/>
                <a:cs typeface="Times New Roman"/>
              </a:rPr>
              <a:t>any </a:t>
            </a:r>
            <a:r>
              <a:rPr sz="2350" spc="-20" dirty="0">
                <a:latin typeface="Times New Roman"/>
                <a:cs typeface="Times New Roman"/>
              </a:rPr>
              <a:t>negatives, </a:t>
            </a:r>
            <a:r>
              <a:rPr sz="2350" b="1" spc="-20" dirty="0">
                <a:latin typeface="Times New Roman"/>
                <a:cs typeface="Times New Roman"/>
              </a:rPr>
              <a:t>removing</a:t>
            </a:r>
            <a:r>
              <a:rPr sz="2350" spc="-2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the </a:t>
            </a:r>
            <a:r>
              <a:rPr sz="2350" spc="-20" dirty="0">
                <a:latin typeface="Times New Roman"/>
                <a:cs typeface="Times New Roman"/>
              </a:rPr>
              <a:t>positives </a:t>
            </a:r>
            <a:r>
              <a:rPr sz="2350" dirty="0">
                <a:latin typeface="Times New Roman"/>
                <a:cs typeface="Times New Roman"/>
              </a:rPr>
              <a:t>that  it </a:t>
            </a:r>
            <a:r>
              <a:rPr sz="2350" spc="-25" dirty="0">
                <a:latin typeface="Times New Roman"/>
                <a:cs typeface="Times New Roman"/>
              </a:rPr>
              <a:t>covers, </a:t>
            </a:r>
            <a:r>
              <a:rPr sz="2350" spc="0" dirty="0">
                <a:latin typeface="Times New Roman"/>
                <a:cs typeface="Times New Roman"/>
              </a:rPr>
              <a:t>and </a:t>
            </a:r>
            <a:r>
              <a:rPr sz="2350" spc="-10" dirty="0">
                <a:latin typeface="Times New Roman"/>
                <a:cs typeface="Times New Roman"/>
              </a:rPr>
              <a:t>learning additional </a:t>
            </a:r>
            <a:r>
              <a:rPr sz="2350" dirty="0">
                <a:latin typeface="Times New Roman"/>
                <a:cs typeface="Times New Roman"/>
              </a:rPr>
              <a:t>rules to </a:t>
            </a:r>
            <a:r>
              <a:rPr sz="2350" spc="-25" dirty="0">
                <a:latin typeface="Times New Roman"/>
                <a:cs typeface="Times New Roman"/>
              </a:rPr>
              <a:t>cover </a:t>
            </a:r>
            <a:r>
              <a:rPr sz="2350" spc="-10" dirty="0">
                <a:latin typeface="Times New Roman"/>
                <a:cs typeface="Times New Roman"/>
              </a:rPr>
              <a:t>the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20" dirty="0">
                <a:latin typeface="Times New Roman"/>
                <a:cs typeface="Times New Roman"/>
              </a:rPr>
              <a:t>rest.</a:t>
            </a:r>
            <a:endParaRPr sz="2350" dirty="0">
              <a:latin typeface="Times New Roman"/>
              <a:cs typeface="Times New Roman"/>
            </a:endParaRPr>
          </a:p>
          <a:p>
            <a:pPr marL="461009" marR="3458210" indent="8890">
              <a:lnSpc>
                <a:spcPts val="2230"/>
              </a:lnSpc>
              <a:spcBef>
                <a:spcPts val="340"/>
              </a:spcBef>
            </a:pPr>
            <a:r>
              <a:rPr sz="2000" spc="-35" dirty="0">
                <a:solidFill>
                  <a:srgbClr val="0000CC"/>
                </a:solidFill>
                <a:latin typeface="Times New Roman"/>
                <a:cs typeface="Times New Roman"/>
              </a:rPr>
              <a:t>Let </a:t>
            </a:r>
            <a:r>
              <a:rPr sz="2000" i="1" spc="5" dirty="0">
                <a:solidFill>
                  <a:srgbClr val="0000CC"/>
                </a:solidFill>
                <a:latin typeface="Times New Roman"/>
                <a:cs typeface="Times New Roman"/>
              </a:rPr>
              <a:t>P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be the </a:t>
            </a:r>
            <a:r>
              <a:rPr sz="2000" spc="-5" dirty="0">
                <a:solidFill>
                  <a:srgbClr val="0000CC"/>
                </a:solidFill>
                <a:latin typeface="Times New Roman"/>
                <a:cs typeface="Times New Roman"/>
              </a:rPr>
              <a:t>set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of </a:t>
            </a:r>
            <a:r>
              <a:rPr sz="2000" spc="-10" dirty="0">
                <a:solidFill>
                  <a:srgbClr val="0000CC"/>
                </a:solidFill>
                <a:latin typeface="Times New Roman"/>
                <a:cs typeface="Times New Roman"/>
              </a:rPr>
              <a:t>positive </a:t>
            </a:r>
            <a:r>
              <a:rPr sz="2000" spc="-25" dirty="0">
                <a:solidFill>
                  <a:srgbClr val="0000CC"/>
                </a:solidFill>
                <a:latin typeface="Times New Roman"/>
                <a:cs typeface="Times New Roman"/>
              </a:rPr>
              <a:t>examples  </a:t>
            </a:r>
            <a:r>
              <a:rPr sz="2000" spc="-10" dirty="0">
                <a:solidFill>
                  <a:srgbClr val="0000CC"/>
                </a:solidFill>
                <a:latin typeface="Times New Roman"/>
                <a:cs typeface="Times New Roman"/>
              </a:rPr>
              <a:t>Until </a:t>
            </a:r>
            <a:r>
              <a:rPr sz="2000" i="1" spc="5" dirty="0">
                <a:solidFill>
                  <a:srgbClr val="0000CC"/>
                </a:solidFill>
                <a:latin typeface="Times New Roman"/>
                <a:cs typeface="Times New Roman"/>
              </a:rPr>
              <a:t>P </a:t>
            </a:r>
            <a:r>
              <a:rPr sz="2000" spc="5" dirty="0">
                <a:solidFill>
                  <a:srgbClr val="0000CC"/>
                </a:solidFill>
                <a:latin typeface="Times New Roman"/>
                <a:cs typeface="Times New Roman"/>
              </a:rPr>
              <a:t>is </a:t>
            </a:r>
            <a:r>
              <a:rPr sz="2000" spc="-25" dirty="0">
                <a:solidFill>
                  <a:srgbClr val="0000CC"/>
                </a:solidFill>
                <a:latin typeface="Times New Roman"/>
                <a:cs typeface="Times New Roman"/>
              </a:rPr>
              <a:t>empty</a:t>
            </a:r>
            <a:r>
              <a:rPr sz="2000" spc="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do:</a:t>
            </a:r>
            <a:endParaRPr sz="2000" dirty="0">
              <a:latin typeface="Times New Roman"/>
              <a:cs typeface="Times New Roman"/>
            </a:endParaRPr>
          </a:p>
          <a:p>
            <a:pPr marL="1028700">
              <a:lnSpc>
                <a:spcPts val="2000"/>
              </a:lnSpc>
            </a:pPr>
            <a:r>
              <a:rPr sz="2000" spc="-30" dirty="0">
                <a:solidFill>
                  <a:srgbClr val="0000CC"/>
                </a:solidFill>
                <a:latin typeface="Times New Roman"/>
                <a:cs typeface="Times New Roman"/>
              </a:rPr>
              <a:t>Learn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a </a:t>
            </a:r>
            <a:r>
              <a:rPr sz="2000" dirty="0">
                <a:solidFill>
                  <a:srgbClr val="0000CC"/>
                </a:solidFill>
                <a:latin typeface="Times New Roman"/>
                <a:cs typeface="Times New Roman"/>
              </a:rPr>
              <a:t>rule </a:t>
            </a:r>
            <a:r>
              <a:rPr sz="2000" i="1" spc="5" dirty="0">
                <a:solidFill>
                  <a:srgbClr val="0000CC"/>
                </a:solidFill>
                <a:latin typeface="Times New Roman"/>
                <a:cs typeface="Times New Roman"/>
              </a:rPr>
              <a:t>R </a:t>
            </a:r>
            <a:r>
              <a:rPr sz="2000" dirty="0">
                <a:solidFill>
                  <a:srgbClr val="0000CC"/>
                </a:solidFill>
                <a:latin typeface="Times New Roman"/>
                <a:cs typeface="Times New Roman"/>
              </a:rPr>
              <a:t>that </a:t>
            </a:r>
            <a:r>
              <a:rPr sz="2000" spc="-35" dirty="0">
                <a:solidFill>
                  <a:srgbClr val="0000CC"/>
                </a:solidFill>
                <a:latin typeface="Times New Roman"/>
                <a:cs typeface="Times New Roman"/>
              </a:rPr>
              <a:t>covers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a </a:t>
            </a:r>
            <a:r>
              <a:rPr sz="2000" spc="-35" dirty="0">
                <a:solidFill>
                  <a:srgbClr val="0000CC"/>
                </a:solidFill>
                <a:latin typeface="Times New Roman"/>
                <a:cs typeface="Times New Roman"/>
              </a:rPr>
              <a:t>large </a:t>
            </a:r>
            <a:r>
              <a:rPr sz="2000" spc="-20" dirty="0">
                <a:solidFill>
                  <a:srgbClr val="0000CC"/>
                </a:solidFill>
                <a:latin typeface="Times New Roman"/>
                <a:cs typeface="Times New Roman"/>
              </a:rPr>
              <a:t>number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of </a:t>
            </a:r>
            <a:r>
              <a:rPr sz="2000" spc="-20" dirty="0">
                <a:solidFill>
                  <a:srgbClr val="0000CC"/>
                </a:solidFill>
                <a:latin typeface="Times New Roman"/>
                <a:cs typeface="Times New Roman"/>
              </a:rPr>
              <a:t>elements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of </a:t>
            </a:r>
            <a:r>
              <a:rPr sz="2000" i="1" spc="5" dirty="0">
                <a:solidFill>
                  <a:srgbClr val="0000CC"/>
                </a:solidFill>
                <a:latin typeface="Times New Roman"/>
                <a:cs typeface="Times New Roman"/>
              </a:rPr>
              <a:t>P</a:t>
            </a:r>
            <a:r>
              <a:rPr sz="2000" i="1" spc="15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CC"/>
                </a:solidFill>
                <a:latin typeface="Times New Roman"/>
                <a:cs typeface="Times New Roman"/>
              </a:rPr>
              <a:t>but</a:t>
            </a:r>
            <a:endParaRPr sz="2000" dirty="0">
              <a:latin typeface="Times New Roman"/>
              <a:cs typeface="Times New Roman"/>
            </a:endParaRPr>
          </a:p>
          <a:p>
            <a:pPr marL="1412875">
              <a:lnSpc>
                <a:spcPts val="2165"/>
              </a:lnSpc>
            </a:pP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no</a:t>
            </a:r>
            <a:r>
              <a:rPr sz="2000" spc="-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000CC"/>
                </a:solidFill>
                <a:latin typeface="Times New Roman"/>
                <a:cs typeface="Times New Roman"/>
              </a:rPr>
              <a:t>negatives.</a:t>
            </a:r>
            <a:endParaRPr sz="2000" dirty="0">
              <a:latin typeface="Times New Roman"/>
              <a:cs typeface="Times New Roman"/>
            </a:endParaRPr>
          </a:p>
          <a:p>
            <a:pPr marL="1019810">
              <a:lnSpc>
                <a:spcPts val="2165"/>
              </a:lnSpc>
            </a:pPr>
            <a:r>
              <a:rPr sz="2000" spc="-20" dirty="0">
                <a:solidFill>
                  <a:srgbClr val="0000CC"/>
                </a:solidFill>
                <a:latin typeface="Times New Roman"/>
                <a:cs typeface="Times New Roman"/>
              </a:rPr>
              <a:t>Add </a:t>
            </a:r>
            <a:r>
              <a:rPr sz="2000" i="1" spc="5" dirty="0">
                <a:solidFill>
                  <a:srgbClr val="0000CC"/>
                </a:solidFill>
                <a:latin typeface="Times New Roman"/>
                <a:cs typeface="Times New Roman"/>
              </a:rPr>
              <a:t>R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to the list of</a:t>
            </a:r>
            <a:r>
              <a:rPr sz="2000" spc="-20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00CC"/>
                </a:solidFill>
                <a:latin typeface="Times New Roman"/>
                <a:cs typeface="Times New Roman"/>
              </a:rPr>
              <a:t>rules.</a:t>
            </a:r>
            <a:endParaRPr sz="2000" dirty="0">
              <a:latin typeface="Times New Roman"/>
              <a:cs typeface="Times New Roman"/>
            </a:endParaRPr>
          </a:p>
          <a:p>
            <a:pPr marL="1028700">
              <a:lnSpc>
                <a:spcPts val="2170"/>
              </a:lnSpc>
            </a:pPr>
            <a:r>
              <a:rPr sz="2000" spc="-45" dirty="0">
                <a:solidFill>
                  <a:srgbClr val="0000CC"/>
                </a:solidFill>
                <a:latin typeface="Times New Roman"/>
                <a:cs typeface="Times New Roman"/>
              </a:rPr>
              <a:t>Remove </a:t>
            </a:r>
            <a:r>
              <a:rPr sz="2000" spc="-15" dirty="0">
                <a:solidFill>
                  <a:srgbClr val="0000CC"/>
                </a:solidFill>
                <a:latin typeface="Times New Roman"/>
                <a:cs typeface="Times New Roman"/>
              </a:rPr>
              <a:t>positives </a:t>
            </a:r>
            <a:r>
              <a:rPr sz="2000" spc="-35" dirty="0">
                <a:solidFill>
                  <a:srgbClr val="0000CC"/>
                </a:solidFill>
                <a:latin typeface="Times New Roman"/>
                <a:cs typeface="Times New Roman"/>
              </a:rPr>
              <a:t>covered </a:t>
            </a:r>
            <a:r>
              <a:rPr sz="2000" spc="0" dirty="0">
                <a:solidFill>
                  <a:srgbClr val="0000CC"/>
                </a:solidFill>
                <a:latin typeface="Times New Roman"/>
                <a:cs typeface="Times New Roman"/>
              </a:rPr>
              <a:t>by </a:t>
            </a:r>
            <a:r>
              <a:rPr sz="2000" i="1" spc="5" dirty="0">
                <a:solidFill>
                  <a:srgbClr val="0000CC"/>
                </a:solidFill>
                <a:latin typeface="Times New Roman"/>
                <a:cs typeface="Times New Roman"/>
              </a:rPr>
              <a:t>R </a:t>
            </a:r>
            <a:r>
              <a:rPr sz="2000" spc="-5" dirty="0">
                <a:solidFill>
                  <a:srgbClr val="0000CC"/>
                </a:solidFill>
                <a:latin typeface="Times New Roman"/>
                <a:cs typeface="Times New Roman"/>
              </a:rPr>
              <a:t>from</a:t>
            </a:r>
            <a:r>
              <a:rPr sz="2000" spc="8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000" i="1" spc="5" dirty="0">
                <a:solidFill>
                  <a:srgbClr val="0000CC"/>
                </a:solidFill>
                <a:latin typeface="Times New Roman"/>
                <a:cs typeface="Times New Roman"/>
              </a:rPr>
              <a:t>P</a:t>
            </a:r>
            <a:endParaRPr sz="2000" dirty="0">
              <a:latin typeface="Times New Roman"/>
              <a:cs typeface="Times New Roman"/>
            </a:endParaRPr>
          </a:p>
          <a:p>
            <a:pPr marL="360680" marR="5080" indent="-347980">
              <a:lnSpc>
                <a:spcPct val="92000"/>
              </a:lnSpc>
              <a:spcBef>
                <a:spcPts val="115"/>
              </a:spcBef>
              <a:buClr>
                <a:srgbClr val="FF0000"/>
              </a:buClr>
              <a:buChar char="•"/>
              <a:tabLst>
                <a:tab pos="360680" algn="l"/>
                <a:tab pos="361315" algn="l"/>
              </a:tabLst>
            </a:pPr>
            <a:r>
              <a:rPr sz="2350" spc="5" dirty="0">
                <a:latin typeface="Times New Roman"/>
                <a:cs typeface="Times New Roman"/>
              </a:rPr>
              <a:t>This </a:t>
            </a:r>
            <a:r>
              <a:rPr sz="2350" dirty="0">
                <a:latin typeface="Times New Roman"/>
                <a:cs typeface="Times New Roman"/>
              </a:rPr>
              <a:t>is </a:t>
            </a:r>
            <a:r>
              <a:rPr sz="2350" spc="15" dirty="0">
                <a:latin typeface="Times New Roman"/>
                <a:cs typeface="Times New Roman"/>
              </a:rPr>
              <a:t>an </a:t>
            </a:r>
            <a:r>
              <a:rPr sz="2350" spc="-15" dirty="0">
                <a:latin typeface="Times New Roman"/>
                <a:cs typeface="Times New Roman"/>
              </a:rPr>
              <a:t>instance </a:t>
            </a:r>
            <a:r>
              <a:rPr sz="2350" spc="-10" dirty="0">
                <a:latin typeface="Times New Roman"/>
                <a:cs typeface="Times New Roman"/>
              </a:rPr>
              <a:t>of the </a:t>
            </a:r>
            <a:r>
              <a:rPr sz="2350" b="1" spc="-20" dirty="0">
                <a:latin typeface="Times New Roman"/>
                <a:cs typeface="Times New Roman"/>
              </a:rPr>
              <a:t>greedy </a:t>
            </a:r>
            <a:r>
              <a:rPr sz="2350" b="1" spc="-5" dirty="0">
                <a:latin typeface="Times New Roman"/>
                <a:cs typeface="Times New Roman"/>
              </a:rPr>
              <a:t>algorithm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for </a:t>
            </a:r>
            <a:r>
              <a:rPr sz="2350" spc="-5" dirty="0">
                <a:latin typeface="Times New Roman"/>
                <a:cs typeface="Times New Roman"/>
              </a:rPr>
              <a:t>minimum </a:t>
            </a:r>
            <a:r>
              <a:rPr sz="2350" spc="-30" dirty="0">
                <a:latin typeface="Times New Roman"/>
                <a:cs typeface="Times New Roman"/>
              </a:rPr>
              <a:t>set  </a:t>
            </a:r>
            <a:r>
              <a:rPr sz="2350" spc="-20" dirty="0">
                <a:latin typeface="Times New Roman"/>
                <a:cs typeface="Times New Roman"/>
              </a:rPr>
              <a:t>covering </a:t>
            </a:r>
            <a:r>
              <a:rPr sz="2350" spc="0" dirty="0">
                <a:latin typeface="Times New Roman"/>
                <a:cs typeface="Times New Roman"/>
              </a:rPr>
              <a:t>and </a:t>
            </a:r>
            <a:r>
              <a:rPr sz="2350" spc="-20" dirty="0">
                <a:latin typeface="Times New Roman"/>
                <a:cs typeface="Times New Roman"/>
              </a:rPr>
              <a:t>does </a:t>
            </a:r>
            <a:r>
              <a:rPr sz="2350" spc="-15" dirty="0">
                <a:latin typeface="Times New Roman"/>
                <a:cs typeface="Times New Roman"/>
              </a:rPr>
              <a:t>not </a:t>
            </a:r>
            <a:r>
              <a:rPr sz="2350" dirty="0">
                <a:latin typeface="Times New Roman"/>
                <a:cs typeface="Times New Roman"/>
              </a:rPr>
              <a:t>guarantee </a:t>
            </a:r>
            <a:r>
              <a:rPr sz="2350" spc="5" dirty="0">
                <a:latin typeface="Times New Roman"/>
                <a:cs typeface="Times New Roman"/>
              </a:rPr>
              <a:t>a </a:t>
            </a:r>
            <a:r>
              <a:rPr sz="2350" spc="-5" dirty="0">
                <a:latin typeface="Times New Roman"/>
                <a:cs typeface="Times New Roman"/>
              </a:rPr>
              <a:t>minimum </a:t>
            </a:r>
            <a:r>
              <a:rPr sz="2350" spc="-15" dirty="0">
                <a:latin typeface="Times New Roman"/>
                <a:cs typeface="Times New Roman"/>
              </a:rPr>
              <a:t>number </a:t>
            </a:r>
            <a:r>
              <a:rPr sz="2350" spc="-10" dirty="0">
                <a:latin typeface="Times New Roman"/>
                <a:cs typeface="Times New Roman"/>
              </a:rPr>
              <a:t>of  learned</a:t>
            </a:r>
            <a:r>
              <a:rPr sz="2350" spc="15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rules</a:t>
            </a:r>
            <a:r>
              <a:rPr sz="2350" spc="-10" dirty="0" smtClean="0">
                <a:latin typeface="Times New Roman"/>
                <a:cs typeface="Times New Roman"/>
              </a:rPr>
              <a:t>.</a:t>
            </a:r>
            <a:endParaRPr sz="23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64979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678784"/>
            <a:ext cx="278130" cy="115760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47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67118" y="4321555"/>
            <a:ext cx="229235" cy="4546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01667" y="2793492"/>
            <a:ext cx="2670175" cy="1884045"/>
          </a:xfrm>
          <a:custGeom>
            <a:avLst/>
            <a:gdLst/>
            <a:ahLst/>
            <a:cxnLst/>
            <a:rect l="l" t="t" r="r" b="b"/>
            <a:pathLst>
              <a:path w="2670175" h="1884045">
                <a:moveTo>
                  <a:pt x="0" y="1883663"/>
                </a:moveTo>
                <a:lnTo>
                  <a:pt x="2670047" y="1883663"/>
                </a:lnTo>
                <a:lnTo>
                  <a:pt x="2670047" y="0"/>
                </a:lnTo>
                <a:lnTo>
                  <a:pt x="0" y="0"/>
                </a:lnTo>
                <a:lnTo>
                  <a:pt x="0" y="1883663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30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64979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835147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0996" y="338258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33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01667" y="2793492"/>
            <a:ext cx="923925" cy="942340"/>
          </a:xfrm>
          <a:custGeom>
            <a:avLst/>
            <a:gdLst/>
            <a:ahLst/>
            <a:cxnLst/>
            <a:rect l="l" t="t" r="r" b="b"/>
            <a:pathLst>
              <a:path w="923925" h="942339">
                <a:moveTo>
                  <a:pt x="0" y="941831"/>
                </a:moveTo>
                <a:lnTo>
                  <a:pt x="923543" y="941831"/>
                </a:lnTo>
                <a:lnTo>
                  <a:pt x="923543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31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64979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835147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0996" y="338258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8826" y="4391850"/>
            <a:ext cx="398145" cy="8356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33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01667" y="2793492"/>
            <a:ext cx="923925" cy="942340"/>
          </a:xfrm>
          <a:custGeom>
            <a:avLst/>
            <a:gdLst/>
            <a:ahLst/>
            <a:cxnLst/>
            <a:rect l="l" t="t" r="r" b="b"/>
            <a:pathLst>
              <a:path w="923925" h="942339">
                <a:moveTo>
                  <a:pt x="0" y="941831"/>
                </a:moveTo>
                <a:lnTo>
                  <a:pt x="923543" y="941831"/>
                </a:lnTo>
                <a:lnTo>
                  <a:pt x="923543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32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6966" y="4297563"/>
            <a:ext cx="631825" cy="90043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R="25400" algn="ctr">
              <a:lnSpc>
                <a:spcPct val="100000"/>
              </a:lnSpc>
              <a:spcBef>
                <a:spcPts val="720"/>
              </a:spcBef>
            </a:pPr>
            <a:r>
              <a:rPr sz="2350" b="1" spc="10" dirty="0">
                <a:solidFill>
                  <a:srgbClr val="FF33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  <a:tabLst>
                <a:tab pos="4337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2286000" y="2779776"/>
          <a:ext cx="2972435" cy="2353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75"/>
                <a:gridCol w="2606040"/>
                <a:gridCol w="64135"/>
                <a:gridCol w="146685"/>
              </a:tblGrid>
              <a:tr h="713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T w="28575">
                      <a:solidFill>
                        <a:srgbClr val="008000"/>
                      </a:solidFill>
                      <a:prstDash val="solid"/>
                    </a:lnT>
                    <a:lnB w="28575">
                      <a:solidFill>
                        <a:srgbClr val="0000CC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46990" algn="r">
                        <a:lnSpc>
                          <a:spcPts val="2340"/>
                        </a:lnSpc>
                        <a:tabLst>
                          <a:tab pos="625475" algn="l"/>
                        </a:tabLst>
                      </a:pPr>
                      <a:r>
                        <a:rPr sz="2800" b="1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+	</a:t>
                      </a:r>
                      <a:r>
                        <a:rPr sz="3525" b="1" baseline="-24822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3525" baseline="-24822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8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B w="28575">
                      <a:solidFill>
                        <a:srgbClr val="0000CC"/>
                      </a:solidFill>
                      <a:prstDash val="solid"/>
                    </a:lnB>
                  </a:tcPr>
                </a:tc>
              </a:tr>
              <a:tr h="593725">
                <a:tc gridSpan="3">
                  <a:txBody>
                    <a:bodyPr/>
                    <a:lstStyle/>
                    <a:p>
                      <a:pPr algn="r">
                        <a:lnSpc>
                          <a:spcPts val="685"/>
                        </a:lnSpc>
                        <a:tabLst>
                          <a:tab pos="738505" algn="l"/>
                        </a:tabLst>
                      </a:pPr>
                      <a:r>
                        <a:rPr sz="235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	</a:t>
                      </a:r>
                      <a:r>
                        <a:rPr sz="4200" b="1" baseline="-35714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4200" baseline="-35714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00CC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B w="28575">
                      <a:solidFill>
                        <a:srgbClr val="0000CC"/>
                      </a:solidFill>
                      <a:prstDash val="solid"/>
                    </a:lnB>
                  </a:tcPr>
                </a:tc>
              </a:tr>
              <a:tr h="10420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R="2129790" algn="ctr">
                        <a:lnSpc>
                          <a:spcPct val="100000"/>
                        </a:lnSpc>
                      </a:pPr>
                      <a:r>
                        <a:rPr sz="235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R="2096770" algn="ctr">
                        <a:lnSpc>
                          <a:spcPts val="2700"/>
                        </a:lnSpc>
                        <a:spcBef>
                          <a:spcPts val="175"/>
                        </a:spcBef>
                        <a:tabLst>
                          <a:tab pos="433705" algn="l"/>
                        </a:tabLst>
                      </a:pPr>
                      <a:r>
                        <a:rPr sz="2800" b="1" spc="0" dirty="0">
                          <a:solidFill>
                            <a:srgbClr val="CC0099"/>
                          </a:solidFill>
                          <a:latin typeface="Times New Roman"/>
                          <a:cs typeface="Times New Roman"/>
                        </a:rPr>
                        <a:t>+	</a:t>
                      </a:r>
                      <a:r>
                        <a:rPr sz="2350" b="1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3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B w="76200">
                      <a:solidFill>
                        <a:srgbClr val="008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8000"/>
                      </a:solidFill>
                      <a:prstDash val="solid"/>
                    </a:lnR>
                    <a:lnT w="28575">
                      <a:solidFill>
                        <a:srgbClr val="0000CC"/>
                      </a:solidFill>
                      <a:prstDash val="solid"/>
                    </a:lnT>
                    <a:lnB w="28575">
                      <a:solidFill>
                        <a:srgbClr val="008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8000"/>
                      </a:solidFill>
                      <a:prstDash val="solid"/>
                    </a:lnL>
                    <a:lnT w="28575">
                      <a:solidFill>
                        <a:srgbClr val="0000CC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33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64979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835147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0996" y="338258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33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01667" y="2793492"/>
            <a:ext cx="923925" cy="942340"/>
          </a:xfrm>
          <a:custGeom>
            <a:avLst/>
            <a:gdLst/>
            <a:ahLst/>
            <a:cxnLst/>
            <a:rect l="l" t="t" r="r" b="b"/>
            <a:pathLst>
              <a:path w="923925" h="942339">
                <a:moveTo>
                  <a:pt x="0" y="941831"/>
                </a:moveTo>
                <a:lnTo>
                  <a:pt x="923543" y="941831"/>
                </a:lnTo>
                <a:lnTo>
                  <a:pt x="923543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34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64979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835147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20996" y="338258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33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30061" y="3291459"/>
            <a:ext cx="229235" cy="4546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01667" y="2793492"/>
            <a:ext cx="923925" cy="942340"/>
          </a:xfrm>
          <a:custGeom>
            <a:avLst/>
            <a:gdLst/>
            <a:ahLst/>
            <a:cxnLst/>
            <a:rect l="l" t="t" r="r" b="b"/>
            <a:pathLst>
              <a:path w="923925" h="942339">
                <a:moveTo>
                  <a:pt x="0" y="941831"/>
                </a:moveTo>
                <a:lnTo>
                  <a:pt x="923543" y="941831"/>
                </a:lnTo>
                <a:lnTo>
                  <a:pt x="923543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35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797" y="419226"/>
            <a:ext cx="65525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0" dirty="0"/>
              <a:t>Bottom-Up </a:t>
            </a:r>
            <a:r>
              <a:rPr spc="-45" dirty="0"/>
              <a:t>Rule Learning</a:t>
            </a:r>
            <a:r>
              <a:rPr spc="42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5609" y="2649791"/>
            <a:ext cx="22923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1855" y="3207575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1720" y="2678784"/>
            <a:ext cx="278130" cy="115760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47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33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30061" y="3291459"/>
            <a:ext cx="229235" cy="45465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0" dirty="0">
                <a:solidFill>
                  <a:srgbClr val="CC0099"/>
                </a:solidFill>
                <a:latin typeface="Times New Roman"/>
                <a:cs typeface="Times New Roman"/>
              </a:rPr>
              <a:t>+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01667" y="2793492"/>
            <a:ext cx="1847214" cy="914400"/>
          </a:xfrm>
          <a:custGeom>
            <a:avLst/>
            <a:gdLst/>
            <a:ahLst/>
            <a:cxnLst/>
            <a:rect l="l" t="t" r="r" b="b"/>
            <a:pathLst>
              <a:path w="1847214" h="914400">
                <a:moveTo>
                  <a:pt x="0" y="914399"/>
                </a:moveTo>
                <a:lnTo>
                  <a:pt x="1847088" y="914399"/>
                </a:lnTo>
                <a:lnTo>
                  <a:pt x="1847088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36</a:t>
            </a:fld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331" y="546841"/>
            <a:ext cx="6585137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spc="207" dirty="0"/>
              <a:t>Basic</a:t>
            </a:r>
            <a:r>
              <a:rPr sz="2824" spc="-75" dirty="0"/>
              <a:t> </a:t>
            </a:r>
            <a:r>
              <a:rPr sz="2824" spc="207" dirty="0"/>
              <a:t>Sequential</a:t>
            </a:r>
            <a:r>
              <a:rPr sz="2824" spc="-101" dirty="0"/>
              <a:t> </a:t>
            </a:r>
            <a:r>
              <a:rPr sz="2824" spc="202" dirty="0"/>
              <a:t>Covering</a:t>
            </a:r>
            <a:r>
              <a:rPr sz="2824" spc="-75" dirty="0"/>
              <a:t> </a:t>
            </a:r>
            <a:r>
              <a:rPr sz="2824" spc="224" dirty="0"/>
              <a:t>Algorithm</a:t>
            </a:r>
            <a:endParaRPr sz="2824"/>
          </a:p>
        </p:txBody>
      </p:sp>
      <p:sp>
        <p:nvSpPr>
          <p:cNvPr id="3" name="object 3"/>
          <p:cNvSpPr/>
          <p:nvPr/>
        </p:nvSpPr>
        <p:spPr>
          <a:xfrm>
            <a:off x="870019" y="6114377"/>
            <a:ext cx="7405407" cy="281268"/>
          </a:xfrm>
          <a:custGeom>
            <a:avLst/>
            <a:gdLst/>
            <a:ahLst/>
            <a:cxnLst/>
            <a:rect l="l" t="t" r="r" b="b"/>
            <a:pathLst>
              <a:path w="8392795" h="318770">
                <a:moveTo>
                  <a:pt x="8392674" y="312420"/>
                </a:moveTo>
                <a:lnTo>
                  <a:pt x="8392674" y="4572"/>
                </a:lnTo>
                <a:lnTo>
                  <a:pt x="8391150" y="1524"/>
                </a:lnTo>
                <a:lnTo>
                  <a:pt x="8386578" y="0"/>
                </a:lnTo>
                <a:lnTo>
                  <a:pt x="4572" y="0"/>
                </a:lnTo>
                <a:lnTo>
                  <a:pt x="1524" y="1524"/>
                </a:lnTo>
                <a:lnTo>
                  <a:pt x="0" y="4572"/>
                </a:lnTo>
                <a:lnTo>
                  <a:pt x="0" y="312420"/>
                </a:lnTo>
                <a:lnTo>
                  <a:pt x="1524" y="316992"/>
                </a:lnTo>
                <a:lnTo>
                  <a:pt x="4572" y="318516"/>
                </a:lnTo>
                <a:lnTo>
                  <a:pt x="4572" y="10668"/>
                </a:lnTo>
                <a:lnTo>
                  <a:pt x="10668" y="4572"/>
                </a:lnTo>
                <a:lnTo>
                  <a:pt x="10668" y="10668"/>
                </a:lnTo>
                <a:lnTo>
                  <a:pt x="8382006" y="10668"/>
                </a:lnTo>
                <a:lnTo>
                  <a:pt x="8382006" y="4572"/>
                </a:lnTo>
                <a:lnTo>
                  <a:pt x="8386578" y="10668"/>
                </a:lnTo>
                <a:lnTo>
                  <a:pt x="8386578" y="318516"/>
                </a:lnTo>
                <a:lnTo>
                  <a:pt x="8391150" y="316992"/>
                </a:lnTo>
                <a:lnTo>
                  <a:pt x="8392674" y="312420"/>
                </a:lnTo>
                <a:close/>
              </a:path>
              <a:path w="8392795" h="318770">
                <a:moveTo>
                  <a:pt x="10668" y="10668"/>
                </a:moveTo>
                <a:lnTo>
                  <a:pt x="10668" y="4572"/>
                </a:lnTo>
                <a:lnTo>
                  <a:pt x="4572" y="10668"/>
                </a:lnTo>
                <a:lnTo>
                  <a:pt x="10668" y="10668"/>
                </a:lnTo>
                <a:close/>
              </a:path>
              <a:path w="8392795" h="318770">
                <a:moveTo>
                  <a:pt x="10668" y="307848"/>
                </a:moveTo>
                <a:lnTo>
                  <a:pt x="10668" y="10668"/>
                </a:lnTo>
                <a:lnTo>
                  <a:pt x="4572" y="10668"/>
                </a:lnTo>
                <a:lnTo>
                  <a:pt x="4572" y="307848"/>
                </a:lnTo>
                <a:lnTo>
                  <a:pt x="10668" y="307848"/>
                </a:lnTo>
                <a:close/>
              </a:path>
              <a:path w="8392795" h="318770">
                <a:moveTo>
                  <a:pt x="8386578" y="307848"/>
                </a:moveTo>
                <a:lnTo>
                  <a:pt x="4572" y="307848"/>
                </a:lnTo>
                <a:lnTo>
                  <a:pt x="10668" y="312420"/>
                </a:lnTo>
                <a:lnTo>
                  <a:pt x="10668" y="318516"/>
                </a:lnTo>
                <a:lnTo>
                  <a:pt x="8382006" y="318516"/>
                </a:lnTo>
                <a:lnTo>
                  <a:pt x="8382006" y="312420"/>
                </a:lnTo>
                <a:lnTo>
                  <a:pt x="8386578" y="307848"/>
                </a:lnTo>
                <a:close/>
              </a:path>
              <a:path w="8392795" h="318770">
                <a:moveTo>
                  <a:pt x="10668" y="318516"/>
                </a:moveTo>
                <a:lnTo>
                  <a:pt x="10668" y="312420"/>
                </a:lnTo>
                <a:lnTo>
                  <a:pt x="4572" y="307848"/>
                </a:lnTo>
                <a:lnTo>
                  <a:pt x="4572" y="318516"/>
                </a:lnTo>
                <a:lnTo>
                  <a:pt x="10668" y="318516"/>
                </a:lnTo>
                <a:close/>
              </a:path>
              <a:path w="8392795" h="318770">
                <a:moveTo>
                  <a:pt x="8386578" y="10668"/>
                </a:moveTo>
                <a:lnTo>
                  <a:pt x="8382006" y="4572"/>
                </a:lnTo>
                <a:lnTo>
                  <a:pt x="8382006" y="10668"/>
                </a:lnTo>
                <a:lnTo>
                  <a:pt x="8386578" y="10668"/>
                </a:lnTo>
                <a:close/>
              </a:path>
              <a:path w="8392795" h="318770">
                <a:moveTo>
                  <a:pt x="8386578" y="307848"/>
                </a:moveTo>
                <a:lnTo>
                  <a:pt x="8386578" y="10668"/>
                </a:lnTo>
                <a:lnTo>
                  <a:pt x="8382006" y="10668"/>
                </a:lnTo>
                <a:lnTo>
                  <a:pt x="8382006" y="307848"/>
                </a:lnTo>
                <a:lnTo>
                  <a:pt x="8386578" y="307848"/>
                </a:lnTo>
                <a:close/>
              </a:path>
              <a:path w="8392795" h="318770">
                <a:moveTo>
                  <a:pt x="8386578" y="318516"/>
                </a:moveTo>
                <a:lnTo>
                  <a:pt x="8386578" y="307848"/>
                </a:lnTo>
                <a:lnTo>
                  <a:pt x="8382006" y="312420"/>
                </a:lnTo>
                <a:lnTo>
                  <a:pt x="8382006" y="318516"/>
                </a:lnTo>
                <a:lnTo>
                  <a:pt x="8386578" y="318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891874" y="1875494"/>
            <a:ext cx="7360779" cy="21651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877671" y="5627594"/>
            <a:ext cx="2581835" cy="28888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pc="88" dirty="0"/>
              <a:t>Rule-Based</a:t>
            </a:r>
            <a:r>
              <a:rPr spc="-75" dirty="0"/>
              <a:t> </a:t>
            </a:r>
            <a:r>
              <a:rPr spc="88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5496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331" y="546841"/>
            <a:ext cx="6585137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spc="207" dirty="0"/>
              <a:t>Basic</a:t>
            </a:r>
            <a:r>
              <a:rPr sz="2824" spc="-75" dirty="0"/>
              <a:t> </a:t>
            </a:r>
            <a:r>
              <a:rPr sz="2824" spc="207" dirty="0"/>
              <a:t>Sequential</a:t>
            </a:r>
            <a:r>
              <a:rPr sz="2824" spc="-101" dirty="0"/>
              <a:t> </a:t>
            </a:r>
            <a:r>
              <a:rPr sz="2824" spc="202" dirty="0"/>
              <a:t>Covering</a:t>
            </a:r>
            <a:r>
              <a:rPr sz="2824" spc="-75" dirty="0"/>
              <a:t> </a:t>
            </a:r>
            <a:r>
              <a:rPr sz="2824" spc="224" dirty="0"/>
              <a:t>Algorithm</a:t>
            </a:r>
            <a:endParaRPr sz="2824"/>
          </a:p>
        </p:txBody>
      </p:sp>
      <p:sp>
        <p:nvSpPr>
          <p:cNvPr id="3" name="object 3"/>
          <p:cNvSpPr/>
          <p:nvPr/>
        </p:nvSpPr>
        <p:spPr>
          <a:xfrm>
            <a:off x="870019" y="6114377"/>
            <a:ext cx="7405407" cy="281268"/>
          </a:xfrm>
          <a:custGeom>
            <a:avLst/>
            <a:gdLst/>
            <a:ahLst/>
            <a:cxnLst/>
            <a:rect l="l" t="t" r="r" b="b"/>
            <a:pathLst>
              <a:path w="8392795" h="318770">
                <a:moveTo>
                  <a:pt x="8392674" y="312420"/>
                </a:moveTo>
                <a:lnTo>
                  <a:pt x="8392674" y="4572"/>
                </a:lnTo>
                <a:lnTo>
                  <a:pt x="8391150" y="1524"/>
                </a:lnTo>
                <a:lnTo>
                  <a:pt x="8386578" y="0"/>
                </a:lnTo>
                <a:lnTo>
                  <a:pt x="4572" y="0"/>
                </a:lnTo>
                <a:lnTo>
                  <a:pt x="1524" y="1524"/>
                </a:lnTo>
                <a:lnTo>
                  <a:pt x="0" y="4572"/>
                </a:lnTo>
                <a:lnTo>
                  <a:pt x="0" y="312420"/>
                </a:lnTo>
                <a:lnTo>
                  <a:pt x="1524" y="316992"/>
                </a:lnTo>
                <a:lnTo>
                  <a:pt x="4572" y="318516"/>
                </a:lnTo>
                <a:lnTo>
                  <a:pt x="4572" y="10668"/>
                </a:lnTo>
                <a:lnTo>
                  <a:pt x="10668" y="4572"/>
                </a:lnTo>
                <a:lnTo>
                  <a:pt x="10668" y="10668"/>
                </a:lnTo>
                <a:lnTo>
                  <a:pt x="8382006" y="10668"/>
                </a:lnTo>
                <a:lnTo>
                  <a:pt x="8382006" y="4572"/>
                </a:lnTo>
                <a:lnTo>
                  <a:pt x="8386578" y="10668"/>
                </a:lnTo>
                <a:lnTo>
                  <a:pt x="8386578" y="318516"/>
                </a:lnTo>
                <a:lnTo>
                  <a:pt x="8391150" y="316992"/>
                </a:lnTo>
                <a:lnTo>
                  <a:pt x="8392674" y="312420"/>
                </a:lnTo>
                <a:close/>
              </a:path>
              <a:path w="8392795" h="318770">
                <a:moveTo>
                  <a:pt x="10668" y="10668"/>
                </a:moveTo>
                <a:lnTo>
                  <a:pt x="10668" y="4572"/>
                </a:lnTo>
                <a:lnTo>
                  <a:pt x="4572" y="10668"/>
                </a:lnTo>
                <a:lnTo>
                  <a:pt x="10668" y="10668"/>
                </a:lnTo>
                <a:close/>
              </a:path>
              <a:path w="8392795" h="318770">
                <a:moveTo>
                  <a:pt x="10668" y="307848"/>
                </a:moveTo>
                <a:lnTo>
                  <a:pt x="10668" y="10668"/>
                </a:lnTo>
                <a:lnTo>
                  <a:pt x="4572" y="10668"/>
                </a:lnTo>
                <a:lnTo>
                  <a:pt x="4572" y="307848"/>
                </a:lnTo>
                <a:lnTo>
                  <a:pt x="10668" y="307848"/>
                </a:lnTo>
                <a:close/>
              </a:path>
              <a:path w="8392795" h="318770">
                <a:moveTo>
                  <a:pt x="8386578" y="307848"/>
                </a:moveTo>
                <a:lnTo>
                  <a:pt x="4572" y="307848"/>
                </a:lnTo>
                <a:lnTo>
                  <a:pt x="10668" y="312420"/>
                </a:lnTo>
                <a:lnTo>
                  <a:pt x="10668" y="318516"/>
                </a:lnTo>
                <a:lnTo>
                  <a:pt x="8382006" y="318516"/>
                </a:lnTo>
                <a:lnTo>
                  <a:pt x="8382006" y="312420"/>
                </a:lnTo>
                <a:lnTo>
                  <a:pt x="8386578" y="307848"/>
                </a:lnTo>
                <a:close/>
              </a:path>
              <a:path w="8392795" h="318770">
                <a:moveTo>
                  <a:pt x="10668" y="318516"/>
                </a:moveTo>
                <a:lnTo>
                  <a:pt x="10668" y="312420"/>
                </a:lnTo>
                <a:lnTo>
                  <a:pt x="4572" y="307848"/>
                </a:lnTo>
                <a:lnTo>
                  <a:pt x="4572" y="318516"/>
                </a:lnTo>
                <a:lnTo>
                  <a:pt x="10668" y="318516"/>
                </a:lnTo>
                <a:close/>
              </a:path>
              <a:path w="8392795" h="318770">
                <a:moveTo>
                  <a:pt x="8386578" y="10668"/>
                </a:moveTo>
                <a:lnTo>
                  <a:pt x="8382006" y="4572"/>
                </a:lnTo>
                <a:lnTo>
                  <a:pt x="8382006" y="10668"/>
                </a:lnTo>
                <a:lnTo>
                  <a:pt x="8386578" y="10668"/>
                </a:lnTo>
                <a:close/>
              </a:path>
              <a:path w="8392795" h="318770">
                <a:moveTo>
                  <a:pt x="8386578" y="307848"/>
                </a:moveTo>
                <a:lnTo>
                  <a:pt x="8386578" y="10668"/>
                </a:lnTo>
                <a:lnTo>
                  <a:pt x="8382006" y="10668"/>
                </a:lnTo>
                <a:lnTo>
                  <a:pt x="8382006" y="307848"/>
                </a:lnTo>
                <a:lnTo>
                  <a:pt x="8386578" y="307848"/>
                </a:lnTo>
                <a:close/>
              </a:path>
              <a:path w="8392795" h="318770">
                <a:moveTo>
                  <a:pt x="8386578" y="318516"/>
                </a:moveTo>
                <a:lnTo>
                  <a:pt x="8386578" y="307848"/>
                </a:lnTo>
                <a:lnTo>
                  <a:pt x="8382006" y="312420"/>
                </a:lnTo>
                <a:lnTo>
                  <a:pt x="8382006" y="318516"/>
                </a:lnTo>
                <a:lnTo>
                  <a:pt x="8386578" y="318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1059394" y="1582827"/>
            <a:ext cx="7060777" cy="3623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877671" y="5627594"/>
            <a:ext cx="2581835" cy="28888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pc="88" dirty="0"/>
              <a:t>Rule-Based</a:t>
            </a:r>
            <a:r>
              <a:rPr spc="-75" dirty="0"/>
              <a:t> </a:t>
            </a:r>
            <a:r>
              <a:rPr spc="88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0284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331" y="553565"/>
            <a:ext cx="6585137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spc="207" dirty="0"/>
              <a:t>Basic</a:t>
            </a:r>
            <a:r>
              <a:rPr sz="2824" spc="-75" dirty="0"/>
              <a:t> </a:t>
            </a:r>
            <a:r>
              <a:rPr sz="2824" spc="207" dirty="0"/>
              <a:t>Sequential</a:t>
            </a:r>
            <a:r>
              <a:rPr sz="2824" spc="-101" dirty="0"/>
              <a:t> </a:t>
            </a:r>
            <a:r>
              <a:rPr sz="2824" spc="202" dirty="0"/>
              <a:t>Covering</a:t>
            </a:r>
            <a:r>
              <a:rPr sz="2824" spc="-75" dirty="0"/>
              <a:t> </a:t>
            </a:r>
            <a:r>
              <a:rPr sz="2824" spc="224" dirty="0"/>
              <a:t>Algorithm</a:t>
            </a:r>
            <a:endParaRPr sz="2824"/>
          </a:p>
        </p:txBody>
      </p:sp>
      <p:sp>
        <p:nvSpPr>
          <p:cNvPr id="3" name="object 3"/>
          <p:cNvSpPr/>
          <p:nvPr/>
        </p:nvSpPr>
        <p:spPr>
          <a:xfrm>
            <a:off x="870019" y="6114377"/>
            <a:ext cx="7405407" cy="281268"/>
          </a:xfrm>
          <a:custGeom>
            <a:avLst/>
            <a:gdLst/>
            <a:ahLst/>
            <a:cxnLst/>
            <a:rect l="l" t="t" r="r" b="b"/>
            <a:pathLst>
              <a:path w="8392795" h="318770">
                <a:moveTo>
                  <a:pt x="8392674" y="312420"/>
                </a:moveTo>
                <a:lnTo>
                  <a:pt x="8392674" y="4572"/>
                </a:lnTo>
                <a:lnTo>
                  <a:pt x="8391150" y="1524"/>
                </a:lnTo>
                <a:lnTo>
                  <a:pt x="8386578" y="0"/>
                </a:lnTo>
                <a:lnTo>
                  <a:pt x="4572" y="0"/>
                </a:lnTo>
                <a:lnTo>
                  <a:pt x="1524" y="1524"/>
                </a:lnTo>
                <a:lnTo>
                  <a:pt x="0" y="4572"/>
                </a:lnTo>
                <a:lnTo>
                  <a:pt x="0" y="312420"/>
                </a:lnTo>
                <a:lnTo>
                  <a:pt x="1524" y="316992"/>
                </a:lnTo>
                <a:lnTo>
                  <a:pt x="4572" y="318516"/>
                </a:lnTo>
                <a:lnTo>
                  <a:pt x="4572" y="10668"/>
                </a:lnTo>
                <a:lnTo>
                  <a:pt x="10668" y="4572"/>
                </a:lnTo>
                <a:lnTo>
                  <a:pt x="10668" y="10668"/>
                </a:lnTo>
                <a:lnTo>
                  <a:pt x="8382006" y="10668"/>
                </a:lnTo>
                <a:lnTo>
                  <a:pt x="8382006" y="4572"/>
                </a:lnTo>
                <a:lnTo>
                  <a:pt x="8386578" y="10668"/>
                </a:lnTo>
                <a:lnTo>
                  <a:pt x="8386578" y="318516"/>
                </a:lnTo>
                <a:lnTo>
                  <a:pt x="8391150" y="316992"/>
                </a:lnTo>
                <a:lnTo>
                  <a:pt x="8392674" y="312420"/>
                </a:lnTo>
                <a:close/>
              </a:path>
              <a:path w="8392795" h="318770">
                <a:moveTo>
                  <a:pt x="10668" y="10668"/>
                </a:moveTo>
                <a:lnTo>
                  <a:pt x="10668" y="4572"/>
                </a:lnTo>
                <a:lnTo>
                  <a:pt x="4572" y="10668"/>
                </a:lnTo>
                <a:lnTo>
                  <a:pt x="10668" y="10668"/>
                </a:lnTo>
                <a:close/>
              </a:path>
              <a:path w="8392795" h="318770">
                <a:moveTo>
                  <a:pt x="10668" y="307848"/>
                </a:moveTo>
                <a:lnTo>
                  <a:pt x="10668" y="10668"/>
                </a:lnTo>
                <a:lnTo>
                  <a:pt x="4572" y="10668"/>
                </a:lnTo>
                <a:lnTo>
                  <a:pt x="4572" y="307848"/>
                </a:lnTo>
                <a:lnTo>
                  <a:pt x="10668" y="307848"/>
                </a:lnTo>
                <a:close/>
              </a:path>
              <a:path w="8392795" h="318770">
                <a:moveTo>
                  <a:pt x="8386578" y="307848"/>
                </a:moveTo>
                <a:lnTo>
                  <a:pt x="4572" y="307848"/>
                </a:lnTo>
                <a:lnTo>
                  <a:pt x="10668" y="312420"/>
                </a:lnTo>
                <a:lnTo>
                  <a:pt x="10668" y="318516"/>
                </a:lnTo>
                <a:lnTo>
                  <a:pt x="8382006" y="318516"/>
                </a:lnTo>
                <a:lnTo>
                  <a:pt x="8382006" y="312420"/>
                </a:lnTo>
                <a:lnTo>
                  <a:pt x="8386578" y="307848"/>
                </a:lnTo>
                <a:close/>
              </a:path>
              <a:path w="8392795" h="318770">
                <a:moveTo>
                  <a:pt x="10668" y="318516"/>
                </a:moveTo>
                <a:lnTo>
                  <a:pt x="10668" y="312420"/>
                </a:lnTo>
                <a:lnTo>
                  <a:pt x="4572" y="307848"/>
                </a:lnTo>
                <a:lnTo>
                  <a:pt x="4572" y="318516"/>
                </a:lnTo>
                <a:lnTo>
                  <a:pt x="10668" y="318516"/>
                </a:lnTo>
                <a:close/>
              </a:path>
              <a:path w="8392795" h="318770">
                <a:moveTo>
                  <a:pt x="8386578" y="10668"/>
                </a:moveTo>
                <a:lnTo>
                  <a:pt x="8382006" y="4572"/>
                </a:lnTo>
                <a:lnTo>
                  <a:pt x="8382006" y="10668"/>
                </a:lnTo>
                <a:lnTo>
                  <a:pt x="8386578" y="10668"/>
                </a:lnTo>
                <a:close/>
              </a:path>
              <a:path w="8392795" h="318770">
                <a:moveTo>
                  <a:pt x="8386578" y="307848"/>
                </a:moveTo>
                <a:lnTo>
                  <a:pt x="8386578" y="10668"/>
                </a:lnTo>
                <a:lnTo>
                  <a:pt x="8382006" y="10668"/>
                </a:lnTo>
                <a:lnTo>
                  <a:pt x="8382006" y="307848"/>
                </a:lnTo>
                <a:lnTo>
                  <a:pt x="8386578" y="307848"/>
                </a:lnTo>
                <a:close/>
              </a:path>
              <a:path w="8392795" h="318770">
                <a:moveTo>
                  <a:pt x="8386578" y="318516"/>
                </a:moveTo>
                <a:lnTo>
                  <a:pt x="8386578" y="307848"/>
                </a:lnTo>
                <a:lnTo>
                  <a:pt x="8382006" y="312420"/>
                </a:lnTo>
                <a:lnTo>
                  <a:pt x="8382006" y="318516"/>
                </a:lnTo>
                <a:lnTo>
                  <a:pt x="8386578" y="318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 txBox="1"/>
          <p:nvPr/>
        </p:nvSpPr>
        <p:spPr>
          <a:xfrm>
            <a:off x="969078" y="1225094"/>
            <a:ext cx="7037854" cy="3492823"/>
          </a:xfrm>
          <a:prstGeom prst="rect">
            <a:avLst/>
          </a:prstGeom>
        </p:spPr>
        <p:txBody>
          <a:bodyPr vert="horz" wrap="square" lIns="0" tIns="183776" rIns="0" bIns="0" rtlCol="0">
            <a:spAutoFit/>
          </a:bodyPr>
          <a:lstStyle/>
          <a:p>
            <a:pPr marL="268956" indent="-257749">
              <a:spcBef>
                <a:spcPts val="1447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Steps:</a:t>
            </a:r>
            <a:endParaRPr sz="2471">
              <a:latin typeface="Arial"/>
              <a:cs typeface="Arial"/>
            </a:endParaRPr>
          </a:p>
          <a:p>
            <a:pPr marL="717215" lvl="1" indent="-302575">
              <a:spcBef>
                <a:spcPts val="1165"/>
              </a:spcBef>
              <a:buClr>
                <a:srgbClr val="0B7A9C"/>
              </a:buClr>
              <a:buChar char="–"/>
              <a:tabLst>
                <a:tab pos="716654" algn="l"/>
                <a:tab pos="717775" algn="l"/>
              </a:tabLst>
            </a:pPr>
            <a:r>
              <a:rPr sz="2118" spc="-4" dirty="0">
                <a:latin typeface="Arial"/>
                <a:cs typeface="Arial"/>
              </a:rPr>
              <a:t>Rules are learned one at a</a:t>
            </a:r>
            <a:r>
              <a:rPr sz="2118" spc="44" dirty="0">
                <a:latin typeface="Arial"/>
                <a:cs typeface="Arial"/>
              </a:rPr>
              <a:t> </a:t>
            </a:r>
            <a:r>
              <a:rPr sz="2118" spc="-4" dirty="0">
                <a:latin typeface="Arial"/>
                <a:cs typeface="Arial"/>
              </a:rPr>
              <a:t>time</a:t>
            </a:r>
            <a:endParaRPr sz="2118">
              <a:latin typeface="Arial"/>
              <a:cs typeface="Arial"/>
            </a:endParaRPr>
          </a:p>
          <a:p>
            <a:pPr marL="717215" marR="4483" lvl="1" indent="-302575">
              <a:lnSpc>
                <a:spcPct val="120000"/>
              </a:lnSpc>
              <a:spcBef>
                <a:spcPts val="618"/>
              </a:spcBef>
              <a:buClr>
                <a:srgbClr val="0B7A9C"/>
              </a:buClr>
              <a:buChar char="–"/>
              <a:tabLst>
                <a:tab pos="716654" algn="l"/>
                <a:tab pos="717775" algn="l"/>
              </a:tabLst>
            </a:pPr>
            <a:r>
              <a:rPr sz="2118" spc="-4" dirty="0">
                <a:latin typeface="Arial"/>
                <a:cs typeface="Arial"/>
              </a:rPr>
              <a:t>Each time a rule is learned, the instances covered by  the rules are removed</a:t>
            </a:r>
            <a:endParaRPr sz="2118">
              <a:latin typeface="Arial"/>
              <a:cs typeface="Arial"/>
            </a:endParaRPr>
          </a:p>
          <a:p>
            <a:pPr marL="717215" marR="573211" lvl="1" indent="-302575">
              <a:lnSpc>
                <a:spcPct val="120000"/>
              </a:lnSpc>
              <a:spcBef>
                <a:spcPts val="600"/>
              </a:spcBef>
              <a:buClr>
                <a:srgbClr val="0B7A9C"/>
              </a:buClr>
              <a:buChar char="–"/>
              <a:tabLst>
                <a:tab pos="716654" algn="l"/>
                <a:tab pos="717775" algn="l"/>
              </a:tabLst>
            </a:pPr>
            <a:r>
              <a:rPr sz="2118" spc="-4" dirty="0">
                <a:latin typeface="Arial"/>
                <a:cs typeface="Arial"/>
              </a:rPr>
              <a:t>The process repeats on the remaining instances  unless </a:t>
            </a:r>
            <a:r>
              <a:rPr sz="2118" b="1" spc="-4" dirty="0">
                <a:latin typeface="Arial"/>
                <a:cs typeface="Arial"/>
              </a:rPr>
              <a:t>termination</a:t>
            </a:r>
            <a:r>
              <a:rPr sz="2118" b="1" spc="-18" dirty="0">
                <a:latin typeface="Arial"/>
                <a:cs typeface="Arial"/>
              </a:rPr>
              <a:t> </a:t>
            </a:r>
            <a:r>
              <a:rPr sz="2118" b="1" spc="-4" dirty="0">
                <a:latin typeface="Arial"/>
                <a:cs typeface="Arial"/>
              </a:rPr>
              <a:t>condition</a:t>
            </a:r>
            <a:endParaRPr sz="2118">
              <a:latin typeface="Arial"/>
              <a:cs typeface="Arial"/>
            </a:endParaRPr>
          </a:p>
          <a:p>
            <a:pPr marL="887553" marR="35300" lvl="2" indent="-236457">
              <a:lnSpc>
                <a:spcPct val="120000"/>
              </a:lnSpc>
              <a:spcBef>
                <a:spcPts val="618"/>
              </a:spcBef>
              <a:buClr>
                <a:srgbClr val="0B7A9C"/>
              </a:buClr>
              <a:buSzPct val="70000"/>
              <a:buFont typeface="Lucida Sans Unicode"/>
              <a:buChar char="◆"/>
              <a:tabLst>
                <a:tab pos="888114" algn="l"/>
              </a:tabLst>
            </a:pPr>
            <a:r>
              <a:rPr sz="1765" spc="-4" dirty="0">
                <a:latin typeface="Arial"/>
                <a:cs typeface="Arial"/>
              </a:rPr>
              <a:t>e.g., </a:t>
            </a:r>
            <a:r>
              <a:rPr sz="1765" dirty="0">
                <a:latin typeface="Arial"/>
                <a:cs typeface="Arial"/>
              </a:rPr>
              <a:t>when no more </a:t>
            </a:r>
            <a:r>
              <a:rPr sz="1765" spc="-4" dirty="0">
                <a:latin typeface="Arial"/>
                <a:cs typeface="Arial"/>
              </a:rPr>
              <a:t>training examples </a:t>
            </a:r>
            <a:r>
              <a:rPr sz="1765" dirty="0">
                <a:latin typeface="Arial"/>
                <a:cs typeface="Arial"/>
              </a:rPr>
              <a:t>or when </a:t>
            </a:r>
            <a:r>
              <a:rPr sz="1765" spc="-4" dirty="0">
                <a:latin typeface="Arial"/>
                <a:cs typeface="Arial"/>
              </a:rPr>
              <a:t>the quality </a:t>
            </a:r>
            <a:r>
              <a:rPr sz="1765" dirty="0">
                <a:latin typeface="Arial"/>
                <a:cs typeface="Arial"/>
              </a:rPr>
              <a:t>of a  rule returned </a:t>
            </a:r>
            <a:r>
              <a:rPr sz="1765" spc="-4" dirty="0">
                <a:latin typeface="Arial"/>
                <a:cs typeface="Arial"/>
              </a:rPr>
              <a:t>is </a:t>
            </a:r>
            <a:r>
              <a:rPr sz="1765" dirty="0">
                <a:latin typeface="Arial"/>
                <a:cs typeface="Arial"/>
              </a:rPr>
              <a:t>below a </a:t>
            </a:r>
            <a:r>
              <a:rPr sz="1765" spc="-4" dirty="0">
                <a:latin typeface="Arial"/>
                <a:cs typeface="Arial"/>
              </a:rPr>
              <a:t>user-specified</a:t>
            </a:r>
            <a:r>
              <a:rPr sz="1765" spc="-124" dirty="0">
                <a:latin typeface="Arial"/>
                <a:cs typeface="Arial"/>
              </a:rPr>
              <a:t> </a:t>
            </a:r>
            <a:r>
              <a:rPr sz="1765" spc="-4" dirty="0">
                <a:latin typeface="Arial"/>
                <a:cs typeface="Arial"/>
              </a:rPr>
              <a:t>level</a:t>
            </a:r>
            <a:endParaRPr sz="1765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2877671" y="5627594"/>
            <a:ext cx="2581835" cy="28888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>
              <a:spcBef>
                <a:spcPts val="93"/>
              </a:spcBef>
            </a:pPr>
            <a:r>
              <a:rPr spc="88" dirty="0"/>
              <a:t>Rule-Based</a:t>
            </a:r>
            <a:r>
              <a:rPr spc="-75" dirty="0"/>
              <a:t> </a:t>
            </a:r>
            <a:r>
              <a:rPr spc="88" dirty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40992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4007" y="2706814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3164649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1855" y="2556090"/>
            <a:ext cx="261620" cy="103949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26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71720" y="2835147"/>
            <a:ext cx="2470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61594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0061" y="334283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752600" y="1905000"/>
            <a:ext cx="57912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5400" b="1" i="1" spc="-45" dirty="0" smtClean="0">
                <a:solidFill>
                  <a:srgbClr val="00B0F0"/>
                </a:solidFill>
              </a:rPr>
              <a:t>Foil Algorithm</a:t>
            </a:r>
            <a:endParaRPr lang="en-US" sz="5400" b="1" i="1" spc="-1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3900" y="3429000"/>
            <a:ext cx="7848600" cy="76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56804" y="3815406"/>
            <a:ext cx="4582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6679" algn="ctr">
              <a:spcBef>
                <a:spcPts val="684"/>
              </a:spcBef>
            </a:pPr>
            <a:r>
              <a:rPr lang="en-US" sz="2000" b="1" kern="0" spc="-4" dirty="0" smtClean="0"/>
              <a:t>(First Order Inductive </a:t>
            </a:r>
            <a:r>
              <a:rPr lang="en-US" sz="2000" b="1" kern="0" dirty="0" smtClean="0"/>
              <a:t>Learner</a:t>
            </a:r>
            <a:r>
              <a:rPr lang="en-US" sz="2000" b="1" kern="0" spc="-22" dirty="0" smtClean="0"/>
              <a:t> </a:t>
            </a:r>
            <a:r>
              <a:rPr lang="en-US" sz="2000" b="1" kern="0" spc="-4" dirty="0" smtClean="0"/>
              <a:t>Algorithm)</a:t>
            </a:r>
            <a:endParaRPr lang="en-US" sz="2000" b="1" kern="0" dirty="0"/>
          </a:p>
        </p:txBody>
      </p:sp>
    </p:spTree>
    <p:extLst>
      <p:ext uri="{BB962C8B-B14F-4D97-AF65-F5344CB8AC3E}">
        <p14:creationId xmlns:p14="http://schemas.microsoft.com/office/powerpoint/2010/main" val="5749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  <a:t>41</a:t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953378" y="3048000"/>
            <a:ext cx="7714615" cy="83163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60680" marR="5080" indent="-347980">
              <a:lnSpc>
                <a:spcPts val="3030"/>
              </a:lnSpc>
              <a:spcBef>
                <a:spcPts val="484"/>
              </a:spcBef>
              <a:buClr>
                <a:srgbClr val="FF0000"/>
              </a:buClr>
              <a:buChar char="•"/>
              <a:tabLst>
                <a:tab pos="360680" algn="l"/>
                <a:tab pos="361315" algn="l"/>
              </a:tabLst>
            </a:pPr>
            <a:r>
              <a:rPr sz="2800" spc="-55" dirty="0">
                <a:latin typeface="Times New Roman"/>
                <a:cs typeface="Times New Roman"/>
              </a:rPr>
              <a:t>Top-down </a:t>
            </a:r>
            <a:r>
              <a:rPr sz="2800" spc="-25" dirty="0">
                <a:latin typeface="Times New Roman"/>
                <a:cs typeface="Times New Roman"/>
              </a:rPr>
              <a:t>approach </a:t>
            </a:r>
            <a:r>
              <a:rPr sz="2800" spc="-5" dirty="0">
                <a:latin typeface="Times New Roman"/>
                <a:cs typeface="Times New Roman"/>
              </a:rPr>
              <a:t>originally </a:t>
            </a:r>
            <a:r>
              <a:rPr sz="2800" spc="-15" dirty="0">
                <a:latin typeface="Times New Roman"/>
                <a:cs typeface="Times New Roman"/>
              </a:rPr>
              <a:t>applied </a:t>
            </a:r>
            <a:r>
              <a:rPr sz="2800" spc="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first-order  </a:t>
            </a:r>
            <a:r>
              <a:rPr sz="2800" spc="-15" dirty="0">
                <a:latin typeface="Times New Roman"/>
                <a:cs typeface="Times New Roman"/>
              </a:rPr>
              <a:t>logic </a:t>
            </a:r>
            <a:r>
              <a:rPr sz="2800" spc="0" dirty="0">
                <a:latin typeface="Times New Roman"/>
                <a:cs typeface="Times New Roman"/>
              </a:rPr>
              <a:t>(Quinlan,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1990</a:t>
            </a:r>
            <a:r>
              <a:rPr sz="2800" spc="15" dirty="0" smtClean="0">
                <a:latin typeface="Times New Roman"/>
                <a:cs typeface="Times New Roman"/>
              </a:rPr>
              <a:t>).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304800" y="502888"/>
            <a:ext cx="8474456" cy="662624"/>
          </a:xfrm>
          <a:prstGeom prst="rect">
            <a:avLst/>
          </a:prstGeom>
        </p:spPr>
        <p:txBody>
          <a:bodyPr vert="horz" wrap="square" lIns="0" tIns="107576" rIns="0" bIns="0" rtlCol="0">
            <a:spAutoFit/>
          </a:bodyPr>
          <a:lstStyle>
            <a:lvl1pPr>
              <a:defRPr sz="3600" b="0" i="0">
                <a:solidFill>
                  <a:srgbClr val="3333FF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66679" algn="ctr">
              <a:spcBef>
                <a:spcPts val="847"/>
              </a:spcBef>
            </a:pPr>
            <a:r>
              <a:rPr lang="en-US" kern="0" spc="234" dirty="0" smtClean="0"/>
              <a:t>FOIL</a:t>
            </a:r>
            <a:r>
              <a:rPr lang="en-US" kern="0" spc="-84" dirty="0" smtClean="0"/>
              <a:t> </a:t>
            </a:r>
            <a:r>
              <a:rPr lang="en-US" kern="0" spc="251" dirty="0" smtClean="0"/>
              <a:t>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5741" y="553565"/>
            <a:ext cx="4124885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spc="199" dirty="0"/>
              <a:t>Coverage </a:t>
            </a:r>
            <a:r>
              <a:rPr sz="2824" spc="202" dirty="0"/>
              <a:t>or</a:t>
            </a:r>
            <a:r>
              <a:rPr sz="2824" spc="-375" dirty="0"/>
              <a:t> </a:t>
            </a:r>
            <a:r>
              <a:rPr sz="2824" spc="207" dirty="0"/>
              <a:t>Accuracy?</a:t>
            </a:r>
            <a:endParaRPr sz="2824"/>
          </a:p>
        </p:txBody>
      </p:sp>
      <p:sp>
        <p:nvSpPr>
          <p:cNvPr id="4" name="object 4"/>
          <p:cNvSpPr/>
          <p:nvPr/>
        </p:nvSpPr>
        <p:spPr>
          <a:xfrm>
            <a:off x="1152531" y="1887074"/>
            <a:ext cx="6865399" cy="3584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</p:spTree>
    <p:extLst>
      <p:ext uri="{BB962C8B-B14F-4D97-AF65-F5344CB8AC3E}">
        <p14:creationId xmlns:p14="http://schemas.microsoft.com/office/powerpoint/2010/main" val="22837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5741" y="553565"/>
            <a:ext cx="4124885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spc="199" dirty="0"/>
              <a:t>Coverage </a:t>
            </a:r>
            <a:r>
              <a:rPr sz="2824" spc="202" dirty="0"/>
              <a:t>or</a:t>
            </a:r>
            <a:r>
              <a:rPr sz="2824" spc="-375" dirty="0"/>
              <a:t> </a:t>
            </a:r>
            <a:r>
              <a:rPr sz="2824" spc="207" dirty="0"/>
              <a:t>Accuracy?</a:t>
            </a:r>
            <a:endParaRPr sz="2824"/>
          </a:p>
        </p:txBody>
      </p:sp>
      <p:sp>
        <p:nvSpPr>
          <p:cNvPr id="4" name="object 4"/>
          <p:cNvSpPr txBox="1"/>
          <p:nvPr/>
        </p:nvSpPr>
        <p:spPr>
          <a:xfrm>
            <a:off x="969079" y="1272939"/>
            <a:ext cx="7185772" cy="4216853"/>
          </a:xfrm>
          <a:prstGeom prst="rect">
            <a:avLst/>
          </a:prstGeom>
        </p:spPr>
        <p:txBody>
          <a:bodyPr vert="horz" wrap="square" lIns="0" tIns="101974" rIns="0" bIns="0" rtlCol="0">
            <a:spAutoFit/>
          </a:bodyPr>
          <a:lstStyle/>
          <a:p>
            <a:pPr marL="268956" indent="-257749">
              <a:spcBef>
                <a:spcPts val="803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Consider the two</a:t>
            </a:r>
            <a:r>
              <a:rPr sz="2471" spc="13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rules:</a:t>
            </a:r>
            <a:endParaRPr sz="2471">
              <a:latin typeface="Arial"/>
              <a:cs typeface="Arial"/>
            </a:endParaRPr>
          </a:p>
          <a:p>
            <a:pPr marL="717215" lvl="1" indent="-302575">
              <a:spcBef>
                <a:spcPts val="618"/>
              </a:spcBef>
              <a:buClr>
                <a:srgbClr val="0B7A9C"/>
              </a:buClr>
              <a:buFont typeface="Arial"/>
              <a:buChar char="–"/>
              <a:tabLst>
                <a:tab pos="716654" algn="l"/>
                <a:tab pos="717775" algn="l"/>
              </a:tabLst>
            </a:pPr>
            <a:r>
              <a:rPr sz="2118" i="1" spc="-4" dirty="0">
                <a:latin typeface="Arial"/>
                <a:cs typeface="Arial"/>
              </a:rPr>
              <a:t>R</a:t>
            </a:r>
            <a:r>
              <a:rPr sz="2118" spc="-4" dirty="0">
                <a:latin typeface="Arial"/>
                <a:cs typeface="Arial"/>
              </a:rPr>
              <a:t>1: correctly classifies 38 of the 40 instances it</a:t>
            </a:r>
            <a:r>
              <a:rPr sz="2118" spc="66" dirty="0">
                <a:latin typeface="Arial"/>
                <a:cs typeface="Arial"/>
              </a:rPr>
              <a:t> </a:t>
            </a:r>
            <a:r>
              <a:rPr sz="2118" spc="-4" dirty="0">
                <a:latin typeface="Arial"/>
                <a:cs typeface="Arial"/>
              </a:rPr>
              <a:t>covers</a:t>
            </a:r>
            <a:endParaRPr sz="2118">
              <a:latin typeface="Arial"/>
              <a:cs typeface="Arial"/>
            </a:endParaRPr>
          </a:p>
          <a:p>
            <a:pPr marL="717215" marR="766523" lvl="1" indent="-302575">
              <a:spcBef>
                <a:spcPts val="604"/>
              </a:spcBef>
              <a:buClr>
                <a:srgbClr val="0B7A9C"/>
              </a:buClr>
              <a:buFont typeface="Arial"/>
              <a:buChar char="–"/>
              <a:tabLst>
                <a:tab pos="716654" algn="l"/>
                <a:tab pos="717775" algn="l"/>
              </a:tabLst>
            </a:pPr>
            <a:r>
              <a:rPr sz="2118" i="1" spc="-4" dirty="0">
                <a:latin typeface="Arial"/>
                <a:cs typeface="Arial"/>
              </a:rPr>
              <a:t>R2</a:t>
            </a:r>
            <a:r>
              <a:rPr sz="2118" spc="-4" dirty="0">
                <a:latin typeface="Arial"/>
                <a:cs typeface="Arial"/>
              </a:rPr>
              <a:t>: covers only two instances, which it correctly  classifies</a:t>
            </a:r>
            <a:endParaRPr sz="2118">
              <a:latin typeface="Arial"/>
              <a:cs typeface="Arial"/>
            </a:endParaRPr>
          </a:p>
          <a:p>
            <a:pPr marL="268956" indent="-257749">
              <a:spcBef>
                <a:spcPts val="64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Their accuracies are 95% and</a:t>
            </a:r>
            <a:r>
              <a:rPr sz="2471" spc="35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100%</a:t>
            </a:r>
            <a:endParaRPr sz="2471">
              <a:latin typeface="Arial"/>
              <a:cs typeface="Arial"/>
            </a:endParaRPr>
          </a:p>
          <a:p>
            <a:pPr marL="268956" marR="82928" indent="-257749">
              <a:spcBef>
                <a:spcPts val="64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i="1" spc="-9" dirty="0">
                <a:latin typeface="Arial"/>
                <a:cs typeface="Arial"/>
              </a:rPr>
              <a:t>R</a:t>
            </a:r>
            <a:r>
              <a:rPr sz="2471" spc="-9" dirty="0">
                <a:latin typeface="Arial"/>
                <a:cs typeface="Arial"/>
              </a:rPr>
              <a:t>2 </a:t>
            </a:r>
            <a:r>
              <a:rPr sz="2471" spc="-4" dirty="0">
                <a:latin typeface="Arial"/>
                <a:cs typeface="Arial"/>
              </a:rPr>
              <a:t>has greater accuracy than </a:t>
            </a:r>
            <a:r>
              <a:rPr sz="2471" i="1" spc="-4" dirty="0">
                <a:latin typeface="Arial"/>
                <a:cs typeface="Arial"/>
              </a:rPr>
              <a:t>R</a:t>
            </a:r>
            <a:r>
              <a:rPr sz="2471" spc="-4" dirty="0">
                <a:latin typeface="Arial"/>
                <a:cs typeface="Arial"/>
              </a:rPr>
              <a:t>1, but it is not the  better rule because of its small</a:t>
            </a:r>
            <a:r>
              <a:rPr sz="2471" spc="31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coverage</a:t>
            </a:r>
            <a:endParaRPr sz="2471">
              <a:latin typeface="Arial"/>
              <a:cs typeface="Arial"/>
            </a:endParaRPr>
          </a:p>
          <a:p>
            <a:pPr marL="268956" marR="292489" indent="-257749">
              <a:spcBef>
                <a:spcPts val="657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Accuracy on its own is not a reliable estimate of  rule</a:t>
            </a:r>
            <a:r>
              <a:rPr sz="2471" spc="-9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quality</a:t>
            </a:r>
            <a:endParaRPr sz="2471">
              <a:latin typeface="Arial"/>
              <a:cs typeface="Arial"/>
            </a:endParaRPr>
          </a:p>
          <a:p>
            <a:pPr marL="268956" indent="-257749">
              <a:spcBef>
                <a:spcPts val="64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Coverage on its own is not useful</a:t>
            </a:r>
            <a:r>
              <a:rPr sz="2471" spc="44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either</a:t>
            </a:r>
            <a:endParaRPr sz="247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12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549" y="553565"/>
            <a:ext cx="6847354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spc="199" dirty="0"/>
              <a:t>Consider</a:t>
            </a:r>
            <a:r>
              <a:rPr sz="2824" spc="-88" dirty="0"/>
              <a:t> </a:t>
            </a:r>
            <a:r>
              <a:rPr sz="2824" spc="229" dirty="0"/>
              <a:t>Both</a:t>
            </a:r>
            <a:r>
              <a:rPr sz="2824" spc="-71" dirty="0"/>
              <a:t> </a:t>
            </a:r>
            <a:r>
              <a:rPr sz="2824" spc="199" dirty="0"/>
              <a:t>Coverage</a:t>
            </a:r>
            <a:r>
              <a:rPr sz="2824" spc="-75" dirty="0"/>
              <a:t> </a:t>
            </a:r>
            <a:r>
              <a:rPr sz="2824" spc="221" dirty="0"/>
              <a:t>and</a:t>
            </a:r>
            <a:r>
              <a:rPr sz="2824" spc="-71" dirty="0"/>
              <a:t> </a:t>
            </a:r>
            <a:r>
              <a:rPr sz="2824" spc="202" dirty="0"/>
              <a:t>Accuracy</a:t>
            </a:r>
            <a:endParaRPr sz="2824"/>
          </a:p>
        </p:txBody>
      </p:sp>
      <p:sp>
        <p:nvSpPr>
          <p:cNvPr id="4" name="object 4"/>
          <p:cNvSpPr txBox="1"/>
          <p:nvPr/>
        </p:nvSpPr>
        <p:spPr>
          <a:xfrm>
            <a:off x="969079" y="1364428"/>
            <a:ext cx="6966137" cy="4079364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268956" indent="-257749">
              <a:spcBef>
                <a:spcPts val="8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If our current rule is</a:t>
            </a:r>
            <a:r>
              <a:rPr sz="2471" dirty="0">
                <a:latin typeface="Arial"/>
                <a:cs typeface="Arial"/>
              </a:rPr>
              <a:t> </a:t>
            </a:r>
            <a:r>
              <a:rPr sz="2471" i="1" spc="-4" dirty="0">
                <a:latin typeface="Arial"/>
                <a:cs typeface="Arial"/>
              </a:rPr>
              <a:t>R</a:t>
            </a:r>
            <a:r>
              <a:rPr sz="2471" spc="-4" dirty="0">
                <a:latin typeface="Arial"/>
                <a:cs typeface="Arial"/>
              </a:rPr>
              <a:t>:</a:t>
            </a:r>
            <a:endParaRPr sz="2471">
              <a:latin typeface="Arial"/>
              <a:cs typeface="Arial"/>
            </a:endParaRPr>
          </a:p>
          <a:p>
            <a:pPr marL="818073"/>
            <a:r>
              <a:rPr sz="2471" spc="-4" dirty="0">
                <a:latin typeface="Arial"/>
                <a:cs typeface="Arial"/>
              </a:rPr>
              <a:t>IF </a:t>
            </a:r>
            <a:r>
              <a:rPr sz="2471" i="1" spc="-4" dirty="0">
                <a:latin typeface="Arial"/>
                <a:cs typeface="Arial"/>
              </a:rPr>
              <a:t>condition </a:t>
            </a:r>
            <a:r>
              <a:rPr sz="2471" spc="-9" dirty="0">
                <a:latin typeface="Arial"/>
                <a:cs typeface="Arial"/>
              </a:rPr>
              <a:t>THEN </a:t>
            </a:r>
            <a:r>
              <a:rPr sz="2471" i="1" spc="-4" dirty="0">
                <a:latin typeface="Arial"/>
                <a:cs typeface="Arial"/>
              </a:rPr>
              <a:t>class </a:t>
            </a:r>
            <a:r>
              <a:rPr sz="2471" spc="-4" dirty="0">
                <a:latin typeface="Arial"/>
                <a:cs typeface="Arial"/>
              </a:rPr>
              <a:t>=</a:t>
            </a:r>
            <a:r>
              <a:rPr sz="2471" spc="22" dirty="0">
                <a:latin typeface="Arial"/>
                <a:cs typeface="Arial"/>
              </a:rPr>
              <a:t> </a:t>
            </a:r>
            <a:r>
              <a:rPr sz="2471" i="1" spc="-4" dirty="0">
                <a:latin typeface="Arial"/>
                <a:cs typeface="Arial"/>
              </a:rPr>
              <a:t>c</a:t>
            </a:r>
            <a:endParaRPr sz="2471">
              <a:latin typeface="Arial"/>
              <a:cs typeface="Arial"/>
            </a:endParaRPr>
          </a:p>
          <a:p>
            <a:pPr marL="268956" marR="17370" indent="-257749">
              <a:spcBef>
                <a:spcPts val="64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We want to see if logically </a:t>
            </a:r>
            <a:r>
              <a:rPr sz="2471" spc="-9" dirty="0">
                <a:latin typeface="Arial"/>
                <a:cs typeface="Arial"/>
              </a:rPr>
              <a:t>ANDing </a:t>
            </a:r>
            <a:r>
              <a:rPr sz="2471" spc="-4" dirty="0">
                <a:latin typeface="Arial"/>
                <a:cs typeface="Arial"/>
              </a:rPr>
              <a:t>a given  attribute test to </a:t>
            </a:r>
            <a:r>
              <a:rPr sz="2471" i="1" spc="-4" dirty="0">
                <a:latin typeface="Arial"/>
                <a:cs typeface="Arial"/>
              </a:rPr>
              <a:t>condition </a:t>
            </a:r>
            <a:r>
              <a:rPr sz="2471" spc="-4" dirty="0">
                <a:latin typeface="Arial"/>
                <a:cs typeface="Arial"/>
              </a:rPr>
              <a:t>would result in a better  rule</a:t>
            </a:r>
            <a:endParaRPr sz="2471">
              <a:latin typeface="Arial"/>
              <a:cs typeface="Arial"/>
            </a:endParaRPr>
          </a:p>
          <a:p>
            <a:pPr marL="818073" marR="36421" indent="-806867">
              <a:spcBef>
                <a:spcPts val="657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  <a:tab pos="2685633" algn="l"/>
              </a:tabLst>
            </a:pPr>
            <a:r>
              <a:rPr sz="2471" spc="-4" dirty="0">
                <a:latin typeface="Arial"/>
                <a:cs typeface="Arial"/>
              </a:rPr>
              <a:t>We call the new condition, condition’, where </a:t>
            </a:r>
            <a:r>
              <a:rPr sz="2471" i="1" spc="-4" dirty="0">
                <a:latin typeface="Arial"/>
                <a:cs typeface="Arial"/>
              </a:rPr>
              <a:t>R’ </a:t>
            </a:r>
            <a:r>
              <a:rPr sz="2471" spc="-4" dirty="0">
                <a:latin typeface="Arial"/>
                <a:cs typeface="Arial"/>
              </a:rPr>
              <a:t>:  IF</a:t>
            </a:r>
            <a:r>
              <a:rPr sz="2471" dirty="0">
                <a:latin typeface="Arial"/>
                <a:cs typeface="Arial"/>
              </a:rPr>
              <a:t> </a:t>
            </a:r>
            <a:r>
              <a:rPr sz="2471" i="1" spc="-4" dirty="0">
                <a:latin typeface="Arial"/>
                <a:cs typeface="Arial"/>
              </a:rPr>
              <a:t>condition’	</a:t>
            </a:r>
            <a:r>
              <a:rPr sz="2471" spc="-9" dirty="0">
                <a:latin typeface="Arial"/>
                <a:cs typeface="Arial"/>
              </a:rPr>
              <a:t>THEN </a:t>
            </a:r>
            <a:r>
              <a:rPr sz="2471" i="1" spc="-4" dirty="0">
                <a:latin typeface="Arial"/>
                <a:cs typeface="Arial"/>
              </a:rPr>
              <a:t>class </a:t>
            </a:r>
            <a:r>
              <a:rPr sz="2471" spc="-4" dirty="0">
                <a:latin typeface="Arial"/>
                <a:cs typeface="Arial"/>
              </a:rPr>
              <a:t>=</a:t>
            </a:r>
            <a:r>
              <a:rPr sz="2471" spc="9" dirty="0">
                <a:latin typeface="Arial"/>
                <a:cs typeface="Arial"/>
              </a:rPr>
              <a:t> </a:t>
            </a:r>
            <a:r>
              <a:rPr sz="2471" i="1" spc="-4" dirty="0">
                <a:latin typeface="Arial"/>
                <a:cs typeface="Arial"/>
              </a:rPr>
              <a:t>c</a:t>
            </a:r>
            <a:endParaRPr sz="2471">
              <a:latin typeface="Arial"/>
              <a:cs typeface="Arial"/>
            </a:endParaRPr>
          </a:p>
          <a:p>
            <a:pPr marL="414640">
              <a:spcBef>
                <a:spcPts val="618"/>
              </a:spcBef>
              <a:tabLst>
                <a:tab pos="716654" algn="l"/>
              </a:tabLst>
            </a:pPr>
            <a:r>
              <a:rPr sz="2118" spc="-4" dirty="0">
                <a:solidFill>
                  <a:srgbClr val="0B7A9C"/>
                </a:solidFill>
                <a:latin typeface="Arial"/>
                <a:cs typeface="Arial"/>
              </a:rPr>
              <a:t>–	</a:t>
            </a:r>
            <a:r>
              <a:rPr sz="2118" spc="-4" dirty="0">
                <a:latin typeface="Arial"/>
                <a:cs typeface="Arial"/>
              </a:rPr>
              <a:t>is our potential new</a:t>
            </a:r>
            <a:r>
              <a:rPr sz="2118" spc="22" dirty="0">
                <a:latin typeface="Arial"/>
                <a:cs typeface="Arial"/>
              </a:rPr>
              <a:t> </a:t>
            </a:r>
            <a:r>
              <a:rPr sz="2118" spc="-4" dirty="0">
                <a:latin typeface="Arial"/>
                <a:cs typeface="Arial"/>
              </a:rPr>
              <a:t>rule</a:t>
            </a:r>
            <a:endParaRPr sz="2118">
              <a:latin typeface="Arial"/>
              <a:cs typeface="Arial"/>
            </a:endParaRPr>
          </a:p>
          <a:p>
            <a:pPr marL="268956" marR="4483" indent="-257749">
              <a:spcBef>
                <a:spcPts val="631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In other words, </a:t>
            </a:r>
            <a:r>
              <a:rPr sz="2471" spc="-9" dirty="0">
                <a:latin typeface="Arial"/>
                <a:cs typeface="Arial"/>
              </a:rPr>
              <a:t>we </a:t>
            </a:r>
            <a:r>
              <a:rPr sz="2471" spc="-4" dirty="0">
                <a:latin typeface="Arial"/>
                <a:cs typeface="Arial"/>
              </a:rPr>
              <a:t>want to see if </a:t>
            </a:r>
            <a:r>
              <a:rPr sz="2471" i="1" spc="-4" dirty="0">
                <a:latin typeface="Arial"/>
                <a:cs typeface="Arial"/>
              </a:rPr>
              <a:t>R’ </a:t>
            </a:r>
            <a:r>
              <a:rPr sz="2471" spc="-4" dirty="0">
                <a:latin typeface="Arial"/>
                <a:cs typeface="Arial"/>
              </a:rPr>
              <a:t>is any better  than</a:t>
            </a:r>
            <a:r>
              <a:rPr sz="2471" spc="-9" dirty="0">
                <a:latin typeface="Arial"/>
                <a:cs typeface="Arial"/>
              </a:rPr>
              <a:t> </a:t>
            </a:r>
            <a:r>
              <a:rPr sz="2471" i="1" spc="-4" dirty="0">
                <a:latin typeface="Arial"/>
                <a:cs typeface="Arial"/>
              </a:rPr>
              <a:t>R</a:t>
            </a:r>
            <a:endParaRPr sz="247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32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2750" y="553565"/>
            <a:ext cx="3569074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dirty="0"/>
              <a:t>FOIL </a:t>
            </a:r>
            <a:r>
              <a:rPr sz="2824" spc="-4" dirty="0"/>
              <a:t>Information</a:t>
            </a:r>
            <a:r>
              <a:rPr sz="2824" spc="-49" dirty="0"/>
              <a:t> </a:t>
            </a:r>
            <a:r>
              <a:rPr sz="2824" spc="-4" dirty="0"/>
              <a:t>Gain</a:t>
            </a:r>
            <a:endParaRPr sz="2824"/>
          </a:p>
        </p:txBody>
      </p:sp>
      <p:sp>
        <p:nvSpPr>
          <p:cNvPr id="3" name="object 3"/>
          <p:cNvSpPr txBox="1"/>
          <p:nvPr/>
        </p:nvSpPr>
        <p:spPr>
          <a:xfrm>
            <a:off x="969078" y="1364428"/>
            <a:ext cx="6175562" cy="771215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268956" marR="4483" indent="-257749">
              <a:spcBef>
                <a:spcPts val="8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FOIL_Gain (in FOIL &amp; </a:t>
            </a:r>
            <a:r>
              <a:rPr sz="2471" spc="-9" dirty="0">
                <a:latin typeface="Arial"/>
                <a:cs typeface="Arial"/>
              </a:rPr>
              <a:t>RIPPER): </a:t>
            </a:r>
            <a:r>
              <a:rPr sz="2471" spc="-4" dirty="0">
                <a:latin typeface="Arial"/>
                <a:cs typeface="Arial"/>
              </a:rPr>
              <a:t>assesses  info_gain by extending</a:t>
            </a:r>
            <a:r>
              <a:rPr sz="2471" spc="22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condition</a:t>
            </a:r>
            <a:endParaRPr sz="2471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69804" y="2677295"/>
            <a:ext cx="1290918" cy="0"/>
          </a:xfrm>
          <a:custGeom>
            <a:avLst/>
            <a:gdLst/>
            <a:ahLst/>
            <a:cxnLst/>
            <a:rect l="l" t="t" r="r" b="b"/>
            <a:pathLst>
              <a:path w="1463039">
                <a:moveTo>
                  <a:pt x="0" y="0"/>
                </a:moveTo>
                <a:lnTo>
                  <a:pt x="1463033" y="0"/>
                </a:lnTo>
              </a:path>
            </a:pathLst>
          </a:custGeom>
          <a:ln w="13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/>
          <p:nvPr/>
        </p:nvSpPr>
        <p:spPr>
          <a:xfrm>
            <a:off x="6536609" y="2677295"/>
            <a:ext cx="1181100" cy="0"/>
          </a:xfrm>
          <a:custGeom>
            <a:avLst/>
            <a:gdLst/>
            <a:ahLst/>
            <a:cxnLst/>
            <a:rect l="l" t="t" r="r" b="b"/>
            <a:pathLst>
              <a:path w="1338579">
                <a:moveTo>
                  <a:pt x="0" y="0"/>
                </a:moveTo>
                <a:lnTo>
                  <a:pt x="1338071" y="0"/>
                </a:lnTo>
              </a:path>
            </a:pathLst>
          </a:custGeom>
          <a:ln w="13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 txBox="1"/>
          <p:nvPr/>
        </p:nvSpPr>
        <p:spPr>
          <a:xfrm>
            <a:off x="4305299" y="2644224"/>
            <a:ext cx="108137" cy="217918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>
              <a:spcBef>
                <a:spcPts val="110"/>
              </a:spcBef>
            </a:pPr>
            <a:r>
              <a:rPr sz="1324" spc="4" dirty="0">
                <a:latin typeface="Times New Roman"/>
                <a:cs typeface="Times New Roman"/>
              </a:rPr>
              <a:t>2</a:t>
            </a:r>
            <a:endParaRPr sz="1324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73447" y="2644224"/>
            <a:ext cx="108137" cy="217918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>
              <a:spcBef>
                <a:spcPts val="110"/>
              </a:spcBef>
            </a:pPr>
            <a:r>
              <a:rPr sz="1324" spc="4" dirty="0">
                <a:latin typeface="Times New Roman"/>
                <a:cs typeface="Times New Roman"/>
              </a:rPr>
              <a:t>2</a:t>
            </a:r>
            <a:endParaRPr sz="1324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19504" y="2445328"/>
            <a:ext cx="120463" cy="366057"/>
          </a:xfrm>
          <a:prstGeom prst="rect">
            <a:avLst/>
          </a:prstGeom>
        </p:spPr>
        <p:txBody>
          <a:bodyPr vert="horz" wrap="square" lIns="0" tIns="12886" rIns="0" bIns="0" rtlCol="0">
            <a:spAutoFit/>
          </a:bodyPr>
          <a:lstStyle/>
          <a:p>
            <a:pPr marL="11206">
              <a:spcBef>
                <a:spcPts val="101"/>
              </a:spcBef>
            </a:pPr>
            <a:r>
              <a:rPr sz="2294" dirty="0">
                <a:latin typeface="Times New Roman"/>
                <a:cs typeface="Times New Roman"/>
              </a:rPr>
              <a:t>)</a:t>
            </a:r>
            <a:endParaRPr sz="2294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67385" y="2261104"/>
            <a:ext cx="2465854" cy="366057"/>
          </a:xfrm>
          <a:prstGeom prst="rect">
            <a:avLst/>
          </a:prstGeom>
        </p:spPr>
        <p:txBody>
          <a:bodyPr vert="horz" wrap="square" lIns="0" tIns="12886" rIns="0" bIns="0" rtlCol="0">
            <a:spAutoFit/>
          </a:bodyPr>
          <a:lstStyle/>
          <a:p>
            <a:pPr marL="11206">
              <a:spcBef>
                <a:spcPts val="101"/>
              </a:spcBef>
              <a:tabLst>
                <a:tab pos="2060311" algn="l"/>
              </a:tabLst>
            </a:pPr>
            <a:r>
              <a:rPr sz="2294" i="1" spc="-53" dirty="0">
                <a:latin typeface="Times New Roman"/>
                <a:cs typeface="Times New Roman"/>
              </a:rPr>
              <a:t>po</a:t>
            </a:r>
            <a:r>
              <a:rPr sz="2294" i="1" dirty="0">
                <a:latin typeface="Times New Roman"/>
                <a:cs typeface="Times New Roman"/>
              </a:rPr>
              <a:t>s</a:t>
            </a:r>
            <a:r>
              <a:rPr sz="2294" i="1" spc="-57" dirty="0">
                <a:latin typeface="Times New Roman"/>
                <a:cs typeface="Times New Roman"/>
              </a:rPr>
              <a:t> </a:t>
            </a:r>
            <a:r>
              <a:rPr sz="2294" dirty="0">
                <a:latin typeface="Times New Roman"/>
                <a:cs typeface="Times New Roman"/>
              </a:rPr>
              <a:t>'	</a:t>
            </a:r>
            <a:r>
              <a:rPr sz="2294" i="1" spc="-53" dirty="0">
                <a:latin typeface="Times New Roman"/>
                <a:cs typeface="Times New Roman"/>
              </a:rPr>
              <a:t>po</a:t>
            </a:r>
            <a:r>
              <a:rPr sz="2294" i="1" dirty="0">
                <a:latin typeface="Times New Roman"/>
                <a:cs typeface="Times New Roman"/>
              </a:rPr>
              <a:t>s</a:t>
            </a:r>
            <a:endParaRPr sz="2294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9079" y="2445329"/>
            <a:ext cx="3351119" cy="1066890"/>
          </a:xfrm>
          <a:prstGeom prst="rect">
            <a:avLst/>
          </a:prstGeom>
        </p:spPr>
        <p:txBody>
          <a:bodyPr vert="horz" wrap="square" lIns="0" tIns="12886" rIns="0" bIns="0" rtlCol="0">
            <a:spAutoFit/>
          </a:bodyPr>
          <a:lstStyle/>
          <a:p>
            <a:pPr marL="237017">
              <a:spcBef>
                <a:spcPts val="101"/>
              </a:spcBef>
              <a:tabLst>
                <a:tab pos="2604946" algn="l"/>
                <a:tab pos="2886229" algn="l"/>
              </a:tabLst>
            </a:pPr>
            <a:r>
              <a:rPr sz="2294" i="1" spc="-199" dirty="0">
                <a:latin typeface="Times New Roman"/>
                <a:cs typeface="Times New Roman"/>
              </a:rPr>
              <a:t>F</a:t>
            </a:r>
            <a:r>
              <a:rPr sz="2294" i="1" spc="-84" dirty="0">
                <a:latin typeface="Times New Roman"/>
                <a:cs typeface="Times New Roman"/>
              </a:rPr>
              <a:t>O</a:t>
            </a:r>
            <a:r>
              <a:rPr sz="2294" i="1" spc="-79" dirty="0">
                <a:latin typeface="Times New Roman"/>
                <a:cs typeface="Times New Roman"/>
              </a:rPr>
              <a:t>I</a:t>
            </a:r>
            <a:r>
              <a:rPr sz="2294" i="1" dirty="0">
                <a:latin typeface="Times New Roman"/>
                <a:cs typeface="Times New Roman"/>
              </a:rPr>
              <a:t>L </a:t>
            </a:r>
            <a:r>
              <a:rPr sz="2294" spc="124" dirty="0">
                <a:latin typeface="Times New Roman"/>
                <a:cs typeface="Times New Roman"/>
              </a:rPr>
              <a:t>_</a:t>
            </a:r>
            <a:r>
              <a:rPr sz="2294" i="1" spc="-75" dirty="0">
                <a:latin typeface="Times New Roman"/>
                <a:cs typeface="Times New Roman"/>
              </a:rPr>
              <a:t>G</a:t>
            </a:r>
            <a:r>
              <a:rPr sz="2294" i="1" spc="-190" dirty="0">
                <a:latin typeface="Times New Roman"/>
                <a:cs typeface="Times New Roman"/>
              </a:rPr>
              <a:t>a</a:t>
            </a:r>
            <a:r>
              <a:rPr sz="2294" i="1" spc="-26" dirty="0">
                <a:latin typeface="Times New Roman"/>
                <a:cs typeface="Times New Roman"/>
              </a:rPr>
              <a:t>i</a:t>
            </a:r>
            <a:r>
              <a:rPr sz="2294" i="1" dirty="0">
                <a:latin typeface="Times New Roman"/>
                <a:cs typeface="Times New Roman"/>
              </a:rPr>
              <a:t>n</a:t>
            </a:r>
            <a:r>
              <a:rPr sz="2294" i="1" spc="97" dirty="0">
                <a:latin typeface="Times New Roman"/>
                <a:cs typeface="Times New Roman"/>
              </a:rPr>
              <a:t> </a:t>
            </a:r>
            <a:r>
              <a:rPr sz="2294" spc="4" dirty="0">
                <a:latin typeface="Symbol"/>
                <a:cs typeface="Symbol"/>
              </a:rPr>
              <a:t></a:t>
            </a:r>
            <a:r>
              <a:rPr sz="2294" spc="49" dirty="0">
                <a:latin typeface="Times New Roman"/>
                <a:cs typeface="Times New Roman"/>
              </a:rPr>
              <a:t> </a:t>
            </a:r>
            <a:r>
              <a:rPr sz="2294" i="1" spc="-53" dirty="0">
                <a:latin typeface="Times New Roman"/>
                <a:cs typeface="Times New Roman"/>
              </a:rPr>
              <a:t>p</a:t>
            </a:r>
            <a:r>
              <a:rPr sz="2294" i="1" spc="-40" dirty="0">
                <a:latin typeface="Times New Roman"/>
                <a:cs typeface="Times New Roman"/>
              </a:rPr>
              <a:t>o</a:t>
            </a:r>
            <a:r>
              <a:rPr sz="2294" i="1" dirty="0">
                <a:latin typeface="Times New Roman"/>
                <a:cs typeface="Times New Roman"/>
              </a:rPr>
              <a:t>s</a:t>
            </a:r>
            <a:r>
              <a:rPr sz="2294" i="1" spc="-66" dirty="0">
                <a:latin typeface="Times New Roman"/>
                <a:cs typeface="Times New Roman"/>
              </a:rPr>
              <a:t> </a:t>
            </a:r>
            <a:r>
              <a:rPr sz="2294" dirty="0">
                <a:latin typeface="Times New Roman"/>
                <a:cs typeface="Times New Roman"/>
              </a:rPr>
              <a:t>'	</a:t>
            </a:r>
            <a:r>
              <a:rPr sz="2294" spc="4" dirty="0">
                <a:latin typeface="Symbol"/>
                <a:cs typeface="Symbol"/>
              </a:rPr>
              <a:t></a:t>
            </a:r>
            <a:r>
              <a:rPr sz="2294" dirty="0">
                <a:latin typeface="Times New Roman"/>
                <a:cs typeface="Times New Roman"/>
              </a:rPr>
              <a:t>	</a:t>
            </a:r>
            <a:r>
              <a:rPr sz="2294" spc="-49" dirty="0">
                <a:latin typeface="Times New Roman"/>
                <a:cs typeface="Times New Roman"/>
              </a:rPr>
              <a:t>(l</a:t>
            </a:r>
            <a:r>
              <a:rPr sz="2294" spc="-53" dirty="0">
                <a:latin typeface="Times New Roman"/>
                <a:cs typeface="Times New Roman"/>
              </a:rPr>
              <a:t>o</a:t>
            </a:r>
            <a:r>
              <a:rPr sz="2294" dirty="0">
                <a:latin typeface="Times New Roman"/>
                <a:cs typeface="Times New Roman"/>
              </a:rPr>
              <a:t>g</a:t>
            </a:r>
            <a:endParaRPr sz="2294">
              <a:latin typeface="Times New Roman"/>
              <a:cs typeface="Times New Roman"/>
            </a:endParaRPr>
          </a:p>
          <a:p>
            <a:pPr marL="268956" indent="-257749">
              <a:spcBef>
                <a:spcPts val="252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where</a:t>
            </a:r>
            <a:endParaRPr sz="2471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5989" y="2445328"/>
            <a:ext cx="581025" cy="366057"/>
          </a:xfrm>
          <a:prstGeom prst="rect">
            <a:avLst/>
          </a:prstGeom>
        </p:spPr>
        <p:txBody>
          <a:bodyPr vert="horz" wrap="square" lIns="0" tIns="12886" rIns="0" bIns="0" rtlCol="0">
            <a:spAutoFit/>
          </a:bodyPr>
          <a:lstStyle/>
          <a:p>
            <a:pPr marL="11206">
              <a:spcBef>
                <a:spcPts val="101"/>
              </a:spcBef>
            </a:pPr>
            <a:r>
              <a:rPr sz="2294" spc="4" dirty="0">
                <a:latin typeface="Symbol"/>
                <a:cs typeface="Symbol"/>
              </a:rPr>
              <a:t></a:t>
            </a:r>
            <a:r>
              <a:rPr sz="2294" spc="-361" dirty="0">
                <a:latin typeface="Times New Roman"/>
                <a:cs typeface="Times New Roman"/>
              </a:rPr>
              <a:t> </a:t>
            </a:r>
            <a:r>
              <a:rPr sz="2294" spc="-31" dirty="0">
                <a:latin typeface="Times New Roman"/>
                <a:cs typeface="Times New Roman"/>
              </a:rPr>
              <a:t>log</a:t>
            </a:r>
            <a:endParaRPr sz="2294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8936" y="2675273"/>
            <a:ext cx="3179109" cy="366057"/>
          </a:xfrm>
          <a:prstGeom prst="rect">
            <a:avLst/>
          </a:prstGeom>
        </p:spPr>
        <p:txBody>
          <a:bodyPr vert="horz" wrap="square" lIns="0" tIns="12886" rIns="0" bIns="0" rtlCol="0">
            <a:spAutoFit/>
          </a:bodyPr>
          <a:lstStyle/>
          <a:p>
            <a:pPr marL="11206">
              <a:spcBef>
                <a:spcPts val="101"/>
              </a:spcBef>
              <a:tabLst>
                <a:tab pos="2077681" algn="l"/>
              </a:tabLst>
            </a:pPr>
            <a:r>
              <a:rPr sz="2294" i="1" spc="-31" dirty="0">
                <a:latin typeface="Times New Roman"/>
                <a:cs typeface="Times New Roman"/>
              </a:rPr>
              <a:t>pos </a:t>
            </a:r>
            <a:r>
              <a:rPr sz="2294" spc="-13" dirty="0">
                <a:latin typeface="Times New Roman"/>
                <a:cs typeface="Times New Roman"/>
              </a:rPr>
              <a:t>'</a:t>
            </a:r>
            <a:r>
              <a:rPr sz="2294" spc="-13" dirty="0">
                <a:latin typeface="Symbol"/>
                <a:cs typeface="Symbol"/>
              </a:rPr>
              <a:t></a:t>
            </a:r>
            <a:r>
              <a:rPr sz="2294" spc="-256" dirty="0">
                <a:latin typeface="Times New Roman"/>
                <a:cs typeface="Times New Roman"/>
              </a:rPr>
              <a:t> </a:t>
            </a:r>
            <a:r>
              <a:rPr sz="2294" i="1" spc="-31" dirty="0">
                <a:latin typeface="Times New Roman"/>
                <a:cs typeface="Times New Roman"/>
              </a:rPr>
              <a:t>neg</a:t>
            </a:r>
            <a:r>
              <a:rPr sz="2294" i="1" spc="-13" dirty="0">
                <a:latin typeface="Times New Roman"/>
                <a:cs typeface="Times New Roman"/>
              </a:rPr>
              <a:t> </a:t>
            </a:r>
            <a:r>
              <a:rPr sz="2294" dirty="0">
                <a:latin typeface="Times New Roman"/>
                <a:cs typeface="Times New Roman"/>
              </a:rPr>
              <a:t>'	</a:t>
            </a:r>
            <a:r>
              <a:rPr sz="2294" i="1" spc="-31" dirty="0">
                <a:latin typeface="Times New Roman"/>
                <a:cs typeface="Times New Roman"/>
              </a:rPr>
              <a:t>pos </a:t>
            </a:r>
            <a:r>
              <a:rPr sz="2294" spc="4" dirty="0">
                <a:latin typeface="Symbol"/>
                <a:cs typeface="Symbol"/>
              </a:rPr>
              <a:t></a:t>
            </a:r>
            <a:r>
              <a:rPr sz="2294" spc="-221" dirty="0">
                <a:latin typeface="Times New Roman"/>
                <a:cs typeface="Times New Roman"/>
              </a:rPr>
              <a:t> </a:t>
            </a:r>
            <a:r>
              <a:rPr sz="2294" i="1" spc="-31" dirty="0">
                <a:latin typeface="Times New Roman"/>
                <a:cs typeface="Times New Roman"/>
              </a:rPr>
              <a:t>neg</a:t>
            </a:r>
            <a:endParaRPr sz="2294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7876" y="3428999"/>
            <a:ext cx="8068235" cy="3025588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9144000" y="0"/>
                </a:moveTo>
                <a:lnTo>
                  <a:pt x="0" y="0"/>
                </a:lnTo>
                <a:lnTo>
                  <a:pt x="0" y="3428994"/>
                </a:lnTo>
                <a:lnTo>
                  <a:pt x="9144000" y="3428994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 txBox="1"/>
          <p:nvPr/>
        </p:nvSpPr>
        <p:spPr>
          <a:xfrm>
            <a:off x="969079" y="3572434"/>
            <a:ext cx="6355416" cy="222935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717215" marR="130555" indent="-302575">
              <a:spcBef>
                <a:spcPts val="88"/>
              </a:spcBef>
              <a:buClr>
                <a:srgbClr val="0B7A9C"/>
              </a:buClr>
              <a:buFont typeface="Arial"/>
              <a:buChar char="–"/>
              <a:tabLst>
                <a:tab pos="716654" algn="l"/>
                <a:tab pos="717775" algn="l"/>
              </a:tabLst>
            </a:pPr>
            <a:r>
              <a:rPr sz="2118" i="1" spc="-4" dirty="0">
                <a:latin typeface="Arial"/>
                <a:cs typeface="Arial"/>
              </a:rPr>
              <a:t>pos </a:t>
            </a:r>
            <a:r>
              <a:rPr sz="2118" spc="-4" dirty="0">
                <a:latin typeface="Arial"/>
                <a:cs typeface="Arial"/>
              </a:rPr>
              <a:t>(</a:t>
            </a:r>
            <a:r>
              <a:rPr sz="2118" i="1" spc="-4" dirty="0">
                <a:latin typeface="Arial"/>
                <a:cs typeface="Arial"/>
              </a:rPr>
              <a:t>neg</a:t>
            </a:r>
            <a:r>
              <a:rPr sz="2118" spc="-4" dirty="0">
                <a:latin typeface="Arial"/>
                <a:cs typeface="Arial"/>
              </a:rPr>
              <a:t>) be the number of positive (negative)  instances covered by</a:t>
            </a:r>
            <a:r>
              <a:rPr sz="2118" spc="4" dirty="0">
                <a:latin typeface="Arial"/>
                <a:cs typeface="Arial"/>
              </a:rPr>
              <a:t> </a:t>
            </a:r>
            <a:r>
              <a:rPr sz="2118" i="1" spc="-4" dirty="0">
                <a:latin typeface="Arial"/>
                <a:cs typeface="Arial"/>
              </a:rPr>
              <a:t>R</a:t>
            </a:r>
            <a:endParaRPr sz="2118">
              <a:latin typeface="Arial"/>
              <a:cs typeface="Arial"/>
            </a:endParaRPr>
          </a:p>
          <a:p>
            <a:pPr marL="717215" marR="9526" indent="-302575">
              <a:spcBef>
                <a:spcPts val="600"/>
              </a:spcBef>
              <a:buClr>
                <a:srgbClr val="0B7A9C"/>
              </a:buClr>
              <a:buFont typeface="Arial"/>
              <a:buChar char="–"/>
              <a:tabLst>
                <a:tab pos="716654" algn="l"/>
                <a:tab pos="717775" algn="l"/>
              </a:tabLst>
            </a:pPr>
            <a:r>
              <a:rPr sz="2118" i="1" spc="-4" dirty="0">
                <a:latin typeface="Arial"/>
                <a:cs typeface="Arial"/>
              </a:rPr>
              <a:t>pos’ </a:t>
            </a:r>
            <a:r>
              <a:rPr sz="2118" spc="-9" dirty="0">
                <a:latin typeface="Arial"/>
                <a:cs typeface="Arial"/>
              </a:rPr>
              <a:t>(</a:t>
            </a:r>
            <a:r>
              <a:rPr sz="2118" i="1" spc="-9" dirty="0">
                <a:latin typeface="Arial"/>
                <a:cs typeface="Arial"/>
              </a:rPr>
              <a:t>neg’</a:t>
            </a:r>
            <a:r>
              <a:rPr sz="2118" spc="-9" dirty="0">
                <a:latin typeface="Arial"/>
                <a:cs typeface="Arial"/>
              </a:rPr>
              <a:t>) </a:t>
            </a:r>
            <a:r>
              <a:rPr sz="2118" spc="-4" dirty="0">
                <a:latin typeface="Arial"/>
                <a:cs typeface="Arial"/>
              </a:rPr>
              <a:t>be the number of positive (negative)  instances covered by</a:t>
            </a:r>
            <a:r>
              <a:rPr sz="2118" spc="4" dirty="0">
                <a:latin typeface="Arial"/>
                <a:cs typeface="Arial"/>
              </a:rPr>
              <a:t> </a:t>
            </a:r>
            <a:r>
              <a:rPr sz="2118" i="1" spc="-4" dirty="0">
                <a:latin typeface="Arial"/>
                <a:cs typeface="Arial"/>
              </a:rPr>
              <a:t>R’</a:t>
            </a:r>
            <a:endParaRPr sz="2118">
              <a:latin typeface="Arial"/>
              <a:cs typeface="Arial"/>
            </a:endParaRPr>
          </a:p>
          <a:p>
            <a:pPr marL="268956" marR="4483" indent="-257749">
              <a:spcBef>
                <a:spcPts val="64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It favors rules that have </a:t>
            </a:r>
            <a:r>
              <a:rPr sz="2471" b="1" spc="-4" dirty="0">
                <a:latin typeface="Arial"/>
                <a:cs typeface="Arial"/>
              </a:rPr>
              <a:t>high accuracy </a:t>
            </a:r>
            <a:r>
              <a:rPr sz="2471" spc="-4" dirty="0">
                <a:latin typeface="Arial"/>
                <a:cs typeface="Arial"/>
              </a:rPr>
              <a:t>and  cover </a:t>
            </a:r>
            <a:r>
              <a:rPr sz="2471" b="1" spc="-4" dirty="0">
                <a:latin typeface="Arial"/>
                <a:cs typeface="Arial"/>
              </a:rPr>
              <a:t>many positive</a:t>
            </a:r>
            <a:r>
              <a:rPr sz="2471" b="1" spc="4" dirty="0">
                <a:latin typeface="Arial"/>
                <a:cs typeface="Arial"/>
              </a:rPr>
              <a:t> </a:t>
            </a:r>
            <a:r>
              <a:rPr sz="2471" b="1" spc="-4" dirty="0">
                <a:latin typeface="Arial"/>
                <a:cs typeface="Arial"/>
              </a:rPr>
              <a:t>instances</a:t>
            </a:r>
            <a:endParaRPr sz="247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48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5933" y="4188889"/>
            <a:ext cx="118222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dirty="0">
                <a:latin typeface="Arial"/>
                <a:cs typeface="Arial"/>
              </a:rPr>
              <a:t>=</a:t>
            </a:r>
            <a:endParaRPr sz="1588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4322" y="4188889"/>
            <a:ext cx="1126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i="1" spc="-4" dirty="0">
                <a:latin typeface="Arial"/>
                <a:cs typeface="Arial"/>
              </a:rPr>
              <a:t>1</a:t>
            </a:r>
            <a:endParaRPr sz="158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29852" y="4188889"/>
            <a:ext cx="135031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i="1" dirty="0">
                <a:latin typeface="Arial"/>
                <a:cs typeface="Arial"/>
              </a:rPr>
              <a:t>A</a:t>
            </a:r>
            <a:endParaRPr sz="1588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95381" y="4188889"/>
            <a:ext cx="135031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dirty="0">
                <a:latin typeface="Arial"/>
                <a:cs typeface="Arial"/>
              </a:rPr>
              <a:t>&amp;</a:t>
            </a:r>
            <a:endParaRPr sz="1588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0910" y="4188889"/>
            <a:ext cx="135031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dirty="0">
                <a:latin typeface="Arial"/>
                <a:cs typeface="Arial"/>
              </a:rPr>
              <a:t>&amp;</a:t>
            </a:r>
            <a:endParaRPr sz="1588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9300" y="4188889"/>
            <a:ext cx="1126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spc="-4" dirty="0">
                <a:latin typeface="Arial"/>
                <a:cs typeface="Arial"/>
              </a:rPr>
              <a:t>1</a:t>
            </a:r>
            <a:endParaRPr sz="1588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30966" y="4188889"/>
            <a:ext cx="118222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dirty="0">
                <a:latin typeface="Arial"/>
                <a:cs typeface="Arial"/>
              </a:rPr>
              <a:t>=</a:t>
            </a:r>
            <a:endParaRPr sz="1588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19355" y="4188889"/>
            <a:ext cx="1126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i="1" spc="-4" dirty="0">
                <a:latin typeface="Arial"/>
                <a:cs typeface="Arial"/>
              </a:rPr>
              <a:t>3</a:t>
            </a:r>
            <a:endParaRPr sz="1588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84885" y="4188889"/>
            <a:ext cx="135031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i="1" dirty="0">
                <a:latin typeface="Arial"/>
                <a:cs typeface="Arial"/>
              </a:rPr>
              <a:t>A</a:t>
            </a:r>
            <a:endParaRPr sz="1588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22998" y="4323359"/>
            <a:ext cx="1126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spc="-4" dirty="0">
                <a:latin typeface="Arial"/>
                <a:cs typeface="Arial"/>
              </a:rPr>
              <a:t>1</a:t>
            </a:r>
            <a:endParaRPr sz="1588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04663" y="4323359"/>
            <a:ext cx="118222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dirty="0">
                <a:latin typeface="Arial"/>
                <a:cs typeface="Arial"/>
              </a:rPr>
              <a:t>=</a:t>
            </a:r>
            <a:endParaRPr sz="1588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3053" y="4323359"/>
            <a:ext cx="1126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i="1" spc="-4" dirty="0">
                <a:latin typeface="Arial"/>
                <a:cs typeface="Arial"/>
              </a:rPr>
              <a:t>3</a:t>
            </a:r>
            <a:endParaRPr sz="1588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8582" y="4323359"/>
            <a:ext cx="135031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4"/>
              </a:lnSpc>
            </a:pPr>
            <a:r>
              <a:rPr sz="1588" i="1" dirty="0">
                <a:latin typeface="Arial"/>
                <a:cs typeface="Arial"/>
              </a:rPr>
              <a:t>A</a:t>
            </a:r>
            <a:endParaRPr sz="1588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06818" y="1142994"/>
            <a:ext cx="7530357" cy="134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056067" y="553565"/>
            <a:ext cx="2943785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spc="229" dirty="0"/>
              <a:t>Rule</a:t>
            </a:r>
            <a:r>
              <a:rPr sz="2824" spc="-124" dirty="0"/>
              <a:t> </a:t>
            </a:r>
            <a:r>
              <a:rPr sz="2824" spc="207" dirty="0"/>
              <a:t>Generation</a:t>
            </a:r>
            <a:endParaRPr sz="2824"/>
          </a:p>
        </p:txBody>
      </p:sp>
      <p:sp>
        <p:nvSpPr>
          <p:cNvPr id="17" name="object 17"/>
          <p:cNvSpPr txBox="1"/>
          <p:nvPr/>
        </p:nvSpPr>
        <p:spPr>
          <a:xfrm>
            <a:off x="1009420" y="1416436"/>
            <a:ext cx="5774390" cy="1655276"/>
          </a:xfrm>
          <a:prstGeom prst="rect">
            <a:avLst/>
          </a:prstGeom>
        </p:spPr>
        <p:txBody>
          <a:bodyPr vert="horz" wrap="square" lIns="0" tIns="62753" rIns="0" bIns="0" rtlCol="0">
            <a:spAutoFit/>
          </a:bodyPr>
          <a:lstStyle/>
          <a:p>
            <a:pPr marL="268956" indent="-257749">
              <a:spcBef>
                <a:spcPts val="49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118" spc="-4" dirty="0">
                <a:latin typeface="Arial"/>
                <a:cs typeface="Arial"/>
              </a:rPr>
              <a:t>To generate a rule</a:t>
            </a:r>
            <a:endParaRPr sz="2118">
              <a:latin typeface="Arial"/>
              <a:cs typeface="Arial"/>
            </a:endParaRPr>
          </a:p>
          <a:p>
            <a:pPr marL="414640">
              <a:spcBef>
                <a:spcPts val="340"/>
              </a:spcBef>
            </a:pPr>
            <a:r>
              <a:rPr sz="1765" b="1" spc="-4" dirty="0">
                <a:solidFill>
                  <a:srgbClr val="000065"/>
                </a:solidFill>
                <a:latin typeface="Times New Roman"/>
                <a:cs typeface="Times New Roman"/>
              </a:rPr>
              <a:t>while</a:t>
            </a:r>
            <a:r>
              <a:rPr sz="1765" spc="-4" dirty="0">
                <a:solidFill>
                  <a:srgbClr val="000065"/>
                </a:solidFill>
                <a:latin typeface="Times New Roman"/>
                <a:cs typeface="Times New Roman"/>
              </a:rPr>
              <a:t>(true)</a:t>
            </a:r>
            <a:endParaRPr sz="1765">
              <a:latin typeface="Times New Roman"/>
              <a:cs typeface="Times New Roman"/>
            </a:endParaRPr>
          </a:p>
          <a:p>
            <a:pPr marL="717215">
              <a:spcBef>
                <a:spcPts val="361"/>
              </a:spcBef>
            </a:pPr>
            <a:r>
              <a:rPr sz="1765" spc="-4" dirty="0">
                <a:solidFill>
                  <a:srgbClr val="000065"/>
                </a:solidFill>
                <a:latin typeface="Times New Roman"/>
                <a:cs typeface="Times New Roman"/>
              </a:rPr>
              <a:t>find the </a:t>
            </a:r>
            <a:r>
              <a:rPr sz="1765" dirty="0">
                <a:solidFill>
                  <a:srgbClr val="000065"/>
                </a:solidFill>
                <a:latin typeface="Times New Roman"/>
                <a:cs typeface="Times New Roman"/>
              </a:rPr>
              <a:t>best </a:t>
            </a:r>
            <a:r>
              <a:rPr sz="1765" spc="-4" dirty="0">
                <a:solidFill>
                  <a:srgbClr val="000065"/>
                </a:solidFill>
                <a:latin typeface="Times New Roman"/>
                <a:cs typeface="Times New Roman"/>
              </a:rPr>
              <a:t>predicate</a:t>
            </a:r>
            <a:r>
              <a:rPr sz="1765" spc="-84" dirty="0">
                <a:solidFill>
                  <a:srgbClr val="000065"/>
                </a:solidFill>
                <a:latin typeface="Times New Roman"/>
                <a:cs typeface="Times New Roman"/>
              </a:rPr>
              <a:t> </a:t>
            </a:r>
            <a:r>
              <a:rPr sz="1765" i="1" dirty="0">
                <a:solidFill>
                  <a:srgbClr val="000065"/>
                </a:solidFill>
                <a:latin typeface="Times New Roman"/>
                <a:cs typeface="Times New Roman"/>
              </a:rPr>
              <a:t>p</a:t>
            </a:r>
            <a:endParaRPr sz="1765">
              <a:latin typeface="Times New Roman"/>
              <a:cs typeface="Times New Roman"/>
            </a:endParaRPr>
          </a:p>
          <a:p>
            <a:pPr marL="717215">
              <a:spcBef>
                <a:spcPts val="349"/>
              </a:spcBef>
            </a:pPr>
            <a:r>
              <a:rPr sz="1765" b="1" spc="-4" dirty="0">
                <a:solidFill>
                  <a:srgbClr val="000065"/>
                </a:solidFill>
                <a:latin typeface="Times New Roman"/>
                <a:cs typeface="Times New Roman"/>
              </a:rPr>
              <a:t>if </a:t>
            </a:r>
            <a:r>
              <a:rPr sz="1765" dirty="0">
                <a:solidFill>
                  <a:srgbClr val="000065"/>
                </a:solidFill>
                <a:latin typeface="Times New Roman"/>
                <a:cs typeface="Times New Roman"/>
              </a:rPr>
              <a:t>FOIL_GAIN(</a:t>
            </a:r>
            <a:r>
              <a:rPr sz="1765" i="1" dirty="0">
                <a:solidFill>
                  <a:srgbClr val="000065"/>
                </a:solidFill>
                <a:latin typeface="Times New Roman"/>
                <a:cs typeface="Times New Roman"/>
              </a:rPr>
              <a:t>p</a:t>
            </a:r>
            <a:r>
              <a:rPr sz="1765" dirty="0">
                <a:solidFill>
                  <a:srgbClr val="000065"/>
                </a:solidFill>
                <a:latin typeface="Times New Roman"/>
                <a:cs typeface="Times New Roman"/>
              </a:rPr>
              <a:t>) &gt; </a:t>
            </a:r>
            <a:r>
              <a:rPr sz="1765" spc="-4" dirty="0">
                <a:solidFill>
                  <a:srgbClr val="000065"/>
                </a:solidFill>
                <a:latin typeface="Times New Roman"/>
                <a:cs typeface="Times New Roman"/>
              </a:rPr>
              <a:t>threshold </a:t>
            </a:r>
            <a:r>
              <a:rPr sz="1765" b="1" dirty="0">
                <a:solidFill>
                  <a:srgbClr val="000065"/>
                </a:solidFill>
                <a:latin typeface="Times New Roman"/>
                <a:cs typeface="Times New Roman"/>
              </a:rPr>
              <a:t>then </a:t>
            </a:r>
            <a:r>
              <a:rPr sz="1765" dirty="0">
                <a:solidFill>
                  <a:srgbClr val="000065"/>
                </a:solidFill>
                <a:latin typeface="Times New Roman"/>
                <a:cs typeface="Times New Roman"/>
              </a:rPr>
              <a:t>add </a:t>
            </a:r>
            <a:r>
              <a:rPr sz="1765" i="1" dirty="0">
                <a:solidFill>
                  <a:srgbClr val="000065"/>
                </a:solidFill>
                <a:latin typeface="Times New Roman"/>
                <a:cs typeface="Times New Roman"/>
              </a:rPr>
              <a:t>p </a:t>
            </a:r>
            <a:r>
              <a:rPr sz="1765" spc="-4" dirty="0">
                <a:solidFill>
                  <a:srgbClr val="000065"/>
                </a:solidFill>
                <a:latin typeface="Times New Roman"/>
                <a:cs typeface="Times New Roman"/>
              </a:rPr>
              <a:t>to </a:t>
            </a:r>
            <a:r>
              <a:rPr sz="1765" dirty="0">
                <a:solidFill>
                  <a:srgbClr val="000065"/>
                </a:solidFill>
                <a:latin typeface="Times New Roman"/>
                <a:cs typeface="Times New Roman"/>
              </a:rPr>
              <a:t>current</a:t>
            </a:r>
            <a:r>
              <a:rPr sz="1765" spc="-146" dirty="0">
                <a:solidFill>
                  <a:srgbClr val="000065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srgbClr val="000065"/>
                </a:solidFill>
                <a:latin typeface="Times New Roman"/>
                <a:cs typeface="Times New Roman"/>
              </a:rPr>
              <a:t>rule</a:t>
            </a:r>
            <a:endParaRPr sz="1765">
              <a:latin typeface="Times New Roman"/>
              <a:cs typeface="Times New Roman"/>
            </a:endParaRPr>
          </a:p>
          <a:p>
            <a:pPr marL="717215">
              <a:spcBef>
                <a:spcPts val="361"/>
              </a:spcBef>
            </a:pPr>
            <a:r>
              <a:rPr sz="1765" b="1" spc="-4" dirty="0">
                <a:solidFill>
                  <a:srgbClr val="000065"/>
                </a:solidFill>
                <a:latin typeface="Times New Roman"/>
                <a:cs typeface="Times New Roman"/>
              </a:rPr>
              <a:t>else</a:t>
            </a:r>
            <a:r>
              <a:rPr sz="1765" b="1" spc="-26" dirty="0">
                <a:solidFill>
                  <a:srgbClr val="000065"/>
                </a:solidFill>
                <a:latin typeface="Times New Roman"/>
                <a:cs typeface="Times New Roman"/>
              </a:rPr>
              <a:t> </a:t>
            </a:r>
            <a:r>
              <a:rPr sz="1765" spc="-4" dirty="0">
                <a:solidFill>
                  <a:srgbClr val="000065"/>
                </a:solidFill>
                <a:latin typeface="Times New Roman"/>
                <a:cs typeface="Times New Roman"/>
              </a:rPr>
              <a:t>break</a:t>
            </a:r>
            <a:endParaRPr sz="176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51529" y="3294529"/>
            <a:ext cx="1815353" cy="134471"/>
          </a:xfrm>
          <a:custGeom>
            <a:avLst/>
            <a:gdLst/>
            <a:ahLst/>
            <a:cxnLst/>
            <a:rect l="l" t="t" r="r" b="b"/>
            <a:pathLst>
              <a:path w="2057400" h="152400">
                <a:moveTo>
                  <a:pt x="0" y="0"/>
                </a:moveTo>
                <a:lnTo>
                  <a:pt x="0" y="152399"/>
                </a:lnTo>
                <a:lnTo>
                  <a:pt x="2057400" y="152399"/>
                </a:lnTo>
                <a:lnTo>
                  <a:pt x="2057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2147495" y="3290495"/>
            <a:ext cx="1824878" cy="138953"/>
          </a:xfrm>
          <a:custGeom>
            <a:avLst/>
            <a:gdLst/>
            <a:ahLst/>
            <a:cxnLst/>
            <a:rect l="l" t="t" r="r" b="b"/>
            <a:pathLst>
              <a:path w="2068195" h="157479">
                <a:moveTo>
                  <a:pt x="2068068" y="156971"/>
                </a:moveTo>
                <a:lnTo>
                  <a:pt x="2068068" y="0"/>
                </a:lnTo>
                <a:lnTo>
                  <a:pt x="0" y="0"/>
                </a:lnTo>
                <a:lnTo>
                  <a:pt x="0" y="156971"/>
                </a:lnTo>
                <a:lnTo>
                  <a:pt x="4572" y="156971"/>
                </a:lnTo>
                <a:lnTo>
                  <a:pt x="4572" y="10668"/>
                </a:lnTo>
                <a:lnTo>
                  <a:pt x="10668" y="4572"/>
                </a:lnTo>
                <a:lnTo>
                  <a:pt x="10668" y="10668"/>
                </a:lnTo>
                <a:lnTo>
                  <a:pt x="2057400" y="10668"/>
                </a:lnTo>
                <a:lnTo>
                  <a:pt x="2057400" y="4572"/>
                </a:lnTo>
                <a:lnTo>
                  <a:pt x="2061972" y="10668"/>
                </a:lnTo>
                <a:lnTo>
                  <a:pt x="2061972" y="156971"/>
                </a:lnTo>
                <a:lnTo>
                  <a:pt x="2068068" y="156971"/>
                </a:lnTo>
                <a:close/>
              </a:path>
              <a:path w="2068195" h="157479">
                <a:moveTo>
                  <a:pt x="10668" y="10668"/>
                </a:moveTo>
                <a:lnTo>
                  <a:pt x="10668" y="4572"/>
                </a:lnTo>
                <a:lnTo>
                  <a:pt x="4572" y="10668"/>
                </a:lnTo>
                <a:lnTo>
                  <a:pt x="10668" y="10668"/>
                </a:lnTo>
                <a:close/>
              </a:path>
              <a:path w="2068195" h="157479">
                <a:moveTo>
                  <a:pt x="10668" y="156971"/>
                </a:moveTo>
                <a:lnTo>
                  <a:pt x="10668" y="10668"/>
                </a:lnTo>
                <a:lnTo>
                  <a:pt x="4572" y="10668"/>
                </a:lnTo>
                <a:lnTo>
                  <a:pt x="4572" y="156971"/>
                </a:lnTo>
                <a:lnTo>
                  <a:pt x="10668" y="156971"/>
                </a:lnTo>
                <a:close/>
              </a:path>
              <a:path w="2068195" h="157479">
                <a:moveTo>
                  <a:pt x="2061972" y="10668"/>
                </a:moveTo>
                <a:lnTo>
                  <a:pt x="2057400" y="4572"/>
                </a:lnTo>
                <a:lnTo>
                  <a:pt x="2057400" y="10668"/>
                </a:lnTo>
                <a:lnTo>
                  <a:pt x="2061972" y="10668"/>
                </a:lnTo>
                <a:close/>
              </a:path>
              <a:path w="2068195" h="157479">
                <a:moveTo>
                  <a:pt x="2061972" y="156971"/>
                </a:moveTo>
                <a:lnTo>
                  <a:pt x="2061972" y="10668"/>
                </a:lnTo>
                <a:lnTo>
                  <a:pt x="2057400" y="10668"/>
                </a:lnTo>
                <a:lnTo>
                  <a:pt x="2057400" y="156971"/>
                </a:lnTo>
                <a:lnTo>
                  <a:pt x="2061972" y="1569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/>
          <p:nvPr/>
        </p:nvSpPr>
        <p:spPr>
          <a:xfrm>
            <a:off x="3966882" y="3294529"/>
            <a:ext cx="3092824" cy="134471"/>
          </a:xfrm>
          <a:custGeom>
            <a:avLst/>
            <a:gdLst/>
            <a:ahLst/>
            <a:cxnLst/>
            <a:rect l="l" t="t" r="r" b="b"/>
            <a:pathLst>
              <a:path w="3505200" h="152400">
                <a:moveTo>
                  <a:pt x="0" y="0"/>
                </a:moveTo>
                <a:lnTo>
                  <a:pt x="0" y="152399"/>
                </a:lnTo>
                <a:lnTo>
                  <a:pt x="3505200" y="152399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object 21"/>
          <p:cNvSpPr/>
          <p:nvPr/>
        </p:nvSpPr>
        <p:spPr>
          <a:xfrm>
            <a:off x="3962848" y="3290495"/>
            <a:ext cx="3102349" cy="138953"/>
          </a:xfrm>
          <a:custGeom>
            <a:avLst/>
            <a:gdLst/>
            <a:ahLst/>
            <a:cxnLst/>
            <a:rect l="l" t="t" r="r" b="b"/>
            <a:pathLst>
              <a:path w="3515995" h="157479">
                <a:moveTo>
                  <a:pt x="3515868" y="156971"/>
                </a:moveTo>
                <a:lnTo>
                  <a:pt x="3515868" y="0"/>
                </a:lnTo>
                <a:lnTo>
                  <a:pt x="0" y="0"/>
                </a:lnTo>
                <a:lnTo>
                  <a:pt x="0" y="156971"/>
                </a:lnTo>
                <a:lnTo>
                  <a:pt x="4572" y="156971"/>
                </a:lnTo>
                <a:lnTo>
                  <a:pt x="4572" y="10668"/>
                </a:lnTo>
                <a:lnTo>
                  <a:pt x="10668" y="4572"/>
                </a:lnTo>
                <a:lnTo>
                  <a:pt x="10668" y="10668"/>
                </a:lnTo>
                <a:lnTo>
                  <a:pt x="3505200" y="10668"/>
                </a:lnTo>
                <a:lnTo>
                  <a:pt x="3505200" y="4572"/>
                </a:lnTo>
                <a:lnTo>
                  <a:pt x="3509772" y="10668"/>
                </a:lnTo>
                <a:lnTo>
                  <a:pt x="3509772" y="156971"/>
                </a:lnTo>
                <a:lnTo>
                  <a:pt x="3515868" y="156971"/>
                </a:lnTo>
                <a:close/>
              </a:path>
              <a:path w="3515995" h="157479">
                <a:moveTo>
                  <a:pt x="10668" y="10668"/>
                </a:moveTo>
                <a:lnTo>
                  <a:pt x="10668" y="4572"/>
                </a:lnTo>
                <a:lnTo>
                  <a:pt x="4572" y="10668"/>
                </a:lnTo>
                <a:lnTo>
                  <a:pt x="10668" y="10668"/>
                </a:lnTo>
                <a:close/>
              </a:path>
              <a:path w="3515995" h="157479">
                <a:moveTo>
                  <a:pt x="10668" y="156971"/>
                </a:moveTo>
                <a:lnTo>
                  <a:pt x="10668" y="10668"/>
                </a:lnTo>
                <a:lnTo>
                  <a:pt x="4572" y="10668"/>
                </a:lnTo>
                <a:lnTo>
                  <a:pt x="4572" y="156971"/>
                </a:lnTo>
                <a:lnTo>
                  <a:pt x="10668" y="156971"/>
                </a:lnTo>
                <a:close/>
              </a:path>
              <a:path w="3515995" h="157479">
                <a:moveTo>
                  <a:pt x="3509772" y="10668"/>
                </a:moveTo>
                <a:lnTo>
                  <a:pt x="3505200" y="4572"/>
                </a:lnTo>
                <a:lnTo>
                  <a:pt x="3505200" y="10668"/>
                </a:lnTo>
                <a:lnTo>
                  <a:pt x="3509772" y="10668"/>
                </a:lnTo>
                <a:close/>
              </a:path>
              <a:path w="3515995" h="157479">
                <a:moveTo>
                  <a:pt x="3509772" y="156971"/>
                </a:moveTo>
                <a:lnTo>
                  <a:pt x="3509772" y="10668"/>
                </a:lnTo>
                <a:lnTo>
                  <a:pt x="3505200" y="10668"/>
                </a:lnTo>
                <a:lnTo>
                  <a:pt x="3505200" y="156971"/>
                </a:lnTo>
                <a:lnTo>
                  <a:pt x="3509772" y="1569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/>
          <p:nvPr/>
        </p:nvSpPr>
        <p:spPr>
          <a:xfrm>
            <a:off x="3174528" y="3361765"/>
            <a:ext cx="1047372" cy="67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/>
          <p:nvPr/>
        </p:nvSpPr>
        <p:spPr>
          <a:xfrm>
            <a:off x="3159484" y="3357730"/>
            <a:ext cx="1077446" cy="71718"/>
          </a:xfrm>
          <a:custGeom>
            <a:avLst/>
            <a:gdLst/>
            <a:ahLst/>
            <a:cxnLst/>
            <a:rect l="l" t="t" r="r" b="b"/>
            <a:pathLst>
              <a:path w="1221104" h="81279">
                <a:moveTo>
                  <a:pt x="1220503" y="80771"/>
                </a:moveTo>
                <a:lnTo>
                  <a:pt x="1110123" y="53340"/>
                </a:lnTo>
                <a:lnTo>
                  <a:pt x="1030875" y="38100"/>
                </a:lnTo>
                <a:lnTo>
                  <a:pt x="950103" y="24384"/>
                </a:lnTo>
                <a:lnTo>
                  <a:pt x="866283" y="13716"/>
                </a:lnTo>
                <a:lnTo>
                  <a:pt x="782463" y="6096"/>
                </a:lnTo>
                <a:lnTo>
                  <a:pt x="697119" y="1524"/>
                </a:lnTo>
                <a:lnTo>
                  <a:pt x="610251" y="0"/>
                </a:lnTo>
                <a:lnTo>
                  <a:pt x="524907" y="1524"/>
                </a:lnTo>
                <a:lnTo>
                  <a:pt x="439563" y="6096"/>
                </a:lnTo>
                <a:lnTo>
                  <a:pt x="355743" y="13716"/>
                </a:lnTo>
                <a:lnTo>
                  <a:pt x="271923" y="24384"/>
                </a:lnTo>
                <a:lnTo>
                  <a:pt x="191151" y="38100"/>
                </a:lnTo>
                <a:lnTo>
                  <a:pt x="111903" y="53340"/>
                </a:lnTo>
                <a:lnTo>
                  <a:pt x="32655" y="71628"/>
                </a:lnTo>
                <a:lnTo>
                  <a:pt x="0" y="80771"/>
                </a:lnTo>
                <a:lnTo>
                  <a:pt x="35705" y="80771"/>
                </a:lnTo>
                <a:lnTo>
                  <a:pt x="113427" y="62484"/>
                </a:lnTo>
                <a:lnTo>
                  <a:pt x="192675" y="47244"/>
                </a:lnTo>
                <a:lnTo>
                  <a:pt x="273447" y="33528"/>
                </a:lnTo>
                <a:lnTo>
                  <a:pt x="355743" y="24384"/>
                </a:lnTo>
                <a:lnTo>
                  <a:pt x="439563" y="16764"/>
                </a:lnTo>
                <a:lnTo>
                  <a:pt x="524907" y="12192"/>
                </a:lnTo>
                <a:lnTo>
                  <a:pt x="611775" y="10668"/>
                </a:lnTo>
                <a:lnTo>
                  <a:pt x="697119" y="12192"/>
                </a:lnTo>
                <a:lnTo>
                  <a:pt x="782463" y="16764"/>
                </a:lnTo>
                <a:lnTo>
                  <a:pt x="866283" y="24384"/>
                </a:lnTo>
                <a:lnTo>
                  <a:pt x="948579" y="33528"/>
                </a:lnTo>
                <a:lnTo>
                  <a:pt x="1029351" y="47244"/>
                </a:lnTo>
                <a:lnTo>
                  <a:pt x="1108599" y="62484"/>
                </a:lnTo>
                <a:lnTo>
                  <a:pt x="1180343" y="80771"/>
                </a:lnTo>
                <a:lnTo>
                  <a:pt x="1220503" y="807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/>
          <p:nvPr/>
        </p:nvSpPr>
        <p:spPr>
          <a:xfrm>
            <a:off x="3289157" y="3424966"/>
            <a:ext cx="200584" cy="4482"/>
          </a:xfrm>
          <a:custGeom>
            <a:avLst/>
            <a:gdLst/>
            <a:ahLst/>
            <a:cxnLst/>
            <a:rect l="l" t="t" r="r" b="b"/>
            <a:pathLst>
              <a:path w="227329" h="5079">
                <a:moveTo>
                  <a:pt x="126484" y="4571"/>
                </a:moveTo>
                <a:lnTo>
                  <a:pt x="122674" y="762"/>
                </a:lnTo>
                <a:lnTo>
                  <a:pt x="120388" y="0"/>
                </a:lnTo>
                <a:lnTo>
                  <a:pt x="89908" y="0"/>
                </a:lnTo>
                <a:lnTo>
                  <a:pt x="59428" y="1524"/>
                </a:lnTo>
                <a:lnTo>
                  <a:pt x="30472" y="3048"/>
                </a:lnTo>
                <a:lnTo>
                  <a:pt x="0" y="4571"/>
                </a:lnTo>
                <a:lnTo>
                  <a:pt x="126484" y="4571"/>
                </a:lnTo>
                <a:close/>
              </a:path>
              <a:path w="227329" h="5079">
                <a:moveTo>
                  <a:pt x="227065" y="4571"/>
                </a:moveTo>
                <a:lnTo>
                  <a:pt x="211828" y="3048"/>
                </a:lnTo>
                <a:lnTo>
                  <a:pt x="181348" y="1524"/>
                </a:lnTo>
                <a:lnTo>
                  <a:pt x="152392" y="1524"/>
                </a:lnTo>
                <a:lnTo>
                  <a:pt x="121912" y="0"/>
                </a:lnTo>
                <a:lnTo>
                  <a:pt x="122674" y="762"/>
                </a:lnTo>
                <a:lnTo>
                  <a:pt x="124960" y="1524"/>
                </a:lnTo>
                <a:lnTo>
                  <a:pt x="126484" y="4571"/>
                </a:lnTo>
                <a:lnTo>
                  <a:pt x="22706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6" name="object 26"/>
          <p:cNvSpPr/>
          <p:nvPr/>
        </p:nvSpPr>
        <p:spPr>
          <a:xfrm>
            <a:off x="2151529" y="3428999"/>
            <a:ext cx="1815353" cy="2487706"/>
          </a:xfrm>
          <a:custGeom>
            <a:avLst/>
            <a:gdLst/>
            <a:ahLst/>
            <a:cxnLst/>
            <a:rect l="l" t="t" r="r" b="b"/>
            <a:pathLst>
              <a:path w="2057400" h="2819400">
                <a:moveTo>
                  <a:pt x="2057400" y="0"/>
                </a:moveTo>
                <a:lnTo>
                  <a:pt x="0" y="0"/>
                </a:lnTo>
                <a:lnTo>
                  <a:pt x="0" y="2819400"/>
                </a:lnTo>
                <a:lnTo>
                  <a:pt x="2057400" y="2819400"/>
                </a:lnTo>
                <a:lnTo>
                  <a:pt x="20574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7" name="object 27"/>
          <p:cNvSpPr/>
          <p:nvPr/>
        </p:nvSpPr>
        <p:spPr>
          <a:xfrm>
            <a:off x="2147495" y="3428999"/>
            <a:ext cx="1824878" cy="2493309"/>
          </a:xfrm>
          <a:custGeom>
            <a:avLst/>
            <a:gdLst/>
            <a:ahLst/>
            <a:cxnLst/>
            <a:rect l="l" t="t" r="r" b="b"/>
            <a:pathLst>
              <a:path w="2068195" h="2825750">
                <a:moveTo>
                  <a:pt x="10668" y="2814828"/>
                </a:moveTo>
                <a:lnTo>
                  <a:pt x="10668" y="0"/>
                </a:lnTo>
                <a:lnTo>
                  <a:pt x="0" y="0"/>
                </a:lnTo>
                <a:lnTo>
                  <a:pt x="0" y="2825496"/>
                </a:lnTo>
                <a:lnTo>
                  <a:pt x="4572" y="2825496"/>
                </a:lnTo>
                <a:lnTo>
                  <a:pt x="4572" y="2814828"/>
                </a:lnTo>
                <a:lnTo>
                  <a:pt x="10668" y="2814828"/>
                </a:lnTo>
                <a:close/>
              </a:path>
              <a:path w="2068195" h="2825750">
                <a:moveTo>
                  <a:pt x="2061972" y="2814828"/>
                </a:moveTo>
                <a:lnTo>
                  <a:pt x="4572" y="2814828"/>
                </a:lnTo>
                <a:lnTo>
                  <a:pt x="10668" y="2819400"/>
                </a:lnTo>
                <a:lnTo>
                  <a:pt x="10668" y="2825496"/>
                </a:lnTo>
                <a:lnTo>
                  <a:pt x="2057400" y="2825496"/>
                </a:lnTo>
                <a:lnTo>
                  <a:pt x="2057400" y="2819400"/>
                </a:lnTo>
                <a:lnTo>
                  <a:pt x="2061972" y="2814828"/>
                </a:lnTo>
                <a:close/>
              </a:path>
              <a:path w="2068195" h="2825750">
                <a:moveTo>
                  <a:pt x="10668" y="2825496"/>
                </a:moveTo>
                <a:lnTo>
                  <a:pt x="10668" y="2819400"/>
                </a:lnTo>
                <a:lnTo>
                  <a:pt x="4572" y="2814828"/>
                </a:lnTo>
                <a:lnTo>
                  <a:pt x="4572" y="2825496"/>
                </a:lnTo>
                <a:lnTo>
                  <a:pt x="10668" y="2825496"/>
                </a:lnTo>
                <a:close/>
              </a:path>
              <a:path w="2068195" h="2825750">
                <a:moveTo>
                  <a:pt x="2068068" y="2825496"/>
                </a:moveTo>
                <a:lnTo>
                  <a:pt x="2068068" y="0"/>
                </a:lnTo>
                <a:lnTo>
                  <a:pt x="2057400" y="0"/>
                </a:lnTo>
                <a:lnTo>
                  <a:pt x="2057400" y="2814828"/>
                </a:lnTo>
                <a:lnTo>
                  <a:pt x="2061972" y="2814828"/>
                </a:lnTo>
                <a:lnTo>
                  <a:pt x="2061972" y="2825496"/>
                </a:lnTo>
                <a:lnTo>
                  <a:pt x="2068068" y="2825496"/>
                </a:lnTo>
                <a:close/>
              </a:path>
              <a:path w="2068195" h="2825750">
                <a:moveTo>
                  <a:pt x="2061972" y="2825496"/>
                </a:moveTo>
                <a:lnTo>
                  <a:pt x="2061972" y="2814828"/>
                </a:lnTo>
                <a:lnTo>
                  <a:pt x="2057400" y="2819400"/>
                </a:lnTo>
                <a:lnTo>
                  <a:pt x="2057400" y="2825496"/>
                </a:lnTo>
                <a:lnTo>
                  <a:pt x="2061972" y="28254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28"/>
          <p:cNvSpPr/>
          <p:nvPr/>
        </p:nvSpPr>
        <p:spPr>
          <a:xfrm>
            <a:off x="3966882" y="3428999"/>
            <a:ext cx="3092824" cy="2487706"/>
          </a:xfrm>
          <a:custGeom>
            <a:avLst/>
            <a:gdLst/>
            <a:ahLst/>
            <a:cxnLst/>
            <a:rect l="l" t="t" r="r" b="b"/>
            <a:pathLst>
              <a:path w="3505200" h="2819400">
                <a:moveTo>
                  <a:pt x="3505200" y="0"/>
                </a:moveTo>
                <a:lnTo>
                  <a:pt x="0" y="0"/>
                </a:lnTo>
                <a:lnTo>
                  <a:pt x="0" y="2819400"/>
                </a:lnTo>
                <a:lnTo>
                  <a:pt x="3505200" y="2819400"/>
                </a:lnTo>
                <a:lnTo>
                  <a:pt x="3505200" y="0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29"/>
          <p:cNvSpPr/>
          <p:nvPr/>
        </p:nvSpPr>
        <p:spPr>
          <a:xfrm>
            <a:off x="3962848" y="3428999"/>
            <a:ext cx="3102349" cy="2493309"/>
          </a:xfrm>
          <a:custGeom>
            <a:avLst/>
            <a:gdLst/>
            <a:ahLst/>
            <a:cxnLst/>
            <a:rect l="l" t="t" r="r" b="b"/>
            <a:pathLst>
              <a:path w="3515995" h="2825750">
                <a:moveTo>
                  <a:pt x="10668" y="2814828"/>
                </a:moveTo>
                <a:lnTo>
                  <a:pt x="10668" y="0"/>
                </a:lnTo>
                <a:lnTo>
                  <a:pt x="0" y="0"/>
                </a:lnTo>
                <a:lnTo>
                  <a:pt x="0" y="2825496"/>
                </a:lnTo>
                <a:lnTo>
                  <a:pt x="4572" y="2825496"/>
                </a:lnTo>
                <a:lnTo>
                  <a:pt x="4572" y="2814828"/>
                </a:lnTo>
                <a:lnTo>
                  <a:pt x="10668" y="2814828"/>
                </a:lnTo>
                <a:close/>
              </a:path>
              <a:path w="3515995" h="2825750">
                <a:moveTo>
                  <a:pt x="3509772" y="2814828"/>
                </a:moveTo>
                <a:lnTo>
                  <a:pt x="4572" y="2814828"/>
                </a:lnTo>
                <a:lnTo>
                  <a:pt x="10668" y="2819400"/>
                </a:lnTo>
                <a:lnTo>
                  <a:pt x="10668" y="2825496"/>
                </a:lnTo>
                <a:lnTo>
                  <a:pt x="3505200" y="2825496"/>
                </a:lnTo>
                <a:lnTo>
                  <a:pt x="3505200" y="2819400"/>
                </a:lnTo>
                <a:lnTo>
                  <a:pt x="3509772" y="2814828"/>
                </a:lnTo>
                <a:close/>
              </a:path>
              <a:path w="3515995" h="2825750">
                <a:moveTo>
                  <a:pt x="10668" y="2825496"/>
                </a:moveTo>
                <a:lnTo>
                  <a:pt x="10668" y="2819400"/>
                </a:lnTo>
                <a:lnTo>
                  <a:pt x="4572" y="2814828"/>
                </a:lnTo>
                <a:lnTo>
                  <a:pt x="4572" y="2825496"/>
                </a:lnTo>
                <a:lnTo>
                  <a:pt x="10668" y="2825496"/>
                </a:lnTo>
                <a:close/>
              </a:path>
              <a:path w="3515995" h="2825750">
                <a:moveTo>
                  <a:pt x="3515868" y="2825496"/>
                </a:moveTo>
                <a:lnTo>
                  <a:pt x="3515868" y="0"/>
                </a:lnTo>
                <a:lnTo>
                  <a:pt x="3505200" y="0"/>
                </a:lnTo>
                <a:lnTo>
                  <a:pt x="3505200" y="2814828"/>
                </a:lnTo>
                <a:lnTo>
                  <a:pt x="3509772" y="2814828"/>
                </a:lnTo>
                <a:lnTo>
                  <a:pt x="3509772" y="2825496"/>
                </a:lnTo>
                <a:lnTo>
                  <a:pt x="3515868" y="2825496"/>
                </a:lnTo>
                <a:close/>
              </a:path>
              <a:path w="3515995" h="2825750">
                <a:moveTo>
                  <a:pt x="3509772" y="2825496"/>
                </a:moveTo>
                <a:lnTo>
                  <a:pt x="3509772" y="2814828"/>
                </a:lnTo>
                <a:lnTo>
                  <a:pt x="3505200" y="2819400"/>
                </a:lnTo>
                <a:lnTo>
                  <a:pt x="3505200" y="2825496"/>
                </a:lnTo>
                <a:lnTo>
                  <a:pt x="3509772" y="28254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0" name="object 30"/>
          <p:cNvSpPr txBox="1"/>
          <p:nvPr/>
        </p:nvSpPr>
        <p:spPr>
          <a:xfrm>
            <a:off x="2568387" y="5335342"/>
            <a:ext cx="870697" cy="5000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R="4483">
              <a:spcBef>
                <a:spcPts val="88"/>
              </a:spcBef>
            </a:pPr>
            <a:r>
              <a:rPr sz="1588" spc="-4" dirty="0">
                <a:solidFill>
                  <a:srgbClr val="FFFF00"/>
                </a:solidFill>
                <a:latin typeface="Arial"/>
                <a:cs typeface="Arial"/>
              </a:rPr>
              <a:t>Positive  </a:t>
            </a:r>
            <a:r>
              <a:rPr sz="1588" spc="-9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588" spc="-13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588" spc="-9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588" spc="-4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588" spc="-9" dirty="0">
                <a:solidFill>
                  <a:srgbClr val="FFFF00"/>
                </a:solidFill>
                <a:latin typeface="Arial"/>
                <a:cs typeface="Arial"/>
              </a:rPr>
              <a:t>ple</a:t>
            </a:r>
            <a:r>
              <a:rPr sz="1588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endParaRPr sz="158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23327" y="5335342"/>
            <a:ext cx="870697" cy="5000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R="4483">
              <a:spcBef>
                <a:spcPts val="88"/>
              </a:spcBef>
            </a:pPr>
            <a:r>
              <a:rPr sz="1588" spc="-4" dirty="0">
                <a:solidFill>
                  <a:srgbClr val="FFFF00"/>
                </a:solidFill>
                <a:latin typeface="Arial"/>
                <a:cs typeface="Arial"/>
              </a:rPr>
              <a:t>Negative  </a:t>
            </a:r>
            <a:r>
              <a:rPr sz="1588" spc="-9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588" spc="-13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588" spc="-9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588" spc="-4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588" spc="-9" dirty="0">
                <a:solidFill>
                  <a:srgbClr val="FFFF00"/>
                </a:solidFill>
                <a:latin typeface="Arial"/>
                <a:cs typeface="Arial"/>
              </a:rPr>
              <a:t>ple</a:t>
            </a:r>
            <a:r>
              <a:rPr sz="1588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endParaRPr sz="1588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18765" y="3429000"/>
            <a:ext cx="2958352" cy="20170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3" name="object 33"/>
          <p:cNvSpPr/>
          <p:nvPr/>
        </p:nvSpPr>
        <p:spPr>
          <a:xfrm>
            <a:off x="2214730" y="3428999"/>
            <a:ext cx="2967878" cy="2022662"/>
          </a:xfrm>
          <a:custGeom>
            <a:avLst/>
            <a:gdLst/>
            <a:ahLst/>
            <a:cxnLst/>
            <a:rect l="l" t="t" r="r" b="b"/>
            <a:pathLst>
              <a:path w="3363595" h="2292350">
                <a:moveTo>
                  <a:pt x="2251063" y="0"/>
                </a:moveTo>
                <a:lnTo>
                  <a:pt x="1070720" y="0"/>
                </a:lnTo>
                <a:lnTo>
                  <a:pt x="1027176" y="12192"/>
                </a:lnTo>
                <a:lnTo>
                  <a:pt x="954024" y="36576"/>
                </a:lnTo>
                <a:lnTo>
                  <a:pt x="880872" y="62484"/>
                </a:lnTo>
                <a:lnTo>
                  <a:pt x="810768" y="91440"/>
                </a:lnTo>
                <a:lnTo>
                  <a:pt x="742188" y="121920"/>
                </a:lnTo>
                <a:lnTo>
                  <a:pt x="676656" y="155448"/>
                </a:lnTo>
                <a:lnTo>
                  <a:pt x="612648" y="190500"/>
                </a:lnTo>
                <a:lnTo>
                  <a:pt x="551688" y="227076"/>
                </a:lnTo>
                <a:lnTo>
                  <a:pt x="493776" y="266700"/>
                </a:lnTo>
                <a:lnTo>
                  <a:pt x="437388" y="307848"/>
                </a:lnTo>
                <a:lnTo>
                  <a:pt x="385572" y="350520"/>
                </a:lnTo>
                <a:lnTo>
                  <a:pt x="335280" y="396240"/>
                </a:lnTo>
                <a:lnTo>
                  <a:pt x="288036" y="441960"/>
                </a:lnTo>
                <a:lnTo>
                  <a:pt x="243840" y="490728"/>
                </a:lnTo>
                <a:lnTo>
                  <a:pt x="204216" y="539496"/>
                </a:lnTo>
                <a:lnTo>
                  <a:pt x="166116" y="591312"/>
                </a:lnTo>
                <a:lnTo>
                  <a:pt x="132588" y="643128"/>
                </a:lnTo>
                <a:lnTo>
                  <a:pt x="102108" y="697992"/>
                </a:lnTo>
                <a:lnTo>
                  <a:pt x="76200" y="752856"/>
                </a:lnTo>
                <a:lnTo>
                  <a:pt x="53340" y="809244"/>
                </a:lnTo>
                <a:lnTo>
                  <a:pt x="35052" y="867156"/>
                </a:lnTo>
                <a:lnTo>
                  <a:pt x="19812" y="925068"/>
                </a:lnTo>
                <a:lnTo>
                  <a:pt x="9144" y="984504"/>
                </a:lnTo>
                <a:lnTo>
                  <a:pt x="3048" y="1043940"/>
                </a:lnTo>
                <a:lnTo>
                  <a:pt x="0" y="1104900"/>
                </a:lnTo>
                <a:lnTo>
                  <a:pt x="0" y="1106424"/>
                </a:lnTo>
                <a:lnTo>
                  <a:pt x="3048" y="1167384"/>
                </a:lnTo>
                <a:lnTo>
                  <a:pt x="9144" y="1226820"/>
                </a:lnTo>
                <a:lnTo>
                  <a:pt x="10668" y="1235311"/>
                </a:lnTo>
                <a:lnTo>
                  <a:pt x="10668" y="1104900"/>
                </a:lnTo>
                <a:lnTo>
                  <a:pt x="12192" y="1045464"/>
                </a:lnTo>
                <a:lnTo>
                  <a:pt x="18288" y="986028"/>
                </a:lnTo>
                <a:lnTo>
                  <a:pt x="28956" y="926592"/>
                </a:lnTo>
                <a:lnTo>
                  <a:pt x="44196" y="868680"/>
                </a:lnTo>
                <a:lnTo>
                  <a:pt x="62484" y="812292"/>
                </a:lnTo>
                <a:lnTo>
                  <a:pt x="85344" y="755904"/>
                </a:lnTo>
                <a:lnTo>
                  <a:pt x="111252" y="701040"/>
                </a:lnTo>
                <a:lnTo>
                  <a:pt x="141732" y="647700"/>
                </a:lnTo>
                <a:lnTo>
                  <a:pt x="175260" y="595884"/>
                </a:lnTo>
                <a:lnTo>
                  <a:pt x="211836" y="545592"/>
                </a:lnTo>
                <a:lnTo>
                  <a:pt x="251460" y="496824"/>
                </a:lnTo>
                <a:lnTo>
                  <a:pt x="295656" y="448056"/>
                </a:lnTo>
                <a:lnTo>
                  <a:pt x="341376" y="402336"/>
                </a:lnTo>
                <a:lnTo>
                  <a:pt x="391668" y="358140"/>
                </a:lnTo>
                <a:lnTo>
                  <a:pt x="443484" y="315468"/>
                </a:lnTo>
                <a:lnTo>
                  <a:pt x="499872" y="274320"/>
                </a:lnTo>
                <a:lnTo>
                  <a:pt x="557784" y="234696"/>
                </a:lnTo>
                <a:lnTo>
                  <a:pt x="617220" y="198120"/>
                </a:lnTo>
                <a:lnTo>
                  <a:pt x="681228" y="163068"/>
                </a:lnTo>
                <a:lnTo>
                  <a:pt x="746760" y="131064"/>
                </a:lnTo>
                <a:lnTo>
                  <a:pt x="813816" y="100584"/>
                </a:lnTo>
                <a:lnTo>
                  <a:pt x="883920" y="71628"/>
                </a:lnTo>
                <a:lnTo>
                  <a:pt x="957072" y="45720"/>
                </a:lnTo>
                <a:lnTo>
                  <a:pt x="1030224" y="21336"/>
                </a:lnTo>
                <a:lnTo>
                  <a:pt x="1106424" y="0"/>
                </a:lnTo>
                <a:lnTo>
                  <a:pt x="2251063" y="0"/>
                </a:lnTo>
                <a:close/>
              </a:path>
              <a:path w="3363595" h="2292350">
                <a:moveTo>
                  <a:pt x="3352800" y="1235311"/>
                </a:moveTo>
                <a:lnTo>
                  <a:pt x="3352800" y="1106424"/>
                </a:lnTo>
                <a:lnTo>
                  <a:pt x="3351276" y="1165860"/>
                </a:lnTo>
                <a:lnTo>
                  <a:pt x="3345180" y="1225296"/>
                </a:lnTo>
                <a:lnTo>
                  <a:pt x="3334512" y="1284732"/>
                </a:lnTo>
                <a:lnTo>
                  <a:pt x="3319272" y="1342644"/>
                </a:lnTo>
                <a:lnTo>
                  <a:pt x="3300984" y="1399032"/>
                </a:lnTo>
                <a:lnTo>
                  <a:pt x="3278124" y="1455420"/>
                </a:lnTo>
                <a:lnTo>
                  <a:pt x="3252216" y="1510284"/>
                </a:lnTo>
                <a:lnTo>
                  <a:pt x="3221736" y="1563624"/>
                </a:lnTo>
                <a:lnTo>
                  <a:pt x="3188208" y="1615440"/>
                </a:lnTo>
                <a:lnTo>
                  <a:pt x="3151632" y="1665732"/>
                </a:lnTo>
                <a:lnTo>
                  <a:pt x="3112008" y="1714500"/>
                </a:lnTo>
                <a:lnTo>
                  <a:pt x="3067812" y="1763268"/>
                </a:lnTo>
                <a:lnTo>
                  <a:pt x="3022092" y="1808988"/>
                </a:lnTo>
                <a:lnTo>
                  <a:pt x="2971800" y="1853184"/>
                </a:lnTo>
                <a:lnTo>
                  <a:pt x="2919984" y="1895856"/>
                </a:lnTo>
                <a:lnTo>
                  <a:pt x="2863596" y="1937004"/>
                </a:lnTo>
                <a:lnTo>
                  <a:pt x="2805684" y="1976628"/>
                </a:lnTo>
                <a:lnTo>
                  <a:pt x="2746248" y="2013204"/>
                </a:lnTo>
                <a:lnTo>
                  <a:pt x="2682240" y="2048256"/>
                </a:lnTo>
                <a:lnTo>
                  <a:pt x="2616708" y="2080260"/>
                </a:lnTo>
                <a:lnTo>
                  <a:pt x="2549652" y="2110740"/>
                </a:lnTo>
                <a:lnTo>
                  <a:pt x="2479548" y="2139696"/>
                </a:lnTo>
                <a:lnTo>
                  <a:pt x="2406396" y="2165604"/>
                </a:lnTo>
                <a:lnTo>
                  <a:pt x="2333244" y="2189988"/>
                </a:lnTo>
                <a:lnTo>
                  <a:pt x="2257044" y="2211324"/>
                </a:lnTo>
                <a:lnTo>
                  <a:pt x="2179320" y="2229612"/>
                </a:lnTo>
                <a:lnTo>
                  <a:pt x="2100072" y="2244852"/>
                </a:lnTo>
                <a:lnTo>
                  <a:pt x="2019300" y="2258568"/>
                </a:lnTo>
                <a:lnTo>
                  <a:pt x="1937004" y="2267712"/>
                </a:lnTo>
                <a:lnTo>
                  <a:pt x="1853184" y="2275332"/>
                </a:lnTo>
                <a:lnTo>
                  <a:pt x="1767840" y="2279904"/>
                </a:lnTo>
                <a:lnTo>
                  <a:pt x="1680972" y="2281428"/>
                </a:lnTo>
                <a:lnTo>
                  <a:pt x="1595628" y="2279904"/>
                </a:lnTo>
                <a:lnTo>
                  <a:pt x="1510284" y="2275332"/>
                </a:lnTo>
                <a:lnTo>
                  <a:pt x="1426464" y="2267712"/>
                </a:lnTo>
                <a:lnTo>
                  <a:pt x="1344168" y="2258568"/>
                </a:lnTo>
                <a:lnTo>
                  <a:pt x="1263396" y="2244852"/>
                </a:lnTo>
                <a:lnTo>
                  <a:pt x="1184148" y="2229612"/>
                </a:lnTo>
                <a:lnTo>
                  <a:pt x="1106424" y="2209800"/>
                </a:lnTo>
                <a:lnTo>
                  <a:pt x="1030224" y="2189988"/>
                </a:lnTo>
                <a:lnTo>
                  <a:pt x="957072" y="2165604"/>
                </a:lnTo>
                <a:lnTo>
                  <a:pt x="883920" y="2139696"/>
                </a:lnTo>
                <a:lnTo>
                  <a:pt x="813816" y="2110740"/>
                </a:lnTo>
                <a:lnTo>
                  <a:pt x="746760" y="2080260"/>
                </a:lnTo>
                <a:lnTo>
                  <a:pt x="681228" y="2048256"/>
                </a:lnTo>
                <a:lnTo>
                  <a:pt x="617220" y="2013204"/>
                </a:lnTo>
                <a:lnTo>
                  <a:pt x="556260" y="1976628"/>
                </a:lnTo>
                <a:lnTo>
                  <a:pt x="498348" y="1937004"/>
                </a:lnTo>
                <a:lnTo>
                  <a:pt x="443484" y="1895856"/>
                </a:lnTo>
                <a:lnTo>
                  <a:pt x="391668" y="1853184"/>
                </a:lnTo>
                <a:lnTo>
                  <a:pt x="341376" y="1808988"/>
                </a:lnTo>
                <a:lnTo>
                  <a:pt x="295656" y="1763268"/>
                </a:lnTo>
                <a:lnTo>
                  <a:pt x="251460" y="1714500"/>
                </a:lnTo>
                <a:lnTo>
                  <a:pt x="211836" y="1665732"/>
                </a:lnTo>
                <a:lnTo>
                  <a:pt x="173736" y="1615440"/>
                </a:lnTo>
                <a:lnTo>
                  <a:pt x="141732" y="1563624"/>
                </a:lnTo>
                <a:lnTo>
                  <a:pt x="111252" y="1508760"/>
                </a:lnTo>
                <a:lnTo>
                  <a:pt x="85344" y="1455420"/>
                </a:lnTo>
                <a:lnTo>
                  <a:pt x="62484" y="1399032"/>
                </a:lnTo>
                <a:lnTo>
                  <a:pt x="44196" y="1342644"/>
                </a:lnTo>
                <a:lnTo>
                  <a:pt x="28956" y="1284732"/>
                </a:lnTo>
                <a:lnTo>
                  <a:pt x="18288" y="1225296"/>
                </a:lnTo>
                <a:lnTo>
                  <a:pt x="12192" y="1165860"/>
                </a:lnTo>
                <a:lnTo>
                  <a:pt x="10668" y="1104900"/>
                </a:lnTo>
                <a:lnTo>
                  <a:pt x="10668" y="1235311"/>
                </a:lnTo>
                <a:lnTo>
                  <a:pt x="19812" y="1286256"/>
                </a:lnTo>
                <a:lnTo>
                  <a:pt x="35052" y="1345692"/>
                </a:lnTo>
                <a:lnTo>
                  <a:pt x="53340" y="1402080"/>
                </a:lnTo>
                <a:lnTo>
                  <a:pt x="76200" y="1458468"/>
                </a:lnTo>
                <a:lnTo>
                  <a:pt x="102108" y="1513332"/>
                </a:lnTo>
                <a:lnTo>
                  <a:pt x="132588" y="1568196"/>
                </a:lnTo>
                <a:lnTo>
                  <a:pt x="166116" y="1620012"/>
                </a:lnTo>
                <a:lnTo>
                  <a:pt x="204216" y="1671828"/>
                </a:lnTo>
                <a:lnTo>
                  <a:pt x="243840" y="1722120"/>
                </a:lnTo>
                <a:lnTo>
                  <a:pt x="288036" y="1769364"/>
                </a:lnTo>
                <a:lnTo>
                  <a:pt x="335280" y="1816608"/>
                </a:lnTo>
                <a:lnTo>
                  <a:pt x="385572" y="1860804"/>
                </a:lnTo>
                <a:lnTo>
                  <a:pt x="437388" y="1903476"/>
                </a:lnTo>
                <a:lnTo>
                  <a:pt x="493776" y="1944624"/>
                </a:lnTo>
                <a:lnTo>
                  <a:pt x="551688" y="1984248"/>
                </a:lnTo>
                <a:lnTo>
                  <a:pt x="612648" y="2020824"/>
                </a:lnTo>
                <a:lnTo>
                  <a:pt x="676656" y="2055876"/>
                </a:lnTo>
                <a:lnTo>
                  <a:pt x="742188" y="2089404"/>
                </a:lnTo>
                <a:lnTo>
                  <a:pt x="810768" y="2119884"/>
                </a:lnTo>
                <a:lnTo>
                  <a:pt x="880872" y="2148840"/>
                </a:lnTo>
                <a:lnTo>
                  <a:pt x="954024" y="2174748"/>
                </a:lnTo>
                <a:lnTo>
                  <a:pt x="1027176" y="2199132"/>
                </a:lnTo>
                <a:lnTo>
                  <a:pt x="1104900" y="2220468"/>
                </a:lnTo>
                <a:lnTo>
                  <a:pt x="1182624" y="2238756"/>
                </a:lnTo>
                <a:lnTo>
                  <a:pt x="1261872" y="2253996"/>
                </a:lnTo>
                <a:lnTo>
                  <a:pt x="1342644" y="2267712"/>
                </a:lnTo>
                <a:lnTo>
                  <a:pt x="1426464" y="2278380"/>
                </a:lnTo>
                <a:lnTo>
                  <a:pt x="1510284" y="2286000"/>
                </a:lnTo>
                <a:lnTo>
                  <a:pt x="1595628" y="2290572"/>
                </a:lnTo>
                <a:lnTo>
                  <a:pt x="1682496" y="2292096"/>
                </a:lnTo>
                <a:lnTo>
                  <a:pt x="1767840" y="2290572"/>
                </a:lnTo>
                <a:lnTo>
                  <a:pt x="1853184" y="2286000"/>
                </a:lnTo>
                <a:lnTo>
                  <a:pt x="1937004" y="2278380"/>
                </a:lnTo>
                <a:lnTo>
                  <a:pt x="2020824" y="2267712"/>
                </a:lnTo>
                <a:lnTo>
                  <a:pt x="2101596" y="2253996"/>
                </a:lnTo>
                <a:lnTo>
                  <a:pt x="2180844" y="2238756"/>
                </a:lnTo>
                <a:lnTo>
                  <a:pt x="2260092" y="2220468"/>
                </a:lnTo>
                <a:lnTo>
                  <a:pt x="2336292" y="2199132"/>
                </a:lnTo>
                <a:lnTo>
                  <a:pt x="2409444" y="2174748"/>
                </a:lnTo>
                <a:lnTo>
                  <a:pt x="2482596" y="2148840"/>
                </a:lnTo>
                <a:lnTo>
                  <a:pt x="2552700" y="2119884"/>
                </a:lnTo>
                <a:lnTo>
                  <a:pt x="2621280" y="2089404"/>
                </a:lnTo>
                <a:lnTo>
                  <a:pt x="2686812" y="2055876"/>
                </a:lnTo>
                <a:lnTo>
                  <a:pt x="2750820" y="2020824"/>
                </a:lnTo>
                <a:lnTo>
                  <a:pt x="2811780" y="1984248"/>
                </a:lnTo>
                <a:lnTo>
                  <a:pt x="2869692" y="1944624"/>
                </a:lnTo>
                <a:lnTo>
                  <a:pt x="2926080" y="1903476"/>
                </a:lnTo>
                <a:lnTo>
                  <a:pt x="2977896" y="1860804"/>
                </a:lnTo>
                <a:lnTo>
                  <a:pt x="3028188" y="1815084"/>
                </a:lnTo>
                <a:lnTo>
                  <a:pt x="3075432" y="1769364"/>
                </a:lnTo>
                <a:lnTo>
                  <a:pt x="3119628" y="1720596"/>
                </a:lnTo>
                <a:lnTo>
                  <a:pt x="3159252" y="1671828"/>
                </a:lnTo>
                <a:lnTo>
                  <a:pt x="3197352" y="1620012"/>
                </a:lnTo>
                <a:lnTo>
                  <a:pt x="3230880" y="1568196"/>
                </a:lnTo>
                <a:lnTo>
                  <a:pt x="3261360" y="1513332"/>
                </a:lnTo>
                <a:lnTo>
                  <a:pt x="3287268" y="1458468"/>
                </a:lnTo>
                <a:lnTo>
                  <a:pt x="3310128" y="1402080"/>
                </a:lnTo>
                <a:lnTo>
                  <a:pt x="3328416" y="1344168"/>
                </a:lnTo>
                <a:lnTo>
                  <a:pt x="3343656" y="1286256"/>
                </a:lnTo>
                <a:lnTo>
                  <a:pt x="3352800" y="1235311"/>
                </a:lnTo>
                <a:close/>
              </a:path>
              <a:path w="3363595" h="2292350">
                <a:moveTo>
                  <a:pt x="3363468" y="1106424"/>
                </a:moveTo>
                <a:lnTo>
                  <a:pt x="3363468" y="1104900"/>
                </a:lnTo>
                <a:lnTo>
                  <a:pt x="3360420" y="1043940"/>
                </a:lnTo>
                <a:lnTo>
                  <a:pt x="3354324" y="984504"/>
                </a:lnTo>
                <a:lnTo>
                  <a:pt x="3343656" y="925068"/>
                </a:lnTo>
                <a:lnTo>
                  <a:pt x="3328416" y="865632"/>
                </a:lnTo>
                <a:lnTo>
                  <a:pt x="3310128" y="809244"/>
                </a:lnTo>
                <a:lnTo>
                  <a:pt x="3287268" y="752856"/>
                </a:lnTo>
                <a:lnTo>
                  <a:pt x="3259836" y="697992"/>
                </a:lnTo>
                <a:lnTo>
                  <a:pt x="3230880" y="643128"/>
                </a:lnTo>
                <a:lnTo>
                  <a:pt x="3197352" y="591312"/>
                </a:lnTo>
                <a:lnTo>
                  <a:pt x="3159252" y="539496"/>
                </a:lnTo>
                <a:lnTo>
                  <a:pt x="3119628" y="489204"/>
                </a:lnTo>
                <a:lnTo>
                  <a:pt x="3075432" y="441960"/>
                </a:lnTo>
                <a:lnTo>
                  <a:pt x="3028188" y="394716"/>
                </a:lnTo>
                <a:lnTo>
                  <a:pt x="2977896" y="350520"/>
                </a:lnTo>
                <a:lnTo>
                  <a:pt x="2926080" y="307848"/>
                </a:lnTo>
                <a:lnTo>
                  <a:pt x="2869692" y="266700"/>
                </a:lnTo>
                <a:lnTo>
                  <a:pt x="2811780" y="227076"/>
                </a:lnTo>
                <a:lnTo>
                  <a:pt x="2750820" y="190500"/>
                </a:lnTo>
                <a:lnTo>
                  <a:pt x="2686812" y="155448"/>
                </a:lnTo>
                <a:lnTo>
                  <a:pt x="2621280" y="121920"/>
                </a:lnTo>
                <a:lnTo>
                  <a:pt x="2552700" y="91440"/>
                </a:lnTo>
                <a:lnTo>
                  <a:pt x="2482596" y="62484"/>
                </a:lnTo>
                <a:lnTo>
                  <a:pt x="2409444" y="36576"/>
                </a:lnTo>
                <a:lnTo>
                  <a:pt x="2334768" y="12192"/>
                </a:lnTo>
                <a:lnTo>
                  <a:pt x="2291223" y="0"/>
                </a:lnTo>
                <a:lnTo>
                  <a:pt x="2251063" y="0"/>
                </a:lnTo>
                <a:lnTo>
                  <a:pt x="2257044" y="1524"/>
                </a:lnTo>
                <a:lnTo>
                  <a:pt x="2333244" y="21336"/>
                </a:lnTo>
                <a:lnTo>
                  <a:pt x="2406396" y="45720"/>
                </a:lnTo>
                <a:lnTo>
                  <a:pt x="2479548" y="71628"/>
                </a:lnTo>
                <a:lnTo>
                  <a:pt x="2549652" y="100584"/>
                </a:lnTo>
                <a:lnTo>
                  <a:pt x="2616708" y="131064"/>
                </a:lnTo>
                <a:lnTo>
                  <a:pt x="2682240" y="163068"/>
                </a:lnTo>
                <a:lnTo>
                  <a:pt x="2746248" y="198120"/>
                </a:lnTo>
                <a:lnTo>
                  <a:pt x="2805684" y="234696"/>
                </a:lnTo>
                <a:lnTo>
                  <a:pt x="2865120" y="274320"/>
                </a:lnTo>
                <a:lnTo>
                  <a:pt x="2919984" y="315468"/>
                </a:lnTo>
                <a:lnTo>
                  <a:pt x="2971800" y="358140"/>
                </a:lnTo>
                <a:lnTo>
                  <a:pt x="3022092" y="402336"/>
                </a:lnTo>
                <a:lnTo>
                  <a:pt x="3067812" y="448056"/>
                </a:lnTo>
                <a:lnTo>
                  <a:pt x="3112008" y="496824"/>
                </a:lnTo>
                <a:lnTo>
                  <a:pt x="3151632" y="545592"/>
                </a:lnTo>
                <a:lnTo>
                  <a:pt x="3189732" y="595884"/>
                </a:lnTo>
                <a:lnTo>
                  <a:pt x="3221736" y="649224"/>
                </a:lnTo>
                <a:lnTo>
                  <a:pt x="3252216" y="702564"/>
                </a:lnTo>
                <a:lnTo>
                  <a:pt x="3278124" y="755904"/>
                </a:lnTo>
                <a:lnTo>
                  <a:pt x="3300984" y="812292"/>
                </a:lnTo>
                <a:lnTo>
                  <a:pt x="3319272" y="868680"/>
                </a:lnTo>
                <a:lnTo>
                  <a:pt x="3334512" y="926592"/>
                </a:lnTo>
                <a:lnTo>
                  <a:pt x="3345180" y="986028"/>
                </a:lnTo>
                <a:lnTo>
                  <a:pt x="3351276" y="1045464"/>
                </a:lnTo>
                <a:lnTo>
                  <a:pt x="3352800" y="1106424"/>
                </a:lnTo>
                <a:lnTo>
                  <a:pt x="3352800" y="1235311"/>
                </a:lnTo>
                <a:lnTo>
                  <a:pt x="3354324" y="1226820"/>
                </a:lnTo>
                <a:lnTo>
                  <a:pt x="3360420" y="1167384"/>
                </a:lnTo>
                <a:lnTo>
                  <a:pt x="3363468" y="11064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4" name="object 34"/>
          <p:cNvSpPr/>
          <p:nvPr/>
        </p:nvSpPr>
        <p:spPr>
          <a:xfrm>
            <a:off x="2353236" y="3429001"/>
            <a:ext cx="2084293" cy="16808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5" name="object 35"/>
          <p:cNvSpPr/>
          <p:nvPr/>
        </p:nvSpPr>
        <p:spPr>
          <a:xfrm>
            <a:off x="2349200" y="3428999"/>
            <a:ext cx="2084294" cy="1686485"/>
          </a:xfrm>
          <a:custGeom>
            <a:avLst/>
            <a:gdLst/>
            <a:ahLst/>
            <a:cxnLst/>
            <a:rect l="l" t="t" r="r" b="b"/>
            <a:pathLst>
              <a:path w="2362200" h="1911350">
                <a:moveTo>
                  <a:pt x="12700" y="880872"/>
                </a:moveTo>
                <a:lnTo>
                  <a:pt x="12700" y="807720"/>
                </a:lnTo>
                <a:lnTo>
                  <a:pt x="0" y="830580"/>
                </a:lnTo>
                <a:lnTo>
                  <a:pt x="0" y="903732"/>
                </a:lnTo>
                <a:lnTo>
                  <a:pt x="12700" y="880872"/>
                </a:lnTo>
                <a:close/>
              </a:path>
              <a:path w="2362200" h="1911350">
                <a:moveTo>
                  <a:pt x="12700" y="1098804"/>
                </a:moveTo>
                <a:lnTo>
                  <a:pt x="12700" y="1025652"/>
                </a:lnTo>
                <a:lnTo>
                  <a:pt x="0" y="976884"/>
                </a:lnTo>
                <a:lnTo>
                  <a:pt x="0" y="1074420"/>
                </a:lnTo>
                <a:lnTo>
                  <a:pt x="12700" y="1098804"/>
                </a:lnTo>
                <a:close/>
              </a:path>
              <a:path w="2362200" h="1911350">
                <a:moveTo>
                  <a:pt x="25400" y="784860"/>
                </a:moveTo>
                <a:lnTo>
                  <a:pt x="25400" y="737616"/>
                </a:lnTo>
                <a:lnTo>
                  <a:pt x="12700" y="760476"/>
                </a:lnTo>
                <a:lnTo>
                  <a:pt x="12700" y="809244"/>
                </a:lnTo>
                <a:lnTo>
                  <a:pt x="25400" y="784860"/>
                </a:lnTo>
                <a:close/>
              </a:path>
              <a:path w="2362200" h="1911350">
                <a:moveTo>
                  <a:pt x="25400" y="1168908"/>
                </a:moveTo>
                <a:lnTo>
                  <a:pt x="25400" y="1120140"/>
                </a:lnTo>
                <a:lnTo>
                  <a:pt x="12700" y="1097280"/>
                </a:lnTo>
                <a:lnTo>
                  <a:pt x="12700" y="1146048"/>
                </a:lnTo>
                <a:lnTo>
                  <a:pt x="25400" y="1168908"/>
                </a:lnTo>
                <a:close/>
              </a:path>
              <a:path w="2362200" h="1911350">
                <a:moveTo>
                  <a:pt x="50800" y="693420"/>
                </a:moveTo>
                <a:lnTo>
                  <a:pt x="50800" y="669036"/>
                </a:lnTo>
                <a:lnTo>
                  <a:pt x="38100" y="690372"/>
                </a:lnTo>
                <a:lnTo>
                  <a:pt x="25400" y="713232"/>
                </a:lnTo>
                <a:lnTo>
                  <a:pt x="25400" y="762000"/>
                </a:lnTo>
                <a:lnTo>
                  <a:pt x="38100" y="739140"/>
                </a:lnTo>
                <a:lnTo>
                  <a:pt x="50800" y="693420"/>
                </a:lnTo>
                <a:close/>
              </a:path>
              <a:path w="2362200" h="1911350">
                <a:moveTo>
                  <a:pt x="50800" y="1237488"/>
                </a:moveTo>
                <a:lnTo>
                  <a:pt x="50800" y="1211580"/>
                </a:lnTo>
                <a:lnTo>
                  <a:pt x="38100" y="1190244"/>
                </a:lnTo>
                <a:lnTo>
                  <a:pt x="38100" y="1167384"/>
                </a:lnTo>
                <a:lnTo>
                  <a:pt x="25400" y="1143000"/>
                </a:lnTo>
                <a:lnTo>
                  <a:pt x="25400" y="1193292"/>
                </a:lnTo>
                <a:lnTo>
                  <a:pt x="38100" y="1216152"/>
                </a:lnTo>
                <a:lnTo>
                  <a:pt x="50800" y="1237488"/>
                </a:lnTo>
                <a:close/>
              </a:path>
              <a:path w="2362200" h="1911350">
                <a:moveTo>
                  <a:pt x="1181100" y="4572"/>
                </a:moveTo>
                <a:lnTo>
                  <a:pt x="1168400" y="0"/>
                </a:lnTo>
                <a:lnTo>
                  <a:pt x="1054100" y="0"/>
                </a:lnTo>
                <a:lnTo>
                  <a:pt x="1003300" y="6096"/>
                </a:lnTo>
                <a:lnTo>
                  <a:pt x="939800" y="15240"/>
                </a:lnTo>
                <a:lnTo>
                  <a:pt x="889000" y="25908"/>
                </a:lnTo>
                <a:lnTo>
                  <a:pt x="825500" y="38100"/>
                </a:lnTo>
                <a:lnTo>
                  <a:pt x="774700" y="53340"/>
                </a:lnTo>
                <a:lnTo>
                  <a:pt x="660400" y="89916"/>
                </a:lnTo>
                <a:lnTo>
                  <a:pt x="609600" y="111252"/>
                </a:lnTo>
                <a:lnTo>
                  <a:pt x="558800" y="134112"/>
                </a:lnTo>
                <a:lnTo>
                  <a:pt x="520700" y="158496"/>
                </a:lnTo>
                <a:lnTo>
                  <a:pt x="469900" y="185928"/>
                </a:lnTo>
                <a:lnTo>
                  <a:pt x="431800" y="214884"/>
                </a:lnTo>
                <a:lnTo>
                  <a:pt x="381000" y="243840"/>
                </a:lnTo>
                <a:lnTo>
                  <a:pt x="342900" y="275844"/>
                </a:lnTo>
                <a:lnTo>
                  <a:pt x="304800" y="309372"/>
                </a:lnTo>
                <a:lnTo>
                  <a:pt x="228600" y="379476"/>
                </a:lnTo>
                <a:lnTo>
                  <a:pt x="190500" y="417576"/>
                </a:lnTo>
                <a:lnTo>
                  <a:pt x="127000" y="516636"/>
                </a:lnTo>
                <a:lnTo>
                  <a:pt x="63500" y="623316"/>
                </a:lnTo>
                <a:lnTo>
                  <a:pt x="50800" y="646176"/>
                </a:lnTo>
                <a:lnTo>
                  <a:pt x="50800" y="672084"/>
                </a:lnTo>
                <a:lnTo>
                  <a:pt x="63500" y="649224"/>
                </a:lnTo>
                <a:lnTo>
                  <a:pt x="101600" y="585216"/>
                </a:lnTo>
                <a:lnTo>
                  <a:pt x="114300" y="542544"/>
                </a:lnTo>
                <a:lnTo>
                  <a:pt x="127000" y="522732"/>
                </a:lnTo>
                <a:lnTo>
                  <a:pt x="139700" y="501396"/>
                </a:lnTo>
                <a:lnTo>
                  <a:pt x="177800" y="461772"/>
                </a:lnTo>
                <a:lnTo>
                  <a:pt x="203200" y="423672"/>
                </a:lnTo>
                <a:lnTo>
                  <a:pt x="241300" y="387096"/>
                </a:lnTo>
                <a:lnTo>
                  <a:pt x="266700" y="350520"/>
                </a:lnTo>
                <a:lnTo>
                  <a:pt x="342900" y="283464"/>
                </a:lnTo>
                <a:lnTo>
                  <a:pt x="393700" y="251460"/>
                </a:lnTo>
                <a:lnTo>
                  <a:pt x="469900" y="193548"/>
                </a:lnTo>
                <a:lnTo>
                  <a:pt x="520700" y="167640"/>
                </a:lnTo>
                <a:lnTo>
                  <a:pt x="571500" y="143256"/>
                </a:lnTo>
                <a:lnTo>
                  <a:pt x="622300" y="120396"/>
                </a:lnTo>
                <a:lnTo>
                  <a:pt x="673100" y="99060"/>
                </a:lnTo>
                <a:lnTo>
                  <a:pt x="723900" y="79248"/>
                </a:lnTo>
                <a:lnTo>
                  <a:pt x="774700" y="62484"/>
                </a:lnTo>
                <a:lnTo>
                  <a:pt x="825500" y="47244"/>
                </a:lnTo>
                <a:lnTo>
                  <a:pt x="889000" y="35052"/>
                </a:lnTo>
                <a:lnTo>
                  <a:pt x="939800" y="24384"/>
                </a:lnTo>
                <a:lnTo>
                  <a:pt x="1003300" y="16764"/>
                </a:lnTo>
                <a:lnTo>
                  <a:pt x="1028700" y="12192"/>
                </a:lnTo>
                <a:lnTo>
                  <a:pt x="1054100" y="10668"/>
                </a:lnTo>
                <a:lnTo>
                  <a:pt x="1092200" y="7620"/>
                </a:lnTo>
                <a:lnTo>
                  <a:pt x="1117600" y="6096"/>
                </a:lnTo>
                <a:lnTo>
                  <a:pt x="1155700" y="6096"/>
                </a:lnTo>
                <a:lnTo>
                  <a:pt x="1181100" y="4572"/>
                </a:lnTo>
                <a:close/>
              </a:path>
              <a:path w="2362200" h="1911350">
                <a:moveTo>
                  <a:pt x="1181100" y="1900428"/>
                </a:moveTo>
                <a:lnTo>
                  <a:pt x="1117600" y="1900428"/>
                </a:lnTo>
                <a:lnTo>
                  <a:pt x="1092200" y="1898904"/>
                </a:lnTo>
                <a:lnTo>
                  <a:pt x="1054100" y="1895856"/>
                </a:lnTo>
                <a:lnTo>
                  <a:pt x="939800" y="1882140"/>
                </a:lnTo>
                <a:lnTo>
                  <a:pt x="889000" y="1871472"/>
                </a:lnTo>
                <a:lnTo>
                  <a:pt x="774700" y="1844040"/>
                </a:lnTo>
                <a:lnTo>
                  <a:pt x="673100" y="1807464"/>
                </a:lnTo>
                <a:lnTo>
                  <a:pt x="622300" y="1786128"/>
                </a:lnTo>
                <a:lnTo>
                  <a:pt x="571500" y="1763268"/>
                </a:lnTo>
                <a:lnTo>
                  <a:pt x="520700" y="1738884"/>
                </a:lnTo>
                <a:lnTo>
                  <a:pt x="469900" y="1712976"/>
                </a:lnTo>
                <a:lnTo>
                  <a:pt x="393700" y="1655064"/>
                </a:lnTo>
                <a:lnTo>
                  <a:pt x="342900" y="1623060"/>
                </a:lnTo>
                <a:lnTo>
                  <a:pt x="266700" y="1556004"/>
                </a:lnTo>
                <a:lnTo>
                  <a:pt x="241300" y="1519428"/>
                </a:lnTo>
                <a:lnTo>
                  <a:pt x="203200" y="1482852"/>
                </a:lnTo>
                <a:lnTo>
                  <a:pt x="177800" y="1444752"/>
                </a:lnTo>
                <a:lnTo>
                  <a:pt x="139700" y="1405128"/>
                </a:lnTo>
                <a:lnTo>
                  <a:pt x="127000" y="1383792"/>
                </a:lnTo>
                <a:lnTo>
                  <a:pt x="114300" y="1363980"/>
                </a:lnTo>
                <a:lnTo>
                  <a:pt x="101600" y="1321308"/>
                </a:lnTo>
                <a:lnTo>
                  <a:pt x="63500" y="1257300"/>
                </a:lnTo>
                <a:lnTo>
                  <a:pt x="50800" y="1234440"/>
                </a:lnTo>
                <a:lnTo>
                  <a:pt x="50800" y="1260348"/>
                </a:lnTo>
                <a:lnTo>
                  <a:pt x="63500" y="1283208"/>
                </a:lnTo>
                <a:lnTo>
                  <a:pt x="127000" y="1389888"/>
                </a:lnTo>
                <a:lnTo>
                  <a:pt x="165100" y="1449324"/>
                </a:lnTo>
                <a:lnTo>
                  <a:pt x="203200" y="1488948"/>
                </a:lnTo>
                <a:lnTo>
                  <a:pt x="228600" y="1527048"/>
                </a:lnTo>
                <a:lnTo>
                  <a:pt x="304800" y="1597152"/>
                </a:lnTo>
                <a:lnTo>
                  <a:pt x="342900" y="1630680"/>
                </a:lnTo>
                <a:lnTo>
                  <a:pt x="381000" y="1662684"/>
                </a:lnTo>
                <a:lnTo>
                  <a:pt x="431800" y="1691640"/>
                </a:lnTo>
                <a:lnTo>
                  <a:pt x="469900" y="1720596"/>
                </a:lnTo>
                <a:lnTo>
                  <a:pt x="520700" y="1748028"/>
                </a:lnTo>
                <a:lnTo>
                  <a:pt x="558800" y="1772412"/>
                </a:lnTo>
                <a:lnTo>
                  <a:pt x="609600" y="1795272"/>
                </a:lnTo>
                <a:lnTo>
                  <a:pt x="660400" y="1816608"/>
                </a:lnTo>
                <a:lnTo>
                  <a:pt x="774700" y="1853184"/>
                </a:lnTo>
                <a:lnTo>
                  <a:pt x="825500" y="1866900"/>
                </a:lnTo>
                <a:lnTo>
                  <a:pt x="889000" y="1880616"/>
                </a:lnTo>
                <a:lnTo>
                  <a:pt x="939800" y="1891284"/>
                </a:lnTo>
                <a:lnTo>
                  <a:pt x="1003300" y="1898904"/>
                </a:lnTo>
                <a:lnTo>
                  <a:pt x="1028700" y="1903476"/>
                </a:lnTo>
                <a:lnTo>
                  <a:pt x="1054100" y="1905000"/>
                </a:lnTo>
                <a:lnTo>
                  <a:pt x="1092200" y="1908048"/>
                </a:lnTo>
                <a:lnTo>
                  <a:pt x="1117600" y="1909572"/>
                </a:lnTo>
                <a:lnTo>
                  <a:pt x="1143000" y="1909572"/>
                </a:lnTo>
                <a:lnTo>
                  <a:pt x="1168400" y="1910588"/>
                </a:lnTo>
                <a:lnTo>
                  <a:pt x="1168400" y="1905000"/>
                </a:lnTo>
                <a:lnTo>
                  <a:pt x="1181100" y="1900428"/>
                </a:lnTo>
                <a:close/>
              </a:path>
              <a:path w="2362200" h="1911350">
                <a:moveTo>
                  <a:pt x="1181100" y="4572"/>
                </a:moveTo>
                <a:lnTo>
                  <a:pt x="1181100" y="0"/>
                </a:lnTo>
                <a:lnTo>
                  <a:pt x="1168400" y="0"/>
                </a:lnTo>
                <a:lnTo>
                  <a:pt x="1181100" y="4572"/>
                </a:lnTo>
                <a:close/>
              </a:path>
              <a:path w="2362200" h="1911350">
                <a:moveTo>
                  <a:pt x="2298700" y="1283208"/>
                </a:moveTo>
                <a:lnTo>
                  <a:pt x="2298700" y="1257300"/>
                </a:lnTo>
                <a:lnTo>
                  <a:pt x="2235200" y="1363980"/>
                </a:lnTo>
                <a:lnTo>
                  <a:pt x="2222500" y="1383792"/>
                </a:lnTo>
                <a:lnTo>
                  <a:pt x="2184400" y="1444752"/>
                </a:lnTo>
                <a:lnTo>
                  <a:pt x="2159000" y="1482852"/>
                </a:lnTo>
                <a:lnTo>
                  <a:pt x="2082800" y="1556004"/>
                </a:lnTo>
                <a:lnTo>
                  <a:pt x="2006600" y="1623060"/>
                </a:lnTo>
                <a:lnTo>
                  <a:pt x="1968500" y="1655064"/>
                </a:lnTo>
                <a:lnTo>
                  <a:pt x="1930400" y="1684020"/>
                </a:lnTo>
                <a:lnTo>
                  <a:pt x="1879600" y="1712976"/>
                </a:lnTo>
                <a:lnTo>
                  <a:pt x="1841500" y="1738884"/>
                </a:lnTo>
                <a:lnTo>
                  <a:pt x="1790700" y="1763268"/>
                </a:lnTo>
                <a:lnTo>
                  <a:pt x="1739900" y="1786128"/>
                </a:lnTo>
                <a:lnTo>
                  <a:pt x="1689100" y="1807464"/>
                </a:lnTo>
                <a:lnTo>
                  <a:pt x="1587500" y="1844040"/>
                </a:lnTo>
                <a:lnTo>
                  <a:pt x="1524000" y="1857756"/>
                </a:lnTo>
                <a:lnTo>
                  <a:pt x="1473200" y="1871472"/>
                </a:lnTo>
                <a:lnTo>
                  <a:pt x="1422400" y="1882140"/>
                </a:lnTo>
                <a:lnTo>
                  <a:pt x="1333500" y="1892808"/>
                </a:lnTo>
                <a:lnTo>
                  <a:pt x="1295400" y="1895856"/>
                </a:lnTo>
                <a:lnTo>
                  <a:pt x="1270000" y="1898904"/>
                </a:lnTo>
                <a:lnTo>
                  <a:pt x="1244600" y="1900428"/>
                </a:lnTo>
                <a:lnTo>
                  <a:pt x="1181100" y="1900428"/>
                </a:lnTo>
                <a:lnTo>
                  <a:pt x="1168400" y="1905000"/>
                </a:lnTo>
                <a:lnTo>
                  <a:pt x="1168400" y="1908048"/>
                </a:lnTo>
                <a:lnTo>
                  <a:pt x="1181100" y="1909572"/>
                </a:lnTo>
                <a:lnTo>
                  <a:pt x="1181100" y="1911096"/>
                </a:lnTo>
                <a:lnTo>
                  <a:pt x="1206500" y="1909572"/>
                </a:lnTo>
                <a:lnTo>
                  <a:pt x="1244600" y="1909572"/>
                </a:lnTo>
                <a:lnTo>
                  <a:pt x="1270000" y="1908048"/>
                </a:lnTo>
                <a:lnTo>
                  <a:pt x="1295400" y="1905000"/>
                </a:lnTo>
                <a:lnTo>
                  <a:pt x="1333500" y="1903476"/>
                </a:lnTo>
                <a:lnTo>
                  <a:pt x="1358900" y="1898904"/>
                </a:lnTo>
                <a:lnTo>
                  <a:pt x="1422400" y="1891284"/>
                </a:lnTo>
                <a:lnTo>
                  <a:pt x="1473200" y="1880616"/>
                </a:lnTo>
                <a:lnTo>
                  <a:pt x="1536700" y="1866900"/>
                </a:lnTo>
                <a:lnTo>
                  <a:pt x="1587500" y="1853184"/>
                </a:lnTo>
                <a:lnTo>
                  <a:pt x="1689100" y="1816608"/>
                </a:lnTo>
                <a:lnTo>
                  <a:pt x="1739900" y="1795272"/>
                </a:lnTo>
                <a:lnTo>
                  <a:pt x="1790700" y="1772412"/>
                </a:lnTo>
                <a:lnTo>
                  <a:pt x="1841500" y="1748028"/>
                </a:lnTo>
                <a:lnTo>
                  <a:pt x="1892300" y="1720596"/>
                </a:lnTo>
                <a:lnTo>
                  <a:pt x="1930400" y="1691640"/>
                </a:lnTo>
                <a:lnTo>
                  <a:pt x="1981200" y="1662684"/>
                </a:lnTo>
                <a:lnTo>
                  <a:pt x="2019300" y="1630680"/>
                </a:lnTo>
                <a:lnTo>
                  <a:pt x="2057400" y="1597152"/>
                </a:lnTo>
                <a:lnTo>
                  <a:pt x="2133600" y="1527048"/>
                </a:lnTo>
                <a:lnTo>
                  <a:pt x="2159000" y="1488948"/>
                </a:lnTo>
                <a:lnTo>
                  <a:pt x="2197100" y="1449324"/>
                </a:lnTo>
                <a:lnTo>
                  <a:pt x="2235200" y="1389888"/>
                </a:lnTo>
                <a:lnTo>
                  <a:pt x="2298700" y="1283208"/>
                </a:lnTo>
                <a:close/>
              </a:path>
              <a:path w="2362200" h="1911350">
                <a:moveTo>
                  <a:pt x="1181100" y="1911096"/>
                </a:moveTo>
                <a:lnTo>
                  <a:pt x="1181100" y="1909572"/>
                </a:lnTo>
                <a:lnTo>
                  <a:pt x="1168400" y="1908048"/>
                </a:lnTo>
                <a:lnTo>
                  <a:pt x="1168400" y="1910588"/>
                </a:lnTo>
                <a:lnTo>
                  <a:pt x="1181100" y="1911096"/>
                </a:lnTo>
                <a:close/>
              </a:path>
              <a:path w="2362200" h="1911350">
                <a:moveTo>
                  <a:pt x="2298700" y="649224"/>
                </a:moveTo>
                <a:lnTo>
                  <a:pt x="2298700" y="623316"/>
                </a:lnTo>
                <a:lnTo>
                  <a:pt x="2235200" y="516636"/>
                </a:lnTo>
                <a:lnTo>
                  <a:pt x="2209800" y="477012"/>
                </a:lnTo>
                <a:lnTo>
                  <a:pt x="2197100" y="455676"/>
                </a:lnTo>
                <a:lnTo>
                  <a:pt x="2133600" y="379476"/>
                </a:lnTo>
                <a:lnTo>
                  <a:pt x="2057400" y="309372"/>
                </a:lnTo>
                <a:lnTo>
                  <a:pt x="2019300" y="275844"/>
                </a:lnTo>
                <a:lnTo>
                  <a:pt x="1981200" y="243840"/>
                </a:lnTo>
                <a:lnTo>
                  <a:pt x="1930400" y="214884"/>
                </a:lnTo>
                <a:lnTo>
                  <a:pt x="1892300" y="185928"/>
                </a:lnTo>
                <a:lnTo>
                  <a:pt x="1841500" y="158496"/>
                </a:lnTo>
                <a:lnTo>
                  <a:pt x="1790700" y="134112"/>
                </a:lnTo>
                <a:lnTo>
                  <a:pt x="1739900" y="111252"/>
                </a:lnTo>
                <a:lnTo>
                  <a:pt x="1689100" y="89916"/>
                </a:lnTo>
                <a:lnTo>
                  <a:pt x="1587500" y="53340"/>
                </a:lnTo>
                <a:lnTo>
                  <a:pt x="1536700" y="39624"/>
                </a:lnTo>
                <a:lnTo>
                  <a:pt x="1473200" y="25908"/>
                </a:lnTo>
                <a:lnTo>
                  <a:pt x="1422400" y="15240"/>
                </a:lnTo>
                <a:lnTo>
                  <a:pt x="1358900" y="7620"/>
                </a:lnTo>
                <a:lnTo>
                  <a:pt x="1333500" y="3048"/>
                </a:lnTo>
                <a:lnTo>
                  <a:pt x="1295400" y="1524"/>
                </a:lnTo>
                <a:lnTo>
                  <a:pt x="1282700" y="0"/>
                </a:lnTo>
                <a:lnTo>
                  <a:pt x="1181100" y="0"/>
                </a:lnTo>
                <a:lnTo>
                  <a:pt x="1181100" y="6096"/>
                </a:lnTo>
                <a:lnTo>
                  <a:pt x="1244600" y="6096"/>
                </a:lnTo>
                <a:lnTo>
                  <a:pt x="1270000" y="7620"/>
                </a:lnTo>
                <a:lnTo>
                  <a:pt x="1295400" y="10668"/>
                </a:lnTo>
                <a:lnTo>
                  <a:pt x="1384300" y="19812"/>
                </a:lnTo>
                <a:lnTo>
                  <a:pt x="1422400" y="24384"/>
                </a:lnTo>
                <a:lnTo>
                  <a:pt x="1473200" y="35052"/>
                </a:lnTo>
                <a:lnTo>
                  <a:pt x="1587500" y="62484"/>
                </a:lnTo>
                <a:lnTo>
                  <a:pt x="1689100" y="99060"/>
                </a:lnTo>
                <a:lnTo>
                  <a:pt x="1739900" y="120396"/>
                </a:lnTo>
                <a:lnTo>
                  <a:pt x="1790700" y="143256"/>
                </a:lnTo>
                <a:lnTo>
                  <a:pt x="1841500" y="167640"/>
                </a:lnTo>
                <a:lnTo>
                  <a:pt x="1879600" y="193548"/>
                </a:lnTo>
                <a:lnTo>
                  <a:pt x="1930400" y="222504"/>
                </a:lnTo>
                <a:lnTo>
                  <a:pt x="1968500" y="251460"/>
                </a:lnTo>
                <a:lnTo>
                  <a:pt x="2006600" y="283464"/>
                </a:lnTo>
                <a:lnTo>
                  <a:pt x="2082800" y="350520"/>
                </a:lnTo>
                <a:lnTo>
                  <a:pt x="2159000" y="423672"/>
                </a:lnTo>
                <a:lnTo>
                  <a:pt x="2184400" y="461772"/>
                </a:lnTo>
                <a:lnTo>
                  <a:pt x="2209800" y="501396"/>
                </a:lnTo>
                <a:lnTo>
                  <a:pt x="2222500" y="522732"/>
                </a:lnTo>
                <a:lnTo>
                  <a:pt x="2235200" y="542544"/>
                </a:lnTo>
                <a:lnTo>
                  <a:pt x="2298700" y="649224"/>
                </a:lnTo>
                <a:close/>
              </a:path>
              <a:path w="2362200" h="1911350">
                <a:moveTo>
                  <a:pt x="2336800" y="762000"/>
                </a:moveTo>
                <a:lnTo>
                  <a:pt x="2336800" y="736092"/>
                </a:lnTo>
                <a:lnTo>
                  <a:pt x="2324100" y="690372"/>
                </a:lnTo>
                <a:lnTo>
                  <a:pt x="2311400" y="667512"/>
                </a:lnTo>
                <a:lnTo>
                  <a:pt x="2298700" y="646176"/>
                </a:lnTo>
                <a:lnTo>
                  <a:pt x="2298700" y="672084"/>
                </a:lnTo>
                <a:lnTo>
                  <a:pt x="2311400" y="693420"/>
                </a:lnTo>
                <a:lnTo>
                  <a:pt x="2324100" y="739140"/>
                </a:lnTo>
                <a:lnTo>
                  <a:pt x="2336800" y="762000"/>
                </a:lnTo>
                <a:close/>
              </a:path>
              <a:path w="2362200" h="1911350">
                <a:moveTo>
                  <a:pt x="2336800" y="1168908"/>
                </a:moveTo>
                <a:lnTo>
                  <a:pt x="2336800" y="1144524"/>
                </a:lnTo>
                <a:lnTo>
                  <a:pt x="2324100" y="1167384"/>
                </a:lnTo>
                <a:lnTo>
                  <a:pt x="2311400" y="1213104"/>
                </a:lnTo>
                <a:lnTo>
                  <a:pt x="2298700" y="1234440"/>
                </a:lnTo>
                <a:lnTo>
                  <a:pt x="2298700" y="1260348"/>
                </a:lnTo>
                <a:lnTo>
                  <a:pt x="2311400" y="1237488"/>
                </a:lnTo>
                <a:lnTo>
                  <a:pt x="2324100" y="1216152"/>
                </a:lnTo>
                <a:lnTo>
                  <a:pt x="2324100" y="1193292"/>
                </a:lnTo>
                <a:lnTo>
                  <a:pt x="2336800" y="1168908"/>
                </a:lnTo>
                <a:close/>
              </a:path>
              <a:path w="2362200" h="1911350">
                <a:moveTo>
                  <a:pt x="2349500" y="832104"/>
                </a:moveTo>
                <a:lnTo>
                  <a:pt x="2349500" y="783336"/>
                </a:lnTo>
                <a:lnTo>
                  <a:pt x="2336800" y="760476"/>
                </a:lnTo>
                <a:lnTo>
                  <a:pt x="2336800" y="786384"/>
                </a:lnTo>
                <a:lnTo>
                  <a:pt x="2349500" y="832104"/>
                </a:lnTo>
                <a:close/>
              </a:path>
              <a:path w="2362200" h="1911350">
                <a:moveTo>
                  <a:pt x="2349500" y="1123188"/>
                </a:moveTo>
                <a:lnTo>
                  <a:pt x="2349500" y="1074420"/>
                </a:lnTo>
                <a:lnTo>
                  <a:pt x="2336800" y="1097280"/>
                </a:lnTo>
                <a:lnTo>
                  <a:pt x="2336800" y="1146048"/>
                </a:lnTo>
                <a:lnTo>
                  <a:pt x="2349500" y="1123188"/>
                </a:lnTo>
                <a:close/>
              </a:path>
              <a:path w="2362200" h="1911350">
                <a:moveTo>
                  <a:pt x="2362200" y="957072"/>
                </a:moveTo>
                <a:lnTo>
                  <a:pt x="2362200" y="879348"/>
                </a:lnTo>
                <a:lnTo>
                  <a:pt x="2349500" y="830580"/>
                </a:lnTo>
                <a:lnTo>
                  <a:pt x="2349500" y="952500"/>
                </a:lnTo>
                <a:lnTo>
                  <a:pt x="2362200" y="957072"/>
                </a:lnTo>
                <a:close/>
              </a:path>
              <a:path w="2362200" h="1911350">
                <a:moveTo>
                  <a:pt x="2362200" y="1051560"/>
                </a:moveTo>
                <a:lnTo>
                  <a:pt x="2362200" y="957072"/>
                </a:lnTo>
                <a:lnTo>
                  <a:pt x="2349500" y="952500"/>
                </a:lnTo>
                <a:lnTo>
                  <a:pt x="2349500" y="1075944"/>
                </a:lnTo>
                <a:lnTo>
                  <a:pt x="2362200" y="1051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6" name="object 36"/>
          <p:cNvSpPr txBox="1"/>
          <p:nvPr/>
        </p:nvSpPr>
        <p:spPr>
          <a:xfrm>
            <a:off x="3894267" y="4131831"/>
            <a:ext cx="123825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>
              <a:spcBef>
                <a:spcPts val="88"/>
              </a:spcBef>
            </a:pPr>
            <a:r>
              <a:rPr sz="1588" spc="-4" dirty="0">
                <a:latin typeface="Arial"/>
                <a:cs typeface="Arial"/>
              </a:rPr>
              <a:t>2</a:t>
            </a:r>
            <a:endParaRPr sz="1588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53236" y="3630707"/>
            <a:ext cx="1546411" cy="12102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8" name="object 38"/>
          <p:cNvSpPr/>
          <p:nvPr/>
        </p:nvSpPr>
        <p:spPr>
          <a:xfrm>
            <a:off x="2349200" y="3626672"/>
            <a:ext cx="1546412" cy="1219760"/>
          </a:xfrm>
          <a:custGeom>
            <a:avLst/>
            <a:gdLst/>
            <a:ahLst/>
            <a:cxnLst/>
            <a:rect l="l" t="t" r="r" b="b"/>
            <a:pathLst>
              <a:path w="1752600" h="1382395">
                <a:moveTo>
                  <a:pt x="1739900" y="588264"/>
                </a:moveTo>
                <a:lnTo>
                  <a:pt x="1739900" y="551688"/>
                </a:lnTo>
                <a:lnTo>
                  <a:pt x="1714500" y="484632"/>
                </a:lnTo>
                <a:lnTo>
                  <a:pt x="1689100" y="422148"/>
                </a:lnTo>
                <a:lnTo>
                  <a:pt x="1651000" y="361188"/>
                </a:lnTo>
                <a:lnTo>
                  <a:pt x="1625600" y="332232"/>
                </a:lnTo>
                <a:lnTo>
                  <a:pt x="1574800" y="277368"/>
                </a:lnTo>
                <a:lnTo>
                  <a:pt x="1498600" y="202692"/>
                </a:lnTo>
                <a:lnTo>
                  <a:pt x="1397000" y="137160"/>
                </a:lnTo>
                <a:lnTo>
                  <a:pt x="1333500" y="100584"/>
                </a:lnTo>
                <a:lnTo>
                  <a:pt x="1295400" y="83820"/>
                </a:lnTo>
                <a:lnTo>
                  <a:pt x="1257300" y="68580"/>
                </a:lnTo>
                <a:lnTo>
                  <a:pt x="1219200" y="54864"/>
                </a:lnTo>
                <a:lnTo>
                  <a:pt x="1181100" y="42672"/>
                </a:lnTo>
                <a:lnTo>
                  <a:pt x="1130300" y="32004"/>
                </a:lnTo>
                <a:lnTo>
                  <a:pt x="1092200" y="22860"/>
                </a:lnTo>
                <a:lnTo>
                  <a:pt x="1054100" y="15240"/>
                </a:lnTo>
                <a:lnTo>
                  <a:pt x="965200" y="4572"/>
                </a:lnTo>
                <a:lnTo>
                  <a:pt x="914400" y="1524"/>
                </a:lnTo>
                <a:lnTo>
                  <a:pt x="876300" y="0"/>
                </a:lnTo>
                <a:lnTo>
                  <a:pt x="825500" y="1524"/>
                </a:lnTo>
                <a:lnTo>
                  <a:pt x="787400" y="4572"/>
                </a:lnTo>
                <a:lnTo>
                  <a:pt x="736600" y="7620"/>
                </a:lnTo>
                <a:lnTo>
                  <a:pt x="698500" y="13716"/>
                </a:lnTo>
                <a:lnTo>
                  <a:pt x="660400" y="22860"/>
                </a:lnTo>
                <a:lnTo>
                  <a:pt x="609600" y="32004"/>
                </a:lnTo>
                <a:lnTo>
                  <a:pt x="571500" y="42672"/>
                </a:lnTo>
                <a:lnTo>
                  <a:pt x="533400" y="54864"/>
                </a:lnTo>
                <a:lnTo>
                  <a:pt x="495300" y="68580"/>
                </a:lnTo>
                <a:lnTo>
                  <a:pt x="457200" y="83820"/>
                </a:lnTo>
                <a:lnTo>
                  <a:pt x="419100" y="100584"/>
                </a:lnTo>
                <a:lnTo>
                  <a:pt x="342900" y="137160"/>
                </a:lnTo>
                <a:lnTo>
                  <a:pt x="317500" y="158496"/>
                </a:lnTo>
                <a:lnTo>
                  <a:pt x="279400" y="179832"/>
                </a:lnTo>
                <a:lnTo>
                  <a:pt x="254000" y="202692"/>
                </a:lnTo>
                <a:lnTo>
                  <a:pt x="228600" y="227076"/>
                </a:lnTo>
                <a:lnTo>
                  <a:pt x="190500" y="251460"/>
                </a:lnTo>
                <a:lnTo>
                  <a:pt x="165100" y="277368"/>
                </a:lnTo>
                <a:lnTo>
                  <a:pt x="139700" y="304800"/>
                </a:lnTo>
                <a:lnTo>
                  <a:pt x="127000" y="332232"/>
                </a:lnTo>
                <a:lnTo>
                  <a:pt x="101600" y="361188"/>
                </a:lnTo>
                <a:lnTo>
                  <a:pt x="76200" y="391668"/>
                </a:lnTo>
                <a:lnTo>
                  <a:pt x="63500" y="422148"/>
                </a:lnTo>
                <a:lnTo>
                  <a:pt x="25400" y="518160"/>
                </a:lnTo>
                <a:lnTo>
                  <a:pt x="0" y="585216"/>
                </a:lnTo>
                <a:lnTo>
                  <a:pt x="0" y="656844"/>
                </a:lnTo>
                <a:lnTo>
                  <a:pt x="12700" y="586740"/>
                </a:lnTo>
                <a:lnTo>
                  <a:pt x="25400" y="553212"/>
                </a:lnTo>
                <a:lnTo>
                  <a:pt x="38100" y="489204"/>
                </a:lnTo>
                <a:lnTo>
                  <a:pt x="50800" y="457200"/>
                </a:lnTo>
                <a:lnTo>
                  <a:pt x="76200" y="426720"/>
                </a:lnTo>
                <a:lnTo>
                  <a:pt x="88900" y="396240"/>
                </a:lnTo>
                <a:lnTo>
                  <a:pt x="127000" y="338328"/>
                </a:lnTo>
                <a:lnTo>
                  <a:pt x="177800" y="283464"/>
                </a:lnTo>
                <a:lnTo>
                  <a:pt x="228600" y="233172"/>
                </a:lnTo>
                <a:lnTo>
                  <a:pt x="292100" y="187452"/>
                </a:lnTo>
                <a:lnTo>
                  <a:pt x="317500" y="166116"/>
                </a:lnTo>
                <a:lnTo>
                  <a:pt x="393700" y="126492"/>
                </a:lnTo>
                <a:lnTo>
                  <a:pt x="419100" y="108204"/>
                </a:lnTo>
                <a:lnTo>
                  <a:pt x="495300" y="77724"/>
                </a:lnTo>
                <a:lnTo>
                  <a:pt x="533400" y="64008"/>
                </a:lnTo>
                <a:lnTo>
                  <a:pt x="571500" y="51816"/>
                </a:lnTo>
                <a:lnTo>
                  <a:pt x="609600" y="41148"/>
                </a:lnTo>
                <a:lnTo>
                  <a:pt x="660400" y="32004"/>
                </a:lnTo>
                <a:lnTo>
                  <a:pt x="698500" y="24384"/>
                </a:lnTo>
                <a:lnTo>
                  <a:pt x="736600" y="18288"/>
                </a:lnTo>
                <a:lnTo>
                  <a:pt x="787400" y="13716"/>
                </a:lnTo>
                <a:lnTo>
                  <a:pt x="825500" y="10668"/>
                </a:lnTo>
                <a:lnTo>
                  <a:pt x="863600" y="9525"/>
                </a:lnTo>
                <a:lnTo>
                  <a:pt x="863600" y="4572"/>
                </a:lnTo>
                <a:lnTo>
                  <a:pt x="876300" y="9144"/>
                </a:lnTo>
                <a:lnTo>
                  <a:pt x="876300" y="10668"/>
                </a:lnTo>
                <a:lnTo>
                  <a:pt x="914400" y="10668"/>
                </a:lnTo>
                <a:lnTo>
                  <a:pt x="965200" y="13716"/>
                </a:lnTo>
                <a:lnTo>
                  <a:pt x="1054100" y="24384"/>
                </a:lnTo>
                <a:lnTo>
                  <a:pt x="1092200" y="32004"/>
                </a:lnTo>
                <a:lnTo>
                  <a:pt x="1130300" y="41148"/>
                </a:lnTo>
                <a:lnTo>
                  <a:pt x="1168400" y="51816"/>
                </a:lnTo>
                <a:lnTo>
                  <a:pt x="1219200" y="64008"/>
                </a:lnTo>
                <a:lnTo>
                  <a:pt x="1257300" y="77724"/>
                </a:lnTo>
                <a:lnTo>
                  <a:pt x="1358900" y="126492"/>
                </a:lnTo>
                <a:lnTo>
                  <a:pt x="1435100" y="166116"/>
                </a:lnTo>
                <a:lnTo>
                  <a:pt x="1485900" y="210312"/>
                </a:lnTo>
                <a:lnTo>
                  <a:pt x="1524000" y="233172"/>
                </a:lnTo>
                <a:lnTo>
                  <a:pt x="1549400" y="259080"/>
                </a:lnTo>
                <a:lnTo>
                  <a:pt x="1574800" y="283464"/>
                </a:lnTo>
                <a:lnTo>
                  <a:pt x="1625600" y="338328"/>
                </a:lnTo>
                <a:lnTo>
                  <a:pt x="1638300" y="367284"/>
                </a:lnTo>
                <a:lnTo>
                  <a:pt x="1663700" y="396240"/>
                </a:lnTo>
                <a:lnTo>
                  <a:pt x="1689100" y="457200"/>
                </a:lnTo>
                <a:lnTo>
                  <a:pt x="1714500" y="521208"/>
                </a:lnTo>
                <a:lnTo>
                  <a:pt x="1739900" y="588264"/>
                </a:lnTo>
                <a:close/>
              </a:path>
              <a:path w="1752600" h="1382395">
                <a:moveTo>
                  <a:pt x="1739900" y="830580"/>
                </a:moveTo>
                <a:lnTo>
                  <a:pt x="1739900" y="795528"/>
                </a:lnTo>
                <a:lnTo>
                  <a:pt x="1727200" y="827532"/>
                </a:lnTo>
                <a:lnTo>
                  <a:pt x="1714500" y="861060"/>
                </a:lnTo>
                <a:lnTo>
                  <a:pt x="1689100" y="925068"/>
                </a:lnTo>
                <a:lnTo>
                  <a:pt x="1663700" y="986028"/>
                </a:lnTo>
                <a:lnTo>
                  <a:pt x="1625600" y="1043940"/>
                </a:lnTo>
                <a:lnTo>
                  <a:pt x="1574800" y="1098804"/>
                </a:lnTo>
                <a:lnTo>
                  <a:pt x="1524000" y="1149096"/>
                </a:lnTo>
                <a:lnTo>
                  <a:pt x="1485900" y="1171956"/>
                </a:lnTo>
                <a:lnTo>
                  <a:pt x="1460500" y="1194816"/>
                </a:lnTo>
                <a:lnTo>
                  <a:pt x="1358900" y="1255776"/>
                </a:lnTo>
                <a:lnTo>
                  <a:pt x="1257300" y="1304544"/>
                </a:lnTo>
                <a:lnTo>
                  <a:pt x="1219200" y="1318260"/>
                </a:lnTo>
                <a:lnTo>
                  <a:pt x="1168400" y="1330452"/>
                </a:lnTo>
                <a:lnTo>
                  <a:pt x="1130300" y="1341120"/>
                </a:lnTo>
                <a:lnTo>
                  <a:pt x="1092200" y="1350264"/>
                </a:lnTo>
                <a:lnTo>
                  <a:pt x="1054100" y="1357884"/>
                </a:lnTo>
                <a:lnTo>
                  <a:pt x="965200" y="1368552"/>
                </a:lnTo>
                <a:lnTo>
                  <a:pt x="914400" y="1371600"/>
                </a:lnTo>
                <a:lnTo>
                  <a:pt x="825500" y="1371600"/>
                </a:lnTo>
                <a:lnTo>
                  <a:pt x="787400" y="1368552"/>
                </a:lnTo>
                <a:lnTo>
                  <a:pt x="736600" y="1363980"/>
                </a:lnTo>
                <a:lnTo>
                  <a:pt x="698500" y="1357884"/>
                </a:lnTo>
                <a:lnTo>
                  <a:pt x="660400" y="1350264"/>
                </a:lnTo>
                <a:lnTo>
                  <a:pt x="609600" y="1341120"/>
                </a:lnTo>
                <a:lnTo>
                  <a:pt x="571500" y="1330452"/>
                </a:lnTo>
                <a:lnTo>
                  <a:pt x="533400" y="1318260"/>
                </a:lnTo>
                <a:lnTo>
                  <a:pt x="495300" y="1304544"/>
                </a:lnTo>
                <a:lnTo>
                  <a:pt x="419100" y="1274064"/>
                </a:lnTo>
                <a:lnTo>
                  <a:pt x="381000" y="1255776"/>
                </a:lnTo>
                <a:lnTo>
                  <a:pt x="317500" y="1216152"/>
                </a:lnTo>
                <a:lnTo>
                  <a:pt x="292100" y="1194816"/>
                </a:lnTo>
                <a:lnTo>
                  <a:pt x="254000" y="1171956"/>
                </a:lnTo>
                <a:lnTo>
                  <a:pt x="228600" y="1149096"/>
                </a:lnTo>
                <a:lnTo>
                  <a:pt x="203200" y="1123188"/>
                </a:lnTo>
                <a:lnTo>
                  <a:pt x="177800" y="1098804"/>
                </a:lnTo>
                <a:lnTo>
                  <a:pt x="127000" y="1043940"/>
                </a:lnTo>
                <a:lnTo>
                  <a:pt x="101600" y="1014984"/>
                </a:lnTo>
                <a:lnTo>
                  <a:pt x="88900" y="986028"/>
                </a:lnTo>
                <a:lnTo>
                  <a:pt x="76200" y="955548"/>
                </a:lnTo>
                <a:lnTo>
                  <a:pt x="50800" y="925068"/>
                </a:lnTo>
                <a:lnTo>
                  <a:pt x="25400" y="861060"/>
                </a:lnTo>
                <a:lnTo>
                  <a:pt x="25400" y="827532"/>
                </a:lnTo>
                <a:lnTo>
                  <a:pt x="12700" y="794004"/>
                </a:lnTo>
                <a:lnTo>
                  <a:pt x="12700" y="760476"/>
                </a:lnTo>
                <a:lnTo>
                  <a:pt x="0" y="725424"/>
                </a:lnTo>
                <a:lnTo>
                  <a:pt x="0" y="797052"/>
                </a:lnTo>
                <a:lnTo>
                  <a:pt x="38100" y="897636"/>
                </a:lnTo>
                <a:lnTo>
                  <a:pt x="63500" y="960120"/>
                </a:lnTo>
                <a:lnTo>
                  <a:pt x="101600" y="1021080"/>
                </a:lnTo>
                <a:lnTo>
                  <a:pt x="127000" y="1050036"/>
                </a:lnTo>
                <a:lnTo>
                  <a:pt x="139700" y="1077468"/>
                </a:lnTo>
                <a:lnTo>
                  <a:pt x="165100" y="1104900"/>
                </a:lnTo>
                <a:lnTo>
                  <a:pt x="190500" y="1130808"/>
                </a:lnTo>
                <a:lnTo>
                  <a:pt x="228600" y="1155192"/>
                </a:lnTo>
                <a:lnTo>
                  <a:pt x="254000" y="1179576"/>
                </a:lnTo>
                <a:lnTo>
                  <a:pt x="279400" y="1202436"/>
                </a:lnTo>
                <a:lnTo>
                  <a:pt x="317500" y="1223772"/>
                </a:lnTo>
                <a:lnTo>
                  <a:pt x="342900" y="1245108"/>
                </a:lnTo>
                <a:lnTo>
                  <a:pt x="419100" y="1281684"/>
                </a:lnTo>
                <a:lnTo>
                  <a:pt x="457200" y="1298448"/>
                </a:lnTo>
                <a:lnTo>
                  <a:pt x="495300" y="1313688"/>
                </a:lnTo>
                <a:lnTo>
                  <a:pt x="533400" y="1327404"/>
                </a:lnTo>
                <a:lnTo>
                  <a:pt x="571500" y="1339596"/>
                </a:lnTo>
                <a:lnTo>
                  <a:pt x="609600" y="1350264"/>
                </a:lnTo>
                <a:lnTo>
                  <a:pt x="660400" y="1359408"/>
                </a:lnTo>
                <a:lnTo>
                  <a:pt x="698500" y="1367028"/>
                </a:lnTo>
                <a:lnTo>
                  <a:pt x="736600" y="1373124"/>
                </a:lnTo>
                <a:lnTo>
                  <a:pt x="787400" y="1377696"/>
                </a:lnTo>
                <a:lnTo>
                  <a:pt x="825500" y="1380744"/>
                </a:lnTo>
                <a:lnTo>
                  <a:pt x="863600" y="1381887"/>
                </a:lnTo>
                <a:lnTo>
                  <a:pt x="863600" y="1377696"/>
                </a:lnTo>
                <a:lnTo>
                  <a:pt x="876300" y="1373124"/>
                </a:lnTo>
                <a:lnTo>
                  <a:pt x="876300" y="1382268"/>
                </a:lnTo>
                <a:lnTo>
                  <a:pt x="914400" y="1380744"/>
                </a:lnTo>
                <a:lnTo>
                  <a:pt x="965200" y="1377696"/>
                </a:lnTo>
                <a:lnTo>
                  <a:pt x="1054100" y="1367028"/>
                </a:lnTo>
                <a:lnTo>
                  <a:pt x="1092200" y="1359408"/>
                </a:lnTo>
                <a:lnTo>
                  <a:pt x="1130300" y="1350264"/>
                </a:lnTo>
                <a:lnTo>
                  <a:pt x="1181100" y="1339596"/>
                </a:lnTo>
                <a:lnTo>
                  <a:pt x="1219200" y="1327404"/>
                </a:lnTo>
                <a:lnTo>
                  <a:pt x="1257300" y="1313688"/>
                </a:lnTo>
                <a:lnTo>
                  <a:pt x="1295400" y="1298448"/>
                </a:lnTo>
                <a:lnTo>
                  <a:pt x="1333500" y="1281684"/>
                </a:lnTo>
                <a:lnTo>
                  <a:pt x="1397000" y="1245108"/>
                </a:lnTo>
                <a:lnTo>
                  <a:pt x="1473200" y="1202436"/>
                </a:lnTo>
                <a:lnTo>
                  <a:pt x="1498600" y="1179576"/>
                </a:lnTo>
                <a:lnTo>
                  <a:pt x="1549400" y="1130808"/>
                </a:lnTo>
                <a:lnTo>
                  <a:pt x="1587500" y="1104900"/>
                </a:lnTo>
                <a:lnTo>
                  <a:pt x="1600200" y="1077468"/>
                </a:lnTo>
                <a:lnTo>
                  <a:pt x="1625600" y="1050036"/>
                </a:lnTo>
                <a:lnTo>
                  <a:pt x="1651000" y="1021080"/>
                </a:lnTo>
                <a:lnTo>
                  <a:pt x="1663700" y="990600"/>
                </a:lnTo>
                <a:lnTo>
                  <a:pt x="1689100" y="960120"/>
                </a:lnTo>
                <a:lnTo>
                  <a:pt x="1727200" y="864108"/>
                </a:lnTo>
                <a:lnTo>
                  <a:pt x="1739900" y="830580"/>
                </a:lnTo>
                <a:close/>
              </a:path>
              <a:path w="1752600" h="1382395">
                <a:moveTo>
                  <a:pt x="876300" y="9144"/>
                </a:moveTo>
                <a:lnTo>
                  <a:pt x="863600" y="4572"/>
                </a:lnTo>
                <a:lnTo>
                  <a:pt x="863600" y="9525"/>
                </a:lnTo>
                <a:lnTo>
                  <a:pt x="876300" y="9144"/>
                </a:lnTo>
                <a:close/>
              </a:path>
              <a:path w="1752600" h="1382395">
                <a:moveTo>
                  <a:pt x="876300" y="1380744"/>
                </a:moveTo>
                <a:lnTo>
                  <a:pt x="876300" y="1373124"/>
                </a:lnTo>
                <a:lnTo>
                  <a:pt x="863600" y="1377696"/>
                </a:lnTo>
                <a:lnTo>
                  <a:pt x="876300" y="1380744"/>
                </a:lnTo>
                <a:close/>
              </a:path>
              <a:path w="1752600" h="1382395">
                <a:moveTo>
                  <a:pt x="876300" y="1382268"/>
                </a:moveTo>
                <a:lnTo>
                  <a:pt x="876300" y="1380744"/>
                </a:lnTo>
                <a:lnTo>
                  <a:pt x="863600" y="1377696"/>
                </a:lnTo>
                <a:lnTo>
                  <a:pt x="863600" y="1381887"/>
                </a:lnTo>
                <a:lnTo>
                  <a:pt x="876300" y="1382268"/>
                </a:lnTo>
                <a:close/>
              </a:path>
              <a:path w="1752600" h="1382395">
                <a:moveTo>
                  <a:pt x="1752600" y="762000"/>
                </a:moveTo>
                <a:lnTo>
                  <a:pt x="1752600" y="620268"/>
                </a:lnTo>
                <a:lnTo>
                  <a:pt x="1739900" y="585216"/>
                </a:lnTo>
                <a:lnTo>
                  <a:pt x="1739900" y="797052"/>
                </a:lnTo>
                <a:lnTo>
                  <a:pt x="1752600" y="762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9" name="object 39"/>
          <p:cNvSpPr txBox="1"/>
          <p:nvPr/>
        </p:nvSpPr>
        <p:spPr>
          <a:xfrm>
            <a:off x="2517288" y="3977190"/>
            <a:ext cx="1233207" cy="5000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R="4483" algn="ctr">
              <a:spcBef>
                <a:spcPts val="88"/>
              </a:spcBef>
            </a:pPr>
            <a:r>
              <a:rPr sz="1588" i="1" spc="-4" dirty="0">
                <a:latin typeface="Arial"/>
                <a:cs typeface="Arial"/>
              </a:rPr>
              <a:t>A</a:t>
            </a:r>
            <a:r>
              <a:rPr sz="1588" i="1" spc="-9" dirty="0">
                <a:latin typeface="Arial"/>
                <a:cs typeface="Arial"/>
              </a:rPr>
              <a:t>3</a:t>
            </a:r>
            <a:r>
              <a:rPr sz="1588" dirty="0">
                <a:latin typeface="Arial"/>
                <a:cs typeface="Arial"/>
              </a:rPr>
              <a:t>=</a:t>
            </a:r>
            <a:r>
              <a:rPr sz="1588" spc="-9" dirty="0">
                <a:latin typeface="Arial"/>
                <a:cs typeface="Arial"/>
              </a:rPr>
              <a:t>1</a:t>
            </a:r>
            <a:r>
              <a:rPr sz="1588" spc="-4" dirty="0">
                <a:latin typeface="Arial"/>
                <a:cs typeface="Arial"/>
              </a:rPr>
              <a:t>&amp;&amp;</a:t>
            </a:r>
            <a:r>
              <a:rPr sz="1588" i="1" spc="-4" dirty="0">
                <a:latin typeface="Arial"/>
                <a:cs typeface="Arial"/>
              </a:rPr>
              <a:t>A</a:t>
            </a:r>
            <a:r>
              <a:rPr sz="1588" i="1" spc="-9" dirty="0">
                <a:latin typeface="Arial"/>
                <a:cs typeface="Arial"/>
              </a:rPr>
              <a:t>1</a:t>
            </a:r>
            <a:r>
              <a:rPr sz="1588" dirty="0">
                <a:latin typeface="Arial"/>
                <a:cs typeface="Arial"/>
              </a:rPr>
              <a:t>=</a:t>
            </a:r>
            <a:r>
              <a:rPr sz="1588" spc="-4" dirty="0">
                <a:latin typeface="Arial"/>
                <a:cs typeface="Arial"/>
              </a:rPr>
              <a:t>2</a:t>
            </a:r>
            <a:endParaRPr sz="1588">
              <a:latin typeface="Arial"/>
              <a:cs typeface="Arial"/>
            </a:endParaRPr>
          </a:p>
          <a:p>
            <a:pPr marR="6724" algn="ctr"/>
            <a:r>
              <a:rPr sz="1588" i="1" spc="-4" dirty="0">
                <a:latin typeface="Arial"/>
                <a:cs typeface="Arial"/>
              </a:rPr>
              <a:t>&amp;&amp;A8</a:t>
            </a:r>
            <a:r>
              <a:rPr sz="1588" spc="-4" dirty="0">
                <a:latin typeface="Arial"/>
                <a:cs typeface="Arial"/>
              </a:rPr>
              <a:t>=5</a:t>
            </a:r>
            <a:endParaRPr sz="1588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9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296" y="553565"/>
            <a:ext cx="4938993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2824" spc="229" dirty="0"/>
              <a:t>Rule</a:t>
            </a:r>
            <a:r>
              <a:rPr sz="2824" spc="-93" dirty="0"/>
              <a:t> </a:t>
            </a:r>
            <a:r>
              <a:rPr sz="2824" spc="199" dirty="0"/>
              <a:t>Pruning:</a:t>
            </a:r>
            <a:r>
              <a:rPr sz="2824" spc="-88" dirty="0"/>
              <a:t> </a:t>
            </a:r>
            <a:r>
              <a:rPr sz="2824" spc="212" dirty="0"/>
              <a:t>FOIL</a:t>
            </a:r>
            <a:r>
              <a:rPr sz="2824" spc="-66" dirty="0"/>
              <a:t> </a:t>
            </a:r>
            <a:r>
              <a:rPr sz="2824" spc="229" dirty="0"/>
              <a:t>method</a:t>
            </a:r>
            <a:endParaRPr sz="2824"/>
          </a:p>
        </p:txBody>
      </p:sp>
      <p:sp>
        <p:nvSpPr>
          <p:cNvPr id="3" name="object 3"/>
          <p:cNvSpPr txBox="1"/>
          <p:nvPr/>
        </p:nvSpPr>
        <p:spPr>
          <a:xfrm>
            <a:off x="969079" y="1364427"/>
            <a:ext cx="7149353" cy="1608623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268956" marR="237017" indent="-257749">
              <a:spcBef>
                <a:spcPts val="8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Assessments of rule quality as described above  are made with instances from the training</a:t>
            </a:r>
            <a:r>
              <a:rPr sz="2471" spc="101" dirty="0">
                <a:latin typeface="Arial"/>
                <a:cs typeface="Arial"/>
              </a:rPr>
              <a:t> </a:t>
            </a:r>
            <a:r>
              <a:rPr sz="2471" spc="-4" dirty="0">
                <a:latin typeface="Arial"/>
                <a:cs typeface="Arial"/>
              </a:rPr>
              <a:t>data</a:t>
            </a:r>
            <a:endParaRPr sz="2471">
              <a:latin typeface="Arial"/>
              <a:cs typeface="Arial"/>
            </a:endParaRPr>
          </a:p>
          <a:p>
            <a:pPr marL="268956" marR="4483" indent="-257749">
              <a:spcBef>
                <a:spcPts val="64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Rule pruning based on an independent set of test  instances</a:t>
            </a:r>
            <a:endParaRPr sz="247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9079" y="4412874"/>
            <a:ext cx="7022726" cy="771215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268956" marR="4483" indent="-257749">
              <a:spcBef>
                <a:spcPts val="84"/>
              </a:spcBef>
              <a:buClr>
                <a:srgbClr val="0B7A9C"/>
              </a:buClr>
              <a:buSzPct val="75000"/>
              <a:buFont typeface="Lucida Sans Unicode"/>
              <a:buChar char="•"/>
              <a:tabLst>
                <a:tab pos="269516" algn="l"/>
              </a:tabLst>
            </a:pPr>
            <a:r>
              <a:rPr sz="2471" spc="-4" dirty="0">
                <a:latin typeface="Arial"/>
                <a:cs typeface="Arial"/>
              </a:rPr>
              <a:t>If </a:t>
            </a:r>
            <a:r>
              <a:rPr sz="2471" i="1" spc="-4" dirty="0">
                <a:latin typeface="Arial"/>
                <a:cs typeface="Arial"/>
              </a:rPr>
              <a:t>FOIL_Prune </a:t>
            </a:r>
            <a:r>
              <a:rPr sz="2471" spc="-4" dirty="0">
                <a:latin typeface="Arial"/>
                <a:cs typeface="Arial"/>
              </a:rPr>
              <a:t>is higher for the pruned version of  R, prune R</a:t>
            </a:r>
            <a:endParaRPr sz="2471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64013" y="3404794"/>
            <a:ext cx="3756104" cy="707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</p:spTree>
    <p:extLst>
      <p:ext uri="{BB962C8B-B14F-4D97-AF65-F5344CB8AC3E}">
        <p14:creationId xmlns:p14="http://schemas.microsoft.com/office/powerpoint/2010/main" val="2485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752600" y="1905000"/>
            <a:ext cx="5791200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5400" b="1" i="1" spc="-45" dirty="0" smtClean="0">
                <a:solidFill>
                  <a:srgbClr val="00B0F0"/>
                </a:solidFill>
              </a:rPr>
              <a:t>RIPPER Algorithm</a:t>
            </a:r>
            <a:endParaRPr lang="en-US" sz="5400" b="1" i="1" spc="-1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3900" y="3429000"/>
            <a:ext cx="7848600" cy="76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444752"/>
            <a:ext cx="8074659" cy="0"/>
          </a:xfrm>
          <a:custGeom>
            <a:avLst/>
            <a:gdLst/>
            <a:ahLst/>
            <a:cxnLst/>
            <a:rect l="l" t="t" r="r" b="b"/>
            <a:pathLst>
              <a:path w="8074659">
                <a:moveTo>
                  <a:pt x="0" y="0"/>
                </a:moveTo>
                <a:lnTo>
                  <a:pt x="8074152" y="0"/>
                </a:lnTo>
              </a:path>
            </a:pathLst>
          </a:custGeom>
          <a:ln w="1828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0" y="2286000"/>
                </a:moveTo>
                <a:lnTo>
                  <a:pt x="228600" y="2286000"/>
                </a:lnTo>
                <a:lnTo>
                  <a:pt x="228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6575" y="644144"/>
            <a:ext cx="54051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Direct </a:t>
            </a:r>
            <a:r>
              <a:rPr spc="-5" dirty="0"/>
              <a:t>Method:</a:t>
            </a:r>
            <a:r>
              <a:rPr spc="130" dirty="0"/>
              <a:t> </a:t>
            </a:r>
            <a:r>
              <a:rPr spc="-15" dirty="0"/>
              <a:t>RIPPER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6575" y="1561932"/>
            <a:ext cx="8058784" cy="436245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05435" indent="-292735">
              <a:lnSpc>
                <a:spcPct val="100000"/>
              </a:lnSpc>
              <a:spcBef>
                <a:spcPts val="420"/>
              </a:spcBef>
              <a:buClr>
                <a:srgbClr val="666600"/>
              </a:buClr>
              <a:buSzPct val="76595"/>
              <a:buFont typeface="Microsoft Sans Serif"/>
              <a:buChar char=""/>
              <a:tabLst>
                <a:tab pos="306070" algn="l"/>
              </a:tabLst>
            </a:pPr>
            <a:r>
              <a:rPr sz="2350" spc="10" dirty="0">
                <a:latin typeface="Verdana"/>
                <a:cs typeface="Verdana"/>
              </a:rPr>
              <a:t>Growing a</a:t>
            </a:r>
            <a:r>
              <a:rPr sz="2350" spc="80" dirty="0">
                <a:latin typeface="Verdana"/>
                <a:cs typeface="Verdana"/>
              </a:rPr>
              <a:t> </a:t>
            </a:r>
            <a:r>
              <a:rPr sz="2350" spc="5" dirty="0">
                <a:latin typeface="Verdana"/>
                <a:cs typeface="Verdana"/>
              </a:rPr>
              <a:t>rule:</a:t>
            </a:r>
            <a:endParaRPr sz="2350">
              <a:latin typeface="Verdana"/>
              <a:cs typeface="Verdana"/>
            </a:endParaRPr>
          </a:p>
          <a:p>
            <a:pPr marL="817880" lvl="1" indent="-347980">
              <a:lnSpc>
                <a:spcPct val="100000"/>
              </a:lnSpc>
              <a:spcBef>
                <a:spcPts val="270"/>
              </a:spcBef>
              <a:buClr>
                <a:srgbClr val="999900"/>
              </a:buClr>
              <a:buSzPct val="75000"/>
              <a:buFont typeface="Microsoft Sans Serif"/>
              <a:buChar char=""/>
              <a:tabLst>
                <a:tab pos="817880" algn="l"/>
                <a:tab pos="818515" algn="l"/>
              </a:tabLst>
            </a:pPr>
            <a:r>
              <a:rPr sz="2000" spc="0" dirty="0">
                <a:latin typeface="Verdana"/>
                <a:cs typeface="Verdana"/>
              </a:rPr>
              <a:t>Start </a:t>
            </a:r>
            <a:r>
              <a:rPr sz="2000" spc="5" dirty="0">
                <a:latin typeface="Verdana"/>
                <a:cs typeface="Verdana"/>
              </a:rPr>
              <a:t>from </a:t>
            </a:r>
            <a:r>
              <a:rPr sz="2000" dirty="0">
                <a:latin typeface="Verdana"/>
                <a:cs typeface="Verdana"/>
              </a:rPr>
              <a:t>empty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rule</a:t>
            </a:r>
            <a:endParaRPr sz="2000">
              <a:latin typeface="Verdana"/>
              <a:cs typeface="Verdana"/>
            </a:endParaRPr>
          </a:p>
          <a:p>
            <a:pPr marL="817880" lvl="1" indent="-347980">
              <a:lnSpc>
                <a:spcPts val="2280"/>
              </a:lnSpc>
              <a:spcBef>
                <a:spcPts val="265"/>
              </a:spcBef>
              <a:buClr>
                <a:srgbClr val="999900"/>
              </a:buClr>
              <a:buSzPct val="75000"/>
              <a:buFont typeface="Microsoft Sans Serif"/>
              <a:buChar char=""/>
              <a:tabLst>
                <a:tab pos="817880" algn="l"/>
                <a:tab pos="818515" algn="l"/>
              </a:tabLst>
            </a:pPr>
            <a:r>
              <a:rPr sz="2000" spc="-5" dirty="0">
                <a:latin typeface="Verdana"/>
                <a:cs typeface="Verdana"/>
              </a:rPr>
              <a:t>Add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conjuncts</a:t>
            </a:r>
            <a:r>
              <a:rPr sz="2000" spc="-24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as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long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as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they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improve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FOIL’s</a:t>
            </a:r>
            <a:endParaRPr sz="2000">
              <a:latin typeface="Verdana"/>
              <a:cs typeface="Verdana"/>
            </a:endParaRPr>
          </a:p>
          <a:p>
            <a:pPr marL="817880">
              <a:lnSpc>
                <a:spcPts val="2280"/>
              </a:lnSpc>
            </a:pPr>
            <a:r>
              <a:rPr sz="2000" spc="10" dirty="0">
                <a:latin typeface="Verdana"/>
                <a:cs typeface="Verdana"/>
              </a:rPr>
              <a:t>information</a:t>
            </a:r>
            <a:r>
              <a:rPr sz="2000" spc="-254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gain</a:t>
            </a:r>
            <a:endParaRPr sz="2000">
              <a:latin typeface="Verdana"/>
              <a:cs typeface="Verdana"/>
            </a:endParaRPr>
          </a:p>
          <a:p>
            <a:pPr marL="817880" lvl="1" indent="-347980">
              <a:lnSpc>
                <a:spcPct val="100000"/>
              </a:lnSpc>
              <a:spcBef>
                <a:spcPts val="195"/>
              </a:spcBef>
              <a:buClr>
                <a:srgbClr val="999900"/>
              </a:buClr>
              <a:buSzPct val="75000"/>
              <a:buFont typeface="Microsoft Sans Serif"/>
              <a:buChar char=""/>
              <a:tabLst>
                <a:tab pos="817880" algn="l"/>
                <a:tab pos="818515" algn="l"/>
              </a:tabLst>
            </a:pPr>
            <a:r>
              <a:rPr sz="2000" spc="0" dirty="0">
                <a:latin typeface="Verdana"/>
                <a:cs typeface="Verdana"/>
              </a:rPr>
              <a:t>Stop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when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rule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no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longer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covers</a:t>
            </a:r>
            <a:r>
              <a:rPr sz="2000" spc="-23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positive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examples</a:t>
            </a:r>
            <a:endParaRPr sz="2000">
              <a:latin typeface="Verdana"/>
              <a:cs typeface="Verdana"/>
            </a:endParaRPr>
          </a:p>
          <a:p>
            <a:pPr marL="817880" marR="272415" lvl="1" indent="-347980">
              <a:lnSpc>
                <a:spcPts val="2160"/>
              </a:lnSpc>
              <a:spcBef>
                <a:spcPts val="540"/>
              </a:spcBef>
              <a:buClr>
                <a:srgbClr val="999900"/>
              </a:buClr>
              <a:buSzPct val="75000"/>
              <a:buFont typeface="Microsoft Sans Serif"/>
              <a:buChar char=""/>
              <a:tabLst>
                <a:tab pos="817880" algn="l"/>
                <a:tab pos="818515" algn="l"/>
              </a:tabLst>
            </a:pPr>
            <a:r>
              <a:rPr sz="2000" spc="10" dirty="0">
                <a:latin typeface="Verdana"/>
                <a:cs typeface="Verdana"/>
              </a:rPr>
              <a:t>Prune </a:t>
            </a:r>
            <a:r>
              <a:rPr sz="2000" spc="5" dirty="0">
                <a:latin typeface="Verdana"/>
                <a:cs typeface="Verdana"/>
              </a:rPr>
              <a:t>the </a:t>
            </a:r>
            <a:r>
              <a:rPr sz="2000" spc="25" dirty="0">
                <a:latin typeface="Verdana"/>
                <a:cs typeface="Verdana"/>
              </a:rPr>
              <a:t>rule </a:t>
            </a:r>
            <a:r>
              <a:rPr sz="2000" spc="10" dirty="0">
                <a:latin typeface="Verdana"/>
                <a:cs typeface="Verdana"/>
              </a:rPr>
              <a:t>immediately </a:t>
            </a:r>
            <a:r>
              <a:rPr sz="2000" spc="30" dirty="0">
                <a:latin typeface="Verdana"/>
                <a:cs typeface="Verdana"/>
              </a:rPr>
              <a:t>using </a:t>
            </a:r>
            <a:r>
              <a:rPr sz="2000" spc="5" dirty="0">
                <a:latin typeface="Verdana"/>
                <a:cs typeface="Verdana"/>
              </a:rPr>
              <a:t>incremental </a:t>
            </a:r>
            <a:r>
              <a:rPr sz="2000" spc="-130" dirty="0">
                <a:latin typeface="Verdana"/>
                <a:cs typeface="Verdana"/>
              </a:rPr>
              <a:t>reduced  </a:t>
            </a:r>
            <a:r>
              <a:rPr sz="2000" spc="5" dirty="0">
                <a:latin typeface="Verdana"/>
                <a:cs typeface="Verdana"/>
              </a:rPr>
              <a:t>error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pruning</a:t>
            </a:r>
            <a:endParaRPr sz="2000">
              <a:latin typeface="Verdana"/>
              <a:cs typeface="Verdana"/>
            </a:endParaRPr>
          </a:p>
          <a:p>
            <a:pPr marL="817880" lvl="1" indent="-347980">
              <a:lnSpc>
                <a:spcPct val="100000"/>
              </a:lnSpc>
              <a:spcBef>
                <a:spcPts val="240"/>
              </a:spcBef>
              <a:buClr>
                <a:srgbClr val="999900"/>
              </a:buClr>
              <a:buSzPct val="75000"/>
              <a:buFont typeface="Microsoft Sans Serif"/>
              <a:buChar char=""/>
              <a:tabLst>
                <a:tab pos="817880" algn="l"/>
                <a:tab pos="818515" algn="l"/>
                <a:tab pos="3774440" algn="l"/>
              </a:tabLst>
            </a:pPr>
            <a:r>
              <a:rPr sz="2000" spc="15" dirty="0">
                <a:latin typeface="Verdana"/>
                <a:cs typeface="Verdana"/>
              </a:rPr>
              <a:t>Measure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for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pruning:	</a:t>
            </a:r>
            <a:r>
              <a:rPr sz="2000" spc="5" dirty="0">
                <a:latin typeface="Verdana"/>
                <a:cs typeface="Verdana"/>
              </a:rPr>
              <a:t>v </a:t>
            </a:r>
            <a:r>
              <a:rPr sz="2000" spc="10" dirty="0">
                <a:latin typeface="Verdana"/>
                <a:cs typeface="Verdana"/>
              </a:rPr>
              <a:t>=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370" dirty="0">
                <a:latin typeface="Verdana"/>
                <a:cs typeface="Verdana"/>
              </a:rPr>
              <a:t>(p-n)/(p+n)</a:t>
            </a:r>
            <a:endParaRPr sz="2000">
              <a:latin typeface="Verdana"/>
              <a:cs typeface="Verdana"/>
            </a:endParaRPr>
          </a:p>
          <a:p>
            <a:pPr marL="1577340" marR="650875" lvl="2" indent="-649605">
              <a:lnSpc>
                <a:spcPts val="1950"/>
              </a:lnSpc>
              <a:spcBef>
                <a:spcPts val="420"/>
              </a:spcBef>
              <a:buClr>
                <a:srgbClr val="99CC00"/>
              </a:buClr>
              <a:buSzPct val="63888"/>
              <a:buFont typeface="Microsoft Sans Serif"/>
              <a:buChar char=""/>
              <a:tabLst>
                <a:tab pos="1138555" algn="l"/>
              </a:tabLst>
            </a:pPr>
            <a:r>
              <a:rPr sz="1800" spc="5" dirty="0">
                <a:latin typeface="Verdana"/>
                <a:cs typeface="Verdana"/>
              </a:rPr>
              <a:t>p: </a:t>
            </a:r>
            <a:r>
              <a:rPr sz="1800" dirty="0">
                <a:latin typeface="Verdana"/>
                <a:cs typeface="Verdana"/>
              </a:rPr>
              <a:t>number </a:t>
            </a:r>
            <a:r>
              <a:rPr sz="1800" spc="-10" dirty="0">
                <a:latin typeface="Verdana"/>
                <a:cs typeface="Verdana"/>
              </a:rPr>
              <a:t>of </a:t>
            </a:r>
            <a:r>
              <a:rPr sz="1800" spc="-15" dirty="0">
                <a:latin typeface="Verdana"/>
                <a:cs typeface="Verdana"/>
              </a:rPr>
              <a:t>positive </a:t>
            </a:r>
            <a:r>
              <a:rPr sz="1800" spc="-10" dirty="0">
                <a:latin typeface="Verdana"/>
                <a:cs typeface="Verdana"/>
              </a:rPr>
              <a:t>examples </a:t>
            </a:r>
            <a:r>
              <a:rPr sz="1800" dirty="0">
                <a:latin typeface="Verdana"/>
                <a:cs typeface="Verdana"/>
              </a:rPr>
              <a:t>covered </a:t>
            </a:r>
            <a:r>
              <a:rPr sz="1800" spc="5" dirty="0">
                <a:latin typeface="Verdana"/>
                <a:cs typeface="Verdana"/>
              </a:rPr>
              <a:t>by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55" dirty="0">
                <a:latin typeface="Verdana"/>
                <a:cs typeface="Verdana"/>
              </a:rPr>
              <a:t>rule </a:t>
            </a:r>
            <a:r>
              <a:rPr sz="1800" spc="-35" dirty="0">
                <a:latin typeface="Verdana"/>
                <a:cs typeface="Verdana"/>
              </a:rPr>
              <a:t>in 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20" dirty="0">
                <a:latin typeface="Verdana"/>
                <a:cs typeface="Verdana"/>
              </a:rPr>
              <a:t>validation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set</a:t>
            </a:r>
            <a:endParaRPr sz="1800">
              <a:latin typeface="Verdana"/>
              <a:cs typeface="Verdana"/>
            </a:endParaRPr>
          </a:p>
          <a:p>
            <a:pPr marL="1577340" marR="560070" lvl="2" indent="-649605">
              <a:lnSpc>
                <a:spcPts val="1950"/>
              </a:lnSpc>
              <a:spcBef>
                <a:spcPts val="425"/>
              </a:spcBef>
              <a:buClr>
                <a:srgbClr val="99CC00"/>
              </a:buClr>
              <a:buSzPct val="63888"/>
              <a:buFont typeface="Microsoft Sans Serif"/>
              <a:buChar char=""/>
              <a:tabLst>
                <a:tab pos="1138555" algn="l"/>
              </a:tabLst>
            </a:pPr>
            <a:r>
              <a:rPr sz="1800" dirty="0">
                <a:latin typeface="Verdana"/>
                <a:cs typeface="Verdana"/>
              </a:rPr>
              <a:t>n: number </a:t>
            </a:r>
            <a:r>
              <a:rPr sz="1800" spc="-10" dirty="0">
                <a:latin typeface="Verdana"/>
                <a:cs typeface="Verdana"/>
              </a:rPr>
              <a:t>of </a:t>
            </a:r>
            <a:r>
              <a:rPr sz="1800" spc="-5" dirty="0">
                <a:latin typeface="Verdana"/>
                <a:cs typeface="Verdana"/>
              </a:rPr>
              <a:t>negative </a:t>
            </a:r>
            <a:r>
              <a:rPr sz="1800" spc="-10" dirty="0">
                <a:latin typeface="Verdana"/>
                <a:cs typeface="Verdana"/>
              </a:rPr>
              <a:t>examples </a:t>
            </a:r>
            <a:r>
              <a:rPr sz="1800" dirty="0">
                <a:latin typeface="Verdana"/>
                <a:cs typeface="Verdana"/>
              </a:rPr>
              <a:t>covered </a:t>
            </a:r>
            <a:r>
              <a:rPr sz="1800" spc="5" dirty="0">
                <a:latin typeface="Verdana"/>
                <a:cs typeface="Verdana"/>
              </a:rPr>
              <a:t>by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55" dirty="0">
                <a:latin typeface="Verdana"/>
                <a:cs typeface="Verdana"/>
              </a:rPr>
              <a:t>rule </a:t>
            </a:r>
            <a:r>
              <a:rPr sz="1800" spc="-35" dirty="0">
                <a:latin typeface="Verdana"/>
                <a:cs typeface="Verdana"/>
              </a:rPr>
              <a:t>in  </a:t>
            </a:r>
            <a:r>
              <a:rPr sz="1800" dirty="0">
                <a:latin typeface="Verdana"/>
                <a:cs typeface="Verdana"/>
              </a:rPr>
              <a:t>the </a:t>
            </a:r>
            <a:r>
              <a:rPr sz="1800" spc="-20" dirty="0">
                <a:latin typeface="Verdana"/>
                <a:cs typeface="Verdana"/>
              </a:rPr>
              <a:t>validation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set</a:t>
            </a:r>
            <a:endParaRPr sz="1800">
              <a:latin typeface="Verdana"/>
              <a:cs typeface="Verdana"/>
            </a:endParaRPr>
          </a:p>
          <a:p>
            <a:pPr marL="817880" marR="5080" lvl="1" indent="-347980">
              <a:lnSpc>
                <a:spcPts val="2160"/>
              </a:lnSpc>
              <a:spcBef>
                <a:spcPts val="475"/>
              </a:spcBef>
              <a:buClr>
                <a:srgbClr val="999900"/>
              </a:buClr>
              <a:buSzPct val="75000"/>
              <a:buFont typeface="Microsoft Sans Serif"/>
              <a:buChar char=""/>
              <a:tabLst>
                <a:tab pos="817880" algn="l"/>
                <a:tab pos="818515" algn="l"/>
              </a:tabLst>
            </a:pPr>
            <a:r>
              <a:rPr sz="2000" spc="25" dirty="0">
                <a:latin typeface="Verdana"/>
                <a:cs typeface="Verdana"/>
              </a:rPr>
              <a:t>Pruning </a:t>
            </a:r>
            <a:r>
              <a:rPr sz="2000" spc="0" dirty="0">
                <a:latin typeface="Verdana"/>
                <a:cs typeface="Verdana"/>
              </a:rPr>
              <a:t>method: </a:t>
            </a:r>
            <a:r>
              <a:rPr sz="2000" spc="15" dirty="0">
                <a:latin typeface="Verdana"/>
                <a:cs typeface="Verdana"/>
              </a:rPr>
              <a:t>delete </a:t>
            </a:r>
            <a:r>
              <a:rPr sz="2000" spc="10" dirty="0">
                <a:latin typeface="Verdana"/>
                <a:cs typeface="Verdana"/>
              </a:rPr>
              <a:t>any </a:t>
            </a:r>
            <a:r>
              <a:rPr sz="2000" spc="25" dirty="0">
                <a:latin typeface="Verdana"/>
                <a:cs typeface="Verdana"/>
              </a:rPr>
              <a:t>final </a:t>
            </a:r>
            <a:r>
              <a:rPr sz="2000" spc="10" dirty="0">
                <a:latin typeface="Verdana"/>
                <a:cs typeface="Verdana"/>
              </a:rPr>
              <a:t>sequence </a:t>
            </a:r>
            <a:r>
              <a:rPr sz="2000" spc="0" dirty="0">
                <a:latin typeface="Verdana"/>
                <a:cs typeface="Verdana"/>
              </a:rPr>
              <a:t>of </a:t>
            </a:r>
            <a:r>
              <a:rPr sz="2000" spc="-85" dirty="0">
                <a:latin typeface="Verdana"/>
                <a:cs typeface="Verdana"/>
              </a:rPr>
              <a:t>conditions  </a:t>
            </a:r>
            <a:r>
              <a:rPr sz="2000" spc="5" dirty="0">
                <a:latin typeface="Verdana"/>
                <a:cs typeface="Verdana"/>
              </a:rPr>
              <a:t>that </a:t>
            </a:r>
            <a:r>
              <a:rPr sz="2000" spc="10" dirty="0">
                <a:latin typeface="Verdana"/>
                <a:cs typeface="Verdana"/>
              </a:rPr>
              <a:t>maximizes</a:t>
            </a:r>
            <a:r>
              <a:rPr sz="2000" spc="-31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v</a:t>
            </a:r>
            <a:endParaRPr sz="20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36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56707" y="2706814"/>
            <a:ext cx="1854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2425" y="3164649"/>
            <a:ext cx="1854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4555" y="2556090"/>
            <a:ext cx="248920" cy="103949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26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7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4420" y="2835147"/>
            <a:ext cx="234315" cy="9861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189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42761" y="3342830"/>
            <a:ext cx="1854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5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93481" y="2323428"/>
            <a:ext cx="6564332" cy="16884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2918" tIns="41459" rIns="82918" bIns="41459">
            <a:spAutoFit/>
          </a:bodyPr>
          <a:lstStyle/>
          <a:p>
            <a:pPr algn="ctr"/>
            <a:r>
              <a:rPr lang="en-US" sz="10428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1582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9105" y="4391850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8826" y="4824158"/>
            <a:ext cx="1981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2658" y="4828539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6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1805" y="4391850"/>
            <a:ext cx="1854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526" y="4824158"/>
            <a:ext cx="185420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5358" y="4828539"/>
            <a:ext cx="1854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67118" y="4372355"/>
            <a:ext cx="19812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66966" y="4809934"/>
            <a:ext cx="631825" cy="3879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64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89988" y="4357115"/>
            <a:ext cx="814069" cy="905510"/>
          </a:xfrm>
          <a:custGeom>
            <a:avLst/>
            <a:gdLst/>
            <a:ahLst/>
            <a:cxnLst/>
            <a:rect l="l" t="t" r="r" b="b"/>
            <a:pathLst>
              <a:path w="814069" h="905510">
                <a:moveTo>
                  <a:pt x="0" y="905256"/>
                </a:moveTo>
                <a:lnTo>
                  <a:pt x="813815" y="905256"/>
                </a:lnTo>
                <a:lnTo>
                  <a:pt x="813815" y="0"/>
                </a:lnTo>
                <a:lnTo>
                  <a:pt x="0" y="0"/>
                </a:lnTo>
                <a:lnTo>
                  <a:pt x="0" y="905256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7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6966" y="4297563"/>
            <a:ext cx="631825" cy="90043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R="25400" algn="ctr">
              <a:lnSpc>
                <a:spcPct val="100000"/>
              </a:lnSpc>
              <a:spcBef>
                <a:spcPts val="72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  <a:tabLst>
                <a:tab pos="4337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89988" y="4357115"/>
            <a:ext cx="814069" cy="905510"/>
          </a:xfrm>
          <a:custGeom>
            <a:avLst/>
            <a:gdLst/>
            <a:ahLst/>
            <a:cxnLst/>
            <a:rect l="l" t="t" r="r" b="b"/>
            <a:pathLst>
              <a:path w="814069" h="905510">
                <a:moveTo>
                  <a:pt x="0" y="905256"/>
                </a:moveTo>
                <a:lnTo>
                  <a:pt x="813815" y="905256"/>
                </a:lnTo>
                <a:lnTo>
                  <a:pt x="813815" y="0"/>
                </a:lnTo>
                <a:lnTo>
                  <a:pt x="0" y="0"/>
                </a:lnTo>
                <a:lnTo>
                  <a:pt x="0" y="905256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8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760" y="419226"/>
            <a:ext cx="69272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Greedy </a:t>
            </a:r>
            <a:r>
              <a:rPr spc="-20" dirty="0"/>
              <a:t>Sequential </a:t>
            </a:r>
            <a:r>
              <a:rPr spc="-35" dirty="0"/>
              <a:t>Covering</a:t>
            </a:r>
            <a:r>
              <a:rPr spc="375" dirty="0"/>
              <a:t> </a:t>
            </a:r>
            <a:r>
              <a:rPr spc="-50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1554733" y="1728216"/>
            <a:ext cx="109855" cy="4298315"/>
          </a:xfrm>
          <a:custGeom>
            <a:avLst/>
            <a:gdLst/>
            <a:ahLst/>
            <a:cxnLst/>
            <a:rect l="l" t="t" r="r" b="b"/>
            <a:pathLst>
              <a:path w="109855" h="4298315">
                <a:moveTo>
                  <a:pt x="73190" y="109685"/>
                </a:moveTo>
                <a:lnTo>
                  <a:pt x="36614" y="109770"/>
                </a:lnTo>
                <a:lnTo>
                  <a:pt x="45465" y="4297718"/>
                </a:lnTo>
                <a:lnTo>
                  <a:pt x="82041" y="4297641"/>
                </a:lnTo>
                <a:lnTo>
                  <a:pt x="73190" y="109685"/>
                </a:lnTo>
                <a:close/>
              </a:path>
              <a:path w="109855" h="4298315">
                <a:moveTo>
                  <a:pt x="54609" y="0"/>
                </a:moveTo>
                <a:lnTo>
                  <a:pt x="0" y="109855"/>
                </a:lnTo>
                <a:lnTo>
                  <a:pt x="36614" y="109770"/>
                </a:lnTo>
                <a:lnTo>
                  <a:pt x="36575" y="91439"/>
                </a:lnTo>
                <a:lnTo>
                  <a:pt x="100594" y="91439"/>
                </a:lnTo>
                <a:lnTo>
                  <a:pt x="54609" y="0"/>
                </a:lnTo>
                <a:close/>
              </a:path>
              <a:path w="109855" h="4298315">
                <a:moveTo>
                  <a:pt x="73152" y="91439"/>
                </a:moveTo>
                <a:lnTo>
                  <a:pt x="36575" y="91439"/>
                </a:lnTo>
                <a:lnTo>
                  <a:pt x="36614" y="109770"/>
                </a:lnTo>
                <a:lnTo>
                  <a:pt x="73190" y="109685"/>
                </a:lnTo>
                <a:lnTo>
                  <a:pt x="73152" y="91439"/>
                </a:lnTo>
                <a:close/>
              </a:path>
              <a:path w="109855" h="4298315">
                <a:moveTo>
                  <a:pt x="100594" y="91439"/>
                </a:moveTo>
                <a:lnTo>
                  <a:pt x="73152" y="91439"/>
                </a:lnTo>
                <a:lnTo>
                  <a:pt x="73190" y="109685"/>
                </a:lnTo>
                <a:lnTo>
                  <a:pt x="109728" y="109600"/>
                </a:lnTo>
                <a:lnTo>
                  <a:pt x="100594" y="91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8233" y="5853429"/>
            <a:ext cx="6309995" cy="145415"/>
          </a:xfrm>
          <a:custGeom>
            <a:avLst/>
            <a:gdLst/>
            <a:ahLst/>
            <a:cxnLst/>
            <a:rect l="l" t="t" r="r" b="b"/>
            <a:pathLst>
              <a:path w="6309995" h="145414">
                <a:moveTo>
                  <a:pt x="6199674" y="36584"/>
                </a:moveTo>
                <a:lnTo>
                  <a:pt x="0" y="108458"/>
                </a:lnTo>
                <a:lnTo>
                  <a:pt x="507" y="145034"/>
                </a:lnTo>
                <a:lnTo>
                  <a:pt x="6200097" y="73148"/>
                </a:lnTo>
                <a:lnTo>
                  <a:pt x="6199674" y="36584"/>
                </a:lnTo>
                <a:close/>
              </a:path>
              <a:path w="6309995" h="145414">
                <a:moveTo>
                  <a:pt x="6274151" y="36372"/>
                </a:moveTo>
                <a:lnTo>
                  <a:pt x="6217920" y="36372"/>
                </a:lnTo>
                <a:lnTo>
                  <a:pt x="6218427" y="72936"/>
                </a:lnTo>
                <a:lnTo>
                  <a:pt x="6200097" y="73148"/>
                </a:lnTo>
                <a:lnTo>
                  <a:pt x="6200520" y="109728"/>
                </a:lnTo>
                <a:lnTo>
                  <a:pt x="6309614" y="53594"/>
                </a:lnTo>
                <a:lnTo>
                  <a:pt x="6274151" y="36372"/>
                </a:lnTo>
                <a:close/>
              </a:path>
              <a:path w="6309995" h="145414">
                <a:moveTo>
                  <a:pt x="6217920" y="36372"/>
                </a:moveTo>
                <a:lnTo>
                  <a:pt x="6199674" y="36584"/>
                </a:lnTo>
                <a:lnTo>
                  <a:pt x="6200097" y="73148"/>
                </a:lnTo>
                <a:lnTo>
                  <a:pt x="6218427" y="72936"/>
                </a:lnTo>
                <a:lnTo>
                  <a:pt x="6217920" y="36372"/>
                </a:lnTo>
                <a:close/>
              </a:path>
              <a:path w="6309995" h="145414">
                <a:moveTo>
                  <a:pt x="6199250" y="0"/>
                </a:moveTo>
                <a:lnTo>
                  <a:pt x="6199674" y="36584"/>
                </a:lnTo>
                <a:lnTo>
                  <a:pt x="6217920" y="36372"/>
                </a:lnTo>
                <a:lnTo>
                  <a:pt x="6274151" y="36372"/>
                </a:lnTo>
                <a:lnTo>
                  <a:pt x="6199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6159" y="1816099"/>
            <a:ext cx="21082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9666" y="4297563"/>
            <a:ext cx="619125" cy="90043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R="38100" algn="ctr">
              <a:lnSpc>
                <a:spcPct val="100000"/>
              </a:lnSpc>
              <a:spcBef>
                <a:spcPts val="720"/>
              </a:spcBef>
            </a:pP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  <a:p>
            <a:pPr marR="5080" algn="ctr">
              <a:lnSpc>
                <a:spcPct val="100000"/>
              </a:lnSpc>
              <a:spcBef>
                <a:spcPts val="620"/>
              </a:spcBef>
              <a:tabLst>
                <a:tab pos="433705" algn="l"/>
              </a:tabLst>
            </a:pPr>
            <a:r>
              <a:rPr sz="3525" b="1" spc="15" baseline="1182" dirty="0">
                <a:solidFill>
                  <a:srgbClr val="FF0000"/>
                </a:solidFill>
                <a:latin typeface="Times New Roman"/>
                <a:cs typeface="Times New Roman"/>
              </a:rPr>
              <a:t>+	</a:t>
            </a:r>
            <a:r>
              <a:rPr sz="235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98747" y="36164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5403" y="2354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18403" y="2418588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67811" y="25831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44851" y="350672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50508" y="28117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12179" y="401878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6179" y="2830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14515" y="332384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75988" y="44851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37859" y="4686300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96228" y="438454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61203" y="410108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08876" y="38359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39996" y="5116067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60420" y="425653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7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15867" y="484174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9300" y="543610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30651" y="550011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88820" y="4283964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83379" y="571042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36307" y="5490971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28916" y="464057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1076" y="506120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27432">
            <a:solidFill>
              <a:srgbClr val="0000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91940" y="2738627"/>
            <a:ext cx="2021205" cy="1069975"/>
          </a:xfrm>
          <a:custGeom>
            <a:avLst/>
            <a:gdLst/>
            <a:ahLst/>
            <a:cxnLst/>
            <a:rect l="l" t="t" r="r" b="b"/>
            <a:pathLst>
              <a:path w="2021204" h="1069975">
                <a:moveTo>
                  <a:pt x="0" y="1069848"/>
                </a:moveTo>
                <a:lnTo>
                  <a:pt x="2020824" y="1069848"/>
                </a:lnTo>
                <a:lnTo>
                  <a:pt x="2020824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89988" y="4357115"/>
            <a:ext cx="814069" cy="905510"/>
          </a:xfrm>
          <a:custGeom>
            <a:avLst/>
            <a:gdLst/>
            <a:ahLst/>
            <a:cxnLst/>
            <a:rect l="l" t="t" r="r" b="b"/>
            <a:pathLst>
              <a:path w="814069" h="905510">
                <a:moveTo>
                  <a:pt x="0" y="905256"/>
                </a:moveTo>
                <a:lnTo>
                  <a:pt x="813815" y="905256"/>
                </a:lnTo>
                <a:lnTo>
                  <a:pt x="813815" y="0"/>
                </a:lnTo>
                <a:lnTo>
                  <a:pt x="0" y="0"/>
                </a:lnTo>
                <a:lnTo>
                  <a:pt x="0" y="905256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59652" y="4448555"/>
            <a:ext cx="822960" cy="878205"/>
          </a:xfrm>
          <a:custGeom>
            <a:avLst/>
            <a:gdLst/>
            <a:ahLst/>
            <a:cxnLst/>
            <a:rect l="l" t="t" r="r" b="b"/>
            <a:pathLst>
              <a:path w="822959" h="878204">
                <a:moveTo>
                  <a:pt x="0" y="877824"/>
                </a:moveTo>
                <a:lnTo>
                  <a:pt x="822959" y="877824"/>
                </a:lnTo>
                <a:lnTo>
                  <a:pt x="822959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358633" y="5915607"/>
            <a:ext cx="21082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00"/>
              </a:lnSpc>
            </a:pPr>
            <a:r>
              <a:rPr sz="2000" spc="5" dirty="0"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63356" y="6447940"/>
            <a:ext cx="219710" cy="200025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1200" spc="5" dirty="0">
                <a:latin typeface="Arial"/>
                <a:cs typeface="Arial"/>
              </a:rPr>
              <a:t>9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</TotalTime>
  <Words>1204</Words>
  <Application>Microsoft Office PowerPoint</Application>
  <PresentationFormat>On-screen Show (4:3)</PresentationFormat>
  <Paragraphs>530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62" baseType="lpstr">
      <vt:lpstr>Arial</vt:lpstr>
      <vt:lpstr>B Lotus</vt:lpstr>
      <vt:lpstr>Calibri</vt:lpstr>
      <vt:lpstr>Calibri Light</vt:lpstr>
      <vt:lpstr>Courier New</vt:lpstr>
      <vt:lpstr>Lucida Sans Unicode</vt:lpstr>
      <vt:lpstr>Microsoft Sans Serif</vt:lpstr>
      <vt:lpstr>Symbol</vt:lpstr>
      <vt:lpstr>Times New Roman</vt:lpstr>
      <vt:lpstr>Verdana</vt:lpstr>
      <vt:lpstr>Office Theme</vt:lpstr>
      <vt:lpstr>1_Office Theme</vt:lpstr>
      <vt:lpstr>Sequential Covering Algorithm</vt:lpstr>
      <vt:lpstr>Rule Learning Approaches</vt:lpstr>
      <vt:lpstr>Sequential Covering</vt:lpstr>
      <vt:lpstr>Greedy Sequential Covering Example</vt:lpstr>
      <vt:lpstr>Greedy Sequential Covering Example</vt:lpstr>
      <vt:lpstr>Greedy Sequential Covering Example</vt:lpstr>
      <vt:lpstr>Greedy Sequential Covering Example</vt:lpstr>
      <vt:lpstr>Greedy Sequential Covering Example</vt:lpstr>
      <vt:lpstr>Greedy Sequential Covering Example</vt:lpstr>
      <vt:lpstr>Greedy Sequential Covering Example</vt:lpstr>
      <vt:lpstr>No-optimal Covering Example</vt:lpstr>
      <vt:lpstr>Greedy Sequential Covering Example</vt:lpstr>
      <vt:lpstr>Greedy Sequential Covering Example</vt:lpstr>
      <vt:lpstr>Greedy Sequential Covering Example</vt:lpstr>
      <vt:lpstr>Greedy Sequential Covering Example</vt:lpstr>
      <vt:lpstr>Greedy Sequential Covering Example</vt:lpstr>
      <vt:lpstr>Greedy Sequential Covering Example</vt:lpstr>
      <vt:lpstr>Greedy Sequential Covering Example</vt:lpstr>
      <vt:lpstr>Greedy Sequential Covering Example</vt:lpstr>
      <vt:lpstr>Strategies for Learning a Single Rule</vt:lpstr>
      <vt:lpstr>Top-Down Rule Learning Example</vt:lpstr>
      <vt:lpstr>Top-Down Rule Learning Example</vt:lpstr>
      <vt:lpstr>Top-Down Rule Learning Example</vt:lpstr>
      <vt:lpstr>Top-Down Rule Learning Example</vt:lpstr>
      <vt:lpstr>Top-Down Rule Learning Example</vt:lpstr>
      <vt:lpstr>Bottom-Up Rule Learning Example</vt:lpstr>
      <vt:lpstr>Bottom-Up Rule Learning Example</vt:lpstr>
      <vt:lpstr>Bottom-Up Rule Learning Example</vt:lpstr>
      <vt:lpstr>Bottom-Up Rule Learning Example</vt:lpstr>
      <vt:lpstr>Bottom-Up Rule Learning Example</vt:lpstr>
      <vt:lpstr>Bottom-Up Rule Learning Example</vt:lpstr>
      <vt:lpstr>Bottom-Up Rule Learning Example</vt:lpstr>
      <vt:lpstr>Bottom-Up Rule Learning Example</vt:lpstr>
      <vt:lpstr>Bottom-Up Rule Learning Example</vt:lpstr>
      <vt:lpstr>Bottom-Up Rule Learning Example</vt:lpstr>
      <vt:lpstr>Bottom-Up Rule Learning Example</vt:lpstr>
      <vt:lpstr>Basic Sequential Covering Algorithm</vt:lpstr>
      <vt:lpstr>Basic Sequential Covering Algorithm</vt:lpstr>
      <vt:lpstr>Basic Sequential Covering Algorithm</vt:lpstr>
      <vt:lpstr>PowerPoint Presentation</vt:lpstr>
      <vt:lpstr>PowerPoint Presentation</vt:lpstr>
      <vt:lpstr>Coverage or Accuracy?</vt:lpstr>
      <vt:lpstr>Coverage or Accuracy?</vt:lpstr>
      <vt:lpstr>Consider Both Coverage and Accuracy</vt:lpstr>
      <vt:lpstr>FOIL Information Gain</vt:lpstr>
      <vt:lpstr>Rule Generation</vt:lpstr>
      <vt:lpstr>Rule Pruning: FOIL method</vt:lpstr>
      <vt:lpstr>PowerPoint Presentation</vt:lpstr>
      <vt:lpstr>Direct Method: RIPPER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milad cheraghi</cp:lastModifiedBy>
  <cp:revision>10</cp:revision>
  <dcterms:created xsi:type="dcterms:W3CDTF">2017-12-28T20:12:55Z</dcterms:created>
  <dcterms:modified xsi:type="dcterms:W3CDTF">2017-12-31T10:30:19Z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2017-12-28T00:00:00Z</vt:filetime>
  </property>
  <property fmtid="{D5CDD505-2E9C-101B-9397-08002B2CF9AE}" pid="3" name="LastSaved">
    <vt:filetime>2017-12-28T00:00:00Z</vt:filetime>
  </property>
</Properties>
</file>