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6" r:id="rId7"/>
    <p:sldId id="267" r:id="rId8"/>
    <p:sldId id="270" r:id="rId9"/>
    <p:sldId id="271" r:id="rId10"/>
    <p:sldId id="260" r:id="rId11"/>
    <p:sldId id="261" r:id="rId12"/>
    <p:sldId id="262" r:id="rId13"/>
    <p:sldId id="263" r:id="rId14"/>
    <p:sldId id="264" r:id="rId15"/>
    <p:sldId id="269"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84" autoAdjust="0"/>
    <p:restoredTop sz="94660"/>
  </p:normalViewPr>
  <p:slideViewPr>
    <p:cSldViewPr snapToGrid="0">
      <p:cViewPr varScale="1">
        <p:scale>
          <a:sx n="75" d="100"/>
          <a:sy n="75" d="100"/>
        </p:scale>
        <p:origin x="-324" y="-8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12/31/2017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12/31/2017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12/31/2017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9600" dirty="0" smtClean="0"/>
              <a:t>BPL</a:t>
            </a:r>
            <a:endParaRPr lang="en-US" sz="9600" dirty="0"/>
          </a:p>
        </p:txBody>
      </p:sp>
      <p:sp>
        <p:nvSpPr>
          <p:cNvPr id="3" name="Subtitle 2"/>
          <p:cNvSpPr>
            <a:spLocks noGrp="1"/>
          </p:cNvSpPr>
          <p:nvPr>
            <p:ph type="subTitle" idx="1"/>
          </p:nvPr>
        </p:nvSpPr>
        <p:spPr>
          <a:xfrm>
            <a:off x="1507067" y="4050833"/>
            <a:ext cx="7766936" cy="2388067"/>
          </a:xfrm>
        </p:spPr>
        <p:txBody>
          <a:bodyPr>
            <a:noAutofit/>
          </a:bodyPr>
          <a:lstStyle/>
          <a:p>
            <a:r>
              <a:rPr lang="fa-IR" sz="2400" b="1" dirty="0" smtClean="0">
                <a:latin typeface="Arial" pitchFamily="34" charset="0"/>
                <a:cs typeface="Arial" pitchFamily="34" charset="0"/>
              </a:rPr>
              <a:t>نسترن جعفری</a:t>
            </a:r>
          </a:p>
          <a:p>
            <a:r>
              <a:rPr lang="fa-IR" sz="2400" b="1" dirty="0" smtClean="0">
                <a:latin typeface="Arial" pitchFamily="34" charset="0"/>
                <a:cs typeface="Arial" pitchFamily="34" charset="0"/>
              </a:rPr>
              <a:t>مبانی داده کاوی</a:t>
            </a:r>
          </a:p>
          <a:p>
            <a:r>
              <a:rPr lang="fa-IR" sz="2400" b="1" dirty="0" smtClean="0">
                <a:latin typeface="Arial" pitchFamily="34" charset="0"/>
                <a:cs typeface="Arial" pitchFamily="34" charset="0"/>
              </a:rPr>
              <a:t>دکتر وحیدی پور</a:t>
            </a:r>
            <a:endParaRPr lang="en-US" sz="2400" b="1" dirty="0" smtClean="0">
              <a:latin typeface="Arial" pitchFamily="34" charset="0"/>
              <a:cs typeface="Arial" pitchFamily="34" charset="0"/>
            </a:endParaRPr>
          </a:p>
          <a:p>
            <a:r>
              <a:rPr lang="fa-IR" sz="2400" b="1" dirty="0" smtClean="0">
                <a:latin typeface="Arial" pitchFamily="34" charset="0"/>
                <a:cs typeface="Arial" pitchFamily="34" charset="0"/>
              </a:rPr>
              <a:t>                                                     </a:t>
            </a:r>
          </a:p>
          <a:p>
            <a:r>
              <a:rPr lang="fa-IR" sz="2400" b="1" dirty="0" smtClean="0">
                <a:latin typeface="Arial" pitchFamily="34" charset="0"/>
                <a:cs typeface="Arial" pitchFamily="34" charset="0"/>
              </a:rPr>
              <a:t>                                             دیماه 1396</a:t>
            </a:r>
          </a:p>
        </p:txBody>
      </p:sp>
      <p:pic>
        <p:nvPicPr>
          <p:cNvPr id="1026" name="Picture 2" descr="C:\Users\Nastaran\Desktop\download.png"/>
          <p:cNvPicPr>
            <a:picLocks noChangeAspect="1" noChangeArrowheads="1"/>
          </p:cNvPicPr>
          <p:nvPr/>
        </p:nvPicPr>
        <p:blipFill>
          <a:blip r:embed="rId2"/>
          <a:srcRect/>
          <a:stretch>
            <a:fillRect/>
          </a:stretch>
        </p:blipFill>
        <p:spPr bwMode="auto">
          <a:xfrm>
            <a:off x="4584700" y="561976"/>
            <a:ext cx="1246188" cy="1394384"/>
          </a:xfrm>
          <a:prstGeom prst="rect">
            <a:avLst/>
          </a:prstGeom>
          <a:noFill/>
        </p:spPr>
      </p:pic>
    </p:spTree>
    <p:extLst>
      <p:ext uri="{BB962C8B-B14F-4D97-AF65-F5344CB8AC3E}">
        <p14:creationId xmlns="" xmlns:p14="http://schemas.microsoft.com/office/powerpoint/2010/main" val="52104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6600"/>
          </a:xfrm>
        </p:spPr>
        <p:txBody>
          <a:bodyPr/>
          <a:lstStyle/>
          <a:p>
            <a:pPr algn="r" rtl="1"/>
            <a:r>
              <a:rPr lang="fa-IR" dirty="0" smtClean="0">
                <a:latin typeface="Arial" pitchFamily="34" charset="0"/>
                <a:cs typeface="Arial" pitchFamily="34" charset="0"/>
              </a:rPr>
              <a:t>ایده اصلی تکنولوژی</a:t>
            </a:r>
            <a:r>
              <a:rPr lang="en-US" dirty="0" smtClean="0">
                <a:latin typeface="Arial" pitchFamily="34" charset="0"/>
                <a:cs typeface="Arial" pitchFamily="34" charset="0"/>
              </a:rPr>
              <a:t>BPL</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11301"/>
            <a:ext cx="8596668" cy="4530062"/>
          </a:xfrm>
        </p:spPr>
        <p:txBody>
          <a:bodyPr>
            <a:normAutofit/>
          </a:bodyPr>
          <a:lstStyle/>
          <a:p>
            <a:pPr algn="r" rtl="1"/>
            <a:r>
              <a:rPr lang="fa-IR" sz="2400" dirty="0" smtClean="0">
                <a:latin typeface="Arial" pitchFamily="34" charset="0"/>
                <a:cs typeface="Arial" pitchFamily="34" charset="0"/>
              </a:rPr>
              <a:t>ايده اصلي تكنولوژي </a:t>
            </a:r>
            <a:r>
              <a:rPr lang="en-US" sz="2400" dirty="0" smtClean="0">
                <a:latin typeface="Arial" pitchFamily="34" charset="0"/>
                <a:cs typeface="Arial" pitchFamily="34" charset="0"/>
              </a:rPr>
              <a:t>BPL</a:t>
            </a:r>
            <a:r>
              <a:rPr lang="en-US" sz="2400" b="1" dirty="0" smtClean="0">
                <a:latin typeface="Arial" pitchFamily="34" charset="0"/>
                <a:cs typeface="Arial" pitchFamily="34" charset="0"/>
              </a:rPr>
              <a:t> </a:t>
            </a:r>
            <a:r>
              <a:rPr lang="fa-IR" sz="2400" dirty="0" smtClean="0">
                <a:latin typeface="Arial" pitchFamily="34" charset="0"/>
                <a:cs typeface="Arial" pitchFamily="34" charset="0"/>
              </a:rPr>
              <a:t>اين است كه چون برق داراي فركانس پايين است ، پس</a:t>
            </a:r>
          </a:p>
          <a:p>
            <a:pPr algn="r" rtl="1">
              <a:buNone/>
            </a:pPr>
            <a:r>
              <a:rPr lang="fa-IR" sz="2400" dirty="0" smtClean="0">
                <a:latin typeface="Arial" pitchFamily="34" charset="0"/>
                <a:cs typeface="Arial" pitchFamily="34" charset="0"/>
              </a:rPr>
              <a:t>    مي توان از ساير فركانس هاي آزاد بر روي سيم برق جهت انتقال اطلاعات استفاده </a:t>
            </a:r>
          </a:p>
          <a:p>
            <a:pPr algn="r" rtl="1">
              <a:buNone/>
            </a:pPr>
            <a:r>
              <a:rPr lang="fa-IR" sz="2400" dirty="0" smtClean="0">
                <a:latin typeface="Arial" pitchFamily="34" charset="0"/>
                <a:cs typeface="Arial" pitchFamily="34" charset="0"/>
              </a:rPr>
              <a:t>    كرد.</a:t>
            </a:r>
          </a:p>
          <a:p>
            <a:pPr algn="r" rtl="1">
              <a:buNone/>
            </a:pPr>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در واقع اساس اين تكنولوژي بر اين بنا شده است كه بر روي يك سيم ، هم برق </a:t>
            </a:r>
          </a:p>
          <a:p>
            <a:pPr algn="r" rtl="1">
              <a:buNone/>
            </a:pPr>
            <a:r>
              <a:rPr lang="fa-IR" sz="2400" dirty="0" smtClean="0">
                <a:latin typeface="Arial" pitchFamily="34" charset="0"/>
                <a:cs typeface="Arial" pitchFamily="34" charset="0"/>
              </a:rPr>
              <a:t>     جريان پيدا كند وهم اطلاعات جابجا شوند.</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3900"/>
          </a:xfrm>
        </p:spPr>
        <p:txBody>
          <a:bodyPr/>
          <a:lstStyle/>
          <a:p>
            <a:pPr algn="r" rtl="1"/>
            <a:r>
              <a:rPr lang="fa-IR" dirty="0" smtClean="0">
                <a:latin typeface="Arial" pitchFamily="34" charset="0"/>
                <a:cs typeface="Arial" pitchFamily="34" charset="0"/>
              </a:rPr>
              <a:t>مزایای تکنولوژی</a:t>
            </a:r>
            <a:r>
              <a:rPr lang="en-US" dirty="0" smtClean="0">
                <a:latin typeface="Arial" pitchFamily="34" charset="0"/>
                <a:cs typeface="Arial" pitchFamily="34" charset="0"/>
              </a:rPr>
              <a:t>BPL</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49401"/>
            <a:ext cx="8596668" cy="4491962"/>
          </a:xfrm>
        </p:spPr>
        <p:txBody>
          <a:bodyPr>
            <a:normAutofit lnSpcReduction="10000"/>
          </a:bodyPr>
          <a:lstStyle/>
          <a:p>
            <a:pPr algn="r" rtl="1">
              <a:buFont typeface="+mj-lt"/>
              <a:buAutoNum type="arabicPeriod"/>
            </a:pPr>
            <a:r>
              <a:rPr lang="fa-IR" sz="2400" dirty="0" smtClean="0">
                <a:latin typeface="Arial" pitchFamily="34" charset="0"/>
                <a:cs typeface="Arial" pitchFamily="34" charset="0"/>
              </a:rPr>
              <a:t>قدرت ارسال امواج اینترنت بی سیم</a:t>
            </a:r>
          </a:p>
          <a:p>
            <a:pPr algn="r" rtl="1">
              <a:buFont typeface="+mj-lt"/>
              <a:buAutoNum type="arabicPeriod"/>
            </a:pPr>
            <a:endParaRPr lang="fa-IR" sz="2400" dirty="0" smtClean="0">
              <a:latin typeface="Arial" pitchFamily="34" charset="0"/>
              <a:cs typeface="Arial" pitchFamily="34" charset="0"/>
            </a:endParaRPr>
          </a:p>
          <a:p>
            <a:pPr algn="r" rtl="1">
              <a:buFont typeface="+mj-lt"/>
              <a:buAutoNum type="arabicPeriod"/>
            </a:pPr>
            <a:r>
              <a:rPr lang="fa-IR" sz="2400" dirty="0" smtClean="0">
                <a:latin typeface="Arial" pitchFamily="34" charset="0"/>
                <a:cs typeface="Arial" pitchFamily="34" charset="0"/>
              </a:rPr>
              <a:t>سرعت انتقال اطلاعات</a:t>
            </a:r>
          </a:p>
          <a:p>
            <a:pPr algn="r" rtl="1">
              <a:buFont typeface="+mj-lt"/>
              <a:buAutoNum type="arabicPeriod"/>
            </a:pPr>
            <a:endParaRPr lang="fa-IR" sz="2400" dirty="0" smtClean="0">
              <a:latin typeface="Arial" pitchFamily="34" charset="0"/>
              <a:cs typeface="Arial" pitchFamily="34" charset="0"/>
            </a:endParaRPr>
          </a:p>
          <a:p>
            <a:pPr algn="r" rtl="1">
              <a:buFont typeface="+mj-lt"/>
              <a:buAutoNum type="arabicPeriod"/>
            </a:pPr>
            <a:r>
              <a:rPr lang="fa-IR" sz="2400" dirty="0" smtClean="0">
                <a:latin typeface="Arial" pitchFamily="34" charset="0"/>
                <a:cs typeface="Arial" pitchFamily="34" charset="0"/>
              </a:rPr>
              <a:t>اطلاعات ارسالی توسط این روش کدگذاری شده می باشد در حالیکه اطلاعات ارسالی توسط روتر این امکان را ندارند.</a:t>
            </a:r>
          </a:p>
          <a:p>
            <a:pPr algn="r" rtl="1">
              <a:buFont typeface="+mj-lt"/>
              <a:buAutoNum type="arabicPeriod"/>
            </a:pPr>
            <a:endParaRPr lang="fa-IR" sz="2400" dirty="0" smtClean="0">
              <a:latin typeface="Arial" pitchFamily="34" charset="0"/>
              <a:cs typeface="Arial" pitchFamily="34" charset="0"/>
            </a:endParaRPr>
          </a:p>
          <a:p>
            <a:pPr algn="r" rtl="1">
              <a:buFont typeface="+mj-lt"/>
              <a:buAutoNum type="arabicPeriod"/>
            </a:pPr>
            <a:r>
              <a:rPr lang="fa-IR" sz="2400" dirty="0" smtClean="0">
                <a:latin typeface="Arial" pitchFamily="34" charset="0"/>
                <a:cs typeface="Arial" pitchFamily="34" charset="0"/>
              </a:rPr>
              <a:t>برای استفاده از این خدمات نیاز به هیچ نوع سیم کشی اضافه نبوده و صرفا در هر جای منزل یا مکانی که می خواهید آن را استفاده کنید فقط کافیست آن را به برق بزنید</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1200"/>
          </a:xfrm>
        </p:spPr>
        <p:txBody>
          <a:bodyPr/>
          <a:lstStyle/>
          <a:p>
            <a:pPr algn="r" rtl="1"/>
            <a:r>
              <a:rPr lang="fa-IR" dirty="0" smtClean="0">
                <a:latin typeface="Arial" pitchFamily="34" charset="0"/>
                <a:cs typeface="Arial" pitchFamily="34" charset="0"/>
              </a:rPr>
              <a:t>مزایای تکنولوژی</a:t>
            </a:r>
            <a:r>
              <a:rPr lang="en-US" dirty="0" smtClean="0">
                <a:latin typeface="Arial" pitchFamily="34" charset="0"/>
                <a:cs typeface="Arial" pitchFamily="34" charset="0"/>
              </a:rPr>
              <a:t>BPL</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74801"/>
            <a:ext cx="8596668" cy="4466562"/>
          </a:xfrm>
        </p:spPr>
        <p:txBody>
          <a:bodyPr>
            <a:normAutofit/>
          </a:bodyPr>
          <a:lstStyle/>
          <a:p>
            <a:pPr marL="457200" indent="-457200" algn="r" rtl="1">
              <a:buFont typeface="+mj-lt"/>
              <a:buAutoNum type="arabicPeriod" startAt="5"/>
            </a:pPr>
            <a:r>
              <a:rPr lang="fa-IR" sz="2400" dirty="0" smtClean="0">
                <a:latin typeface="Arial" pitchFamily="34" charset="0"/>
                <a:cs typeface="Arial" pitchFamily="34" charset="0"/>
              </a:rPr>
              <a:t>با درنظر گرفتن اینکه تمامی خانه ها توسط ادارات برق خدمات دهی شده و برق</a:t>
            </a:r>
          </a:p>
          <a:p>
            <a:pPr marL="457200" indent="-457200" algn="r" rtl="1">
              <a:buNone/>
            </a:pPr>
            <a:r>
              <a:rPr lang="fa-IR" sz="2400" dirty="0" smtClean="0">
                <a:latin typeface="Arial" pitchFamily="34" charset="0"/>
                <a:cs typeface="Arial" pitchFamily="34" charset="0"/>
              </a:rPr>
              <a:t>     کشی دارند لذا می توان برای کاستن هزینه ها و از میان برداشتن هزینه های </a:t>
            </a:r>
          </a:p>
          <a:p>
            <a:pPr marL="457200" indent="-457200" algn="r" rtl="1">
              <a:buNone/>
            </a:pPr>
            <a:r>
              <a:rPr lang="fa-IR" sz="2400" dirty="0" smtClean="0">
                <a:latin typeface="Arial" pitchFamily="34" charset="0"/>
                <a:cs typeface="Arial" pitchFamily="34" charset="0"/>
              </a:rPr>
              <a:t>     خطوط تلفن نسبت به برقراری اتصال اینترنت برای مشترکین همزمان با خدمات </a:t>
            </a:r>
          </a:p>
          <a:p>
            <a:pPr marL="457200" indent="-457200" algn="r" rtl="1">
              <a:buNone/>
            </a:pPr>
            <a:r>
              <a:rPr lang="fa-IR" sz="2400" dirty="0" smtClean="0">
                <a:latin typeface="Arial" pitchFamily="34" charset="0"/>
                <a:cs typeface="Arial" pitchFamily="34" charset="0"/>
              </a:rPr>
              <a:t>     برق نمود در این حالت دیگر نیازی به نصب و راه اندازی خطوط تلفن و سایر </a:t>
            </a:r>
          </a:p>
          <a:p>
            <a:pPr marL="457200" indent="-457200" algn="r" rtl="1">
              <a:buNone/>
            </a:pPr>
            <a:r>
              <a:rPr lang="fa-IR" sz="2400" dirty="0" smtClean="0">
                <a:latin typeface="Arial" pitchFamily="34" charset="0"/>
                <a:cs typeface="Arial" pitchFamily="34" charset="0"/>
              </a:rPr>
              <a:t>     هزینه ها نخواهد بود.</a:t>
            </a:r>
          </a:p>
          <a:p>
            <a:pPr marL="457200" indent="-457200" algn="r" rtl="1">
              <a:buFont typeface="+mj-lt"/>
              <a:buAutoNum type="arabicPeriod" startAt="6"/>
            </a:pPr>
            <a:endParaRPr lang="fa-IR" sz="2400" dirty="0" smtClean="0">
              <a:latin typeface="Arial" pitchFamily="34" charset="0"/>
              <a:cs typeface="Arial" pitchFamily="34" charset="0"/>
            </a:endParaRPr>
          </a:p>
          <a:p>
            <a:pPr marL="457200" indent="-457200" algn="r" rtl="1">
              <a:buNone/>
            </a:pP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7400"/>
          </a:xfrm>
        </p:spPr>
        <p:txBody>
          <a:bodyPr/>
          <a:lstStyle/>
          <a:p>
            <a:pPr algn="r" rtl="1"/>
            <a:r>
              <a:rPr lang="fa-IR" dirty="0" smtClean="0">
                <a:latin typeface="Arial" pitchFamily="34" charset="0"/>
                <a:cs typeface="Arial" pitchFamily="34" charset="0"/>
              </a:rPr>
              <a:t>معایب تکنولوژی</a:t>
            </a:r>
            <a:r>
              <a:rPr lang="en-US" dirty="0" smtClean="0">
                <a:latin typeface="Arial" pitchFamily="34" charset="0"/>
                <a:cs typeface="Arial" pitchFamily="34" charset="0"/>
              </a:rPr>
              <a:t>BPL</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24001"/>
            <a:ext cx="8596668" cy="4517362"/>
          </a:xfrm>
        </p:spPr>
        <p:txBody>
          <a:bodyPr>
            <a:normAutofit/>
          </a:bodyPr>
          <a:lstStyle/>
          <a:p>
            <a:pPr marL="457200" indent="-457200" algn="r" rtl="1">
              <a:buFont typeface="+mj-lt"/>
              <a:buAutoNum type="arabicPeriod"/>
            </a:pPr>
            <a:r>
              <a:rPr lang="fa-IR" sz="2400" dirty="0" smtClean="0">
                <a:latin typeface="Arial" pitchFamily="34" charset="0"/>
                <a:cs typeface="Arial" pitchFamily="34" charset="0"/>
              </a:rPr>
              <a:t>با توجه به استفاده ولتاژ های مختلف در کشورهای مختلف امکان تولید و فروش</a:t>
            </a:r>
          </a:p>
          <a:p>
            <a:pPr algn="r" rtl="1">
              <a:buNone/>
            </a:pPr>
            <a:r>
              <a:rPr lang="fa-IR" sz="2400" dirty="0" smtClean="0">
                <a:latin typeface="Arial" pitchFamily="34" charset="0"/>
                <a:cs typeface="Arial" pitchFamily="34" charset="0"/>
              </a:rPr>
              <a:t>      محصول در تمامی کشورها آسان نمی باشد.</a:t>
            </a:r>
          </a:p>
          <a:p>
            <a:pPr algn="r" rtl="1">
              <a:buNone/>
            </a:pPr>
            <a:endParaRPr lang="fa-IR" sz="2400" dirty="0" smtClean="0">
              <a:latin typeface="Arial" pitchFamily="34" charset="0"/>
              <a:cs typeface="Arial" pitchFamily="34" charset="0"/>
            </a:endParaRPr>
          </a:p>
          <a:p>
            <a:pPr marL="457200" indent="-457200" algn="r" rtl="1">
              <a:buFont typeface="+mj-lt"/>
              <a:buAutoNum type="arabicPeriod" startAt="2"/>
            </a:pPr>
            <a:r>
              <a:rPr lang="fa-IR" sz="2400" dirty="0" smtClean="0">
                <a:latin typeface="Arial" pitchFamily="34" charset="0"/>
                <a:cs typeface="Arial" pitchFamily="34" charset="0"/>
              </a:rPr>
              <a:t>صرفا انتقال اطلاعات با استفاده از کابل های با ولتاژ پایین یا متوسط ممکن است.</a:t>
            </a:r>
          </a:p>
          <a:p>
            <a:pPr algn="r" rtl="1"/>
            <a:endParaRPr lang="fa-IR" sz="2400" dirty="0" smtClean="0">
              <a:latin typeface="Arial" pitchFamily="34" charset="0"/>
              <a:cs typeface="Arial" pitchFamily="34" charset="0"/>
            </a:endParaRPr>
          </a:p>
          <a:p>
            <a:pPr marL="457200" indent="-457200" algn="r" rtl="1">
              <a:buFont typeface="+mj-lt"/>
              <a:buAutoNum type="arabicPeriod" startAt="3"/>
            </a:pPr>
            <a:r>
              <a:rPr lang="fa-IR" sz="2400" dirty="0" smtClean="0">
                <a:latin typeface="Arial" pitchFamily="34" charset="0"/>
                <a:cs typeface="Arial" pitchFamily="34" charset="0"/>
              </a:rPr>
              <a:t>مردم در زندگی روزمره به شدت به روتر وتجهیزات فعلی عادت کرده و به</a:t>
            </a:r>
          </a:p>
          <a:p>
            <a:pPr marL="457200" indent="-457200" algn="r" rtl="1">
              <a:buNone/>
            </a:pPr>
            <a:r>
              <a:rPr lang="fa-IR" sz="2400" dirty="0" smtClean="0">
                <a:latin typeface="Arial" pitchFamily="34" charset="0"/>
                <a:cs typeface="Arial" pitchFamily="34" charset="0"/>
              </a:rPr>
              <a:t>     نوعی به آنها وابسته شده اند و ایجاد این تغییر و جایگزین کردن این محصول </a:t>
            </a:r>
          </a:p>
          <a:p>
            <a:pPr marL="457200" indent="-457200" algn="r" rtl="1">
              <a:buNone/>
            </a:pPr>
            <a:r>
              <a:rPr lang="fa-IR" sz="2400" dirty="0" smtClean="0">
                <a:latin typeface="Arial" pitchFamily="34" charset="0"/>
                <a:cs typeface="Arial" pitchFamily="34" charset="0"/>
              </a:rPr>
              <a:t>     برایشان بسیار سخت خواهد بود مگر اینکه به خوبی از مزایای این تکنولوژی   </a:t>
            </a:r>
          </a:p>
          <a:p>
            <a:pPr marL="457200" indent="-457200" algn="r" rtl="1">
              <a:buNone/>
            </a:pPr>
            <a:r>
              <a:rPr lang="fa-IR" sz="2400" dirty="0" smtClean="0">
                <a:latin typeface="Arial" pitchFamily="34" charset="0"/>
                <a:cs typeface="Arial" pitchFamily="34" charset="0"/>
              </a:rPr>
              <a:t>     توجیه شوند که این نیز خود مستلزم زمان و انرژی زیادی می باشد.</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5800"/>
          </a:xfrm>
        </p:spPr>
        <p:txBody>
          <a:bodyPr/>
          <a:lstStyle/>
          <a:p>
            <a:pPr algn="r" rtl="1"/>
            <a:r>
              <a:rPr lang="fa-IR" dirty="0" smtClean="0">
                <a:latin typeface="Arial" pitchFamily="34" charset="0"/>
                <a:cs typeface="Arial" pitchFamily="34" charset="0"/>
              </a:rPr>
              <a:t>مودم های</a:t>
            </a:r>
            <a:r>
              <a:rPr lang="en-US" dirty="0" smtClean="0">
                <a:latin typeface="Arial" pitchFamily="34" charset="0"/>
                <a:cs typeface="Arial" pitchFamily="34" charset="0"/>
              </a:rPr>
              <a:t>BPL</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473201"/>
            <a:ext cx="8596668" cy="4568162"/>
          </a:xfrm>
        </p:spPr>
        <p:txBody>
          <a:bodyPr>
            <a:normAutofit/>
          </a:bodyPr>
          <a:lstStyle/>
          <a:p>
            <a:pPr algn="r" rtl="1"/>
            <a:r>
              <a:rPr lang="fa-IR" sz="2400" dirty="0" smtClean="0">
                <a:latin typeface="Arial" pitchFamily="34" charset="0"/>
                <a:cs typeface="Arial" pitchFamily="34" charset="0"/>
              </a:rPr>
              <a:t>مودم های </a:t>
            </a:r>
            <a:r>
              <a:rPr lang="en-US" sz="2400" dirty="0" smtClean="0">
                <a:latin typeface="Arial" pitchFamily="34" charset="0"/>
                <a:cs typeface="Arial" pitchFamily="34" charset="0"/>
              </a:rPr>
              <a:t>BPL </a:t>
            </a:r>
            <a:r>
              <a:rPr lang="fa-IR" sz="2400" dirty="0" smtClean="0">
                <a:latin typeface="Arial" pitchFamily="34" charset="0"/>
                <a:cs typeface="Arial" pitchFamily="34" charset="0"/>
              </a:rPr>
              <a:t> از یک تراشه مخصوص که به منظور جداسازی سیگنال های داده از جریان برق طراحی شده است،استفاده می کنند.</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مودم های</a:t>
            </a:r>
            <a:r>
              <a:rPr lang="en-US" sz="2400" dirty="0" smtClean="0">
                <a:latin typeface="Arial" pitchFamily="34" charset="0"/>
                <a:cs typeface="Arial" pitchFamily="34" charset="0"/>
              </a:rPr>
              <a:t>BPL </a:t>
            </a:r>
            <a:r>
              <a:rPr lang="fa-IR" sz="2400" dirty="0" smtClean="0">
                <a:latin typeface="Arial" pitchFamily="34" charset="0"/>
                <a:cs typeface="Arial" pitchFamily="34" charset="0"/>
              </a:rPr>
              <a:t>از یک الگوریتم مودولاسیون ویژه به منظور جداسازی نویز خطوط انتقال از فرکانس داده های انتقالی نیز استفاده می کنند.</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مودم های </a:t>
            </a:r>
            <a:r>
              <a:rPr lang="en-US" sz="2400" dirty="0" smtClean="0">
                <a:latin typeface="Arial" pitchFamily="34" charset="0"/>
                <a:cs typeface="Arial" pitchFamily="34" charset="0"/>
              </a:rPr>
              <a:t>BPL </a:t>
            </a:r>
            <a:r>
              <a:rPr lang="fa-IR" sz="2400" dirty="0" smtClean="0">
                <a:latin typeface="Arial" pitchFamily="34" charset="0"/>
                <a:cs typeface="Arial" pitchFamily="34" charset="0"/>
              </a:rPr>
              <a:t>در دو نوع بی سیم و باسیم ساخته شده اند .البته اندازه هر دو نوع بسیار کوچک و هم اندازه آدابتورهای مبدل سیگنال </a:t>
            </a:r>
            <a:r>
              <a:rPr lang="en-US" sz="2400" dirty="0" smtClean="0">
                <a:latin typeface="Arial" pitchFamily="34" charset="0"/>
                <a:cs typeface="Arial" pitchFamily="34" charset="0"/>
              </a:rPr>
              <a:t>AC </a:t>
            </a:r>
            <a:r>
              <a:rPr lang="fa-IR" sz="2400" dirty="0" smtClean="0">
                <a:latin typeface="Arial" pitchFamily="34" charset="0"/>
                <a:cs typeface="Arial" pitchFamily="34" charset="0"/>
              </a:rPr>
              <a:t>به </a:t>
            </a:r>
            <a:r>
              <a:rPr lang="en-US" sz="2400" dirty="0" smtClean="0">
                <a:latin typeface="Arial" pitchFamily="34" charset="0"/>
                <a:cs typeface="Arial" pitchFamily="34" charset="0"/>
              </a:rPr>
              <a:t>CD </a:t>
            </a:r>
            <a:r>
              <a:rPr lang="fa-IR" sz="2400" dirty="0" smtClean="0">
                <a:latin typeface="Arial" pitchFamily="34" charset="0"/>
                <a:cs typeface="Arial" pitchFamily="34" charset="0"/>
              </a:rPr>
              <a:t>می باشند و به سادگی در پریز برق دیوار منزل قابل استفاده هستند</a:t>
            </a:r>
            <a:r>
              <a:rPr lang="fa-IR" sz="2400" dirty="0" smtClean="0"/>
              <a:t>.</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8500"/>
          </a:xfrm>
        </p:spPr>
        <p:txBody>
          <a:bodyPr/>
          <a:lstStyle/>
          <a:p>
            <a:pPr algn="r" rtl="1"/>
            <a:r>
              <a:rPr lang="fa-IR" dirty="0" smtClean="0">
                <a:latin typeface="Arial" pitchFamily="34" charset="0"/>
                <a:cs typeface="Arial" pitchFamily="34" charset="0"/>
              </a:rPr>
              <a:t>توسعه تکنولوژی </a:t>
            </a:r>
            <a:r>
              <a:rPr lang="en-US" dirty="0" smtClean="0">
                <a:latin typeface="Arial" pitchFamily="34" charset="0"/>
                <a:cs typeface="Arial" pitchFamily="34" charset="0"/>
              </a:rPr>
              <a:t>BPL</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49401"/>
            <a:ext cx="8596668" cy="4491962"/>
          </a:xfrm>
        </p:spPr>
        <p:txBody>
          <a:bodyPr>
            <a:normAutofit/>
          </a:bodyPr>
          <a:lstStyle/>
          <a:p>
            <a:pPr algn="r" rtl="1"/>
            <a:r>
              <a:rPr lang="fa-IR" sz="2400" dirty="0" smtClean="0">
                <a:latin typeface="Arial" pitchFamily="34" charset="0"/>
                <a:cs typeface="Arial" pitchFamily="34" charset="0"/>
              </a:rPr>
              <a:t>تکنولوژی </a:t>
            </a:r>
            <a:r>
              <a:rPr lang="en-US" sz="2400" dirty="0" smtClean="0">
                <a:latin typeface="Arial" pitchFamily="34" charset="0"/>
                <a:cs typeface="Arial" pitchFamily="34" charset="0"/>
              </a:rPr>
              <a:t>BPL </a:t>
            </a:r>
            <a:r>
              <a:rPr lang="fa-IR" sz="2400" dirty="0" smtClean="0">
                <a:latin typeface="Arial" pitchFamily="34" charset="0"/>
                <a:cs typeface="Arial" pitchFamily="34" charset="0"/>
              </a:rPr>
              <a:t>برای اولین بار توسط شرکت های </a:t>
            </a:r>
            <a:r>
              <a:rPr lang="en-US" sz="2400" dirty="0" smtClean="0">
                <a:latin typeface="Arial" pitchFamily="34" charset="0"/>
                <a:cs typeface="Arial" pitchFamily="34" charset="0"/>
              </a:rPr>
              <a:t>CCG </a:t>
            </a:r>
            <a:r>
              <a:rPr lang="fa-IR" sz="2400" dirty="0" smtClean="0">
                <a:latin typeface="Arial" pitchFamily="34" charset="0"/>
                <a:cs typeface="Arial" pitchFamily="34" charset="0"/>
              </a:rPr>
              <a:t>و</a:t>
            </a:r>
            <a:r>
              <a:rPr lang="en-US" sz="2400" dirty="0" smtClean="0">
                <a:latin typeface="Arial" pitchFamily="34" charset="0"/>
                <a:cs typeface="Arial" pitchFamily="34" charset="0"/>
              </a:rPr>
              <a:t>ENIKIA </a:t>
            </a:r>
            <a:r>
              <a:rPr lang="fa-IR" sz="2400" dirty="0" smtClean="0">
                <a:latin typeface="Arial" pitchFamily="34" charset="0"/>
                <a:cs typeface="Arial" pitchFamily="34" charset="0"/>
              </a:rPr>
              <a:t>مطرح و </a:t>
            </a:r>
          </a:p>
          <a:p>
            <a:pPr algn="r" rtl="1">
              <a:buNone/>
            </a:pPr>
            <a:r>
              <a:rPr lang="fa-IR" sz="2400" dirty="0" smtClean="0">
                <a:latin typeface="Arial" pitchFamily="34" charset="0"/>
                <a:cs typeface="Arial" pitchFamily="34" charset="0"/>
              </a:rPr>
              <a:t>   توسط شرکت های تولید انتقال نیروی </a:t>
            </a:r>
            <a:r>
              <a:rPr lang="en-US" sz="2400" dirty="0" smtClean="0">
                <a:latin typeface="Arial" pitchFamily="34" charset="0"/>
                <a:cs typeface="Arial" pitchFamily="34" charset="0"/>
              </a:rPr>
              <a:t>Ameren </a:t>
            </a:r>
            <a:r>
              <a:rPr lang="fa-IR" sz="2400" dirty="0" smtClean="0">
                <a:latin typeface="Arial" pitchFamily="34" charset="0"/>
                <a:cs typeface="Arial" pitchFamily="34" charset="0"/>
              </a:rPr>
              <a:t>و </a:t>
            </a:r>
            <a:r>
              <a:rPr lang="en-US" sz="2400" dirty="0" smtClean="0">
                <a:latin typeface="Arial" pitchFamily="34" charset="0"/>
                <a:cs typeface="Arial" pitchFamily="34" charset="0"/>
              </a:rPr>
              <a:t>EPRI </a:t>
            </a:r>
            <a:r>
              <a:rPr lang="fa-IR" sz="2400" dirty="0" smtClean="0">
                <a:latin typeface="Arial" pitchFamily="34" charset="0"/>
                <a:cs typeface="Arial" pitchFamily="34" charset="0"/>
              </a:rPr>
              <a:t>اجرا گردید اما آن ها </a:t>
            </a:r>
          </a:p>
          <a:p>
            <a:pPr algn="r" rtl="1">
              <a:buNone/>
            </a:pPr>
            <a:r>
              <a:rPr lang="fa-IR" sz="2400" dirty="0" smtClean="0">
                <a:latin typeface="Arial" pitchFamily="34" charset="0"/>
                <a:cs typeface="Arial" pitchFamily="34" charset="0"/>
              </a:rPr>
              <a:t>   برای رسیدن به آرزوی انتقال اطلاعات از طریق خطوط انتقال نیرو با موانع </a:t>
            </a:r>
          </a:p>
          <a:p>
            <a:pPr algn="r" rtl="1">
              <a:buNone/>
            </a:pPr>
            <a:r>
              <a:rPr lang="fa-IR" sz="2400" dirty="0" smtClean="0">
                <a:latin typeface="Arial" pitchFamily="34" charset="0"/>
                <a:cs typeface="Arial" pitchFamily="34" charset="0"/>
              </a:rPr>
              <a:t>   بزرگی روبرو بودندبه عنوان نمونه یکی از مشکلات آن ها علاوه بر حفظ اسرار   </a:t>
            </a:r>
          </a:p>
          <a:p>
            <a:pPr algn="r" rtl="1">
              <a:buNone/>
            </a:pPr>
            <a:r>
              <a:rPr lang="fa-IR" sz="2400" dirty="0" smtClean="0">
                <a:latin typeface="Arial" pitchFamily="34" charset="0"/>
                <a:cs typeface="Arial" pitchFamily="34" charset="0"/>
              </a:rPr>
              <a:t>   خود هماهنگی با استانداردهای جهانی نظیر </a:t>
            </a:r>
            <a:r>
              <a:rPr lang="en-US" sz="2400" dirty="0" smtClean="0">
                <a:latin typeface="Arial" pitchFamily="34" charset="0"/>
                <a:cs typeface="Arial" pitchFamily="34" charset="0"/>
              </a:rPr>
              <a:t>FCC,S </a:t>
            </a:r>
            <a:r>
              <a:rPr lang="fa-IR" sz="2400" dirty="0" smtClean="0">
                <a:latin typeface="Arial" pitchFamily="34" charset="0"/>
                <a:cs typeface="Arial" pitchFamily="34" charset="0"/>
              </a:rPr>
              <a:t>و </a:t>
            </a:r>
            <a:r>
              <a:rPr lang="en-US" sz="2400" dirty="0" smtClean="0">
                <a:latin typeface="Arial" pitchFamily="34" charset="0"/>
                <a:cs typeface="Arial" pitchFamily="34" charset="0"/>
              </a:rPr>
              <a:t> IEEE,S </a:t>
            </a:r>
            <a:r>
              <a:rPr lang="fa-IR" sz="2400" dirty="0" smtClean="0">
                <a:latin typeface="Arial" pitchFamily="34" charset="0"/>
                <a:cs typeface="Arial" pitchFamily="34" charset="0"/>
              </a:rPr>
              <a:t>و روش های </a:t>
            </a:r>
          </a:p>
          <a:p>
            <a:pPr algn="r" rtl="1">
              <a:buNone/>
            </a:pPr>
            <a:r>
              <a:rPr lang="fa-IR" sz="2400" dirty="0" smtClean="0">
                <a:latin typeface="Arial" pitchFamily="34" charset="0"/>
                <a:cs typeface="Arial" pitchFamily="34" charset="0"/>
              </a:rPr>
              <a:t>  استاندارد و تعریف شده کدینگ و امنیت اطلاعات بود و برای غلبه برشرکت های </a:t>
            </a:r>
          </a:p>
          <a:p>
            <a:pPr algn="r" rtl="1">
              <a:buNone/>
            </a:pPr>
            <a:r>
              <a:rPr lang="fa-IR" sz="2400" dirty="0" smtClean="0">
                <a:latin typeface="Arial" pitchFamily="34" charset="0"/>
                <a:cs typeface="Arial" pitchFamily="34" charset="0"/>
              </a:rPr>
              <a:t>  رقیب این بعنوان یک سد بزرگ در مقابل توسعه </a:t>
            </a:r>
            <a:r>
              <a:rPr lang="en-US" sz="2400" dirty="0" smtClean="0">
                <a:latin typeface="Arial" pitchFamily="34" charset="0"/>
                <a:cs typeface="Arial" pitchFamily="34" charset="0"/>
              </a:rPr>
              <a:t>BPL </a:t>
            </a:r>
            <a:r>
              <a:rPr lang="fa-IR" sz="2400" dirty="0" smtClean="0">
                <a:latin typeface="Arial" pitchFamily="34" charset="0"/>
                <a:cs typeface="Arial" pitchFamily="34" charset="0"/>
              </a:rPr>
              <a:t>مطرح بود.</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r>
              <a:rPr lang="en-US" sz="6600" dirty="0" smtClean="0">
                <a:solidFill>
                  <a:schemeClr val="accent1"/>
                </a:solidFill>
                <a:latin typeface="Arial" pitchFamily="34" charset="0"/>
                <a:cs typeface="Arial" pitchFamily="34" charset="0"/>
              </a:rPr>
              <a:t>      </a:t>
            </a:r>
            <a:r>
              <a:rPr lang="fa-IR" sz="6600" dirty="0" smtClean="0">
                <a:solidFill>
                  <a:schemeClr val="accent1"/>
                </a:solidFill>
                <a:latin typeface="Arial" pitchFamily="34" charset="0"/>
                <a:cs typeface="Arial" pitchFamily="34" charset="0"/>
              </a:rPr>
              <a:t>با تشکر از توجه شما  </a:t>
            </a:r>
          </a:p>
          <a:p>
            <a:pPr>
              <a:buNone/>
            </a:pPr>
            <a:endParaRPr lang="fa-IR" sz="6600" dirty="0" smtClean="0">
              <a:solidFill>
                <a:schemeClr val="accent1"/>
              </a:solidFill>
              <a:latin typeface="Arial" pitchFamily="34" charset="0"/>
              <a:cs typeface="Arial" pitchFamily="34" charset="0"/>
            </a:endParaRPr>
          </a:p>
          <a:p>
            <a:pPr>
              <a:buNone/>
            </a:pPr>
            <a:r>
              <a:rPr lang="fa-IR" sz="6600" dirty="0" smtClean="0">
                <a:solidFill>
                  <a:schemeClr val="accent1"/>
                </a:solidFill>
                <a:latin typeface="Arial" pitchFamily="34" charset="0"/>
                <a:cs typeface="Arial" pitchFamily="34" charset="0"/>
              </a:rPr>
              <a:t>سوال؟                </a:t>
            </a:r>
          </a:p>
          <a:p>
            <a:pPr>
              <a:buNone/>
            </a:pPr>
            <a:endParaRPr lang="fa-IR" sz="6600" dirty="0">
              <a:solidFill>
                <a:schemeClr val="accent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6300"/>
          </a:xfrm>
        </p:spPr>
        <p:txBody>
          <a:bodyPr/>
          <a:lstStyle/>
          <a:p>
            <a:pPr algn="r" rtl="1" fontAlgn="base"/>
            <a:r>
              <a:rPr lang="fa-IR" dirty="0" smtClean="0">
                <a:latin typeface="Arial" pitchFamily="34" charset="0"/>
                <a:cs typeface="Arial" pitchFamily="34" charset="0"/>
              </a:rPr>
              <a:t>تکنولوژی </a:t>
            </a:r>
            <a:r>
              <a:rPr lang="en-US" dirty="0" smtClean="0">
                <a:latin typeface="Arial" pitchFamily="34" charset="0"/>
                <a:cs typeface="Arial" pitchFamily="34" charset="0"/>
              </a:rPr>
              <a:t>BPL </a:t>
            </a:r>
            <a:r>
              <a:rPr lang="fa-IR" dirty="0" smtClean="0">
                <a:latin typeface="Arial" pitchFamily="34" charset="0"/>
                <a:cs typeface="Arial" pitchFamily="34" charset="0"/>
              </a:rPr>
              <a:t> چیست؟</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49401"/>
            <a:ext cx="8596668" cy="4491962"/>
          </a:xfrm>
        </p:spPr>
        <p:txBody>
          <a:bodyPr>
            <a:normAutofit/>
          </a:bodyPr>
          <a:lstStyle/>
          <a:p>
            <a:pPr marL="457200" indent="-457200" algn="r" rtl="1"/>
            <a:r>
              <a:rPr lang="fa-IR" sz="2400" dirty="0" smtClean="0">
                <a:latin typeface="Arial" pitchFamily="34" charset="0"/>
                <a:cs typeface="Arial" pitchFamily="34" charset="0"/>
              </a:rPr>
              <a:t> اجازه دسترسی به یک سرویس اینترنتی با باند بالا از طریق یک راه جدید غیر متعارف یعنی خطوط انتقال نیرو (برق) </a:t>
            </a:r>
          </a:p>
          <a:p>
            <a:pPr algn="r" rtl="1"/>
            <a:endParaRPr lang="fa-IR" sz="2400" dirty="0" smtClean="0">
              <a:latin typeface="Arial" pitchFamily="34" charset="0"/>
              <a:cs typeface="Arial" pitchFamily="34" charset="0"/>
            </a:endParaRPr>
          </a:p>
          <a:p>
            <a:pPr algn="r" rtl="1"/>
            <a:r>
              <a:rPr lang="en-US" sz="2400" dirty="0" smtClean="0">
                <a:latin typeface="Arial" pitchFamily="34" charset="0"/>
                <a:cs typeface="Arial" pitchFamily="34" charset="0"/>
              </a:rPr>
              <a:t>BPL  </a:t>
            </a:r>
            <a:r>
              <a:rPr lang="fa-IR" sz="2400" dirty="0" smtClean="0">
                <a:latin typeface="Arial" pitchFamily="34" charset="0"/>
                <a:cs typeface="Arial" pitchFamily="34" charset="0"/>
              </a:rPr>
              <a:t> بعضي مواقع با نام هاي ديگري هم شناخته شده است:</a:t>
            </a:r>
          </a:p>
          <a:p>
            <a:pPr marL="514350" indent="-514350" algn="r" rtl="1">
              <a:buNone/>
            </a:pPr>
            <a:r>
              <a:rPr lang="fa-IR" sz="2400" dirty="0" smtClean="0">
                <a:latin typeface="Arial" pitchFamily="34" charset="0"/>
                <a:cs typeface="Arial" pitchFamily="34" charset="0"/>
              </a:rPr>
              <a:t>  </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PowerLine</a:t>
            </a:r>
            <a:r>
              <a:rPr lang="en-US" sz="2400" dirty="0" smtClean="0">
                <a:latin typeface="Arial" pitchFamily="34" charset="0"/>
                <a:cs typeface="Arial" pitchFamily="34" charset="0"/>
              </a:rPr>
              <a:t> Communication: PLC  </a:t>
            </a:r>
            <a:r>
              <a:rPr lang="fa-IR" sz="2400" dirty="0" smtClean="0">
                <a:latin typeface="Arial" pitchFamily="34" charset="0"/>
                <a:cs typeface="Arial" pitchFamily="34" charset="0"/>
              </a:rPr>
              <a:t>ارتباطات خطوط برق)</a:t>
            </a:r>
          </a:p>
          <a:p>
            <a:pPr marL="514350" indent="-514350" algn="r" rtl="1">
              <a:buNone/>
            </a:pPr>
            <a:endParaRPr lang="fa-IR" sz="2400" dirty="0" smtClean="0">
              <a:latin typeface="Arial" pitchFamily="34" charset="0"/>
              <a:cs typeface="Arial" pitchFamily="34" charset="0"/>
            </a:endParaRPr>
          </a:p>
          <a:p>
            <a:pPr marL="514350" indent="-514350" algn="r" rtl="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PowerLine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TeleCommunication</a:t>
            </a:r>
            <a:r>
              <a:rPr lang="en-US" sz="2400" dirty="0" smtClean="0">
                <a:latin typeface="Arial" pitchFamily="34" charset="0"/>
                <a:cs typeface="Arial" pitchFamily="34" charset="0"/>
              </a:rPr>
              <a:t>  :PLT    </a:t>
            </a:r>
            <a:r>
              <a:rPr lang="fa-IR" sz="2400" dirty="0" smtClean="0">
                <a:latin typeface="Arial" pitchFamily="34" charset="0"/>
                <a:cs typeface="Arial" pitchFamily="34" charset="0"/>
              </a:rPr>
              <a:t>ارتباطات راه دور   </a:t>
            </a:r>
          </a:p>
          <a:p>
            <a:pPr marL="514350" indent="-514350" algn="r" rtl="1">
              <a:buNone/>
            </a:pPr>
            <a:r>
              <a:rPr lang="fa-IR" sz="2400" dirty="0" smtClean="0">
                <a:latin typeface="Arial" pitchFamily="34" charset="0"/>
                <a:cs typeface="Arial" pitchFamily="34" charset="0"/>
              </a:rPr>
              <a:t>            خطوط برق)</a:t>
            </a:r>
          </a:p>
          <a:p>
            <a:pPr marL="514350" indent="-514350" algn="r" rtl="1">
              <a:buNone/>
            </a:pP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PowerLine</a:t>
            </a:r>
            <a:r>
              <a:rPr lang="en-US" sz="2400" dirty="0" smtClean="0">
                <a:latin typeface="Arial" pitchFamily="34" charset="0"/>
                <a:cs typeface="Arial" pitchFamily="34" charset="0"/>
              </a:rPr>
              <a:t> Broadband : PLB    </a:t>
            </a:r>
            <a:r>
              <a:rPr lang="fa-IR" sz="2400" dirty="0" smtClean="0">
                <a:latin typeface="Arial" pitchFamily="34" charset="0"/>
                <a:cs typeface="Arial" pitchFamily="34" charset="0"/>
              </a:rPr>
              <a:t>ارتباطات پهن باند خطوط برق)</a:t>
            </a:r>
          </a:p>
          <a:p>
            <a:pPr algn="r" rtl="1"/>
            <a:endParaRPr lang="fa-IR" sz="2400" dirty="0" smtClean="0">
              <a:latin typeface="Arial" pitchFamily="34" charset="0"/>
              <a:cs typeface="Arial" pitchFamily="34" charset="0"/>
            </a:endParaRPr>
          </a:p>
          <a:p>
            <a:pPr algn="r" rtl="1"/>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6600"/>
          </a:xfrm>
        </p:spPr>
        <p:txBody>
          <a:bodyPr/>
          <a:lstStyle/>
          <a:p>
            <a:pPr algn="r"/>
            <a:r>
              <a:rPr lang="en-US" dirty="0" err="1" smtClean="0">
                <a:latin typeface="Arial" pitchFamily="34" charset="0"/>
                <a:cs typeface="Arial" pitchFamily="34" charset="0"/>
              </a:rPr>
              <a:t>PowerLine</a:t>
            </a:r>
            <a:endParaRPr lang="fa-IR" dirty="0"/>
          </a:p>
        </p:txBody>
      </p:sp>
      <p:sp>
        <p:nvSpPr>
          <p:cNvPr id="3" name="Content Placeholder 2"/>
          <p:cNvSpPr>
            <a:spLocks noGrp="1"/>
          </p:cNvSpPr>
          <p:nvPr>
            <p:ph idx="1"/>
          </p:nvPr>
        </p:nvSpPr>
        <p:spPr>
          <a:xfrm>
            <a:off x="677334" y="1473201"/>
            <a:ext cx="8596668" cy="4568162"/>
          </a:xfrm>
        </p:spPr>
        <p:txBody>
          <a:bodyPr>
            <a:normAutofit/>
          </a:bodyPr>
          <a:lstStyle/>
          <a:p>
            <a:pPr algn="r" rtl="1"/>
            <a:r>
              <a:rPr lang="fa-IR" sz="2400" dirty="0" smtClean="0">
                <a:latin typeface="Arial" pitchFamily="34" charset="0"/>
                <a:cs typeface="Arial" pitchFamily="34" charset="0"/>
              </a:rPr>
              <a:t>تجهیزاتی که تکنولوژی </a:t>
            </a:r>
            <a:r>
              <a:rPr lang="en-US" sz="2400" dirty="0" smtClean="0">
                <a:latin typeface="Arial" pitchFamily="34" charset="0"/>
                <a:cs typeface="Arial" pitchFamily="34" charset="0"/>
              </a:rPr>
              <a:t>BPL</a:t>
            </a:r>
            <a:r>
              <a:rPr lang="fa-IR" sz="2400" dirty="0" smtClean="0">
                <a:latin typeface="Arial" pitchFamily="34" charset="0"/>
                <a:cs typeface="Arial" pitchFamily="34" charset="0"/>
              </a:rPr>
              <a:t> را به همراه دارند اصطلاحا </a:t>
            </a:r>
            <a:r>
              <a:rPr lang="en-US" sz="2400" dirty="0" err="1" smtClean="0">
                <a:latin typeface="Arial" pitchFamily="34" charset="0"/>
                <a:cs typeface="Arial" pitchFamily="34" charset="0"/>
              </a:rPr>
              <a:t>PowerLine</a:t>
            </a:r>
            <a:r>
              <a:rPr lang="en-US" sz="2400" dirty="0" smtClean="0">
                <a:latin typeface="Arial" pitchFamily="34" charset="0"/>
                <a:cs typeface="Arial" pitchFamily="34" charset="0"/>
              </a:rPr>
              <a:t> </a:t>
            </a:r>
            <a:r>
              <a:rPr lang="fa-IR" sz="2400" dirty="0" smtClean="0">
                <a:latin typeface="Arial" pitchFamily="34" charset="0"/>
                <a:cs typeface="Arial" pitchFamily="34" charset="0"/>
              </a:rPr>
              <a:t> نامیده </a:t>
            </a:r>
          </a:p>
          <a:p>
            <a:pPr algn="r" rtl="1">
              <a:buNone/>
            </a:pPr>
            <a:r>
              <a:rPr lang="fa-IR" sz="2400" dirty="0" smtClean="0">
                <a:latin typeface="Arial" pitchFamily="34" charset="0"/>
                <a:cs typeface="Arial" pitchFamily="34" charset="0"/>
              </a:rPr>
              <a:t>     می شوند. </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دستگاه  </a:t>
            </a:r>
            <a:r>
              <a:rPr lang="en-US" sz="2400" dirty="0" err="1" smtClean="0">
                <a:latin typeface="Arial" pitchFamily="34" charset="0"/>
                <a:cs typeface="Arial" pitchFamily="34" charset="0"/>
              </a:rPr>
              <a:t>Powerline</a:t>
            </a:r>
            <a:r>
              <a:rPr lang="en-US" sz="2400" dirty="0" smtClean="0">
                <a:latin typeface="Arial" pitchFamily="34" charset="0"/>
                <a:cs typeface="Arial" pitchFamily="34" charset="0"/>
              </a:rPr>
              <a:t> </a:t>
            </a:r>
            <a:r>
              <a:rPr lang="fa-IR" sz="2400" dirty="0" smtClean="0">
                <a:latin typeface="Arial" pitchFamily="34" charset="0"/>
                <a:cs typeface="Arial" pitchFamily="34" charset="0"/>
              </a:rPr>
              <a:t> محصول نوپایی است که امکان اتصال کامپیوترهای یک </a:t>
            </a:r>
          </a:p>
          <a:p>
            <a:pPr algn="r" rtl="1">
              <a:buNone/>
            </a:pPr>
            <a:r>
              <a:rPr lang="fa-IR" sz="2400" dirty="0" smtClean="0">
                <a:latin typeface="Arial" pitchFamily="34" charset="0"/>
                <a:cs typeface="Arial" pitchFamily="34" charset="0"/>
              </a:rPr>
              <a:t>   ساختمان را بدون نیاز به کابل‌کشی شبکه و با استفاده از سیم‌کشی برق ساختمان</a:t>
            </a:r>
          </a:p>
          <a:p>
            <a:pPr algn="r" rtl="1">
              <a:buNone/>
            </a:pPr>
            <a:r>
              <a:rPr lang="fa-IR" sz="2400" dirty="0" smtClean="0">
                <a:latin typeface="Arial" pitchFamily="34" charset="0"/>
                <a:cs typeface="Arial" pitchFamily="34" charset="0"/>
              </a:rPr>
              <a:t>   فراهم می‌سازد.</a:t>
            </a:r>
          </a:p>
          <a:p>
            <a:pPr algn="r" rtl="1">
              <a:buNone/>
            </a:pPr>
            <a:r>
              <a:rPr lang="fa-IR" sz="2400" dirty="0" smtClean="0">
                <a:latin typeface="Arial" pitchFamily="34" charset="0"/>
                <a:cs typeface="Arial" pitchFamily="34" charset="0"/>
              </a:rPr>
              <a:t> </a:t>
            </a:r>
            <a:endParaRPr lang="fa-IR" sz="2400" dirty="0">
              <a:latin typeface="Arial" pitchFamily="34" charset="0"/>
              <a:cs typeface="Arial" pitchFamily="34" charset="0"/>
            </a:endParaRPr>
          </a:p>
        </p:txBody>
      </p:sp>
      <p:pic>
        <p:nvPicPr>
          <p:cNvPr id="3074" name="Picture 2" descr="C:\Users\Nastaran\Desktop\techspecs-xavb5201-product-diagram-large.png"/>
          <p:cNvPicPr>
            <a:picLocks noChangeAspect="1" noChangeArrowheads="1"/>
          </p:cNvPicPr>
          <p:nvPr/>
        </p:nvPicPr>
        <p:blipFill>
          <a:blip r:embed="rId2"/>
          <a:srcRect/>
          <a:stretch>
            <a:fillRect/>
          </a:stretch>
        </p:blipFill>
        <p:spPr bwMode="auto">
          <a:xfrm>
            <a:off x="1461184" y="3960813"/>
            <a:ext cx="3936316" cy="231251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0100"/>
          </a:xfrm>
        </p:spPr>
        <p:txBody>
          <a:bodyPr/>
          <a:lstStyle/>
          <a:p>
            <a:pPr algn="r" rtl="1"/>
            <a:r>
              <a:rPr lang="en-US" dirty="0" err="1" smtClean="0">
                <a:latin typeface="Arial" pitchFamily="34" charset="0"/>
                <a:cs typeface="Arial" pitchFamily="34" charset="0"/>
              </a:rPr>
              <a:t>PowerLine</a:t>
            </a:r>
            <a:endParaRPr lang="fa-IR" dirty="0"/>
          </a:p>
        </p:txBody>
      </p:sp>
      <p:sp>
        <p:nvSpPr>
          <p:cNvPr id="3" name="Content Placeholder 2"/>
          <p:cNvSpPr>
            <a:spLocks noGrp="1"/>
          </p:cNvSpPr>
          <p:nvPr>
            <p:ph idx="1"/>
          </p:nvPr>
        </p:nvSpPr>
        <p:spPr>
          <a:xfrm>
            <a:off x="677334" y="1562100"/>
            <a:ext cx="8596668" cy="4825999"/>
          </a:xfrm>
        </p:spPr>
        <p:txBody>
          <a:bodyPr>
            <a:normAutofit/>
          </a:bodyPr>
          <a:lstStyle/>
          <a:p>
            <a:pPr algn="r" rtl="1">
              <a:buFont typeface="Wingdings" pitchFamily="2" charset="2"/>
              <a:buChar char="v"/>
            </a:pPr>
            <a:r>
              <a:rPr lang="fa-IR" sz="2400" dirty="0" smtClean="0">
                <a:latin typeface="Arial" pitchFamily="34" charset="0"/>
                <a:cs typeface="Arial" pitchFamily="34" charset="0"/>
              </a:rPr>
              <a:t>مزیت استفاده از </a:t>
            </a:r>
            <a:r>
              <a:rPr lang="en-US" sz="2400" dirty="0" err="1" smtClean="0">
                <a:latin typeface="Arial" pitchFamily="34" charset="0"/>
                <a:cs typeface="Arial" pitchFamily="34" charset="0"/>
              </a:rPr>
              <a:t>powerline</a:t>
            </a:r>
            <a:r>
              <a:rPr lang="fa-IR" sz="2400" dirty="0" smtClean="0">
                <a:latin typeface="Arial" pitchFamily="34" charset="0"/>
                <a:cs typeface="Arial" pitchFamily="34" charset="0"/>
              </a:rPr>
              <a:t> امکان ایجاد شبکه‌ی کامپیوتری در ساختمان‌هایی </a:t>
            </a:r>
          </a:p>
          <a:p>
            <a:pPr algn="r" rtl="1">
              <a:buNone/>
            </a:pPr>
            <a:r>
              <a:rPr lang="fa-IR" sz="2400" dirty="0" smtClean="0">
                <a:latin typeface="Arial" pitchFamily="34" charset="0"/>
                <a:cs typeface="Arial" pitchFamily="34" charset="0"/>
              </a:rPr>
              <a:t>     است که عملیات کابل‌کشی در آن دشوار است یا دسترسی به تمام مکان‌های </a:t>
            </a:r>
          </a:p>
          <a:p>
            <a:pPr algn="r" rtl="1">
              <a:buNone/>
            </a:pPr>
            <a:r>
              <a:rPr lang="fa-IR" sz="2400" dirty="0" smtClean="0">
                <a:latin typeface="Arial" pitchFamily="34" charset="0"/>
                <a:cs typeface="Arial" pitchFamily="34" charset="0"/>
              </a:rPr>
              <a:t>     ساختمان ممکن نیست.</a:t>
            </a:r>
          </a:p>
          <a:p>
            <a:pPr algn="r" rtl="1">
              <a:buNone/>
            </a:pPr>
            <a:endParaRPr lang="fa-IR" sz="2400" dirty="0" smtClean="0">
              <a:latin typeface="Arial" pitchFamily="34" charset="0"/>
              <a:cs typeface="Arial" pitchFamily="34" charset="0"/>
            </a:endParaRPr>
          </a:p>
          <a:p>
            <a:pPr algn="r" rtl="1">
              <a:buFont typeface="Wingdings" pitchFamily="2" charset="2"/>
              <a:buChar char="v"/>
            </a:pPr>
            <a:r>
              <a:rPr lang="fa-IR" sz="2400" dirty="0" smtClean="0">
                <a:latin typeface="Arial" pitchFamily="34" charset="0"/>
                <a:cs typeface="Arial" pitchFamily="34" charset="0"/>
              </a:rPr>
              <a:t>از تکنولوژی </a:t>
            </a:r>
            <a:r>
              <a:rPr lang="en-US" sz="2400" dirty="0" err="1" smtClean="0">
                <a:latin typeface="Arial" pitchFamily="34" charset="0"/>
                <a:cs typeface="Arial" pitchFamily="34" charset="0"/>
              </a:rPr>
              <a:t>powerline</a:t>
            </a:r>
            <a:r>
              <a:rPr lang="fa-IR" sz="2400" dirty="0" smtClean="0">
                <a:latin typeface="Arial" pitchFamily="34" charset="0"/>
                <a:cs typeface="Arial" pitchFamily="34" charset="0"/>
              </a:rPr>
              <a:t> می‌توان برای به اشتراک ‌گذاری اینترنت در ساختمان، </a:t>
            </a:r>
          </a:p>
          <a:p>
            <a:pPr algn="r" rtl="1">
              <a:buNone/>
            </a:pPr>
            <a:r>
              <a:rPr lang="fa-IR" sz="2400" dirty="0" smtClean="0">
                <a:latin typeface="Arial" pitchFamily="34" charset="0"/>
                <a:cs typeface="Arial" pitchFamily="34" charset="0"/>
              </a:rPr>
              <a:t>    اتصال پلی‌استیشن برای بازی‌های چند نفره، ارتباط دوربین‌های مداربسته، تلفن‌های </a:t>
            </a:r>
          </a:p>
          <a:p>
            <a:pPr algn="r" rtl="1">
              <a:buNone/>
            </a:pPr>
            <a:r>
              <a:rPr lang="fa-IR" sz="2400" dirty="0" smtClean="0">
                <a:latin typeface="Arial" pitchFamily="34" charset="0"/>
                <a:cs typeface="Arial" pitchFamily="34" charset="0"/>
              </a:rPr>
              <a:t>     تحت شبکه، اشتراک پرینتر، اتصال سوییچ و روتر و پیاده‌سازی شبکه‌های </a:t>
            </a:r>
          </a:p>
          <a:p>
            <a:pPr algn="r" rtl="1">
              <a:buNone/>
            </a:pPr>
            <a:r>
              <a:rPr lang="fa-IR" sz="2400" dirty="0" smtClean="0">
                <a:latin typeface="Arial" pitchFamily="34" charset="0"/>
                <a:cs typeface="Arial" pitchFamily="34" charset="0"/>
              </a:rPr>
              <a:t>     پیشرفته استفاده نمود.</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Nastaran\Desktop\poe.jpg"/>
          <p:cNvPicPr>
            <a:picLocks noChangeAspect="1" noChangeArrowheads="1"/>
          </p:cNvPicPr>
          <p:nvPr/>
        </p:nvPicPr>
        <p:blipFill>
          <a:blip r:embed="rId2"/>
          <a:srcRect/>
          <a:stretch>
            <a:fillRect/>
          </a:stretch>
        </p:blipFill>
        <p:spPr bwMode="auto">
          <a:xfrm>
            <a:off x="567244" y="1778000"/>
            <a:ext cx="8564056" cy="4191000"/>
          </a:xfrm>
          <a:prstGeom prst="rect">
            <a:avLst/>
          </a:prstGeom>
          <a:noFill/>
        </p:spPr>
      </p:pic>
      <p:sp>
        <p:nvSpPr>
          <p:cNvPr id="8" name="Title 1"/>
          <p:cNvSpPr>
            <a:spLocks noGrp="1"/>
          </p:cNvSpPr>
          <p:nvPr>
            <p:ph type="title"/>
          </p:nvPr>
        </p:nvSpPr>
        <p:spPr>
          <a:xfrm>
            <a:off x="2082800" y="482600"/>
            <a:ext cx="7226300" cy="850900"/>
          </a:xfrm>
        </p:spPr>
        <p:txBody>
          <a:bodyPr/>
          <a:lstStyle/>
          <a:p>
            <a:pPr algn="r" rtl="1"/>
            <a:r>
              <a:rPr lang="fa-IR" dirty="0" smtClean="0">
                <a:latin typeface="Arial" pitchFamily="34" charset="0"/>
                <a:cs typeface="Arial" pitchFamily="34" charset="0"/>
              </a:rPr>
              <a:t>عمکرد تکنولوژی</a:t>
            </a:r>
            <a:r>
              <a:rPr lang="en-US" dirty="0" err="1" smtClean="0">
                <a:latin typeface="Arial" pitchFamily="34" charset="0"/>
                <a:cs typeface="Arial" pitchFamily="34" charset="0"/>
              </a:rPr>
              <a:t>powerline</a:t>
            </a:r>
            <a:r>
              <a:rPr lang="en-US" dirty="0" smtClean="0">
                <a:latin typeface="Arial" pitchFamily="34" charset="0"/>
                <a:cs typeface="Arial" pitchFamily="34" charset="0"/>
              </a:rPr>
              <a:t> </a:t>
            </a:r>
            <a:endParaRPr lang="fa-I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4700"/>
          </a:xfrm>
        </p:spPr>
        <p:txBody>
          <a:bodyPr/>
          <a:lstStyle/>
          <a:p>
            <a:pPr algn="r" rtl="1"/>
            <a:r>
              <a:rPr lang="fa-IR" dirty="0" smtClean="0">
                <a:latin typeface="Arial" pitchFamily="34" charset="0"/>
                <a:cs typeface="Arial" pitchFamily="34" charset="0"/>
              </a:rPr>
              <a:t>سایر ویژگی های </a:t>
            </a:r>
            <a:r>
              <a:rPr lang="en-US" dirty="0" err="1" smtClean="0">
                <a:latin typeface="Arial" pitchFamily="34" charset="0"/>
                <a:cs typeface="Arial" pitchFamily="34" charset="0"/>
              </a:rPr>
              <a:t>powerline</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11301"/>
            <a:ext cx="8596668" cy="4530062"/>
          </a:xfrm>
        </p:spPr>
        <p:txBody>
          <a:bodyPr>
            <a:normAutofit/>
          </a:bodyPr>
          <a:lstStyle/>
          <a:p>
            <a:pPr algn="r" rtl="1"/>
            <a:r>
              <a:rPr lang="fa-IR" sz="2400" dirty="0" smtClean="0">
                <a:latin typeface="Arial" pitchFamily="34" charset="0"/>
                <a:cs typeface="Arial" pitchFamily="34" charset="0"/>
              </a:rPr>
              <a:t>نصب آسان و کاملا بی نیاز از پیکر بندی و تنظیمات پیچیده</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مستقل از سیستم عامل ، بی نیاز از رایانه برای راه اندازی</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ارسال اطلاعات تا فاصله 200 متری بصورت نقطه به نقطه (</a:t>
            </a:r>
            <a:r>
              <a:rPr lang="en-US" sz="2400" dirty="0" smtClean="0">
                <a:latin typeface="Arial" pitchFamily="34" charset="0"/>
                <a:cs typeface="Arial" pitchFamily="34" charset="0"/>
              </a:rPr>
              <a:t>(Point to Point</a:t>
            </a:r>
          </a:p>
          <a:p>
            <a:pPr algn="r" rtl="1"/>
            <a:endParaRPr lang="en-US" sz="2400" dirty="0" smtClean="0">
              <a:latin typeface="Arial" pitchFamily="34" charset="0"/>
              <a:cs typeface="Arial" pitchFamily="34" charset="0"/>
            </a:endParaRPr>
          </a:p>
          <a:p>
            <a:pPr algn="r" rtl="1"/>
            <a:r>
              <a:rPr lang="fa-IR" sz="2400" dirty="0" smtClean="0">
                <a:latin typeface="Arial" pitchFamily="34" charset="0"/>
                <a:cs typeface="Arial" pitchFamily="34" charset="0"/>
              </a:rPr>
              <a:t>عدم نیاز به کابل کشی مجزا بدلیل استفاده از کابل های برق موجود در ساختمان</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49300"/>
          </a:xfrm>
        </p:spPr>
        <p:txBody>
          <a:bodyPr/>
          <a:lstStyle/>
          <a:p>
            <a:pPr algn="r" rtl="1"/>
            <a:r>
              <a:rPr lang="fa-IR" dirty="0" smtClean="0">
                <a:latin typeface="Arial" pitchFamily="34" charset="0"/>
                <a:cs typeface="Arial" pitchFamily="34" charset="0"/>
              </a:rPr>
              <a:t>سایر ویژگی های </a:t>
            </a:r>
            <a:r>
              <a:rPr lang="en-US" dirty="0" err="1" smtClean="0">
                <a:latin typeface="Arial" pitchFamily="34" charset="0"/>
                <a:cs typeface="Arial" pitchFamily="34" charset="0"/>
              </a:rPr>
              <a:t>powerline</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62101"/>
            <a:ext cx="8596668" cy="4479262"/>
          </a:xfrm>
        </p:spPr>
        <p:txBody>
          <a:bodyPr>
            <a:normAutofit/>
          </a:bodyPr>
          <a:lstStyle/>
          <a:p>
            <a:pPr algn="r" rtl="1"/>
            <a:r>
              <a:rPr lang="fa-IR" sz="2400" dirty="0" smtClean="0">
                <a:latin typeface="Arial" pitchFamily="34" charset="0"/>
                <a:cs typeface="Arial" pitchFamily="34" charset="0"/>
              </a:rPr>
              <a:t>بی نیاز از سوراخ کاری دیوارهای منزل و یا دفتر کار</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سرعت بالای شبکه تا </a:t>
            </a:r>
            <a:r>
              <a:rPr lang="en-US" sz="2400" dirty="0" smtClean="0">
                <a:latin typeface="Arial" pitchFamily="34" charset="0"/>
                <a:cs typeface="Arial" pitchFamily="34" charset="0"/>
              </a:rPr>
              <a:t>  Mbps </a:t>
            </a:r>
            <a:r>
              <a:rPr lang="fa-IR" sz="2400" dirty="0" smtClean="0">
                <a:latin typeface="Arial" pitchFamily="34" charset="0"/>
                <a:cs typeface="Arial" pitchFamily="34" charset="0"/>
              </a:rPr>
              <a:t>200 </a:t>
            </a:r>
          </a:p>
          <a:p>
            <a:pPr algn="r" rtl="1"/>
            <a:endParaRPr lang="fa-IR" sz="2400" dirty="0" smtClean="0">
              <a:latin typeface="Arial" pitchFamily="34" charset="0"/>
              <a:cs typeface="Arial" pitchFamily="34" charset="0"/>
            </a:endParaRPr>
          </a:p>
          <a:p>
            <a:pPr algn="r" rtl="1"/>
            <a:r>
              <a:rPr lang="fa-IR" sz="2400" dirty="0" smtClean="0">
                <a:latin typeface="Arial" pitchFamily="34" charset="0"/>
                <a:cs typeface="Arial" pitchFamily="34" charset="0"/>
              </a:rPr>
              <a:t>عدم نیاز به هرگونه سخت افزار جانبی مانند هاب ، سویچ ویا روتر</a:t>
            </a:r>
          </a:p>
          <a:p>
            <a:pPr algn="r" rtl="1"/>
            <a:endParaRPr lang="fa-IR" sz="2400" b="1" dirty="0" smtClean="0">
              <a:latin typeface="Arial" pitchFamily="34" charset="0"/>
              <a:cs typeface="Arial" pitchFamily="34" charset="0"/>
            </a:endParaRPr>
          </a:p>
          <a:p>
            <a:pPr algn="r" rtl="1"/>
            <a:r>
              <a:rPr lang="fa-IR" sz="2400" dirty="0" smtClean="0">
                <a:latin typeface="Arial" pitchFamily="34" charset="0"/>
                <a:cs typeface="Arial" pitchFamily="34" charset="0"/>
              </a:rPr>
              <a:t>امکان استفاده از تمامی پریزهای برق موجود در محیط اطراف شما</a:t>
            </a:r>
            <a:r>
              <a:rPr lang="fa-IR" sz="2400" b="1" dirty="0" smtClean="0"/>
              <a:t/>
            </a:r>
            <a:br>
              <a:rPr lang="fa-IR" sz="2400" b="1" dirty="0" smtClean="0"/>
            </a:b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8200"/>
          </a:xfrm>
        </p:spPr>
        <p:txBody>
          <a:bodyPr/>
          <a:lstStyle/>
          <a:p>
            <a:pPr algn="r" rtl="1"/>
            <a:r>
              <a:rPr lang="fa-IR" dirty="0" smtClean="0">
                <a:latin typeface="Arial" pitchFamily="34" charset="0"/>
                <a:cs typeface="Arial" pitchFamily="34" charset="0"/>
              </a:rPr>
              <a:t>معایب </a:t>
            </a:r>
            <a:r>
              <a:rPr lang="en-US" dirty="0" err="1" smtClean="0">
                <a:latin typeface="Arial" pitchFamily="34" charset="0"/>
                <a:cs typeface="Arial" pitchFamily="34" charset="0"/>
              </a:rPr>
              <a:t>powerline</a:t>
            </a:r>
            <a:endParaRPr lang="fa-IR" dirty="0">
              <a:latin typeface="Arial" pitchFamily="34" charset="0"/>
              <a:cs typeface="Arial" pitchFamily="34" charset="0"/>
            </a:endParaRPr>
          </a:p>
        </p:txBody>
      </p:sp>
      <p:sp>
        <p:nvSpPr>
          <p:cNvPr id="3" name="Content Placeholder 2"/>
          <p:cNvSpPr>
            <a:spLocks noGrp="1"/>
          </p:cNvSpPr>
          <p:nvPr>
            <p:ph idx="1"/>
          </p:nvPr>
        </p:nvSpPr>
        <p:spPr>
          <a:xfrm>
            <a:off x="677334" y="1562101"/>
            <a:ext cx="8596668" cy="4479262"/>
          </a:xfrm>
        </p:spPr>
        <p:txBody>
          <a:bodyPr>
            <a:normAutofit/>
          </a:bodyPr>
          <a:lstStyle/>
          <a:p>
            <a:pPr algn="r" rtl="1">
              <a:buFont typeface="+mj-lt"/>
              <a:buAutoNum type="arabicPeriod"/>
            </a:pPr>
            <a:r>
              <a:rPr lang="fa-IR" sz="2400" dirty="0" smtClean="0">
                <a:latin typeface="Arial" pitchFamily="34" charset="0"/>
                <a:cs typeface="Arial" pitchFamily="34" charset="0"/>
              </a:rPr>
              <a:t>یک آداپتور </a:t>
            </a:r>
            <a:r>
              <a:rPr lang="en-US" sz="2400" dirty="0" smtClean="0">
                <a:latin typeface="Arial" pitchFamily="34" charset="0"/>
                <a:cs typeface="Arial" pitchFamily="34" charset="0"/>
              </a:rPr>
              <a:t>Power Line </a:t>
            </a:r>
            <a:r>
              <a:rPr lang="fa-IR" sz="2400" dirty="0" smtClean="0">
                <a:latin typeface="Arial" pitchFamily="34" charset="0"/>
                <a:cs typeface="Arial" pitchFamily="34" charset="0"/>
              </a:rPr>
              <a:t>باید به طور مستقیم به پریز دیواری متصل شود. اگر آداپتور را به چند‌راهی یا پریزهای سیار متصل کنیم، عملکرد آن دچار مشکل می‌شود.این ضعف باعث می‌شود که در مکان‌هایی که پریزهای دیواری کم بوده یا نزدیک به هم هستند، شبکه </a:t>
            </a:r>
            <a:r>
              <a:rPr lang="en-US" sz="2400" dirty="0" smtClean="0">
                <a:latin typeface="Arial" pitchFamily="34" charset="0"/>
                <a:cs typeface="Arial" pitchFamily="34" charset="0"/>
              </a:rPr>
              <a:t>Power Line </a:t>
            </a:r>
            <a:r>
              <a:rPr lang="fa-IR" sz="2400" dirty="0" smtClean="0">
                <a:latin typeface="Arial" pitchFamily="34" charset="0"/>
                <a:cs typeface="Arial" pitchFamily="34" charset="0"/>
              </a:rPr>
              <a:t>کارایی مورد انتظار را نداشته باشد.</a:t>
            </a:r>
          </a:p>
          <a:p>
            <a:pPr algn="r" rtl="1">
              <a:buFont typeface="+mj-lt"/>
              <a:buAutoNum type="arabicPeriod"/>
            </a:pPr>
            <a:endParaRPr lang="fa-IR" sz="2400" dirty="0" smtClean="0">
              <a:latin typeface="Arial" pitchFamily="34" charset="0"/>
              <a:cs typeface="Arial" pitchFamily="34" charset="0"/>
            </a:endParaRPr>
          </a:p>
          <a:p>
            <a:pPr algn="r" rtl="1">
              <a:buFont typeface="+mj-lt"/>
              <a:buAutoNum type="arabicPeriod"/>
            </a:pPr>
            <a:r>
              <a:rPr lang="fa-IR" sz="2400" dirty="0" smtClean="0">
                <a:latin typeface="Arial" pitchFamily="34" charset="0"/>
                <a:cs typeface="Arial" pitchFamily="34" charset="0"/>
              </a:rPr>
              <a:t>آداپتورهای </a:t>
            </a:r>
            <a:r>
              <a:rPr lang="en-US" sz="2400" dirty="0" smtClean="0">
                <a:latin typeface="Arial" pitchFamily="34" charset="0"/>
                <a:cs typeface="Arial" pitchFamily="34" charset="0"/>
              </a:rPr>
              <a:t>Power Line </a:t>
            </a:r>
            <a:r>
              <a:rPr lang="fa-IR" sz="2400" dirty="0" smtClean="0">
                <a:latin typeface="Arial" pitchFamily="34" charset="0"/>
                <a:cs typeface="Arial" pitchFamily="34" charset="0"/>
              </a:rPr>
              <a:t>نیازمند الکتریسته ۲۲۰ ولت (یا ۱۱۰ ولت) استاندارد هستند. سیگنال‌های ارتباطی بین آداپتورها به کیفیت سیم‌کشی برق بستگی دارند. سیم‌‌کشی‌های غیراصولی و اتصالی‌های موجود در سیم‌های برق می‌توانند اثرات منفی رو شبکه </a:t>
            </a:r>
            <a:r>
              <a:rPr lang="en-US" sz="2400" dirty="0" err="1" smtClean="0">
                <a:latin typeface="Arial" pitchFamily="34" charset="0"/>
                <a:cs typeface="Arial" pitchFamily="34" charset="0"/>
              </a:rPr>
              <a:t>powerline</a:t>
            </a:r>
            <a:r>
              <a:rPr lang="fa-IR" sz="2400" dirty="0" smtClean="0">
                <a:latin typeface="Arial" pitchFamily="34" charset="0"/>
                <a:cs typeface="Arial" pitchFamily="34" charset="0"/>
              </a:rPr>
              <a:t> داشته باشند</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8500"/>
          </a:xfrm>
        </p:spPr>
        <p:txBody>
          <a:bodyPr/>
          <a:lstStyle/>
          <a:p>
            <a:pPr algn="r" rtl="1"/>
            <a:r>
              <a:rPr lang="fa-IR" dirty="0" smtClean="0">
                <a:latin typeface="Arial" pitchFamily="34" charset="0"/>
                <a:cs typeface="Arial" pitchFamily="34" charset="0"/>
              </a:rPr>
              <a:t>معایب </a:t>
            </a:r>
            <a:r>
              <a:rPr lang="en-US" dirty="0" err="1" smtClean="0">
                <a:latin typeface="Arial" pitchFamily="34" charset="0"/>
                <a:cs typeface="Arial" pitchFamily="34" charset="0"/>
              </a:rPr>
              <a:t>powerline</a:t>
            </a:r>
            <a:endParaRPr lang="fa-IR" dirty="0"/>
          </a:p>
        </p:txBody>
      </p:sp>
      <p:sp>
        <p:nvSpPr>
          <p:cNvPr id="3" name="Content Placeholder 2"/>
          <p:cNvSpPr>
            <a:spLocks noGrp="1"/>
          </p:cNvSpPr>
          <p:nvPr>
            <p:ph idx="1"/>
          </p:nvPr>
        </p:nvSpPr>
        <p:spPr>
          <a:xfrm>
            <a:off x="677334" y="1562101"/>
            <a:ext cx="8596668" cy="4479262"/>
          </a:xfrm>
        </p:spPr>
        <p:txBody>
          <a:bodyPr>
            <a:normAutofit/>
          </a:bodyPr>
          <a:lstStyle/>
          <a:p>
            <a:pPr algn="r" rtl="1">
              <a:buFont typeface="+mj-lt"/>
              <a:buAutoNum type="arabicPeriod" startAt="3"/>
            </a:pPr>
            <a:r>
              <a:rPr lang="fa-IR" sz="2400" dirty="0" smtClean="0">
                <a:latin typeface="Arial" pitchFamily="34" charset="0"/>
                <a:cs typeface="Arial" pitchFamily="34" charset="0"/>
              </a:rPr>
              <a:t>عملکرد آداپتورهای </a:t>
            </a:r>
            <a:r>
              <a:rPr lang="en-US" sz="2400" dirty="0" err="1" smtClean="0">
                <a:latin typeface="Arial" pitchFamily="34" charset="0"/>
                <a:cs typeface="Arial" pitchFamily="34" charset="0"/>
              </a:rPr>
              <a:t>powerline</a:t>
            </a:r>
            <a:r>
              <a:rPr lang="fa-IR" sz="2400" dirty="0" smtClean="0">
                <a:latin typeface="Arial" pitchFamily="34" charset="0"/>
                <a:cs typeface="Arial" pitchFamily="34" charset="0"/>
              </a:rPr>
              <a:t> ممکن است بر اثر نویزهای ایجاد شده توسط سایر دستگاه‌های الکتریکی مانند پنکه‌، ماشین‌ لباسشویی، ظرف‌شویی و... افت کند.</a:t>
            </a:r>
          </a:p>
          <a:p>
            <a:pPr algn="r" rtl="1">
              <a:buFont typeface="+mj-lt"/>
              <a:buAutoNum type="arabicPeriod" startAt="3"/>
            </a:pPr>
            <a:endParaRPr lang="fa-IR" sz="2400" dirty="0" smtClean="0">
              <a:latin typeface="Arial" pitchFamily="34" charset="0"/>
              <a:cs typeface="Arial" pitchFamily="34" charset="0"/>
            </a:endParaRPr>
          </a:p>
          <a:p>
            <a:pPr algn="r" rtl="1">
              <a:buFont typeface="+mj-lt"/>
              <a:buAutoNum type="arabicPeriod" startAt="3"/>
            </a:pPr>
            <a:r>
              <a:rPr lang="fa-IR" sz="2400" dirty="0" smtClean="0">
                <a:latin typeface="Arial" pitchFamily="34" charset="0"/>
                <a:cs typeface="Arial" pitchFamily="34" charset="0"/>
              </a:rPr>
              <a:t>استفاده از شبکه </a:t>
            </a:r>
            <a:r>
              <a:rPr lang="en-US" sz="2400" dirty="0" err="1" smtClean="0">
                <a:latin typeface="Arial" pitchFamily="34" charset="0"/>
                <a:cs typeface="Arial" pitchFamily="34" charset="0"/>
              </a:rPr>
              <a:t>powerline</a:t>
            </a:r>
            <a:r>
              <a:rPr lang="en-US" sz="2400" dirty="0" smtClean="0">
                <a:latin typeface="Arial" pitchFamily="34" charset="0"/>
                <a:cs typeface="Arial" pitchFamily="34" charset="0"/>
              </a:rPr>
              <a:t> </a:t>
            </a:r>
            <a:r>
              <a:rPr lang="fa-IR" sz="2400" dirty="0" smtClean="0">
                <a:latin typeface="Arial" pitchFamily="34" charset="0"/>
                <a:cs typeface="Arial" pitchFamily="34" charset="0"/>
              </a:rPr>
              <a:t>در آپارتمان ممکن است با خطرات امنیتی و سوءاستفاده همراه باشد. از آنجا که تمام ساختمان دارای سیم‌کشی برق است، ساختمان‌های مجاور می‌توانند به کمک یک آداپتور به شبکه شما نفوذ کنند. این اتفاق شبیه به آن است که شما یک شبکه</a:t>
            </a:r>
            <a:r>
              <a:rPr lang="en-US" sz="2400" dirty="0" err="1" smtClean="0">
                <a:latin typeface="Arial" pitchFamily="34" charset="0"/>
                <a:cs typeface="Arial" pitchFamily="34" charset="0"/>
              </a:rPr>
              <a:t>wi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fi</a:t>
            </a:r>
            <a:r>
              <a:rPr lang="en-US" sz="2400" dirty="0" smtClean="0">
                <a:latin typeface="Arial" pitchFamily="34" charset="0"/>
                <a:cs typeface="Arial" pitchFamily="34" charset="0"/>
              </a:rPr>
              <a:t> </a:t>
            </a:r>
            <a:r>
              <a:rPr lang="fa-IR" sz="2400" dirty="0" smtClean="0">
                <a:latin typeface="Arial" pitchFamily="34" charset="0"/>
                <a:cs typeface="Arial" pitchFamily="34" charset="0"/>
              </a:rPr>
              <a:t> باز (بدون کلمه‌عبور) داشته باشید.</a:t>
            </a:r>
            <a:endParaRPr lang="fa-I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839</TotalTime>
  <Words>782</Words>
  <Application>Microsoft Office PowerPoint</Application>
  <PresentationFormat>Custom</PresentationFormat>
  <Paragraphs>105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Facet</vt:lpstr>
      <vt:lpstr>BPL</vt:lpstr>
      <vt:lpstr>تکنولوژی BPL  چیست؟</vt:lpstr>
      <vt:lpstr>PowerLine</vt:lpstr>
      <vt:lpstr>PowerLine</vt:lpstr>
      <vt:lpstr>عمکرد تکنولوژیpowerline </vt:lpstr>
      <vt:lpstr>سایر ویژگی های powerline</vt:lpstr>
      <vt:lpstr>سایر ویژگی های powerline</vt:lpstr>
      <vt:lpstr>معایب powerline</vt:lpstr>
      <vt:lpstr>معایب powerline</vt:lpstr>
      <vt:lpstr>ایده اصلی تکنولوژیBPL</vt:lpstr>
      <vt:lpstr>مزایای تکنولوژیBPL</vt:lpstr>
      <vt:lpstr>مزایای تکنولوژیBPL</vt:lpstr>
      <vt:lpstr>معایب تکنولوژیBPL</vt:lpstr>
      <vt:lpstr>مودم هایBPL</vt:lpstr>
      <vt:lpstr>توسعه تکنولوژی BPL</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Nastaran</dc:creator>
  <cp:lastModifiedBy>Nastaran</cp:lastModifiedBy>
  <cp:revision>58</cp:revision>
  <dcterms:created xsi:type="dcterms:W3CDTF">2014-09-12T02:18:09Z</dcterms:created>
  <dcterms:modified xsi:type="dcterms:W3CDTF">2017-12-31T06:53:25Z</dcterms:modified>
</cp:coreProperties>
</file>