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6" r:id="rId2"/>
    <p:sldId id="285" r:id="rId3"/>
    <p:sldId id="287" r:id="rId4"/>
    <p:sldId id="288" r:id="rId5"/>
    <p:sldId id="289" r:id="rId6"/>
    <p:sldId id="291" r:id="rId7"/>
    <p:sldId id="292" r:id="rId8"/>
    <p:sldId id="293" r:id="rId9"/>
    <p:sldId id="28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Learn Mor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214" autoAdjust="0"/>
  </p:normalViewPr>
  <p:slideViewPr>
    <p:cSldViewPr snapToGrid="0">
      <p:cViewPr varScale="1">
        <p:scale>
          <a:sx n="75" d="100"/>
          <a:sy n="75" d="100"/>
        </p:scale>
        <p:origin x="-42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659F48-6F9C-4E83-A6D3-99C82344AD17}" type="datetime1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24A7C9-3F82-4AC7-A42B-8184F86B3025}" type="datetime1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622300"/>
            <a:ext cx="3808476" cy="12827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>Clementine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5320" y="2392680"/>
            <a:ext cx="9710928" cy="4130040"/>
          </a:xfrm>
        </p:spPr>
        <p:txBody>
          <a:bodyPr/>
          <a:lstStyle/>
          <a:p>
            <a:pPr algn="ctr" rtl="1"/>
            <a:r>
              <a:rPr b="1" smtClean="0"/>
              <a:t>Data Mining Presentation</a:t>
            </a:r>
          </a:p>
          <a:p>
            <a:pPr algn="ctr" rtl="1"/>
            <a:r>
              <a:rPr b="1" smtClean="0"/>
              <a:t>Lecturer:Dr.vahidipour</a:t>
            </a:r>
          </a:p>
          <a:p>
            <a:pPr algn="ctr"/>
            <a:r>
              <a:rPr lang="en-US" b="1" dirty="0" smtClean="0"/>
              <a:t>P</a:t>
            </a:r>
            <a:r>
              <a:rPr b="1" smtClean="0"/>
              <a:t>resenters:</a:t>
            </a:r>
          </a:p>
          <a:p>
            <a:pPr algn="ctr"/>
            <a:r>
              <a:rPr b="1" smtClean="0"/>
              <a:t>Nastaran Jafari,Zahra Bayat,Sara Ghorbani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Other Dataset in Clementine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58800" y="1435100"/>
            <a:ext cx="10883900" cy="48331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Display Dataset in Table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5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90550" y="1397000"/>
            <a:ext cx="10318750" cy="485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Descriptive statistics</a:t>
            </a:r>
            <a:r>
              <a:rPr lang="fa-I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clementine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66750" y="1447800"/>
            <a:ext cx="11042650" cy="4762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Read value and Direction in Clementine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79450" y="1536700"/>
            <a:ext cx="10306050" cy="4889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Drive Node in Clementine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41350" y="1498600"/>
            <a:ext cx="1082675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Filter Node in Clementine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9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17550" y="1460500"/>
            <a:ext cx="10217150" cy="477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CHAID Algorithm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10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409700"/>
            <a:ext cx="10636250" cy="49911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CHAID Algorithm</a:t>
            </a:r>
            <a:endParaRPr lang="fa-IR" sz="3600" dirty="0"/>
          </a:p>
        </p:txBody>
      </p:sp>
      <p:pic>
        <p:nvPicPr>
          <p:cNvPr id="6" name="Content Placeholder 5" descr="12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384300"/>
            <a:ext cx="1053465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CART Algorithm 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79450" y="1422400"/>
            <a:ext cx="10712450" cy="485964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CART Algorithm </a:t>
            </a:r>
            <a:endParaRPr lang="fa-IR" sz="3600" dirty="0"/>
          </a:p>
        </p:txBody>
      </p:sp>
      <p:pic>
        <p:nvPicPr>
          <p:cNvPr id="4" name="Content Placeholder 3" descr="14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2150" y="1473200"/>
            <a:ext cx="10623550" cy="4914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68" y="835152"/>
            <a:ext cx="6876288" cy="6400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b="1" smtClean="0">
                <a:latin typeface="Arial" pitchFamily="34" charset="0"/>
                <a:cs typeface="Arial" pitchFamily="34" charset="0"/>
              </a:rPr>
              <a:t>hat is clementine?</a:t>
            </a:r>
            <a:endParaRPr b="1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 smtClean="0">
                <a:latin typeface="Arial" pitchFamily="34" charset="0"/>
                <a:cs typeface="Arial" pitchFamily="34" charset="0"/>
              </a:rPr>
              <a:t>What is the point of Statistical Analysis?</a:t>
            </a:r>
            <a:endParaRPr b="1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 smtClean="0">
                <a:latin typeface="Arial" pitchFamily="34" charset="0"/>
                <a:cs typeface="Arial" pitchFamily="34" charset="0"/>
              </a:rPr>
              <a:t>CHAID Algorithm</a:t>
            </a:r>
            <a:endParaRPr lang="fa-IR" b="1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 smtClean="0">
                <a:latin typeface="Arial" pitchFamily="34" charset="0"/>
                <a:cs typeface="Arial" pitchFamily="34" charset="0"/>
              </a:rPr>
              <a:t>CART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mtClean="0">
                <a:latin typeface="Arial" pitchFamily="34" charset="0"/>
                <a:cs typeface="Arial" pitchFamily="34" charset="0"/>
              </a:rPr>
              <a:t>and c5.0  Algorithm</a:t>
            </a:r>
            <a:endParaRPr b="1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Useful teaching resources</a:t>
            </a: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Questions?</a:t>
            </a:r>
          </a:p>
          <a:p>
            <a:pPr>
              <a:buBlip>
                <a:blip r:embed="rId2"/>
              </a:buBlip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C5.0 Algorithm</a:t>
            </a:r>
            <a:endParaRPr lang="fa-I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15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511300"/>
            <a:ext cx="10864850" cy="485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C5.0 Algorithm(Decision Tree)</a:t>
            </a:r>
            <a:endParaRPr lang="fa-IR" dirty="0"/>
          </a:p>
        </p:txBody>
      </p:sp>
      <p:pic>
        <p:nvPicPr>
          <p:cNvPr id="6" name="Content Placeholder 5" descr="16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460500"/>
            <a:ext cx="10801350" cy="482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C5.0 Algorithm(Rule Set)</a:t>
            </a:r>
            <a:endParaRPr lang="fa-IR" dirty="0"/>
          </a:p>
        </p:txBody>
      </p:sp>
      <p:pic>
        <p:nvPicPr>
          <p:cNvPr id="4" name="Content Placeholder 3" descr="17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42950" y="1358900"/>
            <a:ext cx="10699750" cy="48133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2).jpg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047750" y="1803400"/>
            <a:ext cx="9175750" cy="30098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880872"/>
            <a:ext cx="9781032" cy="6400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clementine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11301984" cy="397764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sz="2000" b="1">
                <a:latin typeface="Arial" pitchFamily="34" charset="0"/>
                <a:cs typeface="Arial" pitchFamily="34" charset="0"/>
              </a:rPr>
              <a:t>Statical Analytical Software used for data</a:t>
            </a:r>
          </a:p>
          <a:p>
            <a:pPr>
              <a:buBlip>
                <a:blip r:embed="rId2"/>
              </a:buBlip>
            </a:pPr>
            <a:r>
              <a:rPr sz="2000" b="1">
                <a:latin typeface="Arial" pitchFamily="34" charset="0"/>
                <a:cs typeface="Arial" pitchFamily="34" charset="0"/>
              </a:rPr>
              <a:t>Released in 1968 and acquired in 2009 by IBM;formerly know as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>
                <a:latin typeface="Arial" pitchFamily="34" charset="0"/>
                <a:cs typeface="Arial" pitchFamily="34" charset="0"/>
              </a:rPr>
              <a:t>clementine</a:t>
            </a:r>
          </a:p>
          <a:p>
            <a:pPr>
              <a:buBlip>
                <a:blip r:embed="rId2"/>
              </a:buBlip>
            </a:pPr>
            <a:r>
              <a:rPr sz="2000" b="1">
                <a:latin typeface="Arial" pitchFamily="34" charset="0"/>
                <a:cs typeface="Arial" pitchFamily="34" charset="0"/>
              </a:rPr>
              <a:t>Enables the user to easily import,manage and analyze their data in a user-friendly graphical user interface.</a:t>
            </a:r>
          </a:p>
          <a:p>
            <a:pPr>
              <a:buBlip>
                <a:blip r:embed="rId2"/>
              </a:buBlip>
            </a:pPr>
            <a:r>
              <a:rPr sz="2000" b="1">
                <a:latin typeface="Arial" pitchFamily="34" charset="0"/>
                <a:cs typeface="Arial" pitchFamily="34" charset="0"/>
              </a:rPr>
              <a:t>Allows the user to import from a variety of sources including databases(SQL,Oracle),flat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files,Excel </a:t>
            </a:r>
            <a:r>
              <a:rPr sz="2000" b="1">
                <a:latin typeface="Arial" pitchFamily="34" charset="0"/>
                <a:cs typeface="Arial" pitchFamily="34" charset="0"/>
              </a:rPr>
              <a:t>and XML</a:t>
            </a:r>
          </a:p>
          <a:p>
            <a:pPr>
              <a:buBlip>
                <a:blip r:embed="rId2"/>
              </a:buBlip>
            </a:pPr>
            <a:endParaRPr sz="2000" b="1">
              <a:latin typeface="Arial" pitchFamily="34" charset="0"/>
              <a:cs typeface="Arial" pitchFamily="34" charset="0"/>
            </a:endParaRPr>
          </a:p>
          <a:p>
            <a:endParaRPr sz="20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88" y="835152"/>
            <a:ext cx="6876288" cy="6400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clementine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Clementine allows the user to easily construct graphs &amp; </a:t>
            </a:r>
            <a:endParaRPr b="1" smtClean="0">
              <a:latin typeface="Arial" pitchFamily="34" charset="0"/>
              <a:cs typeface="Arial" pitchFamily="34" charset="0"/>
            </a:endParaRPr>
          </a:p>
          <a:p>
            <a:r>
              <a:rPr b="1">
                <a:latin typeface="Arial" pitchFamily="34" charset="0"/>
                <a:cs typeface="Arial" pitchFamily="34" charset="0"/>
              </a:rPr>
              <a:t> </a:t>
            </a:r>
            <a:r>
              <a:rPr b="1" smtClean="0">
                <a:latin typeface="Arial" pitchFamily="34" charset="0"/>
                <a:cs typeface="Arial" pitchFamily="34" charset="0"/>
              </a:rPr>
              <a:t> charts,tables,cross- </a:t>
            </a:r>
            <a:r>
              <a:rPr b="1">
                <a:latin typeface="Arial" pitchFamily="34" charset="0"/>
                <a:cs typeface="Arial" pitchFamily="34" charset="0"/>
              </a:rPr>
              <a:t>tabulations,build forecasting </a:t>
            </a:r>
            <a:r>
              <a:rPr b="1" smtClean="0">
                <a:latin typeface="Arial" pitchFamily="34" charset="0"/>
                <a:cs typeface="Arial" pitchFamily="34" charset="0"/>
              </a:rPr>
              <a:t>models,decision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fa-IR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mtClean="0">
                <a:latin typeface="Arial" pitchFamily="34" charset="0"/>
                <a:cs typeface="Arial" pitchFamily="34" charset="0"/>
              </a:rPr>
              <a:t>trees,and </a:t>
            </a:r>
            <a:r>
              <a:rPr b="1">
                <a:latin typeface="Arial" pitchFamily="34" charset="0"/>
                <a:cs typeface="Arial" pitchFamily="34" charset="0"/>
              </a:rPr>
              <a:t>perform a number </a:t>
            </a:r>
            <a:r>
              <a:rPr b="1" smtClean="0">
                <a:latin typeface="Arial" pitchFamily="34" charset="0"/>
                <a:cs typeface="Arial" pitchFamily="34" charset="0"/>
              </a:rPr>
              <a:t>of </a:t>
            </a:r>
            <a:r>
              <a:rPr b="1">
                <a:latin typeface="Arial" pitchFamily="34" charset="0"/>
                <a:cs typeface="Arial" pitchFamily="34" charset="0"/>
              </a:rPr>
              <a:t>advanced statistical functions and </a:t>
            </a:r>
            <a:endParaRPr lang="fa-IR" b="1" dirty="0" smtClean="0">
              <a:latin typeface="Arial" pitchFamily="34" charset="0"/>
              <a:cs typeface="Arial" pitchFamily="34" charset="0"/>
            </a:endParaRPr>
          </a:p>
          <a:p>
            <a:r>
              <a:rPr lang="fa-IR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mtClean="0">
                <a:latin typeface="Arial" pitchFamily="34" charset="0"/>
                <a:cs typeface="Arial" pitchFamily="34" charset="0"/>
              </a:rPr>
              <a:t>export </a:t>
            </a:r>
            <a:r>
              <a:rPr b="1">
                <a:latin typeface="Arial" pitchFamily="34" charset="0"/>
                <a:cs typeface="Arial" pitchFamily="34" charset="0"/>
              </a:rPr>
              <a:t>them to the desired format 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926592"/>
            <a:ext cx="10685272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point of Statistical Analysis?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To use a sample of data to make predictios about a </a:t>
            </a:r>
            <a:r>
              <a:rPr b="1" smtClean="0">
                <a:latin typeface="Arial" pitchFamily="34" charset="0"/>
                <a:cs typeface="Arial" pitchFamily="34" charset="0"/>
              </a:rPr>
              <a:t>larger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mtClean="0">
                <a:latin typeface="Arial" pitchFamily="34" charset="0"/>
                <a:cs typeface="Arial" pitchFamily="34" charset="0"/>
              </a:rPr>
              <a:t>population</a:t>
            </a:r>
            <a:endParaRPr b="1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To understand what decisions will cause a company to </a:t>
            </a:r>
            <a:r>
              <a:rPr b="1" smtClean="0">
                <a:latin typeface="Arial" pitchFamily="34" charset="0"/>
                <a:cs typeface="Arial" pitchFamily="34" charset="0"/>
              </a:rPr>
              <a:t>lose/make</a:t>
            </a:r>
            <a:r>
              <a:rPr lang="fa-IR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b="1" smtClean="0">
                <a:latin typeface="Arial" pitchFamily="34" charset="0"/>
                <a:cs typeface="Arial" pitchFamily="34" charset="0"/>
              </a:rPr>
              <a:t>money</a:t>
            </a:r>
            <a:endParaRPr b="1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To  understand  which clients are high risk/low risk</a:t>
            </a: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To make better planning </a:t>
            </a:r>
            <a:r>
              <a:rPr b="1" smtClean="0">
                <a:latin typeface="Arial" pitchFamily="34" charset="0"/>
                <a:cs typeface="Arial" pitchFamily="34" charset="0"/>
              </a:rPr>
              <a:t>decisions</a:t>
            </a:r>
            <a:endParaRPr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016000"/>
            <a:ext cx="10019792" cy="6985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point of Statistical Analysis?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Collecting Data, Analyzing Data, and Making Predictions from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b="1" smtClean="0">
                <a:latin typeface="Arial" pitchFamily="34" charset="0"/>
                <a:cs typeface="Arial" pitchFamily="34" charset="0"/>
              </a:rPr>
              <a:t>that </a:t>
            </a:r>
            <a:r>
              <a:rPr b="1">
                <a:latin typeface="Arial" pitchFamily="34" charset="0"/>
                <a:cs typeface="Arial" pitchFamily="34" charset="0"/>
              </a:rPr>
              <a:t>analysis is known as sound Research.</a:t>
            </a:r>
          </a:p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Research is the backbone of  why we have certain processes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b="1" smtClean="0">
                <a:latin typeface="Arial" pitchFamily="34" charset="0"/>
                <a:cs typeface="Arial" pitchFamily="34" charset="0"/>
              </a:rPr>
              <a:t>in </a:t>
            </a:r>
            <a:r>
              <a:rPr b="1">
                <a:latin typeface="Arial" pitchFamily="34" charset="0"/>
                <a:cs typeface="Arial" pitchFamily="34" charset="0"/>
              </a:rPr>
              <a:t>place in the fields of  medicine.finance, education , </a:t>
            </a:r>
            <a:r>
              <a:rPr b="1" smtClean="0">
                <a:latin typeface="Arial" pitchFamily="34" charset="0"/>
                <a:cs typeface="Arial" pitchFamily="34" charset="0"/>
              </a:rPr>
              <a:t>retail</a:t>
            </a:r>
            <a:endParaRPr b="1">
              <a:latin typeface="Arial" pitchFamily="34" charset="0"/>
              <a:cs typeface="Arial" pitchFamily="34" charset="0"/>
            </a:endParaRPr>
          </a:p>
          <a:p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143000"/>
            <a:ext cx="9473692" cy="584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Decision Tree Analysis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0700" y="2560320"/>
            <a:ext cx="9464548" cy="409448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sz="2000" b="1">
                <a:latin typeface="Arial" pitchFamily="34" charset="0"/>
                <a:cs typeface="Arial" pitchFamily="34" charset="0"/>
              </a:rPr>
              <a:t>Decesion-Tree Analysis: the purpose of a decision tree analysis is to </a:t>
            </a: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model </a:t>
            </a:r>
            <a:r>
              <a:rPr sz="2000" b="1">
                <a:latin typeface="Arial" pitchFamily="34" charset="0"/>
                <a:cs typeface="Arial" pitchFamily="34" charset="0"/>
              </a:rPr>
              <a:t>a series of events and look at how it affects an outcome (such as </a:t>
            </a: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a-I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sale </a:t>
            </a:r>
            <a:r>
              <a:rPr sz="2000" b="1">
                <a:latin typeface="Arial" pitchFamily="34" charset="0"/>
                <a:cs typeface="Arial" pitchFamily="34" charset="0"/>
              </a:rPr>
              <a:t>units).it calculates a set of conditional probabilities based on different </a:t>
            </a:r>
            <a:endParaRPr lang="fa-I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scenarios</a:t>
            </a:r>
            <a:r>
              <a:rPr sz="2000" b="1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fa-I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914400"/>
            <a:ext cx="6876288" cy="838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Decision Tree Analysis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b="1">
                <a:latin typeface="Arial" pitchFamily="34" charset="0"/>
                <a:cs typeface="Arial" pitchFamily="34" charset="0"/>
              </a:rPr>
              <a:t>Can be used in variety of industries including retail,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fa-IR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b="1" smtClean="0">
                <a:latin typeface="Arial" pitchFamily="34" charset="0"/>
                <a:cs typeface="Arial" pitchFamily="34" charset="0"/>
              </a:rPr>
              <a:t>healthcare </a:t>
            </a:r>
            <a:r>
              <a:rPr b="1">
                <a:latin typeface="Arial" pitchFamily="34" charset="0"/>
                <a:cs typeface="Arial" pitchFamily="34" charset="0"/>
              </a:rPr>
              <a:t>, education </a:t>
            </a:r>
            <a:r>
              <a:rPr b="1" smtClean="0">
                <a:latin typeface="Arial" pitchFamily="34" charset="0"/>
                <a:cs typeface="Arial" pitchFamily="34" charset="0"/>
              </a:rPr>
              <a:t>, </a:t>
            </a:r>
            <a:r>
              <a:rPr b="1">
                <a:latin typeface="Arial" pitchFamily="34" charset="0"/>
                <a:cs typeface="Arial" pitchFamily="34" charset="0"/>
              </a:rPr>
              <a:t>finance to name a few</a:t>
            </a:r>
            <a:r>
              <a:rPr b="1" smtClean="0">
                <a:latin typeface="Arial" pitchFamily="34" charset="0"/>
                <a:cs typeface="Arial" pitchFamily="34" charset="0"/>
              </a:rPr>
              <a:t>.</a:t>
            </a:r>
            <a:endParaRPr lang="fa-IR" b="1" dirty="0" smtClean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b="1" smtClean="0">
                <a:latin typeface="Arial" pitchFamily="34" charset="0"/>
                <a:cs typeface="Arial" pitchFamily="34" charset="0"/>
              </a:rPr>
              <a:t>3-minute </a:t>
            </a:r>
            <a:r>
              <a:rPr b="1">
                <a:latin typeface="Arial" pitchFamily="34" charset="0"/>
                <a:cs typeface="Arial" pitchFamily="34" charset="0"/>
              </a:rPr>
              <a:t>demonstration in retail setting</a:t>
            </a:r>
          </a:p>
          <a:p>
            <a:pPr>
              <a:buBlip>
                <a:blip r:embed="rId2"/>
              </a:buBlip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228600"/>
            <a:ext cx="6877119" cy="8595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Dataset in Clementine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6101" y="1435100"/>
            <a:ext cx="10756900" cy="4960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1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tf10001108</Template>
  <TotalTime>482</TotalTime>
  <Words>355</Words>
  <PresentationFormat>Custom</PresentationFormat>
  <Paragraphs>71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tf10001108</vt:lpstr>
      <vt:lpstr>                  Clementine </vt:lpstr>
      <vt:lpstr>Agenda</vt:lpstr>
      <vt:lpstr>      What is clementine?</vt:lpstr>
      <vt:lpstr>      What is clementine?</vt:lpstr>
      <vt:lpstr>What is the point of Statistical Analysis?</vt:lpstr>
      <vt:lpstr>What is the point of Statistical Analysis?</vt:lpstr>
      <vt:lpstr>Decision Tree Analysis</vt:lpstr>
      <vt:lpstr>Decision Tree Analysis</vt:lpstr>
      <vt:lpstr>Dataset in Clementine</vt:lpstr>
      <vt:lpstr>Other Dataset in Clementine</vt:lpstr>
      <vt:lpstr>Display Dataset in Table</vt:lpstr>
      <vt:lpstr>Descriptive statistics  in clementine</vt:lpstr>
      <vt:lpstr>Read value and Direction in Clementine</vt:lpstr>
      <vt:lpstr>Drive Node in Clementine</vt:lpstr>
      <vt:lpstr>Filter Node in Clementine</vt:lpstr>
      <vt:lpstr>CHAID Algorithm</vt:lpstr>
      <vt:lpstr>CHAID Algorithm</vt:lpstr>
      <vt:lpstr>CART Algorithm </vt:lpstr>
      <vt:lpstr>CART Algorithm </vt:lpstr>
      <vt:lpstr>C5.0 Algorithm</vt:lpstr>
      <vt:lpstr>C5.0 Algorithm(Decision Tree)</vt:lpstr>
      <vt:lpstr>C5.0 Algorithm(Rule Set)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zahra</dc:creator>
  <cp:lastModifiedBy>Nastaran</cp:lastModifiedBy>
  <cp:revision>23</cp:revision>
  <dcterms:created xsi:type="dcterms:W3CDTF">2017-12-28T18:01:56Z</dcterms:created>
  <dcterms:modified xsi:type="dcterms:W3CDTF">2017-12-29T18:12:07Z</dcterms:modified>
  <cp:version/>
</cp:coreProperties>
</file>