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3" r:id="rId12"/>
    <p:sldId id="266" r:id="rId13"/>
    <p:sldId id="267" r:id="rId14"/>
    <p:sldId id="268" r:id="rId15"/>
    <p:sldId id="269" r:id="rId16"/>
    <p:sldId id="272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63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E756A-9CA3-44AB-ACC7-5D72C7E81272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9B532-398F-4389-95E3-C275523E0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1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EAF036E-CC76-4F20-AA3E-6D4FECD1E9EC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202F-2C4D-45FD-A50B-C821AB8D6728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F2-8D5B-452C-982C-3040E8E9D27B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9738-2A49-4AAF-893B-1EF95F191049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18DFE7-AC27-484A-8094-60B480F3DFBC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F0C5-B4E6-49AD-AB91-2E2869939E8D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F785-75B2-4DD4-B8E3-989E06BDCFCB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DC8E-A20C-4109-909B-C37119D6AD46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943E-48C4-40DB-B8E0-22D2533197FE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A20268-6ED5-468D-8534-96C5287E356C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E8940D-8092-4405-82A9-C62DD95709F2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916A219-4D68-48B7-BC34-30E88192A97B}" type="datetime1">
              <a:rPr lang="en-US" smtClean="0"/>
              <a:t>12/17/2017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file:///C:\Program%20Files\MATLAB\R2016a\help\images\code-generation.html" TargetMode="External"/><Relationship Id="rId3" Type="http://schemas.openxmlformats.org/officeDocument/2006/relationships/hyperlink" Target="file:///C:\Program%20Files\MATLAB\R2016a\help\images\display-and-exploration.html" TargetMode="External"/><Relationship Id="rId7" Type="http://schemas.openxmlformats.org/officeDocument/2006/relationships/hyperlink" Target="file:///C:\Program%20Files\MATLAB\R2016a\help\images\color.html" TargetMode="External"/><Relationship Id="rId2" Type="http://schemas.openxmlformats.org/officeDocument/2006/relationships/hyperlink" Target="file:///C:\Program%20Files\MATLAB\R2016a\help\images\import-export-and-convers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Program%20Files\MATLAB\R2016a\help\images\image-analysis.html" TargetMode="External"/><Relationship Id="rId5" Type="http://schemas.openxmlformats.org/officeDocument/2006/relationships/hyperlink" Target="file:///C:\Program%20Files\MATLAB\R2016a\help\images\image-enhancement-and-restoration.html" TargetMode="External"/><Relationship Id="rId4" Type="http://schemas.openxmlformats.org/officeDocument/2006/relationships/hyperlink" Target="file:///C:\Program%20Files\MATLAB\R2016a\help\images\image-registration-and-geometric-transformation.html" TargetMode="External"/><Relationship Id="rId9" Type="http://schemas.openxmlformats.org/officeDocument/2006/relationships/hyperlink" Target="file:///C:\Program%20Files\MATLAB\R2016a\help\images\gpu-computing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processing toolbox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Shaghayegh</a:t>
            </a:r>
            <a:r>
              <a:rPr lang="en-US" dirty="0" smtClean="0"/>
              <a:t> </a:t>
            </a:r>
            <a:r>
              <a:rPr lang="en-US" dirty="0" err="1" smtClean="0"/>
              <a:t>jalali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0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Rotate an Image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371600" y="3305987"/>
            <a:ext cx="4023436" cy="15414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1740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J =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imrotate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(I,35,'bilinear');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imshow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(I)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Figure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imshow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(J)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96" y="2330726"/>
            <a:ext cx="3666667" cy="36857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1" y="566531"/>
            <a:ext cx="9601200" cy="1485900"/>
          </a:xfrm>
        </p:spPr>
        <p:txBody>
          <a:bodyPr/>
          <a:lstStyle/>
          <a:p>
            <a:r>
              <a:rPr lang="en-US" b="1" dirty="0"/>
              <a:t>rgb2gray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92696" y="2528141"/>
            <a:ext cx="576504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Convert RGB image or </a:t>
            </a:r>
            <a:r>
              <a:rPr lang="en-US" sz="2400" dirty="0" err="1"/>
              <a:t>colormap</a:t>
            </a:r>
            <a:r>
              <a:rPr lang="en-US" sz="2400" dirty="0"/>
              <a:t> to grayscale</a:t>
            </a:r>
          </a:p>
          <a:p>
            <a:endParaRPr lang="en-US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RGB =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imread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(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A020F0"/>
                </a:solidFill>
                <a:effectLst/>
                <a:latin typeface="Menlo"/>
              </a:rPr>
              <a:t>'peppers.png'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imshow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(RGB)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404040"/>
                </a:solidFill>
                <a:latin typeface="Menlo"/>
              </a:rPr>
              <a:t>I= </a:t>
            </a:r>
            <a:r>
              <a:rPr lang="en-US" altLang="en-US" sz="2400" dirty="0">
                <a:solidFill>
                  <a:srgbClr val="404040"/>
                </a:solidFill>
                <a:latin typeface="Menlo"/>
              </a:rPr>
              <a:t>rgb2gray(RGB); </a:t>
            </a:r>
            <a:r>
              <a:rPr lang="en-US" altLang="en-US" sz="2400" dirty="0" smtClean="0">
                <a:solidFill>
                  <a:srgbClr val="404040"/>
                </a:solidFill>
                <a:latin typeface="Menlo"/>
              </a:rPr>
              <a:t>figure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Imshow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(I)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13" y="1224940"/>
            <a:ext cx="4250786" cy="2780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13" y="4193480"/>
            <a:ext cx="4250786" cy="25786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Registering an Image Using Normalized Cross-Correlation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1: Read Image</a:t>
            </a:r>
          </a:p>
          <a:p>
            <a:r>
              <a:rPr lang="en-US" b="1" dirty="0"/>
              <a:t>Step 2: Choose </a:t>
            </a:r>
            <a:r>
              <a:rPr lang="en-US" b="1" dirty="0" err="1"/>
              <a:t>Subregions</a:t>
            </a:r>
            <a:r>
              <a:rPr lang="en-US" b="1" dirty="0"/>
              <a:t> of Each Image</a:t>
            </a:r>
          </a:p>
          <a:p>
            <a:r>
              <a:rPr lang="en-US" b="1" dirty="0"/>
              <a:t>Step 3: Do Normalized Cross-Correlation and Find Coordinates of Peak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Read Image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57" y="2435087"/>
            <a:ext cx="4803400" cy="3581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096" y="3323686"/>
            <a:ext cx="1876190" cy="13238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Choose </a:t>
            </a:r>
            <a:r>
              <a:rPr lang="en-US" b="1" dirty="0" err="1"/>
              <a:t>Subregions</a:t>
            </a:r>
            <a:r>
              <a:rPr lang="en-US" b="1" dirty="0"/>
              <a:t> of Each Image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371600" y="3153371"/>
            <a:ext cx="5275483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rect_onion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 = [111 33 65 58];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rect_peppers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 = [163 47 143 151];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sub_onion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 =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imcrop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onion,rect_onion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sub_peppers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 =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imcrop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peppers,rect_peppers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figure,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imshow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sub_onion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figure,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imshow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sub_peppers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)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87" y="3153371"/>
            <a:ext cx="619048" cy="561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87" y="4076700"/>
            <a:ext cx="1380952" cy="145714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Do Normalized Cross-Correlation and Find Coordinates of Peak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729" y="2171700"/>
            <a:ext cx="4701209" cy="3581400"/>
          </a:xfrm>
        </p:spPr>
      </p:pic>
      <p:sp>
        <p:nvSpPr>
          <p:cNvPr id="5" name="Rectangle 4"/>
          <p:cNvSpPr/>
          <p:nvPr/>
        </p:nvSpPr>
        <p:spPr>
          <a:xfrm>
            <a:off x="1129748" y="299290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c = normxcorr2(</a:t>
            </a:r>
            <a:r>
              <a:rPr lang="en-US" sz="2000" dirty="0" err="1"/>
              <a:t>sub_onion</a:t>
            </a:r>
            <a:r>
              <a:rPr lang="en-US" sz="2000" dirty="0"/>
              <a:t>(:,:,1),</a:t>
            </a:r>
            <a:r>
              <a:rPr lang="en-US" sz="2000" dirty="0" err="1"/>
              <a:t>sub_peppers</a:t>
            </a:r>
            <a:r>
              <a:rPr lang="en-US" sz="2000" dirty="0"/>
              <a:t>(:,:,1));</a:t>
            </a:r>
          </a:p>
          <a:p>
            <a:r>
              <a:rPr lang="en-US" sz="2000" dirty="0"/>
              <a:t>figure, surf(c), shading flat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71600" y="2968705"/>
            <a:ext cx="4650312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I =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imread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(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A020F0"/>
                </a:solidFill>
                <a:effectLst/>
                <a:latin typeface="Menlo"/>
              </a:rPr>
              <a:t>'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A020F0"/>
                </a:solidFill>
                <a:effectLst/>
                <a:latin typeface="Menlo"/>
              </a:rPr>
              <a:t>circuit.tif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A020F0"/>
                </a:solidFill>
                <a:effectLst/>
                <a:latin typeface="Menlo"/>
              </a:rPr>
              <a:t>'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);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imshow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(I)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smtClean="0">
                <a:solidFill>
                  <a:srgbClr val="404040"/>
                </a:solidFill>
                <a:latin typeface="Menlo"/>
              </a:rPr>
              <a:t>BW1 </a:t>
            </a:r>
            <a:r>
              <a:rPr lang="en-US" altLang="en-US" sz="2400" dirty="0">
                <a:solidFill>
                  <a:srgbClr val="404040"/>
                </a:solidFill>
                <a:latin typeface="Menlo"/>
              </a:rPr>
              <a:t>= edge(</a:t>
            </a:r>
            <a:r>
              <a:rPr lang="en-US" altLang="en-US" sz="2400" dirty="0" err="1">
                <a:solidFill>
                  <a:srgbClr val="404040"/>
                </a:solidFill>
                <a:latin typeface="Menlo"/>
              </a:rPr>
              <a:t>I,</a:t>
            </a:r>
            <a:r>
              <a:rPr lang="en-US" altLang="en-US" sz="2400" dirty="0" err="1">
                <a:solidFill>
                  <a:srgbClr val="A020F0"/>
                </a:solidFill>
                <a:latin typeface="Menlo"/>
              </a:rPr>
              <a:t>'Canny</a:t>
            </a:r>
            <a:r>
              <a:rPr lang="en-US" altLang="en-US" sz="2400" dirty="0">
                <a:solidFill>
                  <a:srgbClr val="A020F0"/>
                </a:solidFill>
                <a:latin typeface="Menlo"/>
              </a:rPr>
              <a:t>'</a:t>
            </a:r>
            <a:r>
              <a:rPr lang="en-US" altLang="en-US" sz="2400" dirty="0">
                <a:solidFill>
                  <a:srgbClr val="404040"/>
                </a:solidFill>
                <a:latin typeface="Menlo"/>
              </a:rPr>
              <a:t>);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endParaRPr lang="en-US" altLang="en-US" sz="2400" dirty="0" smtClean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404040"/>
                </a:solidFill>
                <a:latin typeface="Menlo"/>
              </a:rPr>
              <a:t>BW2 = edge(</a:t>
            </a:r>
            <a:r>
              <a:rPr lang="en-US" altLang="en-US" sz="2400" dirty="0" err="1">
                <a:solidFill>
                  <a:srgbClr val="404040"/>
                </a:solidFill>
                <a:latin typeface="Menlo"/>
              </a:rPr>
              <a:t>I,</a:t>
            </a:r>
            <a:r>
              <a:rPr lang="en-US" altLang="en-US" sz="2400" dirty="0" err="1">
                <a:solidFill>
                  <a:srgbClr val="A020F0"/>
                </a:solidFill>
                <a:latin typeface="Menlo"/>
              </a:rPr>
              <a:t>'Prewitt</a:t>
            </a:r>
            <a:r>
              <a:rPr lang="en-US" altLang="en-US" sz="2400" dirty="0">
                <a:solidFill>
                  <a:srgbClr val="A020F0"/>
                </a:solidFill>
                <a:latin typeface="Menlo"/>
              </a:rPr>
              <a:t>'</a:t>
            </a:r>
            <a:r>
              <a:rPr lang="en-US" altLang="en-US" sz="2400" dirty="0">
                <a:solidFill>
                  <a:srgbClr val="404040"/>
                </a:solidFill>
                <a:latin typeface="Menlo"/>
              </a:rPr>
              <a:t>);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404040"/>
                </a:solidFill>
                <a:latin typeface="Menlo"/>
              </a:rPr>
              <a:t>imshowpair</a:t>
            </a:r>
            <a:r>
              <a:rPr lang="en-US" altLang="en-US" sz="2400" dirty="0">
                <a:solidFill>
                  <a:srgbClr val="404040"/>
                </a:solidFill>
                <a:latin typeface="Menlo"/>
              </a:rPr>
              <a:t>(BW1,BW2,</a:t>
            </a:r>
            <a:r>
              <a:rPr lang="en-US" altLang="en-US" sz="2400" dirty="0">
                <a:solidFill>
                  <a:srgbClr val="A020F0"/>
                </a:solidFill>
                <a:latin typeface="Menlo"/>
              </a:rPr>
              <a:t>'montage'</a:t>
            </a:r>
            <a:r>
              <a:rPr lang="en-US" altLang="en-US" sz="2400" dirty="0">
                <a:solidFill>
                  <a:srgbClr val="404040"/>
                </a:solidFill>
                <a:latin typeface="Menlo"/>
              </a:rPr>
              <a:t>)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endParaRPr lang="en-US" altLang="en-US" sz="5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65" y="2621801"/>
            <a:ext cx="3951395" cy="25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228" y="269965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Thank you </a:t>
            </a:r>
            <a:endParaRPr lang="en-US" sz="9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3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80" y="2462663"/>
            <a:ext cx="3627081" cy="3581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38" y="2472602"/>
            <a:ext cx="5659213" cy="369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Basic Image Import, Processing, and Export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>
                <a:hlinkClick r:id="rId2"/>
              </a:rPr>
              <a:t>Import, Export, and </a:t>
            </a:r>
            <a:r>
              <a:rPr lang="en-US" b="1" dirty="0" smtClean="0">
                <a:hlinkClick r:id="rId2"/>
              </a:rPr>
              <a:t>Conversion</a:t>
            </a:r>
            <a:endParaRPr lang="en-US" dirty="0"/>
          </a:p>
          <a:p>
            <a:r>
              <a:rPr lang="en-US" b="1" dirty="0">
                <a:hlinkClick r:id="rId3"/>
              </a:rPr>
              <a:t>Display and </a:t>
            </a:r>
            <a:r>
              <a:rPr lang="en-US" b="1" dirty="0" smtClean="0">
                <a:hlinkClick r:id="rId3"/>
              </a:rPr>
              <a:t>Exploration</a:t>
            </a:r>
            <a:endParaRPr lang="en-US" dirty="0"/>
          </a:p>
          <a:p>
            <a:r>
              <a:rPr lang="en-US" b="1" dirty="0">
                <a:hlinkClick r:id="rId4"/>
              </a:rPr>
              <a:t>Geometric Transformation, Spatial Referencing, and Image </a:t>
            </a:r>
            <a:r>
              <a:rPr lang="en-US" b="1" dirty="0" smtClean="0">
                <a:hlinkClick r:id="rId4"/>
              </a:rPr>
              <a:t>Registration</a:t>
            </a:r>
            <a:endParaRPr lang="en-US" dirty="0"/>
          </a:p>
          <a:p>
            <a:r>
              <a:rPr lang="en-US" b="1" dirty="0">
                <a:hlinkClick r:id="rId5"/>
              </a:rPr>
              <a:t>Image </a:t>
            </a:r>
            <a:r>
              <a:rPr lang="en-US" b="1" dirty="0" smtClean="0">
                <a:hlinkClick r:id="rId5"/>
              </a:rPr>
              <a:t>Enhancement</a:t>
            </a:r>
            <a:endParaRPr lang="en-US" dirty="0"/>
          </a:p>
          <a:p>
            <a:r>
              <a:rPr lang="en-US" b="1" dirty="0">
                <a:hlinkClick r:id="rId6"/>
              </a:rPr>
              <a:t>Image </a:t>
            </a:r>
            <a:r>
              <a:rPr lang="en-US" b="1" dirty="0" smtClean="0">
                <a:hlinkClick r:id="rId6"/>
              </a:rPr>
              <a:t>Analysis</a:t>
            </a:r>
            <a:endParaRPr lang="en-US" dirty="0"/>
          </a:p>
          <a:p>
            <a:r>
              <a:rPr lang="en-US" b="1" dirty="0" smtClean="0">
                <a:hlinkClick r:id="rId7"/>
              </a:rPr>
              <a:t>Color</a:t>
            </a:r>
            <a:endParaRPr lang="en-US" dirty="0"/>
          </a:p>
          <a:p>
            <a:r>
              <a:rPr lang="en-US" b="1" dirty="0">
                <a:hlinkClick r:id="rId8"/>
              </a:rPr>
              <a:t>Code </a:t>
            </a:r>
            <a:r>
              <a:rPr lang="en-US" b="1" dirty="0" smtClean="0">
                <a:hlinkClick r:id="rId8"/>
              </a:rPr>
              <a:t>Generation</a:t>
            </a:r>
            <a:endParaRPr lang="en-US" dirty="0"/>
          </a:p>
          <a:p>
            <a:r>
              <a:rPr lang="en-US" b="1" dirty="0">
                <a:hlinkClick r:id="rId9"/>
              </a:rPr>
              <a:t>GPU Computing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Basic Image Import, Processing, and Export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1: Read and Display an Image</a:t>
            </a:r>
          </a:p>
          <a:p>
            <a:r>
              <a:rPr lang="en-US" b="1" dirty="0" smtClean="0"/>
              <a:t>Step </a:t>
            </a:r>
            <a:r>
              <a:rPr lang="en-US" b="1" dirty="0"/>
              <a:t>2: Check How the Image Appears in the </a:t>
            </a:r>
            <a:r>
              <a:rPr lang="en-US" b="1" dirty="0" smtClean="0"/>
              <a:t>Workspace</a:t>
            </a:r>
          </a:p>
          <a:p>
            <a:r>
              <a:rPr lang="en-US" b="1" dirty="0"/>
              <a:t>Step 3: Improve Image Contrast</a:t>
            </a:r>
          </a:p>
          <a:p>
            <a:r>
              <a:rPr lang="en-US" b="1" dirty="0"/>
              <a:t>Step 4: Write the Adjusted Image to a Disk File</a:t>
            </a:r>
          </a:p>
          <a:p>
            <a:r>
              <a:rPr lang="en-US" b="1" dirty="0"/>
              <a:t>Step 5: Check the Contents of the Newly Written File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 Read and Display an Image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71600" y="3480508"/>
            <a:ext cx="378680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I =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imread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(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A020F0"/>
                </a:solidFill>
                <a:effectLst/>
                <a:latin typeface="Menlo"/>
              </a:rPr>
              <a:t>'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A020F0"/>
                </a:solidFill>
                <a:effectLst/>
                <a:latin typeface="Menlo"/>
              </a:rPr>
              <a:t>pout.tif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A020F0"/>
                </a:solidFill>
                <a:effectLst/>
                <a:latin typeface="Menlo"/>
              </a:rPr>
              <a:t>'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err="1">
                <a:solidFill>
                  <a:schemeClr val="tx1"/>
                </a:solidFill>
              </a:rPr>
              <a:t>i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mshow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lang="en-US" altLang="en-US" sz="2400" dirty="0">
                <a:solidFill>
                  <a:schemeClr val="tx1"/>
                </a:solidFill>
              </a:rPr>
              <a:t>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22" y="1815217"/>
            <a:ext cx="4724400" cy="42481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 Check How the Image Appears in the </a:t>
            </a:r>
            <a:r>
              <a:rPr lang="en-US" b="1" dirty="0" smtClean="0"/>
              <a:t>Workspace &amp; </a:t>
            </a:r>
            <a:r>
              <a:rPr lang="en-US" b="1" dirty="0"/>
              <a:t>Improve Image Contrast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550" y="65500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71600" y="2655072"/>
            <a:ext cx="2345635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Whos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(I)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figure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imhist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(I)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smtClean="0">
                <a:solidFill>
                  <a:srgbClr val="404040"/>
                </a:solidFill>
                <a:latin typeface="Menlo"/>
              </a:rPr>
              <a:t>I2=</a:t>
            </a:r>
            <a:r>
              <a:rPr lang="en-US" altLang="en-US" sz="2800" dirty="0" err="1" smtClean="0">
                <a:solidFill>
                  <a:srgbClr val="404040"/>
                </a:solidFill>
                <a:latin typeface="Menlo"/>
              </a:rPr>
              <a:t>histeq</a:t>
            </a:r>
            <a:r>
              <a:rPr lang="en-US" altLang="en-US" sz="2800" dirty="0" smtClean="0">
                <a:solidFill>
                  <a:srgbClr val="404040"/>
                </a:solidFill>
                <a:latin typeface="Menlo"/>
              </a:rPr>
              <a:t>(I);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Figure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err="1" smtClean="0">
                <a:solidFill>
                  <a:srgbClr val="404040"/>
                </a:solidFill>
                <a:latin typeface="Menlo"/>
              </a:rPr>
              <a:t>Imshow</a:t>
            </a:r>
            <a:r>
              <a:rPr lang="en-US" altLang="en-US" sz="2800" dirty="0" smtClean="0">
                <a:solidFill>
                  <a:srgbClr val="404040"/>
                </a:solidFill>
                <a:latin typeface="Menlo"/>
              </a:rPr>
              <a:t> (l2)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81" y="2007703"/>
            <a:ext cx="5930347" cy="388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71" y="2395330"/>
            <a:ext cx="5329582" cy="388288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97" y="2395330"/>
            <a:ext cx="47244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879496" cy="14859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 Write the Adjusted Image to a Disk </a:t>
            </a:r>
            <a:r>
              <a:rPr lang="en-US" b="1" dirty="0" smtClean="0"/>
              <a:t>File &amp;</a:t>
            </a:r>
            <a:br>
              <a:rPr lang="en-US" b="1" dirty="0" smtClean="0"/>
            </a:br>
            <a:r>
              <a:rPr lang="en-US" b="1" dirty="0"/>
              <a:t>Check the Contents of the Newly Written File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800811" y="3808680"/>
            <a:ext cx="853599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imwrite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 (I2,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A020F0"/>
                </a:solidFill>
                <a:effectLst/>
                <a:latin typeface="Menlo"/>
              </a:rPr>
              <a:t>'pout2.png'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); \\</a:t>
            </a:r>
            <a:r>
              <a:rPr lang="en-US" altLang="en-US" dirty="0">
                <a:solidFill>
                  <a:srgbClr val="404040"/>
                </a:solidFill>
                <a:latin typeface="Menlo"/>
              </a:rPr>
              <a:t> </a:t>
            </a:r>
            <a:r>
              <a:rPr lang="en-US" altLang="en-US" dirty="0" err="1">
                <a:solidFill>
                  <a:srgbClr val="404040"/>
                </a:solidFill>
                <a:latin typeface="Menlo"/>
              </a:rPr>
              <a:t>imwrite</a:t>
            </a:r>
            <a:r>
              <a:rPr lang="en-US" altLang="en-US" dirty="0">
                <a:solidFill>
                  <a:srgbClr val="404040"/>
                </a:solidFill>
                <a:latin typeface="Menlo"/>
              </a:rPr>
              <a:t> </a:t>
            </a:r>
            <a:r>
              <a:rPr lang="en-US" altLang="en-US" dirty="0" smtClean="0">
                <a:solidFill>
                  <a:srgbClr val="404040"/>
                </a:solidFill>
                <a:latin typeface="Menlo"/>
              </a:rPr>
              <a:t>(I2, </a:t>
            </a:r>
            <a:r>
              <a:rPr lang="en-US" altLang="en-US" dirty="0">
                <a:solidFill>
                  <a:srgbClr val="404040"/>
                </a:solidFill>
                <a:latin typeface="Menlo"/>
              </a:rPr>
              <a:t>'C:\</a:t>
            </a:r>
            <a:r>
              <a:rPr lang="en-US" altLang="en-US" dirty="0" smtClean="0">
                <a:solidFill>
                  <a:srgbClr val="404040"/>
                </a:solidFill>
                <a:latin typeface="Menlo"/>
              </a:rPr>
              <a:t>Users\Zahra\Desktop\pout3.png');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Imf</a:t>
            </a:r>
            <a:r>
              <a:rPr lang="en-US" altLang="en-US" dirty="0" err="1" smtClean="0">
                <a:solidFill>
                  <a:schemeClr val="tx1"/>
                </a:solidFill>
              </a:rPr>
              <a:t>info</a:t>
            </a:r>
            <a:r>
              <a:rPr lang="en-US" altLang="en-US" dirty="0" smtClean="0">
                <a:solidFill>
                  <a:schemeClr val="tx1"/>
                </a:solidFill>
              </a:rPr>
              <a:t>(</a:t>
            </a:r>
            <a:r>
              <a:rPr lang="en-US" altLang="en-US" dirty="0">
                <a:solidFill>
                  <a:srgbClr val="A020F0"/>
                </a:solidFill>
                <a:latin typeface="Menlo"/>
              </a:rPr>
              <a:t>'pout2.png</a:t>
            </a:r>
            <a:r>
              <a:rPr lang="en-US" altLang="en-US" dirty="0" smtClean="0">
                <a:solidFill>
                  <a:srgbClr val="A020F0"/>
                </a:solidFill>
                <a:latin typeface="Menlo"/>
              </a:rPr>
              <a:t>'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imcrop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71600" y="2805838"/>
            <a:ext cx="3478709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solidFill>
                  <a:srgbClr val="404040"/>
                </a:solidFill>
                <a:latin typeface="Menlo"/>
              </a:rPr>
              <a:t>I= </a:t>
            </a:r>
            <a:r>
              <a:rPr lang="en-US" altLang="en-US" dirty="0" err="1">
                <a:solidFill>
                  <a:srgbClr val="404040"/>
                </a:solidFill>
                <a:latin typeface="Menlo"/>
              </a:rPr>
              <a:t>imread</a:t>
            </a:r>
            <a:r>
              <a:rPr lang="en-US" altLang="en-US" dirty="0">
                <a:solidFill>
                  <a:srgbClr val="404040"/>
                </a:solidFill>
                <a:latin typeface="Menlo"/>
              </a:rPr>
              <a:t>(</a:t>
            </a:r>
            <a:r>
              <a:rPr lang="en-US" altLang="en-US" dirty="0">
                <a:solidFill>
                  <a:srgbClr val="A020F0"/>
                </a:solidFill>
                <a:latin typeface="Menlo"/>
              </a:rPr>
              <a:t>'</a:t>
            </a:r>
            <a:r>
              <a:rPr lang="en-US" altLang="en-US" dirty="0" err="1">
                <a:solidFill>
                  <a:srgbClr val="A020F0"/>
                </a:solidFill>
                <a:latin typeface="Menlo"/>
              </a:rPr>
              <a:t>circuit.tif</a:t>
            </a:r>
            <a:r>
              <a:rPr lang="en-US" altLang="en-US" dirty="0" smtClean="0">
                <a:solidFill>
                  <a:srgbClr val="A020F0"/>
                </a:solidFill>
                <a:latin typeface="Menlo"/>
              </a:rPr>
              <a:t>'</a:t>
            </a:r>
            <a:r>
              <a:rPr lang="en-US" altLang="en-US" dirty="0" smtClean="0">
                <a:solidFill>
                  <a:srgbClr val="404040"/>
                </a:solidFill>
                <a:latin typeface="Menlo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404040"/>
                </a:solidFill>
                <a:latin typeface="Menlo"/>
              </a:rPr>
              <a:t>I</a:t>
            </a:r>
            <a:r>
              <a:rPr lang="en-US" altLang="en-US" dirty="0" smtClean="0">
                <a:solidFill>
                  <a:srgbClr val="404040"/>
                </a:solidFill>
                <a:latin typeface="Menlo"/>
              </a:rPr>
              <a:t>2 </a:t>
            </a:r>
            <a:r>
              <a:rPr lang="en-US" altLang="en-US" dirty="0">
                <a:solidFill>
                  <a:srgbClr val="404040"/>
                </a:solidFill>
                <a:latin typeface="Menlo"/>
              </a:rPr>
              <a:t>= </a:t>
            </a:r>
            <a:r>
              <a:rPr lang="en-US" altLang="en-US" dirty="0" err="1">
                <a:solidFill>
                  <a:srgbClr val="404040"/>
                </a:solidFill>
                <a:latin typeface="Menlo"/>
              </a:rPr>
              <a:t>imcrop</a:t>
            </a:r>
            <a:r>
              <a:rPr lang="en-US" altLang="en-US" dirty="0">
                <a:solidFill>
                  <a:srgbClr val="404040"/>
                </a:solidFill>
                <a:latin typeface="Menlo"/>
              </a:rPr>
              <a:t>(I,[75 68 130 112]);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subplot(1,2,1)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imshow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(I)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 title(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A020F0"/>
                </a:solidFill>
                <a:effectLst/>
                <a:latin typeface="Menlo"/>
              </a:rPr>
              <a:t>'Original Image'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subplot(1,2,2)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imshow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(I2)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 title(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A020F0"/>
                </a:solidFill>
                <a:effectLst/>
                <a:latin typeface="Menlo"/>
              </a:rPr>
              <a:t>'Cropped Image'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enlo"/>
              </a:rPr>
              <a:t>)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06" y="3629837"/>
            <a:ext cx="3238500" cy="3057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06" y="593952"/>
            <a:ext cx="3238500" cy="30358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1235</TotalTime>
  <Words>351</Words>
  <Application>Microsoft Office PowerPoint</Application>
  <PresentationFormat>Widescreen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Franklin Gothic Book</vt:lpstr>
      <vt:lpstr>Menlo</vt:lpstr>
      <vt:lpstr>Crop</vt:lpstr>
      <vt:lpstr>Image processing toolbox</vt:lpstr>
      <vt:lpstr>Images </vt:lpstr>
      <vt:lpstr>Basic Image Import, Processing, and Export </vt:lpstr>
      <vt:lpstr>Basic Image Import, Processing, and Export  </vt:lpstr>
      <vt:lpstr> Read and Display an Image </vt:lpstr>
      <vt:lpstr> Check How the Image Appears in the Workspace &amp; Improve Image Contrast   </vt:lpstr>
      <vt:lpstr>comparison</vt:lpstr>
      <vt:lpstr> Write the Adjusted Image to a Disk File &amp; Check the Contents of the Newly Written File  </vt:lpstr>
      <vt:lpstr>imcrop </vt:lpstr>
      <vt:lpstr>Rotate an Image </vt:lpstr>
      <vt:lpstr>rgb2gray </vt:lpstr>
      <vt:lpstr>Registering an Image Using Normalized Cross-Correlation </vt:lpstr>
      <vt:lpstr>Read Image </vt:lpstr>
      <vt:lpstr>Choose Subregions of Each Image </vt:lpstr>
      <vt:lpstr>Do Normalized Cross-Correlation and Find Coordinates of Peak </vt:lpstr>
      <vt:lpstr>Edge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processing toolbox</dc:title>
  <dc:creator>Windows User</dc:creator>
  <cp:lastModifiedBy>Windows User</cp:lastModifiedBy>
  <cp:revision>20</cp:revision>
  <dcterms:created xsi:type="dcterms:W3CDTF">2017-12-16T14:04:43Z</dcterms:created>
  <dcterms:modified xsi:type="dcterms:W3CDTF">2017-12-18T08:23:38Z</dcterms:modified>
</cp:coreProperties>
</file>