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9" r:id="rId3"/>
    <p:sldId id="258" r:id="rId4"/>
    <p:sldId id="257" r:id="rId5"/>
    <p:sldId id="263" r:id="rId6"/>
    <p:sldId id="260" r:id="rId7"/>
    <p:sldId id="261" r:id="rId8"/>
    <p:sldId id="262" r:id="rId9"/>
    <p:sldId id="264" r:id="rId10"/>
    <p:sldId id="266" r:id="rId11"/>
    <p:sldId id="272" r:id="rId12"/>
    <p:sldId id="267" r:id="rId13"/>
    <p:sldId id="268" r:id="rId14"/>
    <p:sldId id="269" r:id="rId15"/>
    <p:sldId id="270" r:id="rId16"/>
    <p:sldId id="271"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D9079BB-5ED6-426A-A2AE-59D27E2469A2}" type="datetimeFigureOut">
              <a:rPr lang="fa-IR" smtClean="0"/>
              <a:t>05/05/1439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A409BCB-DA7A-4492-B8A0-95DE28D4388E}" type="slidenum">
              <a:rPr lang="fa-IR" smtClean="0"/>
              <a:t>‹#›</a:t>
            </a:fld>
            <a:endParaRPr lang="fa-IR"/>
          </a:p>
        </p:txBody>
      </p:sp>
    </p:spTree>
    <p:extLst>
      <p:ext uri="{BB962C8B-B14F-4D97-AF65-F5344CB8AC3E}">
        <p14:creationId xmlns:p14="http://schemas.microsoft.com/office/powerpoint/2010/main" val="97673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F3D560-3C8C-407D-9671-75788579355E}"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2BF5E3-CD36-4900-AFA7-80E6F21860D6}"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2FABC5-3F18-49BD-B62E-2A858EFA8A77}"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BF82ED1-647E-47DB-B50B-59B38272D6D0}"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7B6EBDE-DDE8-41C4-AB75-B33740B83E68}"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AB3D2A3-D884-42D5-A58E-BA34578E4A65}"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706C5F-01B8-4C91-B5DF-4C96DFD99002}"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EF5BF-79CA-4738-95F9-5132D00A2AA3}"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EA96B-73EC-4D7C-B2D5-A2DF7C5694D9}"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76232-E7A2-4969-9814-1D8EB4843284}" type="datetime1">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87EC02-0A4B-4A6E-9E07-A3D2BCBB3255}"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E3062-8F7C-44D0-B93E-0730DCD9FDAF}" type="datetime1">
              <a:rPr lang="en-US" smtClean="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618BA2-57AE-4853-AF67-0FFCAD97CD48}" type="datetime1">
              <a:rPr lang="en-US" smtClean="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E1D37-ED41-42C8-A956-6FC69D2BCE3A}" type="datetime1">
              <a:rPr lang="en-US" smtClean="0"/>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2AD7DE-DCC6-4923-A491-0C5CFA235571}"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543DEA-88AF-49D5-8D28-10D03C4C3526}" type="datetime1">
              <a:rPr lang="en-US" smtClean="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B7BF07-45A0-4954-A5CE-72720708639D}" type="datetime1">
              <a:rPr lang="en-US" smtClean="0"/>
              <a:t>1/21/2018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sisens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C7B3-6E6C-48A2-9961-6E942041C315}"/>
              </a:ext>
            </a:extLst>
          </p:cNvPr>
          <p:cNvSpPr>
            <a:spLocks noGrp="1"/>
          </p:cNvSpPr>
          <p:nvPr>
            <p:ph type="ctrTitle"/>
          </p:nvPr>
        </p:nvSpPr>
        <p:spPr/>
        <p:txBody>
          <a:bodyPr/>
          <a:lstStyle/>
          <a:p>
            <a:r>
              <a:rPr lang="en-US" dirty="0" err="1"/>
              <a:t>Sisense</a:t>
            </a:r>
            <a:endParaRPr lang="fa-IR" dirty="0"/>
          </a:p>
        </p:txBody>
      </p:sp>
      <p:sp>
        <p:nvSpPr>
          <p:cNvPr id="3" name="Subtitle 2">
            <a:extLst>
              <a:ext uri="{FF2B5EF4-FFF2-40B4-BE49-F238E27FC236}">
                <a16:creationId xmlns:a16="http://schemas.microsoft.com/office/drawing/2014/main" id="{50C082F5-2677-4D80-8A41-9559952D251D}"/>
              </a:ext>
            </a:extLst>
          </p:cNvPr>
          <p:cNvSpPr>
            <a:spLocks noGrp="1"/>
          </p:cNvSpPr>
          <p:nvPr>
            <p:ph type="subTitle" idx="1"/>
          </p:nvPr>
        </p:nvSpPr>
        <p:spPr/>
        <p:txBody>
          <a:bodyPr>
            <a:normAutofit lnSpcReduction="10000"/>
          </a:bodyPr>
          <a:lstStyle/>
          <a:p>
            <a:pPr algn="r"/>
            <a:r>
              <a:rPr lang="fa-IR" dirty="0"/>
              <a:t>ارائه دهندگان:حانیه حمیدی نیا و محمد عماد مالکی</a:t>
            </a:r>
          </a:p>
          <a:p>
            <a:pPr algn="r"/>
            <a:r>
              <a:rPr lang="fa-IR" dirty="0"/>
              <a:t>درس:مبانی داده کاوی    </a:t>
            </a:r>
          </a:p>
          <a:p>
            <a:pPr algn="r"/>
            <a:r>
              <a:rPr lang="fa-IR" dirty="0"/>
              <a:t>استاد درس:دکتر وحیدی پور</a:t>
            </a:r>
          </a:p>
        </p:txBody>
      </p:sp>
      <p:sp>
        <p:nvSpPr>
          <p:cNvPr id="4" name="Slide Number Placeholder 3">
            <a:extLst>
              <a:ext uri="{FF2B5EF4-FFF2-40B4-BE49-F238E27FC236}">
                <a16:creationId xmlns:a16="http://schemas.microsoft.com/office/drawing/2014/main" id="{BDB574B6-9778-4C9D-867C-DDA4B5DA501C}"/>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a:extLst>
              <a:ext uri="{FF2B5EF4-FFF2-40B4-BE49-F238E27FC236}">
                <a16:creationId xmlns:a16="http://schemas.microsoft.com/office/drawing/2014/main" id="{6D0D9E88-65C1-4F34-A3FA-DA2B5F764664}"/>
              </a:ext>
            </a:extLst>
          </p:cNvPr>
          <p:cNvPicPr>
            <a:picLocks noChangeAspect="1"/>
          </p:cNvPicPr>
          <p:nvPr/>
        </p:nvPicPr>
        <p:blipFill>
          <a:blip r:embed="rId2"/>
          <a:stretch>
            <a:fillRect/>
          </a:stretch>
        </p:blipFill>
        <p:spPr>
          <a:xfrm>
            <a:off x="305166" y="234321"/>
            <a:ext cx="11581667" cy="2930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306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C089-F065-4648-90D1-948CB831B392}"/>
              </a:ext>
            </a:extLst>
          </p:cNvPr>
          <p:cNvSpPr>
            <a:spLocks noGrp="1"/>
          </p:cNvSpPr>
          <p:nvPr>
            <p:ph type="title"/>
          </p:nvPr>
        </p:nvSpPr>
        <p:spPr/>
        <p:txBody>
          <a:bodyPr/>
          <a:lstStyle/>
          <a:p>
            <a:endParaRPr lang="fa-IR" dirty="0"/>
          </a:p>
        </p:txBody>
      </p:sp>
      <p:sp>
        <p:nvSpPr>
          <p:cNvPr id="4" name="Slide Number Placeholder 3">
            <a:extLst>
              <a:ext uri="{FF2B5EF4-FFF2-40B4-BE49-F238E27FC236}">
                <a16:creationId xmlns:a16="http://schemas.microsoft.com/office/drawing/2014/main" id="{C5AAA611-027F-4B09-99B8-9908C42E2BA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Content Placeholder 6">
            <a:extLst>
              <a:ext uri="{FF2B5EF4-FFF2-40B4-BE49-F238E27FC236}">
                <a16:creationId xmlns:a16="http://schemas.microsoft.com/office/drawing/2014/main" id="{64D0E4B9-5F60-4A22-B053-D7DA9A57E999}"/>
              </a:ext>
            </a:extLst>
          </p:cNvPr>
          <p:cNvSpPr>
            <a:spLocks noGrp="1"/>
          </p:cNvSpPr>
          <p:nvPr>
            <p:ph idx="1"/>
          </p:nvPr>
        </p:nvSpPr>
        <p:spPr/>
        <p:txBody>
          <a:bodyPr/>
          <a:lstStyle/>
          <a:p>
            <a:r>
              <a:rPr lang="fa-IR" dirty="0"/>
              <a:t>این راه حل به شما اجازه می دهد تا به راحتی اطلاعات لازم را برای تصمیم گیری های کسب و کار هوشمندانه و استراتژی های قابل اعتماد به کار ببرید، تجزیه و تحلیل کنید و تجسم کنید. شما می توانید از برنامه برای متحد کردن تمام داده های شما را به داشبورد بصری جذاب با استفاده از رابط کاربری کشیدن و رها کردن ساده استفاده کنید. به طور خلاصه، </a:t>
            </a:r>
            <a:r>
              <a:rPr lang="en-US" dirty="0" err="1"/>
              <a:t>Sisense</a:t>
            </a:r>
            <a:r>
              <a:rPr lang="en-US" dirty="0"/>
              <a:t> </a:t>
            </a:r>
            <a:r>
              <a:rPr lang="fa-IR" dirty="0"/>
              <a:t>به شما اجازه می دهد اطلاعات را به بینش ارزشمند تبدیل کنید و آنها را با اعضای تیم خود، مشتریان و شرکای تجاری خود با استفاده از داشبورد های تعاملی به اشتراک بگذارید.</a:t>
            </a:r>
          </a:p>
        </p:txBody>
      </p:sp>
      <p:pic>
        <p:nvPicPr>
          <p:cNvPr id="8" name="Picture 7">
            <a:extLst>
              <a:ext uri="{FF2B5EF4-FFF2-40B4-BE49-F238E27FC236}">
                <a16:creationId xmlns:a16="http://schemas.microsoft.com/office/drawing/2014/main" id="{D3AC6D1A-9B86-4F5E-8586-06F978F6FBB9}"/>
              </a:ext>
            </a:extLst>
          </p:cNvPr>
          <p:cNvPicPr>
            <a:picLocks noChangeAspect="1"/>
          </p:cNvPicPr>
          <p:nvPr/>
        </p:nvPicPr>
        <p:blipFill>
          <a:blip r:embed="rId2"/>
          <a:stretch>
            <a:fillRect/>
          </a:stretch>
        </p:blipFill>
        <p:spPr>
          <a:xfrm>
            <a:off x="2894133" y="4026774"/>
            <a:ext cx="5827835" cy="2570974"/>
          </a:xfrm>
          <a:prstGeom prst="rect">
            <a:avLst/>
          </a:prstGeom>
        </p:spPr>
      </p:pic>
    </p:spTree>
    <p:extLst>
      <p:ext uri="{BB962C8B-B14F-4D97-AF65-F5344CB8AC3E}">
        <p14:creationId xmlns:p14="http://schemas.microsoft.com/office/powerpoint/2010/main" val="318068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2622-15E8-46B5-8282-2C8223C79D9C}"/>
              </a:ext>
            </a:extLst>
          </p:cNvPr>
          <p:cNvSpPr>
            <a:spLocks noGrp="1"/>
          </p:cNvSpPr>
          <p:nvPr>
            <p:ph type="title"/>
          </p:nvPr>
        </p:nvSpPr>
        <p:spPr/>
        <p:txBody>
          <a:bodyPr/>
          <a:lstStyle/>
          <a:p>
            <a:r>
              <a:rPr lang="en-US" dirty="0" err="1"/>
              <a:t>Sisense</a:t>
            </a:r>
            <a:r>
              <a:rPr lang="en-US" dirty="0"/>
              <a:t> charts:</a:t>
            </a:r>
            <a:endParaRPr lang="fa-IR" dirty="0"/>
          </a:p>
        </p:txBody>
      </p:sp>
      <p:sp>
        <p:nvSpPr>
          <p:cNvPr id="3" name="Content Placeholder 2">
            <a:extLst>
              <a:ext uri="{FF2B5EF4-FFF2-40B4-BE49-F238E27FC236}">
                <a16:creationId xmlns:a16="http://schemas.microsoft.com/office/drawing/2014/main" id="{6229D429-65EB-4145-AB58-1EE174A8A3E3}"/>
              </a:ext>
            </a:extLst>
          </p:cNvPr>
          <p:cNvSpPr>
            <a:spLocks noGrp="1"/>
          </p:cNvSpPr>
          <p:nvPr>
            <p:ph idx="1"/>
          </p:nvPr>
        </p:nvSpPr>
        <p:spPr/>
        <p:txBody>
          <a:bodyPr/>
          <a:lstStyle/>
          <a:p>
            <a:r>
              <a:rPr lang="fa-IR" dirty="0"/>
              <a:t>این ابزار به شما به صورت ساده در داشتن انواع نمودار ها کمک می کند:</a:t>
            </a:r>
          </a:p>
        </p:txBody>
      </p:sp>
      <p:sp>
        <p:nvSpPr>
          <p:cNvPr id="4" name="Slide Number Placeholder 3">
            <a:extLst>
              <a:ext uri="{FF2B5EF4-FFF2-40B4-BE49-F238E27FC236}">
                <a16:creationId xmlns:a16="http://schemas.microsoft.com/office/drawing/2014/main" id="{8E949F15-3C29-4C8D-8536-5BDD751ACEB2}"/>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a:extLst>
              <a:ext uri="{FF2B5EF4-FFF2-40B4-BE49-F238E27FC236}">
                <a16:creationId xmlns:a16="http://schemas.microsoft.com/office/drawing/2014/main" id="{8083DEAA-D2AD-4906-8C51-09C13C2FFE7B}"/>
              </a:ext>
            </a:extLst>
          </p:cNvPr>
          <p:cNvPicPr>
            <a:picLocks noChangeAspect="1"/>
          </p:cNvPicPr>
          <p:nvPr/>
        </p:nvPicPr>
        <p:blipFill>
          <a:blip r:embed="rId2"/>
          <a:stretch>
            <a:fillRect/>
          </a:stretch>
        </p:blipFill>
        <p:spPr>
          <a:xfrm>
            <a:off x="2912156" y="2566746"/>
            <a:ext cx="6899502" cy="3880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548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9C64-D89D-4937-8E0C-16C057C9150B}"/>
              </a:ext>
            </a:extLst>
          </p:cNvPr>
          <p:cNvSpPr>
            <a:spLocks noGrp="1"/>
          </p:cNvSpPr>
          <p:nvPr>
            <p:ph type="title"/>
          </p:nvPr>
        </p:nvSpPr>
        <p:spPr>
          <a:xfrm>
            <a:off x="2592925" y="281354"/>
            <a:ext cx="8911687" cy="1139483"/>
          </a:xfrm>
        </p:spPr>
        <p:txBody>
          <a:bodyPr>
            <a:normAutofit fontScale="90000"/>
          </a:bodyPr>
          <a:lstStyle/>
          <a:p>
            <a:pPr algn="r"/>
            <a:r>
              <a:rPr lang="fa-IR" dirty="0"/>
              <a:t>در زیر لیستی از جداول تجزیه و تحلیل </a:t>
            </a:r>
            <a:r>
              <a:rPr lang="en-US" dirty="0" err="1"/>
              <a:t>Sisense</a:t>
            </a:r>
            <a:r>
              <a:rPr lang="en-US" dirty="0"/>
              <a:t> Analytics </a:t>
            </a:r>
            <a:r>
              <a:rPr lang="fa-IR" dirty="0"/>
              <a:t>و توضیحات آنها را شامل می شود:</a:t>
            </a:r>
          </a:p>
        </p:txBody>
      </p:sp>
      <p:sp>
        <p:nvSpPr>
          <p:cNvPr id="3" name="Content Placeholder 2">
            <a:extLst>
              <a:ext uri="{FF2B5EF4-FFF2-40B4-BE49-F238E27FC236}">
                <a16:creationId xmlns:a16="http://schemas.microsoft.com/office/drawing/2014/main" id="{4C4144C0-95E9-43DE-923D-685D6D7829F8}"/>
              </a:ext>
            </a:extLst>
          </p:cNvPr>
          <p:cNvSpPr>
            <a:spLocks noGrp="1"/>
          </p:cNvSpPr>
          <p:nvPr>
            <p:ph idx="1"/>
          </p:nvPr>
        </p:nvSpPr>
        <p:spPr/>
        <p:txBody>
          <a:bodyPr/>
          <a:lstStyle/>
          <a:p>
            <a:pPr lvl="1"/>
            <a:endParaRPr lang="fa-IR" dirty="0"/>
          </a:p>
        </p:txBody>
      </p:sp>
      <p:sp>
        <p:nvSpPr>
          <p:cNvPr id="4" name="Slide Number Placeholder 3">
            <a:extLst>
              <a:ext uri="{FF2B5EF4-FFF2-40B4-BE49-F238E27FC236}">
                <a16:creationId xmlns:a16="http://schemas.microsoft.com/office/drawing/2014/main" id="{462A86C8-419A-46EA-8C8D-79026C21C61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4">
            <a:extLst>
              <a:ext uri="{FF2B5EF4-FFF2-40B4-BE49-F238E27FC236}">
                <a16:creationId xmlns:a16="http://schemas.microsoft.com/office/drawing/2014/main" id="{0EFD1EFD-A3E7-4DE3-A9D8-4704BAF95097}"/>
              </a:ext>
            </a:extLst>
          </p:cNvPr>
          <p:cNvPicPr>
            <a:picLocks noChangeAspect="1"/>
          </p:cNvPicPr>
          <p:nvPr/>
        </p:nvPicPr>
        <p:blipFill>
          <a:blip r:embed="rId2"/>
          <a:stretch>
            <a:fillRect/>
          </a:stretch>
        </p:blipFill>
        <p:spPr>
          <a:xfrm>
            <a:off x="1533379" y="1603718"/>
            <a:ext cx="10142806" cy="4972928"/>
          </a:xfrm>
          <a:prstGeom prst="rect">
            <a:avLst/>
          </a:prstGeom>
        </p:spPr>
      </p:pic>
    </p:spTree>
    <p:extLst>
      <p:ext uri="{BB962C8B-B14F-4D97-AF65-F5344CB8AC3E}">
        <p14:creationId xmlns:p14="http://schemas.microsoft.com/office/powerpoint/2010/main" val="180886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C6B7-6C8E-40B4-A389-8F4C8FBEF613}"/>
              </a:ext>
            </a:extLst>
          </p:cNvPr>
          <p:cNvSpPr>
            <a:spLocks noGrp="1"/>
          </p:cNvSpPr>
          <p:nvPr>
            <p:ph type="title"/>
          </p:nvPr>
        </p:nvSpPr>
        <p:spPr/>
        <p:txBody>
          <a:bodyPr/>
          <a:lstStyle/>
          <a:p>
            <a:r>
              <a:rPr lang="en-US" dirty="0"/>
              <a:t>Data base:</a:t>
            </a:r>
            <a:endParaRPr lang="fa-IR" dirty="0"/>
          </a:p>
        </p:txBody>
      </p:sp>
      <p:sp>
        <p:nvSpPr>
          <p:cNvPr id="4" name="Slide Number Placeholder 3">
            <a:extLst>
              <a:ext uri="{FF2B5EF4-FFF2-40B4-BE49-F238E27FC236}">
                <a16:creationId xmlns:a16="http://schemas.microsoft.com/office/drawing/2014/main" id="{F648745A-9C6C-4F16-BBBA-8FBFEEFF740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 name="Content Placeholder 7">
            <a:extLst>
              <a:ext uri="{FF2B5EF4-FFF2-40B4-BE49-F238E27FC236}">
                <a16:creationId xmlns:a16="http://schemas.microsoft.com/office/drawing/2014/main" id="{64A8E113-20DB-4EDA-9B22-127BBCE54ADA}"/>
              </a:ext>
            </a:extLst>
          </p:cNvPr>
          <p:cNvPicPr>
            <a:picLocks noGrp="1" noChangeAspect="1"/>
          </p:cNvPicPr>
          <p:nvPr>
            <p:ph idx="1"/>
          </p:nvPr>
        </p:nvPicPr>
        <p:blipFill>
          <a:blip r:embed="rId2"/>
          <a:stretch>
            <a:fillRect/>
          </a:stretch>
        </p:blipFill>
        <p:spPr>
          <a:xfrm>
            <a:off x="1847976" y="1395049"/>
            <a:ext cx="9110309" cy="5121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891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EDCE-D375-4070-8C71-9E27A14E9FDA}"/>
              </a:ext>
            </a:extLst>
          </p:cNvPr>
          <p:cNvSpPr>
            <a:spLocks noGrp="1"/>
          </p:cNvSpPr>
          <p:nvPr>
            <p:ph type="title"/>
          </p:nvPr>
        </p:nvSpPr>
        <p:spPr/>
        <p:txBody>
          <a:bodyPr/>
          <a:lstStyle/>
          <a:p>
            <a:r>
              <a:rPr lang="en-US" dirty="0"/>
              <a:t>Visualization:</a:t>
            </a:r>
            <a:br>
              <a:rPr lang="en-US" dirty="0"/>
            </a:br>
            <a:endParaRPr lang="fa-IR" dirty="0"/>
          </a:p>
        </p:txBody>
      </p:sp>
      <p:pic>
        <p:nvPicPr>
          <p:cNvPr id="5" name="Content Placeholder 4">
            <a:extLst>
              <a:ext uri="{FF2B5EF4-FFF2-40B4-BE49-F238E27FC236}">
                <a16:creationId xmlns:a16="http://schemas.microsoft.com/office/drawing/2014/main" id="{E5C43F8A-306A-48E5-AFCB-2573FBE9D6D8}"/>
              </a:ext>
            </a:extLst>
          </p:cNvPr>
          <p:cNvPicPr>
            <a:picLocks noGrp="1" noChangeAspect="1"/>
          </p:cNvPicPr>
          <p:nvPr>
            <p:ph idx="1"/>
          </p:nvPr>
        </p:nvPicPr>
        <p:blipFill>
          <a:blip r:embed="rId2"/>
          <a:stretch>
            <a:fillRect/>
          </a:stretch>
        </p:blipFill>
        <p:spPr>
          <a:xfrm>
            <a:off x="2119085" y="1703160"/>
            <a:ext cx="8609389" cy="4842782"/>
          </a:xfrm>
          <a:prstGeom prst="rect">
            <a:avLst/>
          </a:prstGeom>
        </p:spPr>
      </p:pic>
      <p:sp>
        <p:nvSpPr>
          <p:cNvPr id="4" name="Slide Number Placeholder 3">
            <a:extLst>
              <a:ext uri="{FF2B5EF4-FFF2-40B4-BE49-F238E27FC236}">
                <a16:creationId xmlns:a16="http://schemas.microsoft.com/office/drawing/2014/main" id="{5CEF707A-B727-43D0-B4AE-FD33712939F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3540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82E-7D9A-40F5-BD45-E20CC0FB6BD7}"/>
              </a:ext>
            </a:extLst>
          </p:cNvPr>
          <p:cNvSpPr>
            <a:spLocks noGrp="1"/>
          </p:cNvSpPr>
          <p:nvPr>
            <p:ph type="title"/>
          </p:nvPr>
        </p:nvSpPr>
        <p:spPr>
          <a:xfrm>
            <a:off x="2592924" y="147337"/>
            <a:ext cx="8911687" cy="1280890"/>
          </a:xfrm>
        </p:spPr>
        <p:txBody>
          <a:bodyPr>
            <a:normAutofit fontScale="90000"/>
          </a:bodyPr>
          <a:lstStyle/>
          <a:p>
            <a:pPr algn="r"/>
            <a:r>
              <a:rPr lang="fa-IR" dirty="0"/>
              <a:t>چگونه </a:t>
            </a:r>
            <a:r>
              <a:rPr lang="en-US" dirty="0"/>
              <a:t>data base</a:t>
            </a:r>
            <a:r>
              <a:rPr lang="fa-IR" dirty="0"/>
              <a:t>را اضافه کنیم؟</a:t>
            </a:r>
            <a:br>
              <a:rPr lang="fa-IR" dirty="0"/>
            </a:br>
            <a:r>
              <a:rPr lang="fa-IR" dirty="0"/>
              <a:t>بعد از نصب </a:t>
            </a:r>
            <a:r>
              <a:rPr lang="en-US" dirty="0" err="1"/>
              <a:t>elasticub</a:t>
            </a:r>
            <a:r>
              <a:rPr lang="en-US" dirty="0"/>
              <a:t> manager</a:t>
            </a:r>
            <a:r>
              <a:rPr lang="fa-IR" dirty="0"/>
              <a:t> را بار کنید.</a:t>
            </a:r>
            <a:br>
              <a:rPr lang="fa-IR" dirty="0"/>
            </a:br>
            <a:endParaRPr lang="fa-IR" dirty="0"/>
          </a:p>
        </p:txBody>
      </p:sp>
      <p:pic>
        <p:nvPicPr>
          <p:cNvPr id="6" name="Content Placeholder 5">
            <a:extLst>
              <a:ext uri="{FF2B5EF4-FFF2-40B4-BE49-F238E27FC236}">
                <a16:creationId xmlns:a16="http://schemas.microsoft.com/office/drawing/2014/main" id="{018E8EAB-B17D-40B2-8276-F65755AA3C76}"/>
              </a:ext>
            </a:extLst>
          </p:cNvPr>
          <p:cNvPicPr>
            <a:picLocks noGrp="1" noChangeAspect="1"/>
          </p:cNvPicPr>
          <p:nvPr>
            <p:ph idx="1"/>
          </p:nvPr>
        </p:nvPicPr>
        <p:blipFill>
          <a:blip r:embed="rId2"/>
          <a:stretch>
            <a:fillRect/>
          </a:stretch>
        </p:blipFill>
        <p:spPr>
          <a:xfrm>
            <a:off x="416391" y="1547167"/>
            <a:ext cx="2495238" cy="3000000"/>
          </a:xfrm>
        </p:spPr>
      </p:pic>
      <p:sp>
        <p:nvSpPr>
          <p:cNvPr id="4" name="Slide Number Placeholder 3">
            <a:extLst>
              <a:ext uri="{FF2B5EF4-FFF2-40B4-BE49-F238E27FC236}">
                <a16:creationId xmlns:a16="http://schemas.microsoft.com/office/drawing/2014/main" id="{9892439A-C5E3-409A-B01F-AC621678317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8" name="Picture 7">
            <a:extLst>
              <a:ext uri="{FF2B5EF4-FFF2-40B4-BE49-F238E27FC236}">
                <a16:creationId xmlns:a16="http://schemas.microsoft.com/office/drawing/2014/main" id="{E1E8F32E-E408-47AC-8792-6590AE1F4628}"/>
              </a:ext>
            </a:extLst>
          </p:cNvPr>
          <p:cNvPicPr>
            <a:picLocks noChangeAspect="1"/>
          </p:cNvPicPr>
          <p:nvPr/>
        </p:nvPicPr>
        <p:blipFill>
          <a:blip r:embed="rId3"/>
          <a:stretch>
            <a:fillRect/>
          </a:stretch>
        </p:blipFill>
        <p:spPr>
          <a:xfrm>
            <a:off x="3191862" y="1547167"/>
            <a:ext cx="3792601" cy="4870962"/>
          </a:xfrm>
          <a:prstGeom prst="rect">
            <a:avLst/>
          </a:prstGeom>
        </p:spPr>
      </p:pic>
      <p:pic>
        <p:nvPicPr>
          <p:cNvPr id="10" name="Picture 9">
            <a:extLst>
              <a:ext uri="{FF2B5EF4-FFF2-40B4-BE49-F238E27FC236}">
                <a16:creationId xmlns:a16="http://schemas.microsoft.com/office/drawing/2014/main" id="{9E24E4A1-3F98-4888-9A05-2D0B09CB1D8F}"/>
              </a:ext>
            </a:extLst>
          </p:cNvPr>
          <p:cNvPicPr>
            <a:picLocks noChangeAspect="1"/>
          </p:cNvPicPr>
          <p:nvPr/>
        </p:nvPicPr>
        <p:blipFill>
          <a:blip r:embed="rId4"/>
          <a:stretch>
            <a:fillRect/>
          </a:stretch>
        </p:blipFill>
        <p:spPr>
          <a:xfrm>
            <a:off x="7048768" y="1547167"/>
            <a:ext cx="4927304" cy="3151501"/>
          </a:xfrm>
          <a:prstGeom prst="rect">
            <a:avLst/>
          </a:prstGeom>
        </p:spPr>
      </p:pic>
      <p:cxnSp>
        <p:nvCxnSpPr>
          <p:cNvPr id="12" name="Connector: Elbow 11">
            <a:extLst>
              <a:ext uri="{FF2B5EF4-FFF2-40B4-BE49-F238E27FC236}">
                <a16:creationId xmlns:a16="http://schemas.microsoft.com/office/drawing/2014/main" id="{C2E299CC-CEDA-45E3-9E96-88F32AE4DFC4}"/>
              </a:ext>
            </a:extLst>
          </p:cNvPr>
          <p:cNvCxnSpPr/>
          <p:nvPr/>
        </p:nvCxnSpPr>
        <p:spPr>
          <a:xfrm>
            <a:off x="1857829" y="4547167"/>
            <a:ext cx="1465942" cy="54734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597100-F9BE-43D0-8B1F-6EE5DB3D0C33}"/>
              </a:ext>
            </a:extLst>
          </p:cNvPr>
          <p:cNvCxnSpPr/>
          <p:nvPr/>
        </p:nvCxnSpPr>
        <p:spPr>
          <a:xfrm flipV="1">
            <a:off x="6984463" y="4698668"/>
            <a:ext cx="954851" cy="8893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96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C599-9B91-4EFE-8EED-C757FCF31B8C}"/>
              </a:ext>
            </a:extLst>
          </p:cNvPr>
          <p:cNvSpPr>
            <a:spLocks noGrp="1"/>
          </p:cNvSpPr>
          <p:nvPr>
            <p:ph type="title"/>
          </p:nvPr>
        </p:nvSpPr>
        <p:spPr/>
        <p:txBody>
          <a:bodyPr/>
          <a:lstStyle/>
          <a:p>
            <a:pPr algn="r"/>
            <a:r>
              <a:rPr lang="fa-IR" dirty="0"/>
              <a:t>هر فیلد از داده ها می توانند به یکدیگر متصل شوند:</a:t>
            </a:r>
          </a:p>
        </p:txBody>
      </p:sp>
      <p:pic>
        <p:nvPicPr>
          <p:cNvPr id="6" name="Content Placeholder 5">
            <a:extLst>
              <a:ext uri="{FF2B5EF4-FFF2-40B4-BE49-F238E27FC236}">
                <a16:creationId xmlns:a16="http://schemas.microsoft.com/office/drawing/2014/main" id="{98EAE870-DA88-4B7A-9D4E-055B34BEF650}"/>
              </a:ext>
            </a:extLst>
          </p:cNvPr>
          <p:cNvPicPr>
            <a:picLocks noGrp="1" noChangeAspect="1"/>
          </p:cNvPicPr>
          <p:nvPr>
            <p:ph idx="1"/>
          </p:nvPr>
        </p:nvPicPr>
        <p:blipFill>
          <a:blip r:embed="rId2"/>
          <a:stretch>
            <a:fillRect/>
          </a:stretch>
        </p:blipFill>
        <p:spPr>
          <a:xfrm>
            <a:off x="991238" y="2075543"/>
            <a:ext cx="5104762" cy="3514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3A8FA1B8-79D9-4EEF-A9C8-3C4B01B4E831}"/>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 name="Picture 9">
            <a:extLst>
              <a:ext uri="{FF2B5EF4-FFF2-40B4-BE49-F238E27FC236}">
                <a16:creationId xmlns:a16="http://schemas.microsoft.com/office/drawing/2014/main" id="{3D48A5EE-EB22-4C2A-A35F-ADF0ED23D0A0}"/>
              </a:ext>
            </a:extLst>
          </p:cNvPr>
          <p:cNvPicPr>
            <a:picLocks noChangeAspect="1"/>
          </p:cNvPicPr>
          <p:nvPr/>
        </p:nvPicPr>
        <p:blipFill>
          <a:blip r:embed="rId3"/>
          <a:stretch>
            <a:fillRect/>
          </a:stretch>
        </p:blipFill>
        <p:spPr>
          <a:xfrm>
            <a:off x="6637336" y="2075543"/>
            <a:ext cx="5249864" cy="4034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7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CF05-F70B-4DAA-85CF-97F1E1C06076}"/>
              </a:ext>
            </a:extLst>
          </p:cNvPr>
          <p:cNvSpPr>
            <a:spLocks noGrp="1"/>
          </p:cNvSpPr>
          <p:nvPr>
            <p:ph type="title"/>
          </p:nvPr>
        </p:nvSpPr>
        <p:spPr/>
        <p:txBody>
          <a:bodyPr/>
          <a:lstStyle/>
          <a:p>
            <a:endParaRPr lang="fa-IR" dirty="0"/>
          </a:p>
        </p:txBody>
      </p:sp>
      <p:sp>
        <p:nvSpPr>
          <p:cNvPr id="3" name="Content Placeholder 2">
            <a:extLst>
              <a:ext uri="{FF2B5EF4-FFF2-40B4-BE49-F238E27FC236}">
                <a16:creationId xmlns:a16="http://schemas.microsoft.com/office/drawing/2014/main" id="{9683EEF6-4E18-460D-868C-C0DD4035CE0D}"/>
              </a:ext>
            </a:extLst>
          </p:cNvPr>
          <p:cNvSpPr>
            <a:spLocks noGrp="1"/>
          </p:cNvSpPr>
          <p:nvPr>
            <p:ph idx="1"/>
          </p:nvPr>
        </p:nvSpPr>
        <p:spPr/>
        <p:txBody>
          <a:bodyPr>
            <a:normAutofit lnSpcReduction="10000"/>
          </a:bodyPr>
          <a:lstStyle/>
          <a:p>
            <a:r>
              <a:rPr lang="fa-IR" dirty="0"/>
              <a:t>در ادامه  برای معرفی بیشتر از دموی ارائه شده در </a:t>
            </a:r>
            <a:r>
              <a:rPr lang="en-US" dirty="0">
                <a:hlinkClick r:id="rId2" action="ppaction://hlinkfile"/>
              </a:rPr>
              <a:t>sisense.com</a:t>
            </a:r>
            <a:r>
              <a:rPr lang="fa-IR" dirty="0"/>
              <a:t> استفاده می کنیم.</a:t>
            </a:r>
          </a:p>
          <a:p>
            <a:pPr marL="0" indent="0">
              <a:buNone/>
            </a:pPr>
            <a:endParaRPr lang="fa-IR" dirty="0"/>
          </a:p>
          <a:p>
            <a:pPr marL="0" indent="0">
              <a:buNone/>
            </a:pPr>
            <a:endParaRPr lang="fa-IR" dirty="0"/>
          </a:p>
          <a:p>
            <a:pPr marL="0" indent="0">
              <a:buNone/>
            </a:pPr>
            <a:endParaRPr lang="fa-IR" dirty="0"/>
          </a:p>
          <a:p>
            <a:pPr marL="0" indent="0">
              <a:buNone/>
            </a:pPr>
            <a:r>
              <a:rPr lang="fa-IR" dirty="0"/>
              <a:t>منابع:</a:t>
            </a:r>
            <a:r>
              <a:rPr lang="en-US" dirty="0">
                <a:hlinkClick r:id="rId2" action="ppaction://hlinkfile"/>
              </a:rPr>
              <a:t>sisense.com</a:t>
            </a:r>
            <a:endParaRPr lang="fa-IR" dirty="0"/>
          </a:p>
          <a:p>
            <a:pPr marL="0" indent="0">
              <a:buNone/>
            </a:pPr>
            <a:endParaRPr lang="fa-IR" dirty="0"/>
          </a:p>
          <a:p>
            <a:endParaRPr lang="fa-IR" dirty="0"/>
          </a:p>
          <a:p>
            <a:pPr marL="0" indent="0">
              <a:buNone/>
            </a:pPr>
            <a:r>
              <a:rPr lang="fa-IR" sz="7200" dirty="0">
                <a:solidFill>
                  <a:schemeClr val="accent1">
                    <a:lumMod val="60000"/>
                    <a:lumOff val="40000"/>
                  </a:schemeClr>
                </a:solidFill>
                <a:latin typeface="Arial Black" panose="020B0A04020102020204" pitchFamily="34" charset="0"/>
              </a:rPr>
              <a:t>پایان</a:t>
            </a:r>
          </a:p>
        </p:txBody>
      </p:sp>
      <p:sp>
        <p:nvSpPr>
          <p:cNvPr id="4" name="Slide Number Placeholder 3">
            <a:extLst>
              <a:ext uri="{FF2B5EF4-FFF2-40B4-BE49-F238E27FC236}">
                <a16:creationId xmlns:a16="http://schemas.microsoft.com/office/drawing/2014/main" id="{7DEB9EEE-5763-4045-91D2-C8B008D10D5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6621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9489-114F-4DF0-BCFA-E715D318782E}"/>
              </a:ext>
            </a:extLst>
          </p:cNvPr>
          <p:cNvSpPr>
            <a:spLocks noGrp="1"/>
          </p:cNvSpPr>
          <p:nvPr>
            <p:ph type="title"/>
          </p:nvPr>
        </p:nvSpPr>
        <p:spPr/>
        <p:txBody>
          <a:bodyPr>
            <a:normAutofit fontScale="90000"/>
          </a:bodyPr>
          <a:lstStyle/>
          <a:p>
            <a:pPr algn="r"/>
            <a:r>
              <a:rPr lang="fa-IR" dirty="0"/>
              <a:t>نرم افزار داده کاوی:</a:t>
            </a:r>
            <a:br>
              <a:rPr lang="fa-IR" dirty="0"/>
            </a:br>
            <a:br>
              <a:rPr lang="fa-IR" dirty="0"/>
            </a:br>
            <a:endParaRPr lang="fa-IR" dirty="0"/>
          </a:p>
        </p:txBody>
      </p:sp>
      <p:sp>
        <p:nvSpPr>
          <p:cNvPr id="3" name="Content Placeholder 2">
            <a:extLst>
              <a:ext uri="{FF2B5EF4-FFF2-40B4-BE49-F238E27FC236}">
                <a16:creationId xmlns:a16="http://schemas.microsoft.com/office/drawing/2014/main" id="{F1228E21-6AB4-401E-AC50-C57E6AF1AA5D}"/>
              </a:ext>
            </a:extLst>
          </p:cNvPr>
          <p:cNvSpPr>
            <a:spLocks noGrp="1"/>
          </p:cNvSpPr>
          <p:nvPr>
            <p:ph idx="1"/>
          </p:nvPr>
        </p:nvSpPr>
        <p:spPr/>
        <p:txBody>
          <a:bodyPr>
            <a:normAutofit/>
          </a:bodyPr>
          <a:lstStyle/>
          <a:p>
            <a:r>
              <a:rPr lang="fa-IR" sz="2400" dirty="0"/>
              <a:t>داده کاوی و نرم افزار اختصاصی به شرکت ها کمک می کند تا الگوهای گسترده و همبستگی در حجم داده های بزرگ را نشان دهند و آنها را به اطلاعات عملی تبدیل کند. برای این منظور، سوئیت های نرم افزاری داده کاوی از الگوریتم های خاص، هوش مصنوعی، یادگیری ماشین و آمار پایگاه داده استفاده می کنند.</a:t>
            </a:r>
          </a:p>
        </p:txBody>
      </p:sp>
      <p:sp>
        <p:nvSpPr>
          <p:cNvPr id="4" name="Slide Number Placeholder 3">
            <a:extLst>
              <a:ext uri="{FF2B5EF4-FFF2-40B4-BE49-F238E27FC236}">
                <a16:creationId xmlns:a16="http://schemas.microsoft.com/office/drawing/2014/main" id="{B900B6EE-F4FC-4BBC-9527-55DF7B6364DD}"/>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5" name="Picture 4">
            <a:extLst>
              <a:ext uri="{FF2B5EF4-FFF2-40B4-BE49-F238E27FC236}">
                <a16:creationId xmlns:a16="http://schemas.microsoft.com/office/drawing/2014/main" id="{EDB8C112-70B5-469A-BFB4-1FE45F9E8955}"/>
              </a:ext>
            </a:extLst>
          </p:cNvPr>
          <p:cNvPicPr>
            <a:picLocks noChangeAspect="1"/>
          </p:cNvPicPr>
          <p:nvPr/>
        </p:nvPicPr>
        <p:blipFill>
          <a:blip r:embed="rId2"/>
          <a:stretch>
            <a:fillRect/>
          </a:stretch>
        </p:blipFill>
        <p:spPr>
          <a:xfrm>
            <a:off x="2725029" y="4457258"/>
            <a:ext cx="2086122" cy="2086122"/>
          </a:xfrm>
          <a:prstGeom prst="rect">
            <a:avLst/>
          </a:prstGeom>
        </p:spPr>
      </p:pic>
    </p:spTree>
    <p:extLst>
      <p:ext uri="{BB962C8B-B14F-4D97-AF65-F5344CB8AC3E}">
        <p14:creationId xmlns:p14="http://schemas.microsoft.com/office/powerpoint/2010/main" val="14580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2300-43A3-4874-8C12-13D29BC328A3}"/>
              </a:ext>
            </a:extLst>
          </p:cNvPr>
          <p:cNvSpPr>
            <a:spLocks noGrp="1"/>
          </p:cNvSpPr>
          <p:nvPr>
            <p:ph type="title"/>
          </p:nvPr>
        </p:nvSpPr>
        <p:spPr/>
        <p:txBody>
          <a:bodyPr/>
          <a:lstStyle/>
          <a:p>
            <a:pPr algn="r"/>
            <a:r>
              <a:rPr lang="en-US" b="1" dirty="0"/>
              <a:t>BI </a:t>
            </a:r>
            <a:r>
              <a:rPr lang="fa-IR" b="1" dirty="0"/>
              <a:t>یا هوش تجاری چیست؟  </a:t>
            </a:r>
            <a:br>
              <a:rPr lang="fa-IR" b="1" dirty="0"/>
            </a:br>
            <a:endParaRPr lang="fa-IR" dirty="0"/>
          </a:p>
        </p:txBody>
      </p:sp>
      <p:sp>
        <p:nvSpPr>
          <p:cNvPr id="3" name="Content Placeholder 2">
            <a:extLst>
              <a:ext uri="{FF2B5EF4-FFF2-40B4-BE49-F238E27FC236}">
                <a16:creationId xmlns:a16="http://schemas.microsoft.com/office/drawing/2014/main" id="{6913D07A-EA65-4AF1-9021-1605E4E2FDB4}"/>
              </a:ext>
            </a:extLst>
          </p:cNvPr>
          <p:cNvSpPr>
            <a:spLocks noGrp="1"/>
          </p:cNvSpPr>
          <p:nvPr>
            <p:ph idx="1"/>
          </p:nvPr>
        </p:nvSpPr>
        <p:spPr/>
        <p:txBody>
          <a:bodyPr>
            <a:normAutofit/>
          </a:bodyPr>
          <a:lstStyle/>
          <a:p>
            <a:r>
              <a:rPr lang="fa-IR" sz="2400" dirty="0"/>
              <a:t>هوش تجاری یعنی «داشتن دانشی فراگیر از همه عواملی که بر سازمان موثر است.» در مفهوم سازمانی ، هوش تجاری ، داشتن دانشی عمیق است نسبت به همه عوامل مثل مشتریان (جامعه و مخاطبین، ارباب‌رجوع و …) رقبا، محیط اقتصادی، عملیات و فرآیندهای سازمانی (مالی، فروش، تولید، منابع انسانی و…) که تاثیر زیادی بر کیفیت تصمیم گیری مدیریتی در سازمان می‌گذارد</a:t>
            </a:r>
          </a:p>
        </p:txBody>
      </p:sp>
      <p:sp>
        <p:nvSpPr>
          <p:cNvPr id="4" name="Slide Number Placeholder 3">
            <a:extLst>
              <a:ext uri="{FF2B5EF4-FFF2-40B4-BE49-F238E27FC236}">
                <a16:creationId xmlns:a16="http://schemas.microsoft.com/office/drawing/2014/main" id="{4EECB2C8-9DCA-4FB4-BDF5-DEE85DA0F717}"/>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a:extLst>
              <a:ext uri="{FF2B5EF4-FFF2-40B4-BE49-F238E27FC236}">
                <a16:creationId xmlns:a16="http://schemas.microsoft.com/office/drawing/2014/main" id="{EBBDDAEE-D57E-4ED2-ACDB-C2D02CBB4025}"/>
              </a:ext>
            </a:extLst>
          </p:cNvPr>
          <p:cNvPicPr>
            <a:picLocks noChangeAspect="1"/>
          </p:cNvPicPr>
          <p:nvPr/>
        </p:nvPicPr>
        <p:blipFill>
          <a:blip r:embed="rId2"/>
          <a:stretch>
            <a:fillRect/>
          </a:stretch>
        </p:blipFill>
        <p:spPr>
          <a:xfrm>
            <a:off x="2325565" y="4685568"/>
            <a:ext cx="2851345" cy="184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45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84BF-C166-48C6-B1C2-0FD9B9D264D2}"/>
              </a:ext>
            </a:extLst>
          </p:cNvPr>
          <p:cNvSpPr>
            <a:spLocks noGrp="1"/>
          </p:cNvSpPr>
          <p:nvPr>
            <p:ph type="title"/>
          </p:nvPr>
        </p:nvSpPr>
        <p:spPr/>
        <p:txBody>
          <a:bodyPr/>
          <a:lstStyle/>
          <a:p>
            <a:pPr algn="r"/>
            <a:r>
              <a:rPr lang="fa-IR" dirty="0"/>
              <a:t>هوش بازار به کمک هوش تجاری می‌آید:</a:t>
            </a:r>
          </a:p>
        </p:txBody>
      </p:sp>
      <p:sp>
        <p:nvSpPr>
          <p:cNvPr id="3" name="Content Placeholder 2">
            <a:extLst>
              <a:ext uri="{FF2B5EF4-FFF2-40B4-BE49-F238E27FC236}">
                <a16:creationId xmlns:a16="http://schemas.microsoft.com/office/drawing/2014/main" id="{8E1A9D89-6BAE-41AF-8BB8-DF47892C604B}"/>
              </a:ext>
            </a:extLst>
          </p:cNvPr>
          <p:cNvSpPr>
            <a:spLocks noGrp="1"/>
          </p:cNvSpPr>
          <p:nvPr>
            <p:ph idx="1"/>
          </p:nvPr>
        </p:nvSpPr>
        <p:spPr/>
        <p:txBody>
          <a:bodyPr>
            <a:normAutofit/>
          </a:bodyPr>
          <a:lstStyle/>
          <a:p>
            <a:r>
              <a:rPr lang="fa-IR" sz="2400" dirty="0"/>
              <a:t>هوش تجاری به اطلاعات وسیع‌تری درباره مشتریان و خط محصول اشاره دارد و در مقابل، هوش بازار بر گروه‌های خاصی از مشتریان از جمله اطلاعات جمعیتی و جغرافیایی آنها و آنچه که آنها خریداری می‌کنند تمرکز دارد که همه این اطلاعات می توانند به تحلیل هوش تجاری کمک کنند.</a:t>
            </a:r>
          </a:p>
        </p:txBody>
      </p:sp>
      <p:sp>
        <p:nvSpPr>
          <p:cNvPr id="4" name="Slide Number Placeholder 3">
            <a:extLst>
              <a:ext uri="{FF2B5EF4-FFF2-40B4-BE49-F238E27FC236}">
                <a16:creationId xmlns:a16="http://schemas.microsoft.com/office/drawing/2014/main" id="{5840BE2A-8146-4E5B-B93A-EE67A9B7ED3E}"/>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a:extLst>
              <a:ext uri="{FF2B5EF4-FFF2-40B4-BE49-F238E27FC236}">
                <a16:creationId xmlns:a16="http://schemas.microsoft.com/office/drawing/2014/main" id="{8F1605F5-6C7D-408B-95FB-E69DF5200A7D}"/>
              </a:ext>
            </a:extLst>
          </p:cNvPr>
          <p:cNvPicPr>
            <a:picLocks noChangeAspect="1"/>
          </p:cNvPicPr>
          <p:nvPr/>
        </p:nvPicPr>
        <p:blipFill>
          <a:blip r:embed="rId2"/>
          <a:stretch>
            <a:fillRect/>
          </a:stretch>
        </p:blipFill>
        <p:spPr>
          <a:xfrm>
            <a:off x="2589212" y="4226739"/>
            <a:ext cx="3596303" cy="2025734"/>
          </a:xfrm>
          <a:prstGeom prst="rect">
            <a:avLst/>
          </a:prstGeom>
          <a:ln>
            <a:noFill/>
          </a:ln>
          <a:effectLst>
            <a:softEdge rad="112500"/>
          </a:effectLst>
        </p:spPr>
      </p:pic>
    </p:spTree>
    <p:extLst>
      <p:ext uri="{BB962C8B-B14F-4D97-AF65-F5344CB8AC3E}">
        <p14:creationId xmlns:p14="http://schemas.microsoft.com/office/powerpoint/2010/main" val="198732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F12B-C009-4347-AA79-9D122AAB8568}"/>
              </a:ext>
            </a:extLst>
          </p:cNvPr>
          <p:cNvSpPr>
            <a:spLocks noGrp="1"/>
          </p:cNvSpPr>
          <p:nvPr>
            <p:ph type="title"/>
          </p:nvPr>
        </p:nvSpPr>
        <p:spPr/>
        <p:txBody>
          <a:bodyPr/>
          <a:lstStyle/>
          <a:p>
            <a:r>
              <a:rPr lang="en-US" dirty="0" err="1"/>
              <a:t>Sisense</a:t>
            </a:r>
            <a:r>
              <a:rPr lang="en-US" dirty="0"/>
              <a:t> story:</a:t>
            </a:r>
            <a:br>
              <a:rPr lang="en-US" dirty="0"/>
            </a:br>
            <a:endParaRPr lang="fa-IR" dirty="0"/>
          </a:p>
        </p:txBody>
      </p:sp>
      <p:sp>
        <p:nvSpPr>
          <p:cNvPr id="4" name="Slide Number Placeholder 3">
            <a:extLst>
              <a:ext uri="{FF2B5EF4-FFF2-40B4-BE49-F238E27FC236}">
                <a16:creationId xmlns:a16="http://schemas.microsoft.com/office/drawing/2014/main" id="{5CB755C1-74B5-4B8A-9BB7-0D285C71315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7" name="Content Placeholder 6">
            <a:extLst>
              <a:ext uri="{FF2B5EF4-FFF2-40B4-BE49-F238E27FC236}">
                <a16:creationId xmlns:a16="http://schemas.microsoft.com/office/drawing/2014/main" id="{CBCB6BB0-12FA-4AD2-AA96-6810FB00CA81}"/>
              </a:ext>
            </a:extLst>
          </p:cNvPr>
          <p:cNvSpPr>
            <a:spLocks noGrp="1"/>
          </p:cNvSpPr>
          <p:nvPr>
            <p:ph idx="1"/>
          </p:nvPr>
        </p:nvSpPr>
        <p:spPr/>
        <p:txBody>
          <a:bodyPr/>
          <a:lstStyle/>
          <a:p>
            <a:br>
              <a:rPr lang="fa-IR" dirty="0"/>
            </a:br>
            <a:r>
              <a:rPr lang="fa-IR" dirty="0"/>
              <a:t>Sisens در اوایل دهه 2000 میلادی به عنوان چیزی بیشتر از یک ایده آغاز شد: </a:t>
            </a:r>
          </a:p>
          <a:p>
            <a:r>
              <a:rPr lang="fa-IR" dirty="0"/>
              <a:t>این ایده که تجزیه و تحلیل داده ها را می توان با استفاده از قابلیت های پردازش داده ها از طریق نوآوری های تکنولوژیکی به صورت روان، آسان و سریع انجام داد.</a:t>
            </a:r>
          </a:p>
          <a:p>
            <a:r>
              <a:rPr lang="fa-IR" dirty="0"/>
              <a:t> پس از شش سال کار در حالت خام برای تکمیل اطلاعات مخرب موتور In-Chip ™ و اتصال آن به یک جلوه بصری، کاربر گرا، Sisense نخستین نسخه تجاری خود را در سال 2010 راه اندازی کرد و به طرز شگفت انگیزی بازار را گرفت. </a:t>
            </a:r>
          </a:p>
          <a:p>
            <a:r>
              <a:rPr lang="fa-IR" dirty="0"/>
              <a:t>یک ابزار قدرتمند برای مقابله با مجموعه داده های بزرگ و متفاوت، اما به اندازه کافی ساده است که تقریبا هر کسی آن را استفاده کند.</a:t>
            </a:r>
          </a:p>
        </p:txBody>
      </p:sp>
    </p:spTree>
    <p:extLst>
      <p:ext uri="{BB962C8B-B14F-4D97-AF65-F5344CB8AC3E}">
        <p14:creationId xmlns:p14="http://schemas.microsoft.com/office/powerpoint/2010/main" val="92680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DB4A-70E0-42C9-8106-21C6CC188D98}"/>
              </a:ext>
            </a:extLst>
          </p:cNvPr>
          <p:cNvSpPr>
            <a:spLocks noGrp="1"/>
          </p:cNvSpPr>
          <p:nvPr>
            <p:ph type="title"/>
          </p:nvPr>
        </p:nvSpPr>
        <p:spPr/>
        <p:txBody>
          <a:bodyPr>
            <a:normAutofit/>
          </a:bodyPr>
          <a:lstStyle/>
          <a:p>
            <a:r>
              <a:rPr lang="en-US" sz="6000" dirty="0">
                <a:solidFill>
                  <a:schemeClr val="accent1">
                    <a:lumMod val="60000"/>
                    <a:lumOff val="40000"/>
                  </a:schemeClr>
                </a:solidFill>
              </a:rPr>
              <a:t>What is </a:t>
            </a:r>
            <a:r>
              <a:rPr lang="en-US" sz="6000" dirty="0" err="1">
                <a:solidFill>
                  <a:schemeClr val="accent1">
                    <a:lumMod val="60000"/>
                    <a:lumOff val="40000"/>
                  </a:schemeClr>
                </a:solidFill>
              </a:rPr>
              <a:t>Sisense</a:t>
            </a:r>
            <a:endParaRPr lang="fa-IR" sz="6000"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210561F5-333A-4FCE-8ADF-80F501B3DCE1}"/>
              </a:ext>
            </a:extLst>
          </p:cNvPr>
          <p:cNvSpPr>
            <a:spLocks noGrp="1"/>
          </p:cNvSpPr>
          <p:nvPr>
            <p:ph idx="1"/>
          </p:nvPr>
        </p:nvSpPr>
        <p:spPr/>
        <p:txBody>
          <a:bodyPr>
            <a:noAutofit/>
          </a:bodyPr>
          <a:lstStyle/>
          <a:p>
            <a:pPr>
              <a:buFont typeface="Wingdings" panose="05000000000000000000" pitchFamily="2" charset="2"/>
              <a:buChar char="Ø"/>
            </a:pPr>
            <a:r>
              <a:rPr lang="fa-IR" sz="2000" dirty="0"/>
              <a:t>یک پلتفرم هوش کسب و کار است که کاربران را قادر می سازد اطلاعات مورد نیاز خود را برای تصویب تصمیمات بهتر و هوشمندانه کسب و کارو ایجاد برنامه های کارآمد و استراتژی های خود، تجزیه و تحلیل کنند.</a:t>
            </a:r>
          </a:p>
          <a:p>
            <a:pPr>
              <a:buFont typeface="Wingdings" panose="05000000000000000000" pitchFamily="2" charset="2"/>
              <a:buChar char="Ø"/>
            </a:pPr>
            <a:r>
              <a:rPr lang="fa-IR" sz="2000" dirty="0"/>
              <a:t>این نرم افزار به شرکت ها اجازه می دهد که به هر اندازه می خواهند اطلاعات جمع آوری کنند و آنها را به اشتراک بگذارند. این نرم افزار در سال 2016 بهترین جایزه را در زمینه ی بهترین نرم افزار کسب و کار دریافت کرد.</a:t>
            </a:r>
          </a:p>
          <a:p>
            <a:pPr>
              <a:buFont typeface="Wingdings" panose="05000000000000000000" pitchFamily="2" charset="2"/>
              <a:buChar char="Ø"/>
            </a:pPr>
            <a:r>
              <a:rPr lang="fa-IR" sz="2000" dirty="0"/>
              <a:t>این نرم افزار هوشمند برای کاربرانی غیر فنی با سهولت کشیدن و رها کردن و سادگی ویجتهاطراحی شده است. </a:t>
            </a:r>
            <a:r>
              <a:rPr lang="en-US" sz="2000" dirty="0" err="1"/>
              <a:t>Sisense</a:t>
            </a:r>
            <a:r>
              <a:rPr lang="en-US" sz="2000" dirty="0"/>
              <a:t> </a:t>
            </a:r>
            <a:r>
              <a:rPr lang="fa-IR" sz="2000" dirty="0"/>
              <a:t>در یک کامپیوتر 64 بیتی با استفاده از پردازنده های چند هسته ای برای قابلیت های بهینه سازی موازی سازی ساخته شده است. کاربران می توانند گزارش های مختلفی را با انتخاب یک صفحه از ویجت های تجسم برای ارائه نمودارهای پایه، نمودار های نوار، نمودار خطوط، فرمت های جدولی، هر آنچه که برای هدف مناسب است، ارائه دهند.</a:t>
            </a:r>
          </a:p>
        </p:txBody>
      </p:sp>
      <p:sp>
        <p:nvSpPr>
          <p:cNvPr id="4" name="Slide Number Placeholder 3">
            <a:extLst>
              <a:ext uri="{FF2B5EF4-FFF2-40B4-BE49-F238E27FC236}">
                <a16:creationId xmlns:a16="http://schemas.microsoft.com/office/drawing/2014/main" id="{10665D85-6571-42BF-AF58-DF2909577CEE}"/>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4">
            <a:extLst>
              <a:ext uri="{FF2B5EF4-FFF2-40B4-BE49-F238E27FC236}">
                <a16:creationId xmlns:a16="http://schemas.microsoft.com/office/drawing/2014/main" id="{78C74198-C15E-48E9-A0B1-C893516394AF}"/>
              </a:ext>
            </a:extLst>
          </p:cNvPr>
          <p:cNvPicPr>
            <a:picLocks noChangeAspect="1"/>
          </p:cNvPicPr>
          <p:nvPr/>
        </p:nvPicPr>
        <p:blipFill>
          <a:blip r:embed="rId2"/>
          <a:stretch>
            <a:fillRect/>
          </a:stretch>
        </p:blipFill>
        <p:spPr>
          <a:xfrm>
            <a:off x="9385422" y="206839"/>
            <a:ext cx="1812461" cy="1812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611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7BC0-4B63-49C4-A81B-2FA3604321D9}"/>
              </a:ext>
            </a:extLst>
          </p:cNvPr>
          <p:cNvSpPr>
            <a:spLocks noGrp="1"/>
          </p:cNvSpPr>
          <p:nvPr>
            <p:ph type="title"/>
          </p:nvPr>
        </p:nvSpPr>
        <p:spPr/>
        <p:txBody>
          <a:bodyPr>
            <a:normAutofit/>
          </a:bodyPr>
          <a:lstStyle/>
          <a:p>
            <a:r>
              <a:rPr lang="en-US" sz="4400" dirty="0">
                <a:solidFill>
                  <a:schemeClr val="accent1">
                    <a:lumMod val="60000"/>
                    <a:lumOff val="40000"/>
                  </a:schemeClr>
                </a:solidFill>
              </a:rPr>
              <a:t>With </a:t>
            </a:r>
            <a:r>
              <a:rPr lang="en-US" sz="4400" dirty="0" err="1">
                <a:solidFill>
                  <a:schemeClr val="accent1">
                    <a:lumMod val="60000"/>
                    <a:lumOff val="40000"/>
                  </a:schemeClr>
                </a:solidFill>
              </a:rPr>
              <a:t>Sisense</a:t>
            </a:r>
            <a:endParaRPr lang="fa-IR" sz="4400"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id="{0E618E7B-E6A0-4026-B3D7-FF84AE33811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1" name="Content Placeholder 10">
            <a:extLst>
              <a:ext uri="{FF2B5EF4-FFF2-40B4-BE49-F238E27FC236}">
                <a16:creationId xmlns:a16="http://schemas.microsoft.com/office/drawing/2014/main" id="{CAA245C7-9A26-467C-B24F-55D4049185B8}"/>
              </a:ext>
            </a:extLst>
          </p:cNvPr>
          <p:cNvSpPr>
            <a:spLocks noGrp="1"/>
          </p:cNvSpPr>
          <p:nvPr>
            <p:ph idx="1"/>
          </p:nvPr>
        </p:nvSpPr>
        <p:spPr/>
        <p:txBody>
          <a:bodyPr/>
          <a:lstStyle/>
          <a:p>
            <a:r>
              <a:rPr lang="fa-IR" sz="3200" dirty="0"/>
              <a:t>ببینید چقدر آسان است:</a:t>
            </a:r>
          </a:p>
          <a:p>
            <a:endParaRPr lang="fa-IR" dirty="0"/>
          </a:p>
          <a:p>
            <a:r>
              <a:rPr lang="fa-IR" dirty="0"/>
              <a:t>    اتصال و جمع آوری حجم زیادی از داده ها از منابع مختلف</a:t>
            </a:r>
          </a:p>
          <a:p>
            <a:r>
              <a:rPr lang="fa-IR" dirty="0"/>
              <a:t>    ایجاد داشبورد تاثیرگذار</a:t>
            </a:r>
          </a:p>
          <a:p>
            <a:r>
              <a:rPr lang="fa-IR" dirty="0"/>
              <a:t>    تعامل، فیلتر کردن و داده ها</a:t>
            </a:r>
          </a:p>
          <a:p>
            <a:r>
              <a:rPr lang="fa-IR" dirty="0"/>
              <a:t>    به اشتراک گذاری بینش با همکاران</a:t>
            </a:r>
          </a:p>
          <a:p>
            <a:r>
              <a:rPr lang="fa-IR" dirty="0"/>
              <a:t>    اطلاعات خود را مشاهده کنید و کشف کنید، به طوری که هیچ وقت فکر نکردید</a:t>
            </a:r>
          </a:p>
        </p:txBody>
      </p:sp>
      <p:pic>
        <p:nvPicPr>
          <p:cNvPr id="12" name="Picture 11">
            <a:extLst>
              <a:ext uri="{FF2B5EF4-FFF2-40B4-BE49-F238E27FC236}">
                <a16:creationId xmlns:a16="http://schemas.microsoft.com/office/drawing/2014/main" id="{FBCC3BBE-EDB6-4FB9-B37B-1D7CD103CEAE}"/>
              </a:ext>
            </a:extLst>
          </p:cNvPr>
          <p:cNvPicPr>
            <a:picLocks noChangeAspect="1"/>
          </p:cNvPicPr>
          <p:nvPr/>
        </p:nvPicPr>
        <p:blipFill>
          <a:blip r:embed="rId2"/>
          <a:stretch>
            <a:fillRect/>
          </a:stretch>
        </p:blipFill>
        <p:spPr>
          <a:xfrm>
            <a:off x="2005780" y="5189976"/>
            <a:ext cx="2949677" cy="1576551"/>
          </a:xfrm>
          <a:prstGeom prst="rect">
            <a:avLst/>
          </a:prstGeom>
          <a:ln>
            <a:noFill/>
          </a:ln>
          <a:effectLst>
            <a:softEdge rad="112500"/>
          </a:effectLst>
        </p:spPr>
      </p:pic>
    </p:spTree>
    <p:extLst>
      <p:ext uri="{BB962C8B-B14F-4D97-AF65-F5344CB8AC3E}">
        <p14:creationId xmlns:p14="http://schemas.microsoft.com/office/powerpoint/2010/main" val="41101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4B5A-67A8-4CF3-8295-AD3C2CF44C7B}"/>
              </a:ext>
            </a:extLst>
          </p:cNvPr>
          <p:cNvSpPr>
            <a:spLocks noGrp="1"/>
          </p:cNvSpPr>
          <p:nvPr>
            <p:ph type="title"/>
          </p:nvPr>
        </p:nvSpPr>
        <p:spPr/>
        <p:txBody>
          <a:bodyPr>
            <a:normAutofit fontScale="90000"/>
          </a:bodyPr>
          <a:lstStyle/>
          <a:p>
            <a:r>
              <a:rPr lang="en-US" dirty="0"/>
              <a:t>Installation:</a:t>
            </a:r>
            <a:br>
              <a:rPr lang="fa-IR" dirty="0"/>
            </a:br>
            <a:r>
              <a:rPr lang="fa-IR" dirty="0"/>
              <a:t>&amp;</a:t>
            </a:r>
            <a:br>
              <a:rPr lang="en-US" dirty="0"/>
            </a:br>
            <a:r>
              <a:rPr lang="en-US" sz="2400" b="1" dirty="0"/>
              <a:t>Upgrading from an Older Version:</a:t>
            </a:r>
            <a:endParaRPr lang="fa-IR" sz="2400" dirty="0"/>
          </a:p>
        </p:txBody>
      </p:sp>
      <p:sp>
        <p:nvSpPr>
          <p:cNvPr id="3" name="Content Placeholder 2">
            <a:extLst>
              <a:ext uri="{FF2B5EF4-FFF2-40B4-BE49-F238E27FC236}">
                <a16:creationId xmlns:a16="http://schemas.microsoft.com/office/drawing/2014/main" id="{1870260B-8B99-401A-B7AF-3D4C5705AA8A}"/>
              </a:ext>
            </a:extLst>
          </p:cNvPr>
          <p:cNvSpPr>
            <a:spLocks noGrp="1"/>
          </p:cNvSpPr>
          <p:nvPr>
            <p:ph idx="1"/>
          </p:nvPr>
        </p:nvSpPr>
        <p:spPr/>
        <p:txBody>
          <a:bodyPr/>
          <a:lstStyle/>
          <a:p>
            <a:r>
              <a:rPr lang="en-US" dirty="0" err="1"/>
              <a:t>Sisense</a:t>
            </a:r>
            <a:r>
              <a:rPr lang="en-US" dirty="0"/>
              <a:t> </a:t>
            </a:r>
            <a:r>
              <a:rPr lang="fa-IR" dirty="0"/>
              <a:t> را به راحتی ار </a:t>
            </a:r>
            <a:r>
              <a:rPr lang="en-US" dirty="0"/>
              <a:t>sisense.com</a:t>
            </a:r>
            <a:r>
              <a:rPr lang="fa-IR" dirty="0"/>
              <a:t> دانلود کنید.</a:t>
            </a:r>
          </a:p>
          <a:p>
            <a:r>
              <a:rPr lang="fa-IR" dirty="0"/>
              <a:t>کل سیستم Sisense را می توان از یک فایل، به صورت محلی و یا در یک مکان مرکزی در سازمان شما در عرض چند دقیقه نصب کرد.</a:t>
            </a:r>
            <a:endParaRPr lang="en-US" dirty="0"/>
          </a:p>
          <a:p>
            <a:r>
              <a:rPr lang="fa-IR" dirty="0"/>
              <a:t>برای به روز زسانی از نسخه قیلی </a:t>
            </a:r>
            <a:r>
              <a:rPr lang="en-US" dirty="0"/>
              <a:t>back up</a:t>
            </a:r>
            <a:r>
              <a:rPr lang="fa-IR" dirty="0"/>
              <a:t> داشته باشید.</a:t>
            </a:r>
          </a:p>
          <a:p>
            <a:r>
              <a:rPr lang="fa-IR" dirty="0"/>
              <a:t>اگر شما یک محیط چند سرور دارید، مطمئن شوید که تمام سرورهای Sisense شما نسخه ی مشابهی را اجرا می کنند تا از مسائل مربوط به سازگاری جلوگیری شود.</a:t>
            </a:r>
          </a:p>
          <a:p>
            <a:endParaRPr lang="fa-IR" dirty="0"/>
          </a:p>
        </p:txBody>
      </p:sp>
      <p:sp>
        <p:nvSpPr>
          <p:cNvPr id="4" name="Slide Number Placeholder 3">
            <a:extLst>
              <a:ext uri="{FF2B5EF4-FFF2-40B4-BE49-F238E27FC236}">
                <a16:creationId xmlns:a16="http://schemas.microsoft.com/office/drawing/2014/main" id="{3912A575-B47C-4586-951E-F999FEA66A3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96607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2FBB-D605-4EA7-A044-05F4826C11D0}"/>
              </a:ext>
            </a:extLst>
          </p:cNvPr>
          <p:cNvSpPr>
            <a:spLocks noGrp="1"/>
          </p:cNvSpPr>
          <p:nvPr>
            <p:ph type="title"/>
          </p:nvPr>
        </p:nvSpPr>
        <p:spPr/>
        <p:txBody>
          <a:bodyPr/>
          <a:lstStyle/>
          <a:p>
            <a:endParaRPr lang="fa-IR" dirty="0"/>
          </a:p>
        </p:txBody>
      </p:sp>
      <p:pic>
        <p:nvPicPr>
          <p:cNvPr id="6" name="Content Placeholder 5">
            <a:extLst>
              <a:ext uri="{FF2B5EF4-FFF2-40B4-BE49-F238E27FC236}">
                <a16:creationId xmlns:a16="http://schemas.microsoft.com/office/drawing/2014/main" id="{F9A81138-F5FF-4BFD-9AD2-8DAC5AD8648B}"/>
              </a:ext>
            </a:extLst>
          </p:cNvPr>
          <p:cNvPicPr>
            <a:picLocks noGrp="1" noChangeAspect="1"/>
          </p:cNvPicPr>
          <p:nvPr>
            <p:ph idx="1"/>
          </p:nvPr>
        </p:nvPicPr>
        <p:blipFill>
          <a:blip r:embed="rId2"/>
          <a:stretch>
            <a:fillRect/>
          </a:stretch>
        </p:blipFill>
        <p:spPr>
          <a:xfrm>
            <a:off x="1721232" y="263419"/>
            <a:ext cx="4084483" cy="2827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21FABA69-2252-468B-8890-16107B918AC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TextBox 7">
            <a:extLst>
              <a:ext uri="{FF2B5EF4-FFF2-40B4-BE49-F238E27FC236}">
                <a16:creationId xmlns:a16="http://schemas.microsoft.com/office/drawing/2014/main" id="{78ABA715-8F6C-423E-B53C-CBE9BDA17524}"/>
              </a:ext>
            </a:extLst>
          </p:cNvPr>
          <p:cNvSpPr txBox="1"/>
          <p:nvPr/>
        </p:nvSpPr>
        <p:spPr>
          <a:xfrm>
            <a:off x="3585028" y="2438400"/>
            <a:ext cx="595086" cy="523220"/>
          </a:xfrm>
          <a:prstGeom prst="rect">
            <a:avLst/>
          </a:prstGeom>
          <a:noFill/>
        </p:spPr>
        <p:txBody>
          <a:bodyPr wrap="square" rtlCol="1">
            <a:spAutoFit/>
          </a:bodyPr>
          <a:lstStyle/>
          <a:p>
            <a:r>
              <a:rPr lang="en-US" sz="2800" dirty="0">
                <a:solidFill>
                  <a:schemeClr val="accent1">
                    <a:lumMod val="60000"/>
                    <a:lumOff val="40000"/>
                  </a:schemeClr>
                </a:solidFill>
              </a:rPr>
              <a:t>1</a:t>
            </a:r>
            <a:endParaRPr lang="fa-IR" sz="2800" dirty="0">
              <a:solidFill>
                <a:schemeClr val="accent1">
                  <a:lumMod val="60000"/>
                  <a:lumOff val="40000"/>
                </a:schemeClr>
              </a:solidFill>
            </a:endParaRPr>
          </a:p>
        </p:txBody>
      </p:sp>
      <p:pic>
        <p:nvPicPr>
          <p:cNvPr id="10" name="Picture 9">
            <a:extLst>
              <a:ext uri="{FF2B5EF4-FFF2-40B4-BE49-F238E27FC236}">
                <a16:creationId xmlns:a16="http://schemas.microsoft.com/office/drawing/2014/main" id="{A52F246D-B774-439C-9D96-830870F5AA2C}"/>
              </a:ext>
            </a:extLst>
          </p:cNvPr>
          <p:cNvPicPr>
            <a:picLocks noChangeAspect="1"/>
          </p:cNvPicPr>
          <p:nvPr/>
        </p:nvPicPr>
        <p:blipFill>
          <a:blip r:embed="rId3"/>
          <a:stretch>
            <a:fillRect/>
          </a:stretch>
        </p:blipFill>
        <p:spPr>
          <a:xfrm>
            <a:off x="6677408" y="245553"/>
            <a:ext cx="4266363" cy="2860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6FF83231-ABD6-46CD-B39D-3174FE54D4C3}"/>
              </a:ext>
            </a:extLst>
          </p:cNvPr>
          <p:cNvSpPr txBox="1"/>
          <p:nvPr/>
        </p:nvSpPr>
        <p:spPr>
          <a:xfrm>
            <a:off x="8810589" y="2438400"/>
            <a:ext cx="391468" cy="400110"/>
          </a:xfrm>
          <a:prstGeom prst="rect">
            <a:avLst/>
          </a:prstGeom>
          <a:noFill/>
        </p:spPr>
        <p:txBody>
          <a:bodyPr wrap="square" rtlCol="1">
            <a:spAutoFit/>
          </a:bodyPr>
          <a:lstStyle/>
          <a:p>
            <a:r>
              <a:rPr lang="en-US" sz="2000" dirty="0">
                <a:solidFill>
                  <a:schemeClr val="accent1"/>
                </a:solidFill>
              </a:rPr>
              <a:t>2</a:t>
            </a:r>
            <a:endParaRPr lang="fa-IR" sz="2000" dirty="0">
              <a:solidFill>
                <a:schemeClr val="accent1"/>
              </a:solidFill>
            </a:endParaRPr>
          </a:p>
        </p:txBody>
      </p:sp>
      <p:pic>
        <p:nvPicPr>
          <p:cNvPr id="13" name="Picture 12">
            <a:extLst>
              <a:ext uri="{FF2B5EF4-FFF2-40B4-BE49-F238E27FC236}">
                <a16:creationId xmlns:a16="http://schemas.microsoft.com/office/drawing/2014/main" id="{0ADAD7D5-CC6F-4CC1-8D21-7B7CACE707DA}"/>
              </a:ext>
            </a:extLst>
          </p:cNvPr>
          <p:cNvPicPr>
            <a:picLocks noChangeAspect="1"/>
          </p:cNvPicPr>
          <p:nvPr/>
        </p:nvPicPr>
        <p:blipFill>
          <a:blip r:embed="rId4"/>
          <a:stretch>
            <a:fillRect/>
          </a:stretch>
        </p:blipFill>
        <p:spPr>
          <a:xfrm>
            <a:off x="3897658" y="3468664"/>
            <a:ext cx="4593199" cy="3138143"/>
          </a:xfrm>
          <a:prstGeom prst="rect">
            <a:avLst/>
          </a:prstGeom>
        </p:spPr>
      </p:pic>
      <p:sp>
        <p:nvSpPr>
          <p:cNvPr id="14" name="TextBox 13">
            <a:extLst>
              <a:ext uri="{FF2B5EF4-FFF2-40B4-BE49-F238E27FC236}">
                <a16:creationId xmlns:a16="http://schemas.microsoft.com/office/drawing/2014/main" id="{97F86885-97B4-4AA3-9778-3B8613D32FB1}"/>
              </a:ext>
            </a:extLst>
          </p:cNvPr>
          <p:cNvSpPr txBox="1"/>
          <p:nvPr/>
        </p:nvSpPr>
        <p:spPr>
          <a:xfrm>
            <a:off x="6560457" y="6052457"/>
            <a:ext cx="312906" cy="369332"/>
          </a:xfrm>
          <a:prstGeom prst="rect">
            <a:avLst/>
          </a:prstGeom>
          <a:noFill/>
        </p:spPr>
        <p:txBody>
          <a:bodyPr wrap="none" rtlCol="1">
            <a:spAutoFit/>
          </a:bodyPr>
          <a:lstStyle/>
          <a:p>
            <a:r>
              <a:rPr lang="en-US" dirty="0">
                <a:solidFill>
                  <a:schemeClr val="accent1"/>
                </a:solidFill>
              </a:rPr>
              <a:t>3</a:t>
            </a:r>
            <a:endParaRPr lang="fa-IR" dirty="0">
              <a:solidFill>
                <a:schemeClr val="accent1"/>
              </a:solidFill>
            </a:endParaRPr>
          </a:p>
        </p:txBody>
      </p:sp>
      <p:cxnSp>
        <p:nvCxnSpPr>
          <p:cNvPr id="16" name="Connector: Elbow 15">
            <a:extLst>
              <a:ext uri="{FF2B5EF4-FFF2-40B4-BE49-F238E27FC236}">
                <a16:creationId xmlns:a16="http://schemas.microsoft.com/office/drawing/2014/main" id="{6A4E3801-3D2F-4A00-B256-3F698F1899C4}"/>
              </a:ext>
            </a:extLst>
          </p:cNvPr>
          <p:cNvCxnSpPr/>
          <p:nvPr/>
        </p:nvCxnSpPr>
        <p:spPr>
          <a:xfrm>
            <a:off x="5805715" y="1538514"/>
            <a:ext cx="754742" cy="3664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81749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744</TotalTime>
  <Words>761</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Century Gothic</vt:lpstr>
      <vt:lpstr>Tahoma</vt:lpstr>
      <vt:lpstr>Wingdings</vt:lpstr>
      <vt:lpstr>Wingdings 3</vt:lpstr>
      <vt:lpstr>Wisp</vt:lpstr>
      <vt:lpstr>Sisense</vt:lpstr>
      <vt:lpstr>نرم افزار داده کاوی:  </vt:lpstr>
      <vt:lpstr>BI یا هوش تجاری چیست؟   </vt:lpstr>
      <vt:lpstr>هوش بازار به کمک هوش تجاری می‌آید:</vt:lpstr>
      <vt:lpstr>Sisense story: </vt:lpstr>
      <vt:lpstr>What is Sisense</vt:lpstr>
      <vt:lpstr>With Sisense</vt:lpstr>
      <vt:lpstr>Installation: &amp; Upgrading from an Older Version:</vt:lpstr>
      <vt:lpstr>PowerPoint Presentation</vt:lpstr>
      <vt:lpstr>PowerPoint Presentation</vt:lpstr>
      <vt:lpstr>Sisense charts:</vt:lpstr>
      <vt:lpstr>در زیر لیستی از جداول تجزیه و تحلیل Sisense Analytics و توضیحات آنها را شامل می شود:</vt:lpstr>
      <vt:lpstr>Data base:</vt:lpstr>
      <vt:lpstr>Visualization: </vt:lpstr>
      <vt:lpstr>چگونه data baseرا اضافه کنیم؟ بعد از نصب elasticub manager را بار کنید. </vt:lpstr>
      <vt:lpstr>هر فیلد از داده ها می توانند به یکدیگر متصل شوند: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Sisense</dc:title>
  <dc:creator>hani hamidi</dc:creator>
  <cp:lastModifiedBy>hani hamidi</cp:lastModifiedBy>
  <cp:revision>25</cp:revision>
  <dcterms:created xsi:type="dcterms:W3CDTF">2018-01-01T11:23:44Z</dcterms:created>
  <dcterms:modified xsi:type="dcterms:W3CDTF">2018-01-21T11:13:13Z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