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71" r:id="rId5"/>
    <p:sldId id="272" r:id="rId6"/>
    <p:sldId id="273" r:id="rId7"/>
    <p:sldId id="259" r:id="rId8"/>
    <p:sldId id="260" r:id="rId9"/>
    <p:sldId id="261" r:id="rId10"/>
    <p:sldId id="262" r:id="rId11"/>
    <p:sldId id="263" r:id="rId12"/>
    <p:sldId id="264" r:id="rId13"/>
    <p:sldId id="265" r:id="rId14"/>
    <p:sldId id="269" r:id="rId15"/>
    <p:sldId id="266" r:id="rId16"/>
    <p:sldId id="267" r:id="rId17"/>
    <p:sldId id="268"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83D6D4-6338-4D92-95D8-45D02CB1B6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a:extLst>
              <a:ext uri="{FF2B5EF4-FFF2-40B4-BE49-F238E27FC236}">
                <a16:creationId xmlns:a16="http://schemas.microsoft.com/office/drawing/2014/main" id="{7B266ADD-3102-4DA7-A9FD-38E924DEB27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B25F531-419E-40D0-B0A7-B4B1B409FFD1}" type="datetimeFigureOut">
              <a:rPr lang="fa-IR" smtClean="0"/>
              <a:t>05/05/1439</a:t>
            </a:fld>
            <a:endParaRPr lang="fa-IR"/>
          </a:p>
        </p:txBody>
      </p:sp>
      <p:sp>
        <p:nvSpPr>
          <p:cNvPr id="4" name="Slide Image Placeholder 3">
            <a:extLst>
              <a:ext uri="{FF2B5EF4-FFF2-40B4-BE49-F238E27FC236}">
                <a16:creationId xmlns:a16="http://schemas.microsoft.com/office/drawing/2014/main" id="{414D0C77-A0DC-40AB-BD79-3DBB31107F2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a:extLst>
              <a:ext uri="{FF2B5EF4-FFF2-40B4-BE49-F238E27FC236}">
                <a16:creationId xmlns:a16="http://schemas.microsoft.com/office/drawing/2014/main" id="{D0EB7870-E566-4846-885C-D01D60BF2EE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a:extLst>
              <a:ext uri="{FF2B5EF4-FFF2-40B4-BE49-F238E27FC236}">
                <a16:creationId xmlns:a16="http://schemas.microsoft.com/office/drawing/2014/main" id="{737813CE-26C1-4BD2-998E-37065025136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a:extLst>
              <a:ext uri="{FF2B5EF4-FFF2-40B4-BE49-F238E27FC236}">
                <a16:creationId xmlns:a16="http://schemas.microsoft.com/office/drawing/2014/main" id="{0FE49271-B17A-466D-875F-F3214D78CE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CD08026-E4BC-4168-8E99-21F88BD68F80}" type="slidenum">
              <a:rPr lang="fa-IR" smtClean="0"/>
              <a:t>‹#›</a:t>
            </a:fld>
            <a:endParaRPr lang="fa-I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7F33AE-9C6C-44BE-8524-80F7EB4F3BD4}" type="datetime1">
              <a:rPr lang="en-US" smtClean="0"/>
              <a:t>1/21/2018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8AA1C9-024E-4D85-9EE6-2F4E3B1CF505}" type="datetime1">
              <a:rPr lang="en-US" smtClean="0"/>
              <a:t>1/21/2018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130DA-645B-41FE-8F0B-9155FA37F0B1}" type="datetime1">
              <a:rPr lang="en-US" smtClean="0"/>
              <a:t>1/21/2018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721FE-5537-4488-8144-77F79FE64A9C}" type="datetime1">
              <a:rPr lang="en-US" smtClean="0"/>
              <a:t>1/21/2018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0964EC-30B7-443D-A558-3E12F6893273}" type="datetime1">
              <a:rPr lang="en-US" smtClean="0"/>
              <a:t>1/21/2018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92DE6C-80F4-42A5-8D65-8EEBB92033D5}" type="datetime1">
              <a:rPr lang="en-US" smtClean="0"/>
              <a:t>1/21/2018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6DAE47-B2B8-4DE1-A9FD-96B208D1A431}" type="datetime1">
              <a:rPr lang="en-US" smtClean="0"/>
              <a:t>1/21/2018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C975EE-AC6C-4924-8C7B-DBBD66DA274F}" type="datetime1">
              <a:rPr lang="en-US" smtClean="0"/>
              <a:t>1/21/2018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353E727-FF05-4DB6-BAF9-BB53FEBA9FA3}" type="datetime1">
              <a:rPr lang="en-US" smtClean="0"/>
              <a:t>1/21/2018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9F1838-F4D5-4FAB-AAA8-B156552B2DE7}" type="datetime1">
              <a:rPr lang="en-US" smtClean="0"/>
              <a:t>1/21/2018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AF74EC-C5C5-4314-9125-7A63D40DC3D6}" type="datetime1">
              <a:rPr lang="en-US" smtClean="0"/>
              <a:t>1/21/2018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A2A7DAC-9EBC-4235-BD74-5AB670CA643A}" type="datetime1">
              <a:rPr lang="en-US" smtClean="0"/>
              <a:t>1/21/2018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r" defTabSz="914400" rtl="1"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r" defTabSz="914400" rtl="1"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fa.wikipedia.org/wiki/%DA%A9%D8%B3%D8%A8_%D9%88_%DA%A9%D8%A7%D8%B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etatask.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376BB-D5E2-444F-941C-F6FBD1048B6E}"/>
              </a:ext>
            </a:extLst>
          </p:cNvPr>
          <p:cNvSpPr>
            <a:spLocks noGrp="1"/>
          </p:cNvSpPr>
          <p:nvPr>
            <p:ph type="ctrTitle"/>
          </p:nvPr>
        </p:nvSpPr>
        <p:spPr/>
        <p:txBody>
          <a:bodyPr/>
          <a:lstStyle/>
          <a:p>
            <a:pPr algn="l"/>
            <a:r>
              <a:rPr lang="en-US" dirty="0"/>
              <a:t>BPMS</a:t>
            </a:r>
            <a:endParaRPr lang="fa-IR" dirty="0"/>
          </a:p>
        </p:txBody>
      </p:sp>
      <p:sp>
        <p:nvSpPr>
          <p:cNvPr id="3" name="Subtitle 2">
            <a:extLst>
              <a:ext uri="{FF2B5EF4-FFF2-40B4-BE49-F238E27FC236}">
                <a16:creationId xmlns:a16="http://schemas.microsoft.com/office/drawing/2014/main" id="{B5B4F492-7F28-4B09-8403-FA1480484194}"/>
              </a:ext>
            </a:extLst>
          </p:cNvPr>
          <p:cNvSpPr>
            <a:spLocks noGrp="1"/>
          </p:cNvSpPr>
          <p:nvPr>
            <p:ph type="subTitle" idx="1"/>
          </p:nvPr>
        </p:nvSpPr>
        <p:spPr>
          <a:xfrm>
            <a:off x="2833234" y="4563277"/>
            <a:ext cx="5357600" cy="1160213"/>
          </a:xfrm>
        </p:spPr>
        <p:txBody>
          <a:bodyPr>
            <a:normAutofit fontScale="85000" lnSpcReduction="20000"/>
          </a:bodyPr>
          <a:lstStyle/>
          <a:p>
            <a:r>
              <a:rPr lang="fa-IR" dirty="0"/>
              <a:t>ارائه دهنده:حانیه حمیدی نیا</a:t>
            </a:r>
          </a:p>
          <a:p>
            <a:r>
              <a:rPr lang="fa-IR" dirty="0"/>
              <a:t>درس:مبانی داده کاوی</a:t>
            </a:r>
          </a:p>
          <a:p>
            <a:r>
              <a:rPr lang="fa-IR" dirty="0"/>
              <a:t>استاد درس:دکتر وحیدی پور</a:t>
            </a:r>
          </a:p>
        </p:txBody>
      </p:sp>
      <p:sp>
        <p:nvSpPr>
          <p:cNvPr id="4" name="Slide Number Placeholder 3">
            <a:extLst>
              <a:ext uri="{FF2B5EF4-FFF2-40B4-BE49-F238E27FC236}">
                <a16:creationId xmlns:a16="http://schemas.microsoft.com/office/drawing/2014/main" id="{12723111-1548-483E-93A8-DB98CCBB0EDA}"/>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94442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4AE9A-2EE2-4A29-AFDE-6F0F0BC29A07}"/>
              </a:ext>
            </a:extLst>
          </p:cNvPr>
          <p:cNvSpPr>
            <a:spLocks noGrp="1"/>
          </p:cNvSpPr>
          <p:nvPr>
            <p:ph type="title"/>
          </p:nvPr>
        </p:nvSpPr>
        <p:spPr>
          <a:xfrm>
            <a:off x="2611808" y="808056"/>
            <a:ext cx="7958331" cy="1077229"/>
          </a:xfrm>
        </p:spPr>
        <p:txBody>
          <a:bodyPr/>
          <a:lstStyle/>
          <a:p>
            <a:endParaRPr lang="fa-IR" dirty="0"/>
          </a:p>
        </p:txBody>
      </p:sp>
      <p:sp>
        <p:nvSpPr>
          <p:cNvPr id="3" name="Content Placeholder 2">
            <a:extLst>
              <a:ext uri="{FF2B5EF4-FFF2-40B4-BE49-F238E27FC236}">
                <a16:creationId xmlns:a16="http://schemas.microsoft.com/office/drawing/2014/main" id="{0EBC7996-5363-4501-9DDD-4E83F7C544F5}"/>
              </a:ext>
            </a:extLst>
          </p:cNvPr>
          <p:cNvSpPr>
            <a:spLocks noGrp="1"/>
          </p:cNvSpPr>
          <p:nvPr>
            <p:ph idx="1"/>
          </p:nvPr>
        </p:nvSpPr>
        <p:spPr>
          <a:xfrm>
            <a:off x="2773599" y="487443"/>
            <a:ext cx="7796540" cy="5562501"/>
          </a:xfrm>
        </p:spPr>
        <p:txBody>
          <a:bodyPr>
            <a:noAutofit/>
          </a:bodyPr>
          <a:lstStyle/>
          <a:p>
            <a:r>
              <a:rPr lang="fa-IR" dirty="0"/>
              <a:t> کنترل کارایی فرایندهای در حال اجرا: </a:t>
            </a:r>
            <a:r>
              <a:rPr lang="en-US" dirty="0"/>
              <a:t>BPM </a:t>
            </a:r>
            <a:r>
              <a:rPr lang="fa-IR" dirty="0"/>
              <a:t>با ابزارهای نظارتی امکان نظارت وضعیت فرایندها را ممکن می‌سازد در نتیجه این کنترل باعث ثبات و سازگاری فرایندها برای رسیدن به کیفیت بیشتر و بهینه کردن آنها برای کارایی بیشتر می‌شود همچنین قابلیت اندازه‌گیری آنها باعث می‌شود که دید مدیریتی بهتری داشته باشیم.</a:t>
            </a:r>
          </a:p>
          <a:p>
            <a:r>
              <a:rPr lang="fa-IR" dirty="0"/>
              <a:t>همکاری مشتری‌ها و شرکا در فرایندهای تجاری: </a:t>
            </a:r>
            <a:r>
              <a:rPr lang="en-US" dirty="0"/>
              <a:t>BPM </a:t>
            </a:r>
            <a:r>
              <a:rPr lang="fa-IR" dirty="0"/>
              <a:t>امکان همکاری مشتریان و شرکا را از خارج از سازمان فراهم می‌کند؛ و برای فرایندهایی که در خارج از محدوده سازمان قرار دارند. بسیار کاربردی خواهد بود.</a:t>
            </a:r>
          </a:p>
          <a:p>
            <a:r>
              <a:rPr lang="fa-IR" dirty="0"/>
              <a:t>کاهش منابع مورد نیاز: فرایندهای کسب و کار به افراد و منابع بسیاری نیاز دارند تا اجرا شوند. </a:t>
            </a:r>
            <a:r>
              <a:rPr lang="en-US" dirty="0"/>
              <a:t>BPM </a:t>
            </a:r>
            <a:r>
              <a:rPr lang="fa-IR" dirty="0"/>
              <a:t>می‌تواند تعداد منابع مورد نیاز برای یک فرایند را کاهش می‌دهد</a:t>
            </a:r>
          </a:p>
          <a:p>
            <a:r>
              <a:rPr lang="fa-IR" dirty="0"/>
              <a:t>افزایش هماهنگی: </a:t>
            </a:r>
            <a:r>
              <a:rPr lang="en-US" dirty="0"/>
              <a:t>BPM </a:t>
            </a:r>
            <a:r>
              <a:rPr lang="fa-IR" dirty="0"/>
              <a:t>هماهنگی بین بخش‌های مختلف یک شرکت را از بعد جغرافیایی بهبود می‌بخشد.</a:t>
            </a:r>
          </a:p>
          <a:p>
            <a:r>
              <a:rPr lang="fa-IR" dirty="0"/>
              <a:t>افزایش سرعت اجرای سیکل فرایندها: </a:t>
            </a:r>
            <a:r>
              <a:rPr lang="en-US" dirty="0"/>
              <a:t>BPM </a:t>
            </a:r>
            <a:r>
              <a:rPr lang="fa-IR" dirty="0"/>
              <a:t>با کاهش زمان اجرای فرایندها و امکان اجرای موازی آنها سرعت کسب و کار را بهبود می‌دهد.</a:t>
            </a:r>
          </a:p>
        </p:txBody>
      </p:sp>
      <p:sp>
        <p:nvSpPr>
          <p:cNvPr id="4" name="Slide Number Placeholder 3">
            <a:extLst>
              <a:ext uri="{FF2B5EF4-FFF2-40B4-BE49-F238E27FC236}">
                <a16:creationId xmlns:a16="http://schemas.microsoft.com/office/drawing/2014/main" id="{1C18D347-1377-4A5B-8DFD-00C30A68C640}"/>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0706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10F8-DE60-4258-9205-33B27D8B9629}"/>
              </a:ext>
            </a:extLst>
          </p:cNvPr>
          <p:cNvSpPr>
            <a:spLocks noGrp="1"/>
          </p:cNvSpPr>
          <p:nvPr>
            <p:ph type="title"/>
          </p:nvPr>
        </p:nvSpPr>
        <p:spPr/>
        <p:txBody>
          <a:bodyPr/>
          <a:lstStyle/>
          <a:p>
            <a:r>
              <a:rPr lang="fa-IR" dirty="0"/>
              <a:t>آینده </a:t>
            </a:r>
            <a:r>
              <a:rPr lang="en-US" dirty="0"/>
              <a:t>BPM</a:t>
            </a:r>
            <a:r>
              <a:rPr lang="fa-IR" dirty="0"/>
              <a:t>:</a:t>
            </a:r>
          </a:p>
        </p:txBody>
      </p:sp>
      <p:sp>
        <p:nvSpPr>
          <p:cNvPr id="3" name="Content Placeholder 2">
            <a:extLst>
              <a:ext uri="{FF2B5EF4-FFF2-40B4-BE49-F238E27FC236}">
                <a16:creationId xmlns:a16="http://schemas.microsoft.com/office/drawing/2014/main" id="{E14B06AB-2B01-4C4D-8E85-986C9D40EFF0}"/>
              </a:ext>
            </a:extLst>
          </p:cNvPr>
          <p:cNvSpPr>
            <a:spLocks noGrp="1"/>
          </p:cNvSpPr>
          <p:nvPr>
            <p:ph idx="1"/>
          </p:nvPr>
        </p:nvSpPr>
        <p:spPr/>
        <p:txBody>
          <a:bodyPr/>
          <a:lstStyle/>
          <a:p>
            <a:r>
              <a:rPr lang="fa-IR" dirty="0"/>
              <a:t>هم‌اکنون تولیدکنندگان بزرگ راه‌حل‌های </a:t>
            </a:r>
            <a:r>
              <a:rPr lang="en-US" dirty="0"/>
              <a:t>ERP </a:t>
            </a:r>
            <a:r>
              <a:rPr lang="fa-IR" dirty="0"/>
              <a:t>نیز برنامه‌هایی برای انتقال بستر فنی محصولات خود به </a:t>
            </a:r>
            <a:r>
              <a:rPr lang="en-US" dirty="0"/>
              <a:t>BPM </a:t>
            </a:r>
            <a:r>
              <a:rPr lang="fa-IR" dirty="0"/>
              <a:t>طراحی کرده‌اند:</a:t>
            </a:r>
          </a:p>
          <a:p>
            <a:endParaRPr lang="fa-IR" dirty="0"/>
          </a:p>
          <a:p>
            <a:r>
              <a:rPr lang="en-US" dirty="0"/>
              <a:t>Oracle </a:t>
            </a:r>
            <a:r>
              <a:rPr lang="fa-IR" dirty="0"/>
              <a:t>:در سال ۲۰۰۸ اولین محصولات مبتنی بر </a:t>
            </a:r>
            <a:r>
              <a:rPr lang="en-US" dirty="0"/>
              <a:t>Fusion Middleware </a:t>
            </a:r>
            <a:r>
              <a:rPr lang="fa-IR" dirty="0"/>
              <a:t>ارائه و تا سال ۲۰۱۰ تمام محصولات منتقل خواهد شد.</a:t>
            </a:r>
          </a:p>
          <a:p>
            <a:r>
              <a:rPr lang="fa-IR" dirty="0"/>
              <a:t> </a:t>
            </a:r>
            <a:r>
              <a:rPr lang="en-US" dirty="0"/>
              <a:t>: SAP </a:t>
            </a:r>
            <a:r>
              <a:rPr lang="fa-IR" dirty="0"/>
              <a:t>اولین محصولات با رویکرد </a:t>
            </a:r>
            <a:r>
              <a:rPr lang="en-US" dirty="0"/>
              <a:t>BPM </a:t>
            </a:r>
            <a:r>
              <a:rPr lang="fa-IR" dirty="0"/>
              <a:t>در سال ۲۰۰۷ ارائه و تا سال ۲۰۱۰ به‌طور کامل منتقل خواهد شد</a:t>
            </a:r>
          </a:p>
        </p:txBody>
      </p:sp>
      <p:sp>
        <p:nvSpPr>
          <p:cNvPr id="4" name="Slide Number Placeholder 3">
            <a:extLst>
              <a:ext uri="{FF2B5EF4-FFF2-40B4-BE49-F238E27FC236}">
                <a16:creationId xmlns:a16="http://schemas.microsoft.com/office/drawing/2014/main" id="{46089B50-DE46-4A4B-93CC-E938AA46550B}"/>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646590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0984-DBA9-41C4-AF6E-2B0090561536}"/>
              </a:ext>
            </a:extLst>
          </p:cNvPr>
          <p:cNvSpPr>
            <a:spLocks noGrp="1"/>
          </p:cNvSpPr>
          <p:nvPr>
            <p:ph type="title"/>
          </p:nvPr>
        </p:nvSpPr>
        <p:spPr/>
        <p:txBody>
          <a:bodyPr/>
          <a:lstStyle/>
          <a:p>
            <a:r>
              <a:rPr lang="fa-IR" dirty="0"/>
              <a:t>مثال </a:t>
            </a:r>
            <a:r>
              <a:rPr lang="en-US" dirty="0"/>
              <a:t>BPMS </a:t>
            </a:r>
            <a:r>
              <a:rPr lang="fa-IR" dirty="0"/>
              <a:t> فراگستر:</a:t>
            </a:r>
          </a:p>
        </p:txBody>
      </p:sp>
      <p:pic>
        <p:nvPicPr>
          <p:cNvPr id="5" name="Content Placeholder 4">
            <a:extLst>
              <a:ext uri="{FF2B5EF4-FFF2-40B4-BE49-F238E27FC236}">
                <a16:creationId xmlns:a16="http://schemas.microsoft.com/office/drawing/2014/main" id="{BDCB9D22-3F44-4E38-8DC1-9AC345B420D6}"/>
              </a:ext>
            </a:extLst>
          </p:cNvPr>
          <p:cNvPicPr>
            <a:picLocks noGrp="1" noChangeAspect="1"/>
          </p:cNvPicPr>
          <p:nvPr>
            <p:ph idx="1"/>
          </p:nvPr>
        </p:nvPicPr>
        <p:blipFill>
          <a:blip r:embed="rId2"/>
          <a:stretch>
            <a:fillRect/>
          </a:stretch>
        </p:blipFill>
        <p:spPr>
          <a:xfrm>
            <a:off x="1113706" y="1951653"/>
            <a:ext cx="10095431" cy="4098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a:extLst>
              <a:ext uri="{FF2B5EF4-FFF2-40B4-BE49-F238E27FC236}">
                <a16:creationId xmlns:a16="http://schemas.microsoft.com/office/drawing/2014/main" id="{ACF7782E-3BA5-4A6C-9C8C-387E4D72B85F}"/>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9984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7C6D9-E5A4-439A-87B6-345CF273563D}"/>
              </a:ext>
            </a:extLst>
          </p:cNvPr>
          <p:cNvSpPr>
            <a:spLocks noGrp="1"/>
          </p:cNvSpPr>
          <p:nvPr>
            <p:ph type="title"/>
          </p:nvPr>
        </p:nvSpPr>
        <p:spPr/>
        <p:txBody>
          <a:bodyPr/>
          <a:lstStyle/>
          <a:p>
            <a:r>
              <a:rPr lang="fa-IR" dirty="0"/>
              <a:t>مدیریت فرایند کسب و کار طی یک چرخه اتفاق می‌افتد:</a:t>
            </a:r>
          </a:p>
        </p:txBody>
      </p:sp>
      <p:sp>
        <p:nvSpPr>
          <p:cNvPr id="3" name="Content Placeholder 2">
            <a:extLst>
              <a:ext uri="{FF2B5EF4-FFF2-40B4-BE49-F238E27FC236}">
                <a16:creationId xmlns:a16="http://schemas.microsoft.com/office/drawing/2014/main" id="{42366B84-0DF7-4421-AB87-D43A897477EA}"/>
              </a:ext>
            </a:extLst>
          </p:cNvPr>
          <p:cNvSpPr>
            <a:spLocks noGrp="1"/>
          </p:cNvSpPr>
          <p:nvPr>
            <p:ph idx="1"/>
          </p:nvPr>
        </p:nvSpPr>
        <p:spPr/>
        <p:txBody>
          <a:bodyPr>
            <a:normAutofit lnSpcReduction="10000"/>
          </a:bodyPr>
          <a:lstStyle/>
          <a:p>
            <a:r>
              <a:rPr lang="fa-IR" sz="2400" dirty="0"/>
              <a:t>طراحی و آنالیز:تکنیکهای مدل‌سازی، اعتبارسنجی، شبیه‌سازی و تأیید فرایند در این فاز انجام می‌شوند.</a:t>
            </a:r>
          </a:p>
          <a:p>
            <a:r>
              <a:rPr lang="fa-IR" sz="2400" dirty="0"/>
              <a:t>پیکربندی:این فاز پیکربندی باید بتوان سیستم‌های موجود را به سیستم مدیریت فرایند تجاری ضمیمه کرد.</a:t>
            </a:r>
          </a:p>
          <a:p>
            <a:r>
              <a:rPr lang="fa-IR" sz="2400" dirty="0"/>
              <a:t>اجرایی کردن:این فاز فرایندهای واقعی و در حال اجرا را شامل می‌شود. فرایندها برای رسیدن به اهداف </a:t>
            </a:r>
            <a:r>
              <a:rPr lang="fa-IR" sz="2400" dirty="0">
                <a:hlinkClick r:id="rId2" tooltip="کسب و کار"/>
              </a:rPr>
              <a:t>کسب و کار</a:t>
            </a:r>
            <a:r>
              <a:rPr lang="fa-IR" sz="2400" dirty="0"/>
              <a:t> راه‌اندازی شده‌اند.</a:t>
            </a:r>
          </a:p>
          <a:p>
            <a:r>
              <a:rPr lang="fa-IR" sz="2400" dirty="0"/>
              <a:t>ارزیابی:در این فاز از اطلاعات موجود برای ارزیابی و بهبود مدلهای فرایندی استفاده می‌شود.</a:t>
            </a:r>
          </a:p>
          <a:p>
            <a:pPr marL="0" indent="0">
              <a:buNone/>
            </a:pPr>
            <a:endParaRPr lang="fa-IR" sz="2400" dirty="0"/>
          </a:p>
        </p:txBody>
      </p:sp>
      <p:sp>
        <p:nvSpPr>
          <p:cNvPr id="4" name="Slide Number Placeholder 3">
            <a:extLst>
              <a:ext uri="{FF2B5EF4-FFF2-40B4-BE49-F238E27FC236}">
                <a16:creationId xmlns:a16="http://schemas.microsoft.com/office/drawing/2014/main" id="{D6D68593-61C0-44F3-9A17-AC993D0F6416}"/>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6346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EE033-4822-43AC-A535-60193E401BF6}"/>
              </a:ext>
            </a:extLst>
          </p:cNvPr>
          <p:cNvSpPr>
            <a:spLocks noGrp="1"/>
          </p:cNvSpPr>
          <p:nvPr>
            <p:ph type="title"/>
          </p:nvPr>
        </p:nvSpPr>
        <p:spPr/>
        <p:txBody>
          <a:bodyPr/>
          <a:lstStyle/>
          <a:p>
            <a:r>
              <a:rPr lang="fa-IR" dirty="0"/>
              <a:t>بهترین های 2017:</a:t>
            </a:r>
          </a:p>
        </p:txBody>
      </p:sp>
      <p:sp>
        <p:nvSpPr>
          <p:cNvPr id="3" name="Content Placeholder 2">
            <a:extLst>
              <a:ext uri="{FF2B5EF4-FFF2-40B4-BE49-F238E27FC236}">
                <a16:creationId xmlns:a16="http://schemas.microsoft.com/office/drawing/2014/main" id="{34FA5ADA-E7CA-439B-AC67-F0E180035AA3}"/>
              </a:ext>
            </a:extLst>
          </p:cNvPr>
          <p:cNvSpPr>
            <a:spLocks noGrp="1"/>
          </p:cNvSpPr>
          <p:nvPr>
            <p:ph idx="1"/>
          </p:nvPr>
        </p:nvSpPr>
        <p:spPr/>
        <p:txBody>
          <a:bodyPr/>
          <a:lstStyle/>
          <a:p>
            <a:r>
              <a:rPr lang="en-US" dirty="0" err="1"/>
              <a:t>Zuho</a:t>
            </a:r>
            <a:r>
              <a:rPr lang="en-US" dirty="0"/>
              <a:t> creator </a:t>
            </a:r>
            <a:endParaRPr lang="fa-IR" dirty="0"/>
          </a:p>
          <a:p>
            <a:r>
              <a:rPr lang="en-US" dirty="0" err="1"/>
              <a:t>Sensus</a:t>
            </a:r>
            <a:endParaRPr lang="en-US" dirty="0"/>
          </a:p>
          <a:p>
            <a:r>
              <a:rPr lang="en-US" dirty="0"/>
              <a:t>Erwin business</a:t>
            </a:r>
            <a:endParaRPr lang="fa-IR" dirty="0"/>
          </a:p>
          <a:p>
            <a:endParaRPr lang="fa-IR" dirty="0"/>
          </a:p>
        </p:txBody>
      </p:sp>
      <p:sp>
        <p:nvSpPr>
          <p:cNvPr id="4" name="Slide Number Placeholder 3">
            <a:extLst>
              <a:ext uri="{FF2B5EF4-FFF2-40B4-BE49-F238E27FC236}">
                <a16:creationId xmlns:a16="http://schemas.microsoft.com/office/drawing/2014/main" id="{DCD640A5-8982-4EB0-9D7F-EA173DCAD7D4}"/>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948099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4B7A-391D-4698-8FA5-FE19E6335876}"/>
              </a:ext>
            </a:extLst>
          </p:cNvPr>
          <p:cNvSpPr>
            <a:spLocks noGrp="1"/>
          </p:cNvSpPr>
          <p:nvPr>
            <p:ph type="title"/>
          </p:nvPr>
        </p:nvSpPr>
        <p:spPr/>
        <p:txBody>
          <a:bodyPr>
            <a:normAutofit fontScale="90000"/>
          </a:bodyPr>
          <a:lstStyle/>
          <a:p>
            <a:r>
              <a:rPr lang="fa-IR" dirty="0"/>
              <a:t>یکی از </a:t>
            </a:r>
            <a:r>
              <a:rPr lang="en-US" dirty="0"/>
              <a:t>BPMS </a:t>
            </a:r>
            <a:r>
              <a:rPr lang="fa-IR" dirty="0"/>
              <a:t>های ساده</a:t>
            </a:r>
            <a:r>
              <a:rPr lang="en-US" dirty="0"/>
              <a:t> </a:t>
            </a:r>
            <a:r>
              <a:rPr lang="en-US" dirty="0">
                <a:hlinkClick r:id="rId2"/>
              </a:rPr>
              <a:t>Metatask.io</a:t>
            </a:r>
            <a:br>
              <a:rPr lang="en-US" dirty="0"/>
            </a:br>
            <a:r>
              <a:rPr lang="fa-IR" dirty="0"/>
              <a:t> است</a:t>
            </a:r>
            <a:br>
              <a:rPr lang="fa-IR" dirty="0"/>
            </a:br>
            <a:endParaRPr lang="fa-IR" dirty="0"/>
          </a:p>
        </p:txBody>
      </p:sp>
      <p:sp>
        <p:nvSpPr>
          <p:cNvPr id="3" name="Content Placeholder 2">
            <a:extLst>
              <a:ext uri="{FF2B5EF4-FFF2-40B4-BE49-F238E27FC236}">
                <a16:creationId xmlns:a16="http://schemas.microsoft.com/office/drawing/2014/main" id="{B943B4C9-F50A-4D3B-91AE-0B7028EA000B}"/>
              </a:ext>
            </a:extLst>
          </p:cNvPr>
          <p:cNvSpPr>
            <a:spLocks noGrp="1"/>
          </p:cNvSpPr>
          <p:nvPr>
            <p:ph idx="1"/>
          </p:nvPr>
        </p:nvSpPr>
        <p:spPr/>
        <p:txBody>
          <a:bodyPr/>
          <a:lstStyle/>
          <a:p>
            <a:pPr marL="0" indent="0">
              <a:buNone/>
            </a:pPr>
            <a:endParaRPr lang="fa-IR" dirty="0"/>
          </a:p>
          <a:p>
            <a:r>
              <a:rPr lang="fa-IR" dirty="0"/>
              <a:t>راه ساده برای سازماندهی و کنترل فرایندهای داخلی</a:t>
            </a:r>
          </a:p>
          <a:p>
            <a:endParaRPr lang="fa-IR" dirty="0"/>
          </a:p>
          <a:p>
            <a:pPr marL="0" indent="0">
              <a:buNone/>
            </a:pPr>
            <a:endParaRPr lang="fa-IR" dirty="0"/>
          </a:p>
          <a:p>
            <a:pPr marL="0" indent="0">
              <a:buNone/>
            </a:pPr>
            <a:endParaRPr lang="fa-IR" dirty="0"/>
          </a:p>
        </p:txBody>
      </p:sp>
      <p:sp>
        <p:nvSpPr>
          <p:cNvPr id="4" name="Slide Number Placeholder 3">
            <a:extLst>
              <a:ext uri="{FF2B5EF4-FFF2-40B4-BE49-F238E27FC236}">
                <a16:creationId xmlns:a16="http://schemas.microsoft.com/office/drawing/2014/main" id="{F03CE32B-BB64-4604-A1DB-55D80BCB1623}"/>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a:extLst>
              <a:ext uri="{FF2B5EF4-FFF2-40B4-BE49-F238E27FC236}">
                <a16:creationId xmlns:a16="http://schemas.microsoft.com/office/drawing/2014/main" id="{DDE147E9-B7D7-4B16-9A45-357B92A1A1DF}"/>
              </a:ext>
            </a:extLst>
          </p:cNvPr>
          <p:cNvPicPr>
            <a:picLocks noChangeAspect="1"/>
          </p:cNvPicPr>
          <p:nvPr/>
        </p:nvPicPr>
        <p:blipFill>
          <a:blip r:embed="rId3"/>
          <a:stretch>
            <a:fillRect/>
          </a:stretch>
        </p:blipFill>
        <p:spPr>
          <a:xfrm>
            <a:off x="2956851" y="3758323"/>
            <a:ext cx="5808607" cy="2458452"/>
          </a:xfrm>
          <a:prstGeom prst="rect">
            <a:avLst/>
          </a:prstGeom>
        </p:spPr>
      </p:pic>
    </p:spTree>
    <p:extLst>
      <p:ext uri="{BB962C8B-B14F-4D97-AF65-F5344CB8AC3E}">
        <p14:creationId xmlns:p14="http://schemas.microsoft.com/office/powerpoint/2010/main" val="90190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646FD-140D-4EF2-A53C-639F422B27B5}"/>
              </a:ext>
            </a:extLst>
          </p:cNvPr>
          <p:cNvSpPr>
            <a:spLocks noGrp="1"/>
          </p:cNvSpPr>
          <p:nvPr>
            <p:ph type="title"/>
          </p:nvPr>
        </p:nvSpPr>
        <p:spPr/>
        <p:txBody>
          <a:bodyPr/>
          <a:lstStyle/>
          <a:p>
            <a:pPr algn="l"/>
            <a:r>
              <a:rPr lang="en-US" dirty="0" err="1"/>
              <a:t>Metatask</a:t>
            </a:r>
            <a:r>
              <a:rPr lang="en-US" dirty="0"/>
              <a:t>:</a:t>
            </a:r>
            <a:endParaRPr lang="fa-IR" dirty="0"/>
          </a:p>
        </p:txBody>
      </p:sp>
      <p:sp>
        <p:nvSpPr>
          <p:cNvPr id="3" name="Content Placeholder 2">
            <a:extLst>
              <a:ext uri="{FF2B5EF4-FFF2-40B4-BE49-F238E27FC236}">
                <a16:creationId xmlns:a16="http://schemas.microsoft.com/office/drawing/2014/main" id="{3BEBD388-0DAB-4A49-8C03-1A15A79DA0A7}"/>
              </a:ext>
            </a:extLst>
          </p:cNvPr>
          <p:cNvSpPr>
            <a:spLocks noGrp="1"/>
          </p:cNvSpPr>
          <p:nvPr>
            <p:ph idx="1"/>
          </p:nvPr>
        </p:nvSpPr>
        <p:spPr/>
        <p:txBody>
          <a:bodyPr/>
          <a:lstStyle/>
          <a:p>
            <a:pPr marL="0" indent="0">
              <a:buNone/>
            </a:pPr>
            <a:r>
              <a:rPr lang="fa-IR" dirty="0"/>
              <a:t>هر فرایندی را به عنوان یک لیست ساده از وظایف به جای نمودار جریان پیچیده یا </a:t>
            </a:r>
            <a:r>
              <a:rPr lang="en-US" dirty="0"/>
              <a:t>BPMN </a:t>
            </a:r>
            <a:r>
              <a:rPr lang="fa-IR" dirty="0"/>
              <a:t>تعریف کنید</a:t>
            </a:r>
          </a:p>
          <a:p>
            <a:pPr marL="0" indent="0">
              <a:buNone/>
            </a:pPr>
            <a:endParaRPr lang="fa-IR" dirty="0"/>
          </a:p>
        </p:txBody>
      </p:sp>
      <p:sp>
        <p:nvSpPr>
          <p:cNvPr id="4" name="Slide Number Placeholder 3">
            <a:extLst>
              <a:ext uri="{FF2B5EF4-FFF2-40B4-BE49-F238E27FC236}">
                <a16:creationId xmlns:a16="http://schemas.microsoft.com/office/drawing/2014/main" id="{E8F7356F-157D-4405-887B-20CE3EE62E03}"/>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5" name="Picture 4">
            <a:extLst>
              <a:ext uri="{FF2B5EF4-FFF2-40B4-BE49-F238E27FC236}">
                <a16:creationId xmlns:a16="http://schemas.microsoft.com/office/drawing/2014/main" id="{5FCE9FF1-3167-4B82-9175-548209735AE0}"/>
              </a:ext>
            </a:extLst>
          </p:cNvPr>
          <p:cNvPicPr>
            <a:picLocks noChangeAspect="1"/>
          </p:cNvPicPr>
          <p:nvPr/>
        </p:nvPicPr>
        <p:blipFill>
          <a:blip r:embed="rId2"/>
          <a:stretch>
            <a:fillRect/>
          </a:stretch>
        </p:blipFill>
        <p:spPr>
          <a:xfrm>
            <a:off x="1621861" y="4434348"/>
            <a:ext cx="2838450" cy="2231944"/>
          </a:xfrm>
          <a:prstGeom prst="rect">
            <a:avLst/>
          </a:prstGeom>
        </p:spPr>
      </p:pic>
      <p:pic>
        <p:nvPicPr>
          <p:cNvPr id="6" name="Picture 5">
            <a:extLst>
              <a:ext uri="{FF2B5EF4-FFF2-40B4-BE49-F238E27FC236}">
                <a16:creationId xmlns:a16="http://schemas.microsoft.com/office/drawing/2014/main" id="{A562933B-4581-47A4-B1EE-8976005EF965}"/>
              </a:ext>
            </a:extLst>
          </p:cNvPr>
          <p:cNvPicPr>
            <a:picLocks noChangeAspect="1"/>
          </p:cNvPicPr>
          <p:nvPr/>
        </p:nvPicPr>
        <p:blipFill>
          <a:blip r:embed="rId3"/>
          <a:stretch>
            <a:fillRect/>
          </a:stretch>
        </p:blipFill>
        <p:spPr>
          <a:xfrm>
            <a:off x="4774944" y="4434348"/>
            <a:ext cx="2838451" cy="2285667"/>
          </a:xfrm>
          <a:prstGeom prst="rect">
            <a:avLst/>
          </a:prstGeom>
        </p:spPr>
      </p:pic>
      <p:pic>
        <p:nvPicPr>
          <p:cNvPr id="7" name="Picture 6">
            <a:extLst>
              <a:ext uri="{FF2B5EF4-FFF2-40B4-BE49-F238E27FC236}">
                <a16:creationId xmlns:a16="http://schemas.microsoft.com/office/drawing/2014/main" id="{93611721-3581-4640-9A68-9B0EBB19C992}"/>
              </a:ext>
            </a:extLst>
          </p:cNvPr>
          <p:cNvPicPr>
            <a:picLocks noChangeAspect="1"/>
          </p:cNvPicPr>
          <p:nvPr/>
        </p:nvPicPr>
        <p:blipFill>
          <a:blip r:embed="rId4"/>
          <a:stretch>
            <a:fillRect/>
          </a:stretch>
        </p:blipFill>
        <p:spPr>
          <a:xfrm>
            <a:off x="7928028" y="4473641"/>
            <a:ext cx="2906772" cy="2285667"/>
          </a:xfrm>
          <a:prstGeom prst="rect">
            <a:avLst/>
          </a:prstGeom>
        </p:spPr>
      </p:pic>
    </p:spTree>
    <p:extLst>
      <p:ext uri="{BB962C8B-B14F-4D97-AF65-F5344CB8AC3E}">
        <p14:creationId xmlns:p14="http://schemas.microsoft.com/office/powerpoint/2010/main" val="426487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B686-59C2-4882-9F6F-D565941E86B5}"/>
              </a:ext>
            </a:extLst>
          </p:cNvPr>
          <p:cNvSpPr>
            <a:spLocks noGrp="1"/>
          </p:cNvSpPr>
          <p:nvPr>
            <p:ph type="title"/>
          </p:nvPr>
        </p:nvSpPr>
        <p:spPr/>
        <p:txBody>
          <a:bodyPr/>
          <a:lstStyle/>
          <a:p>
            <a:r>
              <a:rPr lang="fa-IR" dirty="0"/>
              <a:t>نتیجه:</a:t>
            </a:r>
          </a:p>
        </p:txBody>
      </p:sp>
      <p:sp>
        <p:nvSpPr>
          <p:cNvPr id="3" name="Content Placeholder 2">
            <a:extLst>
              <a:ext uri="{FF2B5EF4-FFF2-40B4-BE49-F238E27FC236}">
                <a16:creationId xmlns:a16="http://schemas.microsoft.com/office/drawing/2014/main" id="{38C32FE2-E94E-4AC9-99A3-58597089614A}"/>
              </a:ext>
            </a:extLst>
          </p:cNvPr>
          <p:cNvSpPr>
            <a:spLocks noGrp="1"/>
          </p:cNvSpPr>
          <p:nvPr>
            <p:ph idx="1"/>
          </p:nvPr>
        </p:nvSpPr>
        <p:spPr/>
        <p:txBody>
          <a:bodyPr/>
          <a:lstStyle/>
          <a:p>
            <a:pPr marL="0" indent="0">
              <a:buNone/>
            </a:pPr>
            <a:r>
              <a:rPr lang="fa-IR" dirty="0"/>
              <a:t>نرم افزار </a:t>
            </a:r>
            <a:r>
              <a:rPr lang="en-US" dirty="0"/>
              <a:t>BPMS </a:t>
            </a:r>
            <a:r>
              <a:rPr lang="fa-IR" dirty="0"/>
              <a:t>یکی از بهترین و موثر ترین روش ها برای پیاده سازی فرایندهای کسب و کار در یک سازمان می باشد. با پیاده سازی این نوع سیستم در سازمان علاوه بر مکانیزه شدن فرایند های سازمان می توان از دیگر ابزارهای آن برای مانیتور و بهبود فرایند ها استفاده کرد.</a:t>
            </a:r>
          </a:p>
        </p:txBody>
      </p:sp>
      <p:sp>
        <p:nvSpPr>
          <p:cNvPr id="4" name="Slide Number Placeholder 3">
            <a:extLst>
              <a:ext uri="{FF2B5EF4-FFF2-40B4-BE49-F238E27FC236}">
                <a16:creationId xmlns:a16="http://schemas.microsoft.com/office/drawing/2014/main" id="{2883D238-5B6C-4CCE-B19D-A720B81E82D8}"/>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62272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DA24-7866-4734-A043-61465F71F76C}"/>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0DF3B333-D9A3-41AB-85DD-B9C629C93A99}"/>
              </a:ext>
            </a:extLst>
          </p:cNvPr>
          <p:cNvSpPr>
            <a:spLocks noGrp="1"/>
          </p:cNvSpPr>
          <p:nvPr>
            <p:ph idx="1"/>
          </p:nvPr>
        </p:nvSpPr>
        <p:spPr/>
        <p:txBody>
          <a:bodyPr>
            <a:normAutofit/>
          </a:bodyPr>
          <a:lstStyle/>
          <a:p>
            <a:pPr algn="ctr"/>
            <a:r>
              <a:rPr lang="fa-IR" sz="7200" dirty="0"/>
              <a:t>پایان</a:t>
            </a:r>
          </a:p>
        </p:txBody>
      </p:sp>
      <p:sp>
        <p:nvSpPr>
          <p:cNvPr id="4" name="Slide Number Placeholder 3">
            <a:extLst>
              <a:ext uri="{FF2B5EF4-FFF2-40B4-BE49-F238E27FC236}">
                <a16:creationId xmlns:a16="http://schemas.microsoft.com/office/drawing/2014/main" id="{4A52E0E2-8BC3-4B16-B783-43E76C0201A8}"/>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37979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ACF5B-9323-40EC-B651-37E2384053A7}"/>
              </a:ext>
            </a:extLst>
          </p:cNvPr>
          <p:cNvSpPr>
            <a:spLocks noGrp="1"/>
          </p:cNvSpPr>
          <p:nvPr>
            <p:ph type="title"/>
          </p:nvPr>
        </p:nvSpPr>
        <p:spPr/>
        <p:txBody>
          <a:bodyPr>
            <a:normAutofit fontScale="90000"/>
          </a:bodyPr>
          <a:lstStyle/>
          <a:p>
            <a:r>
              <a:rPr lang="fa-IR" dirty="0"/>
              <a:t>مقدمه:</a:t>
            </a:r>
            <a:br>
              <a:rPr lang="fa-IR" dirty="0"/>
            </a:br>
            <a:r>
              <a:rPr lang="en-US" dirty="0"/>
              <a:t>Business Process Management</a:t>
            </a:r>
            <a:br>
              <a:rPr lang="fa-IR" dirty="0"/>
            </a:br>
            <a:endParaRPr lang="fa-IR" dirty="0"/>
          </a:p>
        </p:txBody>
      </p:sp>
      <p:sp>
        <p:nvSpPr>
          <p:cNvPr id="3" name="Content Placeholder 2">
            <a:extLst>
              <a:ext uri="{FF2B5EF4-FFF2-40B4-BE49-F238E27FC236}">
                <a16:creationId xmlns:a16="http://schemas.microsoft.com/office/drawing/2014/main" id="{D34D47BC-8075-40CA-AA79-9993FF75A9F7}"/>
              </a:ext>
            </a:extLst>
          </p:cNvPr>
          <p:cNvSpPr>
            <a:spLocks noGrp="1"/>
          </p:cNvSpPr>
          <p:nvPr>
            <p:ph idx="1"/>
          </p:nvPr>
        </p:nvSpPr>
        <p:spPr>
          <a:xfrm>
            <a:off x="2900208" y="1536477"/>
            <a:ext cx="7796540" cy="4038264"/>
          </a:xfrm>
        </p:spPr>
        <p:txBody>
          <a:bodyPr>
            <a:normAutofit/>
          </a:bodyPr>
          <a:lstStyle/>
          <a:p>
            <a:pPr marL="0" indent="0">
              <a:buNone/>
            </a:pPr>
            <a:endParaRPr lang="fa-IR" dirty="0"/>
          </a:p>
          <a:p>
            <a:r>
              <a:rPr lang="en-US" dirty="0"/>
              <a:t>)BPM </a:t>
            </a:r>
            <a:r>
              <a:rPr lang="fa-IR" dirty="0"/>
              <a:t>مدیریت فرآیندهای کسب و کار) رشته ای است که هدف آن بهبود کارایی یک سازمان با مدل سازی و استاندارد سازی فرآیندهای کسب و کار اصلی است. در این بخش، ما مفاهیم و روش های کلیدی </a:t>
            </a:r>
            <a:r>
              <a:rPr lang="en-US" dirty="0"/>
              <a:t>BPM </a:t>
            </a:r>
            <a:r>
              <a:rPr lang="fa-IR" dirty="0"/>
              <a:t>را توصیف و توضیح می دهیم و نحوه شکل گیری </a:t>
            </a:r>
            <a:r>
              <a:rPr lang="en-US" dirty="0"/>
              <a:t>BPM </a:t>
            </a:r>
            <a:r>
              <a:rPr lang="fa-IR" dirty="0"/>
              <a:t>را تکامل می دهیم و همچنان در پاسخ به نیازهای </a:t>
            </a:r>
            <a:r>
              <a:rPr lang="en-US" dirty="0"/>
              <a:t>BPM </a:t>
            </a:r>
            <a:r>
              <a:rPr lang="fa-IR" dirty="0"/>
              <a:t>این کار را ادامه می دهیم.</a:t>
            </a:r>
          </a:p>
          <a:p>
            <a:r>
              <a:rPr lang="en-US" dirty="0"/>
              <a:t>BPMS </a:t>
            </a:r>
            <a:r>
              <a:rPr lang="fa-IR" dirty="0"/>
              <a:t>فناوری جدیدی است که دنیای تولید نرم افزار و مدیریت اطلاعات را دگرگون کرده است بطوریکه تقریباً تمام شرکت­ها و سازمان­های برتر دنیا از</a:t>
            </a:r>
            <a:r>
              <a:rPr lang="fa-IR" b="1" dirty="0"/>
              <a:t> </a:t>
            </a:r>
            <a:r>
              <a:rPr lang="en-US" b="1" dirty="0"/>
              <a:t>BPMS</a:t>
            </a:r>
            <a:r>
              <a:rPr lang="en-US" dirty="0"/>
              <a:t> </a:t>
            </a:r>
            <a:r>
              <a:rPr lang="fa-IR" dirty="0"/>
              <a:t>استفاده می‌­نمایند.</a:t>
            </a:r>
          </a:p>
        </p:txBody>
      </p:sp>
      <p:sp>
        <p:nvSpPr>
          <p:cNvPr id="4" name="Slide Number Placeholder 3">
            <a:extLst>
              <a:ext uri="{FF2B5EF4-FFF2-40B4-BE49-F238E27FC236}">
                <a16:creationId xmlns:a16="http://schemas.microsoft.com/office/drawing/2014/main" id="{6FAB1FB4-18C7-4316-9500-43CE1D899D7F}"/>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54283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860F-0730-4B04-B654-106ACB7F90CE}"/>
              </a:ext>
            </a:extLst>
          </p:cNvPr>
          <p:cNvSpPr>
            <a:spLocks noGrp="1"/>
          </p:cNvSpPr>
          <p:nvPr>
            <p:ph type="title"/>
          </p:nvPr>
        </p:nvSpPr>
        <p:spPr/>
        <p:txBody>
          <a:bodyPr>
            <a:normAutofit fontScale="90000"/>
          </a:bodyPr>
          <a:lstStyle/>
          <a:p>
            <a:r>
              <a:rPr lang="en-US" dirty="0"/>
              <a:t>BPM </a:t>
            </a:r>
            <a:r>
              <a:rPr lang="fa-IR" dirty="0"/>
              <a:t>چیست؟</a:t>
            </a:r>
            <a:br>
              <a:rPr lang="fa-IR" dirty="0"/>
            </a:br>
            <a:br>
              <a:rPr lang="fa-IR" dirty="0"/>
            </a:br>
            <a:endParaRPr lang="fa-IR" dirty="0"/>
          </a:p>
        </p:txBody>
      </p:sp>
      <p:sp>
        <p:nvSpPr>
          <p:cNvPr id="3" name="Content Placeholder 2">
            <a:extLst>
              <a:ext uri="{FF2B5EF4-FFF2-40B4-BE49-F238E27FC236}">
                <a16:creationId xmlns:a16="http://schemas.microsoft.com/office/drawing/2014/main" id="{0BF798F3-52ED-4A7E-8203-81F2C83262DC}"/>
              </a:ext>
            </a:extLst>
          </p:cNvPr>
          <p:cNvSpPr>
            <a:spLocks noGrp="1"/>
          </p:cNvSpPr>
          <p:nvPr>
            <p:ph idx="1"/>
          </p:nvPr>
        </p:nvSpPr>
        <p:spPr/>
        <p:txBody>
          <a:bodyPr/>
          <a:lstStyle/>
          <a:p>
            <a:endParaRPr lang="fa-IR" dirty="0"/>
          </a:p>
          <a:p>
            <a:r>
              <a:rPr lang="en-US" dirty="0"/>
              <a:t>BPM </a:t>
            </a:r>
            <a:r>
              <a:rPr lang="fa-IR" dirty="0"/>
              <a:t>به برنامه ریزی، سازماندهی و کنترل فعالیت های انجام شده توسط یک سازمان اشاره دارد تا اطمینان حاصل شود که ملاقات اهداف فرایند موفق بوده و به شانس منتهی نشده است.</a:t>
            </a:r>
          </a:p>
          <a:p>
            <a:endParaRPr lang="fa-IR" dirty="0"/>
          </a:p>
          <a:p>
            <a:r>
              <a:rPr lang="fa-IR" dirty="0"/>
              <a:t>یک فرایند شامل وظایف، منابع (از جمله اطلاعات) و رفتارهایی است که نتیجه یک ارزش را برای ذینفعان سازمان ایجاد می کنند.</a:t>
            </a:r>
          </a:p>
        </p:txBody>
      </p:sp>
      <p:sp>
        <p:nvSpPr>
          <p:cNvPr id="4" name="Slide Number Placeholder 3">
            <a:extLst>
              <a:ext uri="{FF2B5EF4-FFF2-40B4-BE49-F238E27FC236}">
                <a16:creationId xmlns:a16="http://schemas.microsoft.com/office/drawing/2014/main" id="{551029D5-0DA0-40E2-9E7E-130822B229EF}"/>
              </a:ext>
            </a:extLst>
          </p:cNvPr>
          <p:cNvSpPr>
            <a:spLocks noGrp="1"/>
          </p:cNvSpPr>
          <p:nvPr>
            <p:ph type="sldNum" sz="quarter" idx="12"/>
          </p:nvPr>
        </p:nvSpPr>
        <p:spPr/>
        <p:txBody>
          <a:bodyPr/>
          <a:lstStyle/>
          <a:p>
            <a:fld id="{6D22F896-40B5-4ADD-8801-0D06FADFA095}" type="slidenum">
              <a:rPr lang="en-US" smtClean="0"/>
              <a:t>3</a:t>
            </a:fld>
            <a:endParaRPr lang="en-US" dirty="0"/>
          </a:p>
        </p:txBody>
      </p:sp>
      <p:pic>
        <p:nvPicPr>
          <p:cNvPr id="5" name="Picture 4">
            <a:extLst>
              <a:ext uri="{FF2B5EF4-FFF2-40B4-BE49-F238E27FC236}">
                <a16:creationId xmlns:a16="http://schemas.microsoft.com/office/drawing/2014/main" id="{867F6CF3-5A1D-4D89-89B7-EA5565A56893}"/>
              </a:ext>
            </a:extLst>
          </p:cNvPr>
          <p:cNvPicPr>
            <a:picLocks noChangeAspect="1"/>
          </p:cNvPicPr>
          <p:nvPr/>
        </p:nvPicPr>
        <p:blipFill>
          <a:blip r:embed="rId2"/>
          <a:stretch>
            <a:fillRect/>
          </a:stretch>
        </p:blipFill>
        <p:spPr>
          <a:xfrm>
            <a:off x="2611808" y="808056"/>
            <a:ext cx="285750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9374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DAE5-7180-44DA-8797-888E65BBF4F0}"/>
              </a:ext>
            </a:extLst>
          </p:cNvPr>
          <p:cNvSpPr>
            <a:spLocks noGrp="1"/>
          </p:cNvSpPr>
          <p:nvPr>
            <p:ph type="title"/>
          </p:nvPr>
        </p:nvSpPr>
        <p:spPr>
          <a:xfrm>
            <a:off x="3038622" y="1"/>
            <a:ext cx="7531517" cy="900332"/>
          </a:xfrm>
        </p:spPr>
        <p:txBody>
          <a:bodyPr>
            <a:normAutofit/>
          </a:bodyPr>
          <a:lstStyle/>
          <a:p>
            <a:r>
              <a:rPr lang="fa-IR" dirty="0"/>
              <a:t> </a:t>
            </a:r>
            <a:r>
              <a:rPr lang="fa-IR" sz="2400" dirty="0">
                <a:solidFill>
                  <a:srgbClr val="FF0000"/>
                </a:solidFill>
              </a:rPr>
              <a:t>تفاوتهای اصلی سیستم مدیریت فرایندهای کسب و کار با سیستمهای گردش کار بصورت اجمالی</a:t>
            </a:r>
          </a:p>
        </p:txBody>
      </p:sp>
      <p:sp>
        <p:nvSpPr>
          <p:cNvPr id="5" name="Content Placeholder 4">
            <a:extLst>
              <a:ext uri="{FF2B5EF4-FFF2-40B4-BE49-F238E27FC236}">
                <a16:creationId xmlns:a16="http://schemas.microsoft.com/office/drawing/2014/main" id="{324B303F-E3C9-4C55-BD85-01971AAB170D}"/>
              </a:ext>
            </a:extLst>
          </p:cNvPr>
          <p:cNvSpPr>
            <a:spLocks noGrp="1"/>
          </p:cNvSpPr>
          <p:nvPr>
            <p:ph idx="1"/>
          </p:nvPr>
        </p:nvSpPr>
        <p:spPr>
          <a:xfrm>
            <a:off x="2773599" y="900333"/>
            <a:ext cx="7796540" cy="5824024"/>
          </a:xfrm>
        </p:spPr>
        <p:txBody>
          <a:bodyPr>
            <a:normAutofit fontScale="70000" lnSpcReduction="20000"/>
          </a:bodyPr>
          <a:lstStyle/>
          <a:p>
            <a:r>
              <a:rPr lang="en-US" sz="2900" dirty="0"/>
              <a:t>Work flow vs </a:t>
            </a:r>
            <a:r>
              <a:rPr lang="en-US" sz="2900" dirty="0" err="1"/>
              <a:t>bpms</a:t>
            </a:r>
            <a:endParaRPr lang="en-US" sz="2900" dirty="0"/>
          </a:p>
          <a:p>
            <a:r>
              <a:rPr lang="fa-IR" dirty="0"/>
              <a:t>فرآیندهای گردش کار، مدیریت و اجرای آنرا در سازمان بطور کامل برعهده گرفته و با ترتیبی که ازقبل مشخص شده، نرم افزارها و منابع مورد نیاز را برای اجرای فرآیند فراخوانی می‎کند.</a:t>
            </a:r>
            <a:br>
              <a:rPr lang="fa-IR" dirty="0"/>
            </a:br>
            <a:r>
              <a:rPr lang="fa-IR" dirty="0"/>
              <a:t>• تنها یک نوع ابزار مسیریابی است که تمرکز آن بر جنبه‎های عملیاتی و ترتیب (توالی) است.</a:t>
            </a:r>
            <a:br>
              <a:rPr lang="fa-IR" dirty="0"/>
            </a:br>
            <a:r>
              <a:rPr lang="fa-IR" dirty="0"/>
              <a:t>• تمرکز آن تنها روی فرآیندهای کاری است نه محتوای فعالیت‎ها و وظایف. یعنی صرفاً انتقال داده‎ها طبق روال‎ها و قواعد از پیش تعیین شده بدون انجام هیچ‎گونه تجزیه و تحلیلی روی داده‎ها انجام می‎شود. بعبارتی می‎توان گفت موتور گردش کار نقش یک پستچی را دارد که فقط وظیفه آن جابجایی پاکت نامه است بدون اینکه از محتوای درون آن هیچ‎گونه اطلاعی داشته باشد و بتواند تجزیه و تحلیلی روی محتوای داده‎ها انجام دهد.</a:t>
            </a:r>
            <a:br>
              <a:rPr lang="fa-IR" dirty="0"/>
            </a:br>
            <a:r>
              <a:rPr lang="fa-IR" dirty="0"/>
              <a:t>• رویکرد آن، رویکرد وظیفه‎ای است نه فرآیندی</a:t>
            </a:r>
            <a:br>
              <a:rPr lang="fa-IR" dirty="0"/>
            </a:br>
            <a:r>
              <a:rPr lang="fa-IR" dirty="0"/>
              <a:t>• امکان برقراری ارتباط با پایگاه‎های داده سیستم‎های دیگر براحتی و سادگی امکان‎پذیر نیست.</a:t>
            </a:r>
            <a:br>
              <a:rPr lang="fa-IR" dirty="0"/>
            </a:br>
            <a:r>
              <a:rPr lang="fa-IR" dirty="0"/>
              <a:t>• روش اجرای آن با استفاده از موتور گردش کار جاسازی شده در سیستم‎های اتوماسیون اداری است.</a:t>
            </a:r>
            <a:br>
              <a:rPr lang="fa-IR" dirty="0"/>
            </a:br>
            <a:r>
              <a:rPr lang="fa-IR" dirty="0"/>
              <a:t>• عدم قابلیت ارائه سیستم گردش کار در قالب یک بسته نرم‎افزاری جداگانه</a:t>
            </a:r>
            <a:br>
              <a:rPr lang="fa-IR" dirty="0"/>
            </a:br>
            <a:r>
              <a:rPr lang="fa-IR" dirty="0"/>
              <a:t>• همراه سیستم گردش کار، سیستم‎های فرم‎ساز و گزارش‎ساز هم باید تهیه شود. چرا که سیستم گردش کار به تنهایی دارای محیط فرم‎ساز و گزارش‎ساز نیست.</a:t>
            </a:r>
            <a:br>
              <a:rPr lang="fa-IR" dirty="0"/>
            </a:br>
            <a:r>
              <a:rPr lang="fa-IR" dirty="0"/>
              <a:t>• قواعد کاری ساده را پوشش می‎دهد.</a:t>
            </a:r>
            <a:br>
              <a:rPr lang="fa-IR" dirty="0"/>
            </a:br>
            <a:r>
              <a:rPr lang="fa-IR" dirty="0"/>
              <a:t>• انتظارات یکپارچه‎سازی آن محدود است.</a:t>
            </a:r>
            <a:br>
              <a:rPr lang="fa-IR" dirty="0"/>
            </a:br>
            <a:r>
              <a:rPr lang="fa-IR" dirty="0"/>
              <a:t>• محیط طراحی فرآیند و فرم‎ها، دارای استاندارد جهانی نیست و برای این عملیات حتما باید از متخصصین خبره برنامه‎نویس استفاده کرد.</a:t>
            </a:r>
            <a:br>
              <a:rPr lang="fa-IR" dirty="0"/>
            </a:br>
            <a:r>
              <a:rPr lang="fa-IR" dirty="0"/>
              <a:t>• عدم کاربرپسندی محیط طراحی فرآیند بدلیل استفاده از کدنویسی‎های طاقت فرسا و زمان‎بر</a:t>
            </a:r>
            <a:br>
              <a:rPr lang="fa-IR" dirty="0"/>
            </a:br>
            <a:r>
              <a:rPr lang="fa-IR" dirty="0"/>
              <a:t>• امکان اعمال تغییرات و بهبود فرآیندها براحتی امکان‎پذیر نیست</a:t>
            </a:r>
            <a:br>
              <a:rPr lang="fa-IR" dirty="0"/>
            </a:br>
            <a:r>
              <a:rPr lang="fa-IR" dirty="0"/>
              <a:t>• کم و محدود بودن امکانات کنترلی و مدیریتی مدلسازی و طراحی فرآیند</a:t>
            </a:r>
            <a:br>
              <a:rPr lang="fa-IR" dirty="0"/>
            </a:br>
            <a:r>
              <a:rPr lang="fa-IR" dirty="0"/>
              <a:t>• عدم سهولت و سادگی در عملیات بهبود فرآیندها پس از اجرای آنها (</a:t>
            </a:r>
            <a:r>
              <a:rPr lang="en-US" dirty="0"/>
              <a:t>Versioning)</a:t>
            </a:r>
            <a:br>
              <a:rPr lang="en-US" dirty="0"/>
            </a:br>
            <a:r>
              <a:rPr lang="en-US" dirty="0"/>
              <a:t>• </a:t>
            </a:r>
            <a:r>
              <a:rPr lang="fa-IR" dirty="0"/>
              <a:t>قابلیت اخذ گزارشات کنترلی و مدیریتی آن در حد مقدماتی و محدود است</a:t>
            </a:r>
            <a:br>
              <a:rPr lang="fa-IR" dirty="0"/>
            </a:br>
            <a:r>
              <a:rPr lang="fa-IR" dirty="0"/>
              <a:t>• عدم پشتیبانی از دو نسخه از یک گردش کار</a:t>
            </a:r>
          </a:p>
        </p:txBody>
      </p:sp>
      <p:sp>
        <p:nvSpPr>
          <p:cNvPr id="4" name="Slide Number Placeholder 3">
            <a:extLst>
              <a:ext uri="{FF2B5EF4-FFF2-40B4-BE49-F238E27FC236}">
                <a16:creationId xmlns:a16="http://schemas.microsoft.com/office/drawing/2014/main" id="{BF6119EA-7503-4444-A18C-4B6CA7DF5ECC}"/>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27089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50A3E7-C2AA-4768-A8CB-930DAB4C2216}"/>
              </a:ext>
            </a:extLst>
          </p:cNvPr>
          <p:cNvSpPr>
            <a:spLocks noGrp="1"/>
          </p:cNvSpPr>
          <p:nvPr>
            <p:ph type="title"/>
          </p:nvPr>
        </p:nvSpPr>
        <p:spPr>
          <a:xfrm>
            <a:off x="2611808" y="164593"/>
            <a:ext cx="8107774" cy="918620"/>
          </a:xfrm>
        </p:spPr>
        <p:txBody>
          <a:bodyPr>
            <a:normAutofit fontScale="90000"/>
          </a:bodyPr>
          <a:lstStyle/>
          <a:p>
            <a:r>
              <a:rPr lang="fa-IR" sz="2200" dirty="0"/>
              <a:t>در مقابل، سیستم‎های مدیریت فرآیندهای کسب و کار یا همان </a:t>
            </a:r>
            <a:r>
              <a:rPr lang="en-US" sz="2200" dirty="0"/>
              <a:t>BPMS </a:t>
            </a:r>
            <a:r>
              <a:rPr lang="fa-IR" sz="2200" dirty="0"/>
              <a:t>علاوه بر رفع تمامی عیوب مندرج در بالا، نقاط قوت زیر را نیز پوشش میدهد:</a:t>
            </a:r>
            <a:br>
              <a:rPr lang="fa-IR" dirty="0"/>
            </a:br>
            <a:endParaRPr lang="fa-IR" dirty="0"/>
          </a:p>
        </p:txBody>
      </p:sp>
      <p:sp>
        <p:nvSpPr>
          <p:cNvPr id="8" name="Content Placeholder 7">
            <a:extLst>
              <a:ext uri="{FF2B5EF4-FFF2-40B4-BE49-F238E27FC236}">
                <a16:creationId xmlns:a16="http://schemas.microsoft.com/office/drawing/2014/main" id="{6468E4D4-959B-4110-A7B5-77D24B877B32}"/>
              </a:ext>
            </a:extLst>
          </p:cNvPr>
          <p:cNvSpPr>
            <a:spLocks noGrp="1"/>
          </p:cNvSpPr>
          <p:nvPr>
            <p:ph idx="1"/>
          </p:nvPr>
        </p:nvSpPr>
        <p:spPr>
          <a:xfrm>
            <a:off x="1308296" y="858129"/>
            <a:ext cx="9580098" cy="5835279"/>
          </a:xfrm>
        </p:spPr>
        <p:txBody>
          <a:bodyPr>
            <a:normAutofit fontScale="62500" lnSpcReduction="20000"/>
          </a:bodyPr>
          <a:lstStyle/>
          <a:p>
            <a:endParaRPr lang="fa-IR" dirty="0"/>
          </a:p>
          <a:p>
            <a:r>
              <a:rPr lang="fa-IR" sz="2500" dirty="0"/>
              <a:t>• نگاه کاملا فرآیندی به فعالیت‎های سازمان دارد</a:t>
            </a:r>
          </a:p>
          <a:p>
            <a:r>
              <a:rPr lang="fa-IR" sz="2500" dirty="0"/>
              <a:t>• قابلیت اتصال سریع و آسان به پایگاه داده سایر سیستم‎های سازمان و ایجاد یکپارچگی در سازمان دارد</a:t>
            </a:r>
          </a:p>
          <a:p>
            <a:r>
              <a:rPr lang="fa-IR" sz="2500" dirty="0"/>
              <a:t>• پوشش انواع قواعد کاری در ابعاد مختلف را دارد</a:t>
            </a:r>
          </a:p>
          <a:p>
            <a:r>
              <a:rPr lang="fa-IR" sz="2500" dirty="0"/>
              <a:t>• پشتیبانی از نسخ متعدد یک فرآیند (</a:t>
            </a:r>
            <a:r>
              <a:rPr lang="en-US" sz="2500" dirty="0"/>
              <a:t>Versioning) </a:t>
            </a:r>
            <a:r>
              <a:rPr lang="fa-IR" sz="2500" dirty="0"/>
              <a:t>که یکی از قابلیت‎های بسیار مهم </a:t>
            </a:r>
            <a:r>
              <a:rPr lang="en-US" sz="2500" dirty="0"/>
              <a:t>BPMS</a:t>
            </a:r>
            <a:r>
              <a:rPr lang="fa-IR" sz="2500" dirty="0"/>
              <a:t>ها است</a:t>
            </a:r>
          </a:p>
          <a:p>
            <a:r>
              <a:rPr lang="fa-IR" sz="2500" dirty="0"/>
              <a:t>• پایش مراحل مختلف فرایندهای کسب و کار را دارد (فناوری </a:t>
            </a:r>
            <a:r>
              <a:rPr lang="en-US" sz="2500" dirty="0"/>
              <a:t>BAM)</a:t>
            </a:r>
          </a:p>
          <a:p>
            <a:r>
              <a:rPr lang="en-US" sz="2500" dirty="0"/>
              <a:t>• </a:t>
            </a:r>
            <a:r>
              <a:rPr lang="fa-IR" sz="2500" dirty="0"/>
              <a:t>دارای قابلیت شبیه سازی فرآیندها</a:t>
            </a:r>
          </a:p>
          <a:p>
            <a:r>
              <a:rPr lang="fa-IR" sz="2500" dirty="0"/>
              <a:t>• عدم نیاز به متخصص برنامه‎نویسی برای ساخت و پیاده‎سازی فرآیندها</a:t>
            </a:r>
          </a:p>
          <a:p>
            <a:r>
              <a:rPr lang="fa-IR" sz="2500" dirty="0"/>
              <a:t>• ردگیری هوشمند کسب و کار</a:t>
            </a:r>
          </a:p>
          <a:p>
            <a:r>
              <a:rPr lang="fa-IR" sz="2500" dirty="0"/>
              <a:t>• قابلیت انعطاف‎پذیری بالا در تغییر فرآیند و بهبود آن</a:t>
            </a:r>
          </a:p>
          <a:p>
            <a:r>
              <a:rPr lang="fa-IR" sz="2500" dirty="0"/>
              <a:t>• کاربرپسندی و سادگی ساخت فرایندها در محیط توسعه بر خلاف </a:t>
            </a:r>
            <a:r>
              <a:rPr lang="en-US" sz="2500" dirty="0"/>
              <a:t>BizTalk </a:t>
            </a:r>
            <a:r>
              <a:rPr lang="fa-IR" sz="2500" dirty="0"/>
              <a:t>و سایر سیستمهای گردش کار</a:t>
            </a:r>
          </a:p>
          <a:p>
            <a:r>
              <a:rPr lang="fa-IR" sz="2500" dirty="0"/>
              <a:t>• عدم نیاز به تخصص پیچیده جهت ساخت فرایند و کار با سیستم</a:t>
            </a:r>
          </a:p>
          <a:p>
            <a:r>
              <a:rPr lang="fa-IR" sz="2500" dirty="0"/>
              <a:t>• ….</a:t>
            </a:r>
          </a:p>
        </p:txBody>
      </p:sp>
      <p:sp>
        <p:nvSpPr>
          <p:cNvPr id="4" name="Slide Number Placeholder 3">
            <a:extLst>
              <a:ext uri="{FF2B5EF4-FFF2-40B4-BE49-F238E27FC236}">
                <a16:creationId xmlns:a16="http://schemas.microsoft.com/office/drawing/2014/main" id="{9B2AE663-598F-4605-9842-1CA55B05574C}"/>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591627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5FB7C2-2401-43D6-9725-0D89A27A6529}"/>
              </a:ext>
            </a:extLst>
          </p:cNvPr>
          <p:cNvSpPr>
            <a:spLocks noGrp="1"/>
          </p:cNvSpPr>
          <p:nvPr>
            <p:ph type="sldNum" sz="quarter" idx="12"/>
          </p:nvPr>
        </p:nvSpPr>
        <p:spPr/>
        <p:txBody>
          <a:bodyPr/>
          <a:lstStyle/>
          <a:p>
            <a:fld id="{6D22F896-40B5-4ADD-8801-0D06FADFA095}" type="slidenum">
              <a:rPr lang="en-US" smtClean="0"/>
              <a:t>6</a:t>
            </a:fld>
            <a:endParaRPr lang="en-US" dirty="0"/>
          </a:p>
        </p:txBody>
      </p:sp>
      <p:pic>
        <p:nvPicPr>
          <p:cNvPr id="5" name="Content Placeholder 4">
            <a:extLst>
              <a:ext uri="{FF2B5EF4-FFF2-40B4-BE49-F238E27FC236}">
                <a16:creationId xmlns:a16="http://schemas.microsoft.com/office/drawing/2014/main" id="{C6FC9C40-BE56-4DB3-A660-180695D9675F}"/>
              </a:ext>
            </a:extLst>
          </p:cNvPr>
          <p:cNvPicPr>
            <a:picLocks noGrp="1" noChangeAspect="1"/>
          </p:cNvPicPr>
          <p:nvPr>
            <p:ph idx="4294967295"/>
          </p:nvPr>
        </p:nvPicPr>
        <p:blipFill>
          <a:blip r:embed="rId2"/>
          <a:stretch>
            <a:fillRect/>
          </a:stretch>
        </p:blipFill>
        <p:spPr>
          <a:xfrm>
            <a:off x="0" y="2054225"/>
            <a:ext cx="4714875" cy="340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9E5DC20B-219E-4E82-A2CB-E91E686215DB}"/>
              </a:ext>
            </a:extLst>
          </p:cNvPr>
          <p:cNvPicPr>
            <a:picLocks noChangeAspect="1"/>
          </p:cNvPicPr>
          <p:nvPr/>
        </p:nvPicPr>
        <p:blipFill>
          <a:blip r:embed="rId3"/>
          <a:stretch>
            <a:fillRect/>
          </a:stretch>
        </p:blipFill>
        <p:spPr>
          <a:xfrm>
            <a:off x="4909625" y="2054225"/>
            <a:ext cx="6457069" cy="3249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015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315F5-46B8-4D40-A595-5EAC0175D203}"/>
              </a:ext>
            </a:extLst>
          </p:cNvPr>
          <p:cNvSpPr>
            <a:spLocks noGrp="1"/>
          </p:cNvSpPr>
          <p:nvPr>
            <p:ph type="title"/>
          </p:nvPr>
        </p:nvSpPr>
        <p:spPr/>
        <p:txBody>
          <a:bodyPr>
            <a:normAutofit fontScale="90000"/>
          </a:bodyPr>
          <a:lstStyle/>
          <a:p>
            <a:r>
              <a:rPr lang="fa-IR" dirty="0"/>
              <a:t>اهداف فرآیند با ماموریت یا هدف شرکت با نیازهای ذینفعان مطابقت دارد:</a:t>
            </a:r>
            <a:br>
              <a:rPr lang="fa-IR" dirty="0"/>
            </a:br>
            <a:endParaRPr lang="fa-IR" dirty="0"/>
          </a:p>
        </p:txBody>
      </p:sp>
      <p:sp>
        <p:nvSpPr>
          <p:cNvPr id="3" name="Content Placeholder 2">
            <a:extLst>
              <a:ext uri="{FF2B5EF4-FFF2-40B4-BE49-F238E27FC236}">
                <a16:creationId xmlns:a16="http://schemas.microsoft.com/office/drawing/2014/main" id="{7DC76113-5E68-4BB7-A217-A519D7449867}"/>
              </a:ext>
            </a:extLst>
          </p:cNvPr>
          <p:cNvSpPr>
            <a:spLocks noGrp="1"/>
          </p:cNvSpPr>
          <p:nvPr>
            <p:ph idx="1"/>
          </p:nvPr>
        </p:nvSpPr>
        <p:spPr/>
        <p:txBody>
          <a:bodyPr>
            <a:normAutofit/>
          </a:bodyPr>
          <a:lstStyle/>
          <a:p>
            <a:endParaRPr lang="fa-IR" dirty="0"/>
          </a:p>
          <a:p>
            <a:r>
              <a:rPr lang="fa-IR" dirty="0"/>
              <a:t>     مشتریان محصولات و خدماتی را که نیازها را برآورده می کنند و رضایت را ایجاد کنند می خواهند.</a:t>
            </a:r>
          </a:p>
          <a:p>
            <a:r>
              <a:rPr lang="fa-IR" dirty="0"/>
              <a:t>     سهامداران / صاحبان عملیات کارآمد و به خوبی مدیریت شده در جهت منافع کاهش هزینه و به حداکثر رساندن سود می خواهند.</a:t>
            </a:r>
          </a:p>
          <a:p>
            <a:r>
              <a:rPr lang="fa-IR" dirty="0"/>
              <a:t>     کارکنان می خواهند کار رضایت بخش انجام دهند.</a:t>
            </a:r>
          </a:p>
          <a:p>
            <a:r>
              <a:rPr lang="fa-IR" dirty="0"/>
              <a:t>     جامعه انتظار دارد سازمانها با الزامات قانونی و قانونی مواجه شوند.</a:t>
            </a:r>
          </a:p>
        </p:txBody>
      </p:sp>
      <p:sp>
        <p:nvSpPr>
          <p:cNvPr id="4" name="Slide Number Placeholder 3">
            <a:extLst>
              <a:ext uri="{FF2B5EF4-FFF2-40B4-BE49-F238E27FC236}">
                <a16:creationId xmlns:a16="http://schemas.microsoft.com/office/drawing/2014/main" id="{CA2012B5-F836-4910-9CF6-2927D1E11938}"/>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79461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2079-DCF6-47C4-978D-89C00148197C}"/>
              </a:ext>
            </a:extLst>
          </p:cNvPr>
          <p:cNvSpPr>
            <a:spLocks noGrp="1"/>
          </p:cNvSpPr>
          <p:nvPr>
            <p:ph type="title"/>
          </p:nvPr>
        </p:nvSpPr>
        <p:spPr/>
        <p:txBody>
          <a:bodyPr/>
          <a:lstStyle/>
          <a:p>
            <a:pPr algn="l"/>
            <a:r>
              <a:rPr lang="en-US" dirty="0"/>
              <a:t>What is a Business Process?</a:t>
            </a:r>
            <a:endParaRPr lang="fa-IR" dirty="0"/>
          </a:p>
        </p:txBody>
      </p:sp>
      <p:sp>
        <p:nvSpPr>
          <p:cNvPr id="3" name="Content Placeholder 2">
            <a:extLst>
              <a:ext uri="{FF2B5EF4-FFF2-40B4-BE49-F238E27FC236}">
                <a16:creationId xmlns:a16="http://schemas.microsoft.com/office/drawing/2014/main" id="{625487EA-CF50-4995-B320-C7F25793AA2D}"/>
              </a:ext>
            </a:extLst>
          </p:cNvPr>
          <p:cNvSpPr>
            <a:spLocks noGrp="1"/>
          </p:cNvSpPr>
          <p:nvPr>
            <p:ph idx="1"/>
          </p:nvPr>
        </p:nvSpPr>
        <p:spPr>
          <a:xfrm>
            <a:off x="2611808" y="1512046"/>
            <a:ext cx="7796540" cy="3997828"/>
          </a:xfrm>
        </p:spPr>
        <p:txBody>
          <a:bodyPr/>
          <a:lstStyle/>
          <a:p>
            <a:pPr marL="0" indent="0">
              <a:buNone/>
            </a:pPr>
            <a:r>
              <a:rPr lang="en-US" dirty="0"/>
              <a:t>Work flow</a:t>
            </a:r>
            <a:r>
              <a:rPr lang="fa-IR" dirty="0"/>
              <a:t>در هسته فرآیندهای کسب و کار قرار دارند.</a:t>
            </a:r>
            <a:br>
              <a:rPr lang="fa-IR" dirty="0"/>
            </a:br>
            <a:br>
              <a:rPr lang="fa-IR" dirty="0"/>
            </a:br>
            <a:r>
              <a:rPr lang="en-US" dirty="0"/>
              <a:t>Work flow</a:t>
            </a:r>
            <a:r>
              <a:rPr lang="fa-IR" dirty="0"/>
              <a:t>یک دنباله ای از وظایف است که در آن محصول یا اطلاعات از طرف یک شرکت کننده به سمت دیگری به منظور اقدام، بر اساس مجموعه ای از قوانین رویه ای منتقل می شود.</a:t>
            </a:r>
          </a:p>
        </p:txBody>
      </p:sp>
      <p:pic>
        <p:nvPicPr>
          <p:cNvPr id="4" name="Picture 3">
            <a:extLst>
              <a:ext uri="{FF2B5EF4-FFF2-40B4-BE49-F238E27FC236}">
                <a16:creationId xmlns:a16="http://schemas.microsoft.com/office/drawing/2014/main" id="{3E0A8CE2-CE45-4D43-844D-A107C39C7C12}"/>
              </a:ext>
            </a:extLst>
          </p:cNvPr>
          <p:cNvPicPr>
            <a:picLocks noChangeAspect="1"/>
          </p:cNvPicPr>
          <p:nvPr/>
        </p:nvPicPr>
        <p:blipFill>
          <a:blip r:embed="rId2"/>
          <a:stretch>
            <a:fillRect/>
          </a:stretch>
        </p:blipFill>
        <p:spPr>
          <a:xfrm>
            <a:off x="1122464" y="4090172"/>
            <a:ext cx="2338187" cy="2663155"/>
          </a:xfrm>
          <a:prstGeom prst="rect">
            <a:avLst/>
          </a:prstGeom>
        </p:spPr>
      </p:pic>
      <p:sp>
        <p:nvSpPr>
          <p:cNvPr id="5" name="Slide Number Placeholder 4">
            <a:extLst>
              <a:ext uri="{FF2B5EF4-FFF2-40B4-BE49-F238E27FC236}">
                <a16:creationId xmlns:a16="http://schemas.microsoft.com/office/drawing/2014/main" id="{A551A57D-B0F4-4992-8BF4-8002956A96CD}"/>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44056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88D6-BAA1-408F-A8BB-2F14CCC36AD9}"/>
              </a:ext>
            </a:extLst>
          </p:cNvPr>
          <p:cNvSpPr>
            <a:spLocks noGrp="1"/>
          </p:cNvSpPr>
          <p:nvPr>
            <p:ph type="title"/>
          </p:nvPr>
        </p:nvSpPr>
        <p:spPr/>
        <p:txBody>
          <a:bodyPr/>
          <a:lstStyle/>
          <a:p>
            <a:r>
              <a:rPr lang="fa-IR" dirty="0"/>
              <a:t>مزایای مدیریت فرایندهای تجاری</a:t>
            </a:r>
            <a:r>
              <a:rPr lang="en-US" dirty="0"/>
              <a:t>:</a:t>
            </a:r>
            <a:endParaRPr lang="fa-IR" dirty="0"/>
          </a:p>
        </p:txBody>
      </p:sp>
      <p:sp>
        <p:nvSpPr>
          <p:cNvPr id="3" name="Content Placeholder 2">
            <a:extLst>
              <a:ext uri="{FF2B5EF4-FFF2-40B4-BE49-F238E27FC236}">
                <a16:creationId xmlns:a16="http://schemas.microsoft.com/office/drawing/2014/main" id="{66F4702D-0C45-443E-B852-350E358D3CB1}"/>
              </a:ext>
            </a:extLst>
          </p:cNvPr>
          <p:cNvSpPr>
            <a:spLocks noGrp="1"/>
          </p:cNvSpPr>
          <p:nvPr>
            <p:ph idx="1"/>
          </p:nvPr>
        </p:nvSpPr>
        <p:spPr/>
        <p:txBody>
          <a:bodyPr/>
          <a:lstStyle/>
          <a:p>
            <a:r>
              <a:rPr lang="fa-IR" dirty="0"/>
              <a:t> مستندسازی و تعریف فرایندها: استانداردهایی مانند </a:t>
            </a:r>
            <a:r>
              <a:rPr lang="en-US" dirty="0"/>
              <a:t>BPMN </a:t>
            </a:r>
            <a:r>
              <a:rPr lang="fa-IR" dirty="0"/>
              <a:t>امکان مستندسازی فرایندها را فراهم می‌نماید.</a:t>
            </a:r>
          </a:p>
          <a:p>
            <a:r>
              <a:rPr lang="fa-IR" dirty="0"/>
              <a:t>خودکار سازی اجرای فرایندها: با </a:t>
            </a:r>
            <a:r>
              <a:rPr lang="en-US" dirty="0"/>
              <a:t>BPM </a:t>
            </a:r>
            <a:r>
              <a:rPr lang="fa-IR" dirty="0"/>
              <a:t>تمام قوانین و منطق‌های تجاری سازمان اتوماتیک خواهند شد.</a:t>
            </a:r>
          </a:p>
          <a:p>
            <a:r>
              <a:rPr lang="fa-IR" dirty="0"/>
              <a:t>شناسایی فرصتها و بهبود فرایندها: همچنین </a:t>
            </a:r>
            <a:r>
              <a:rPr lang="en-US" dirty="0"/>
              <a:t>BPM </a:t>
            </a:r>
            <a:r>
              <a:rPr lang="fa-IR" dirty="0"/>
              <a:t>معیارهایی را فراهم می‌کند برای اندازه‌گیری هزینه فرایندها و زمان اجرا که در این صورت بهینه‌سازی بر اساس نتایج واقعی خواهد بود.</a:t>
            </a:r>
          </a:p>
          <a:p>
            <a:r>
              <a:rPr lang="fa-IR" dirty="0"/>
              <a:t>حذف فعالیتهای غیر ضروری: در </a:t>
            </a:r>
            <a:r>
              <a:rPr lang="en-US" dirty="0"/>
              <a:t>BPM </a:t>
            </a:r>
            <a:r>
              <a:rPr lang="fa-IR" dirty="0"/>
              <a:t>به کمک مدلسازی فرایندها، سازمانها می‌توانند فرصتی برای حذف کارهای غیر ضروری داشته باشند.</a:t>
            </a:r>
          </a:p>
        </p:txBody>
      </p:sp>
      <p:sp>
        <p:nvSpPr>
          <p:cNvPr id="4" name="Slide Number Placeholder 3">
            <a:extLst>
              <a:ext uri="{FF2B5EF4-FFF2-40B4-BE49-F238E27FC236}">
                <a16:creationId xmlns:a16="http://schemas.microsoft.com/office/drawing/2014/main" id="{641A766B-C3A9-472A-B0E3-5F0D448BB579}"/>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154724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476</TotalTime>
  <Words>1058</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MS Shell Dlg 2</vt:lpstr>
      <vt:lpstr>Times New Roman</vt:lpstr>
      <vt:lpstr>Wingdings</vt:lpstr>
      <vt:lpstr>Wingdings 3</vt:lpstr>
      <vt:lpstr>Madison</vt:lpstr>
      <vt:lpstr>BPMS</vt:lpstr>
      <vt:lpstr>مقدمه: Business Process Management </vt:lpstr>
      <vt:lpstr>BPM چیست؟  </vt:lpstr>
      <vt:lpstr> تفاوتهای اصلی سیستم مدیریت فرایندهای کسب و کار با سیستمهای گردش کار بصورت اجمالی</vt:lpstr>
      <vt:lpstr>در مقابل، سیستم‎های مدیریت فرآیندهای کسب و کار یا همان BPMS علاوه بر رفع تمامی عیوب مندرج در بالا، نقاط قوت زیر را نیز پوشش میدهد: </vt:lpstr>
      <vt:lpstr>PowerPoint Presentation</vt:lpstr>
      <vt:lpstr>اهداف فرآیند با ماموریت یا هدف شرکت با نیازهای ذینفعان مطابقت دارد: </vt:lpstr>
      <vt:lpstr>What is a Business Process?</vt:lpstr>
      <vt:lpstr>مزایای مدیریت فرایندهای تجاری:</vt:lpstr>
      <vt:lpstr>PowerPoint Presentation</vt:lpstr>
      <vt:lpstr>آینده BPM:</vt:lpstr>
      <vt:lpstr>مثال BPMS  فراگستر:</vt:lpstr>
      <vt:lpstr>مدیریت فرایند کسب و کار طی یک چرخه اتفاق می‌افتد:</vt:lpstr>
      <vt:lpstr>بهترین های 2017:</vt:lpstr>
      <vt:lpstr>یکی از BPMS های ساده Metatask.io  است </vt:lpstr>
      <vt:lpstr>Metatask:</vt:lpstr>
      <vt:lpstr>نتیجه: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BPMS</dc:title>
  <dc:creator>hani hamidi</dc:creator>
  <cp:lastModifiedBy>hani hamidi</cp:lastModifiedBy>
  <cp:revision>15</cp:revision>
  <dcterms:created xsi:type="dcterms:W3CDTF">2018-01-01T22:22:08Z</dcterms:created>
  <dcterms:modified xsi:type="dcterms:W3CDTF">2018-01-21T11:09:48Z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