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0F99-FB03-4814-865C-DD197388FA1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9C3-0CEF-4BC8-8CB7-496A3E62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4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0F99-FB03-4814-865C-DD197388FA1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9C3-0CEF-4BC8-8CB7-496A3E62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1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0F99-FB03-4814-865C-DD197388FA1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9C3-0CEF-4BC8-8CB7-496A3E62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9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0F99-FB03-4814-865C-DD197388FA1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9C3-0CEF-4BC8-8CB7-496A3E62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0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0F99-FB03-4814-865C-DD197388FA1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9C3-0CEF-4BC8-8CB7-496A3E62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0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0F99-FB03-4814-865C-DD197388FA1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9C3-0CEF-4BC8-8CB7-496A3E62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4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0F99-FB03-4814-865C-DD197388FA1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9C3-0CEF-4BC8-8CB7-496A3E62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3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0F99-FB03-4814-865C-DD197388FA1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9C3-0CEF-4BC8-8CB7-496A3E62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0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0F99-FB03-4814-865C-DD197388FA1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9C3-0CEF-4BC8-8CB7-496A3E62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0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0F99-FB03-4814-865C-DD197388FA1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9C3-0CEF-4BC8-8CB7-496A3E62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0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0F99-FB03-4814-865C-DD197388FA1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C9C3-0CEF-4BC8-8CB7-496A3E62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E0F99-FB03-4814-865C-DD197388FA1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C9C3-0CEF-4BC8-8CB7-496A3E62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2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مثال مولد جايگشت بازگشتي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Nazanin" panose="00000400000000000000" pitchFamily="2" charset="-78"/>
              </a:rPr>
              <a:t>اسلایدهای</a:t>
            </a:r>
            <a:r>
              <a:rPr lang="en-US" smtClean="0">
                <a:cs typeface="B Nazanin" panose="00000400000000000000" pitchFamily="2" charset="-78"/>
              </a:rPr>
              <a:t> </a:t>
            </a:r>
            <a:r>
              <a:rPr lang="fa-IR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38و 39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43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program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40000"/>
          </a:blip>
          <a:srcRect b="5124"/>
          <a:stretch>
            <a:fillRect/>
          </a:stretch>
        </p:blipFill>
        <p:spPr bwMode="auto">
          <a:xfrm>
            <a:off x="1774825" y="1268414"/>
            <a:ext cx="6337300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2495550" y="1484313"/>
            <a:ext cx="5183188" cy="3046412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altLang="zh-TW" sz="3200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First,</a:t>
            </a:r>
          </a:p>
          <a:p>
            <a:pPr algn="l" rtl="0"/>
            <a:r>
              <a:rPr lang="en-US" altLang="zh-TW" sz="3200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We </a:t>
            </a:r>
            <a:r>
              <a:rPr lang="en-US" altLang="zh-TW" sz="3200" i="1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Permutations </a:t>
            </a:r>
            <a:r>
              <a:rPr lang="en-US" altLang="zh-TW" sz="3200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the </a:t>
            </a:r>
          </a:p>
          <a:p>
            <a:pPr algn="l" rtl="0"/>
            <a:r>
              <a:rPr lang="en-US" altLang="zh-TW" sz="3200">
                <a:solidFill>
                  <a:srgbClr val="CC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char *string = “abc” ;</a:t>
            </a:r>
          </a:p>
          <a:p>
            <a:pPr algn="l" rtl="0"/>
            <a:r>
              <a:rPr lang="en-US" altLang="zh-TW" sz="3200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by call </a:t>
            </a:r>
            <a:r>
              <a:rPr lang="en-US" altLang="zh-TW" sz="3200" i="1">
                <a:solidFill>
                  <a:srgbClr val="CC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perm(string,0,2);</a:t>
            </a:r>
          </a:p>
          <a:p>
            <a:pPr algn="l" rtl="0"/>
            <a:r>
              <a:rPr lang="en-US" altLang="zh-TW" sz="3200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0 is start index </a:t>
            </a:r>
          </a:p>
          <a:p>
            <a:pPr algn="l" rtl="0"/>
            <a:r>
              <a:rPr lang="en-US" altLang="zh-TW" sz="3200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2 is end index </a:t>
            </a:r>
          </a:p>
        </p:txBody>
      </p:sp>
      <p:sp>
        <p:nvSpPr>
          <p:cNvPr id="129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803400" y="482601"/>
            <a:ext cx="6705600" cy="5746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fa-IR" sz="3600" b="1" dirty="0">
                <a:solidFill>
                  <a:srgbClr val="FF0000"/>
                </a:solidFill>
                <a:latin typeface="+mj-lt"/>
                <a:ea typeface="+mj-ea"/>
                <a:cs typeface="B Zar" panose="00000400000000000000" pitchFamily="2" charset="-78"/>
              </a:rPr>
              <a:t>مثال مولد جايگشت بازگشتي</a:t>
            </a:r>
            <a:endParaRPr lang="zh-TW" altLang="en-US" sz="3600" b="1" dirty="0">
              <a:solidFill>
                <a:srgbClr val="FF0000"/>
              </a:solidFill>
              <a:latin typeface="+mj-lt"/>
              <a:ea typeface="+mj-ea"/>
              <a:cs typeface="B Zar" panose="00000400000000000000" pitchFamily="2" charset="-78"/>
            </a:endParaRPr>
          </a:p>
        </p:txBody>
      </p:sp>
      <p:sp>
        <p:nvSpPr>
          <p:cNvPr id="129030" name="AutoShape 6"/>
          <p:cNvSpPr>
            <a:spLocks noChangeArrowheads="1"/>
          </p:cNvSpPr>
          <p:nvPr/>
        </p:nvSpPr>
        <p:spPr bwMode="auto">
          <a:xfrm>
            <a:off x="1703389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8328026" y="836613"/>
            <a:ext cx="2087563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main</a:t>
            </a:r>
          </a:p>
        </p:txBody>
      </p:sp>
      <p:sp>
        <p:nvSpPr>
          <p:cNvPr id="129038" name="AutoShape 14"/>
          <p:cNvSpPr>
            <a:spLocks noChangeArrowheads="1"/>
          </p:cNvSpPr>
          <p:nvPr/>
        </p:nvSpPr>
        <p:spPr bwMode="auto">
          <a:xfrm>
            <a:off x="9191626" y="1268413"/>
            <a:ext cx="3603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39" name="Rectangle 15"/>
          <p:cNvSpPr>
            <a:spLocks noChangeArrowheads="1"/>
          </p:cNvSpPr>
          <p:nvPr/>
        </p:nvSpPr>
        <p:spPr bwMode="auto">
          <a:xfrm>
            <a:off x="8328026" y="1557338"/>
            <a:ext cx="2087563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Perm ( string , 0 , 2 )</a:t>
            </a:r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2640013" y="5589589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I=0 J=0  N=2</a:t>
            </a:r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5808664" y="4652963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list[0],list[0],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‘a’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‘a’</a:t>
            </a:r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5664200" y="5661025"/>
            <a:ext cx="2736850" cy="433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Call : perm ( list,1, 2)</a:t>
            </a:r>
          </a:p>
        </p:txBody>
      </p:sp>
      <p:sp>
        <p:nvSpPr>
          <p:cNvPr id="129044" name="AutoShape 20"/>
          <p:cNvSpPr>
            <a:spLocks noChangeArrowheads="1"/>
          </p:cNvSpPr>
          <p:nvPr/>
        </p:nvSpPr>
        <p:spPr bwMode="auto">
          <a:xfrm>
            <a:off x="9191626" y="1987550"/>
            <a:ext cx="3603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8328026" y="2276475"/>
            <a:ext cx="2087563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Perm ( string , 1 , 2 )</a:t>
            </a:r>
          </a:p>
        </p:txBody>
      </p:sp>
      <p:sp>
        <p:nvSpPr>
          <p:cNvPr id="43022" name="Text Box 22"/>
          <p:cNvSpPr txBox="1">
            <a:spLocks noChangeArrowheads="1"/>
          </p:cNvSpPr>
          <p:nvPr/>
        </p:nvSpPr>
        <p:spPr bwMode="auto">
          <a:xfrm>
            <a:off x="8755161" y="260350"/>
            <a:ext cx="11324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  <a:cs typeface="B Zar" panose="00000400000000000000" pitchFamily="2" charset="-78"/>
              </a:rPr>
              <a:t>Call Stack:</a:t>
            </a:r>
          </a:p>
        </p:txBody>
      </p:sp>
      <p:sp>
        <p:nvSpPr>
          <p:cNvPr id="129047" name="AutoShape 23"/>
          <p:cNvSpPr>
            <a:spLocks noChangeArrowheads="1"/>
          </p:cNvSpPr>
          <p:nvPr/>
        </p:nvSpPr>
        <p:spPr bwMode="auto">
          <a:xfrm>
            <a:off x="1703389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2640013" y="5589589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J=1  N=2</a:t>
            </a:r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5735639" y="4581525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list[1],list[1],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‘b’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‘b’</a:t>
            </a:r>
          </a:p>
        </p:txBody>
      </p:sp>
      <p:sp>
        <p:nvSpPr>
          <p:cNvPr id="129050" name="Rectangle 26"/>
          <p:cNvSpPr>
            <a:spLocks noChangeArrowheads="1"/>
          </p:cNvSpPr>
          <p:nvPr/>
        </p:nvSpPr>
        <p:spPr bwMode="auto">
          <a:xfrm>
            <a:off x="5664200" y="5661025"/>
            <a:ext cx="2736850" cy="433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Call : perm ( list,2, 2)</a:t>
            </a:r>
          </a:p>
        </p:txBody>
      </p:sp>
      <p:sp>
        <p:nvSpPr>
          <p:cNvPr id="129051" name="AutoShape 27"/>
          <p:cNvSpPr>
            <a:spLocks noChangeArrowheads="1"/>
          </p:cNvSpPr>
          <p:nvPr/>
        </p:nvSpPr>
        <p:spPr bwMode="auto">
          <a:xfrm>
            <a:off x="9191626" y="2779713"/>
            <a:ext cx="3603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52" name="Rectangle 28"/>
          <p:cNvSpPr>
            <a:spLocks noChangeArrowheads="1"/>
          </p:cNvSpPr>
          <p:nvPr/>
        </p:nvSpPr>
        <p:spPr bwMode="auto">
          <a:xfrm>
            <a:off x="8328026" y="3068638"/>
            <a:ext cx="2087563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Perm ( string , 2 , 2 )</a:t>
            </a:r>
          </a:p>
        </p:txBody>
      </p:sp>
      <p:sp>
        <p:nvSpPr>
          <p:cNvPr id="129053" name="AutoShape 29"/>
          <p:cNvSpPr>
            <a:spLocks noChangeArrowheads="1"/>
          </p:cNvSpPr>
          <p:nvPr/>
        </p:nvSpPr>
        <p:spPr bwMode="auto">
          <a:xfrm>
            <a:off x="1703389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58" name="Rectangle 34"/>
          <p:cNvSpPr>
            <a:spLocks noChangeArrowheads="1"/>
          </p:cNvSpPr>
          <p:nvPr/>
        </p:nvSpPr>
        <p:spPr bwMode="auto">
          <a:xfrm>
            <a:off x="5087939" y="2492376"/>
            <a:ext cx="2879725" cy="5762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Print The String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“abc”</a:t>
            </a:r>
          </a:p>
        </p:txBody>
      </p:sp>
      <p:sp>
        <p:nvSpPr>
          <p:cNvPr id="129060" name="Rectangle 36"/>
          <p:cNvSpPr>
            <a:spLocks noChangeArrowheads="1"/>
          </p:cNvSpPr>
          <p:nvPr/>
        </p:nvSpPr>
        <p:spPr bwMode="auto">
          <a:xfrm>
            <a:off x="2640013" y="5589589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J=1  N=2</a:t>
            </a:r>
          </a:p>
        </p:txBody>
      </p:sp>
      <p:sp>
        <p:nvSpPr>
          <p:cNvPr id="129061" name="Rectangle 37"/>
          <p:cNvSpPr>
            <a:spLocks noChangeArrowheads="1"/>
          </p:cNvSpPr>
          <p:nvPr/>
        </p:nvSpPr>
        <p:spPr bwMode="auto">
          <a:xfrm>
            <a:off x="5735639" y="4581525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list[1],list[1],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‘b’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‘b’</a:t>
            </a:r>
          </a:p>
        </p:txBody>
      </p:sp>
      <p:sp>
        <p:nvSpPr>
          <p:cNvPr id="129065" name="Rectangle 41"/>
          <p:cNvSpPr>
            <a:spLocks noChangeArrowheads="1"/>
          </p:cNvSpPr>
          <p:nvPr/>
        </p:nvSpPr>
        <p:spPr bwMode="auto">
          <a:xfrm>
            <a:off x="2640013" y="5589589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J=2  N=2</a:t>
            </a:r>
          </a:p>
        </p:txBody>
      </p:sp>
      <p:sp>
        <p:nvSpPr>
          <p:cNvPr id="129067" name="Rectangle 43"/>
          <p:cNvSpPr>
            <a:spLocks noChangeArrowheads="1"/>
          </p:cNvSpPr>
          <p:nvPr/>
        </p:nvSpPr>
        <p:spPr bwMode="auto">
          <a:xfrm>
            <a:off x="5735639" y="4581525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list[1],list[2],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‘b’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‘c’</a:t>
            </a:r>
          </a:p>
        </p:txBody>
      </p:sp>
      <p:sp>
        <p:nvSpPr>
          <p:cNvPr id="129068" name="Rectangle 44"/>
          <p:cNvSpPr>
            <a:spLocks noChangeArrowheads="1"/>
          </p:cNvSpPr>
          <p:nvPr/>
        </p:nvSpPr>
        <p:spPr bwMode="auto">
          <a:xfrm>
            <a:off x="5664200" y="5661025"/>
            <a:ext cx="2736850" cy="433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Call : perm ( list,2, 2)</a:t>
            </a:r>
          </a:p>
        </p:txBody>
      </p:sp>
      <p:sp>
        <p:nvSpPr>
          <p:cNvPr id="129070" name="AutoShape 46"/>
          <p:cNvSpPr>
            <a:spLocks noChangeArrowheads="1"/>
          </p:cNvSpPr>
          <p:nvPr/>
        </p:nvSpPr>
        <p:spPr bwMode="auto">
          <a:xfrm>
            <a:off x="1992314" y="5013326"/>
            <a:ext cx="395287" cy="144463"/>
          </a:xfrm>
          <a:prstGeom prst="rightArrow">
            <a:avLst>
              <a:gd name="adj1" fmla="val 50000"/>
              <a:gd name="adj2" fmla="val 6840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71" name="AutoShape 47"/>
          <p:cNvSpPr>
            <a:spLocks noChangeArrowheads="1"/>
          </p:cNvSpPr>
          <p:nvPr/>
        </p:nvSpPr>
        <p:spPr bwMode="auto">
          <a:xfrm>
            <a:off x="1703389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72" name="Rectangle 48"/>
          <p:cNvSpPr>
            <a:spLocks noChangeArrowheads="1"/>
          </p:cNvSpPr>
          <p:nvPr/>
        </p:nvSpPr>
        <p:spPr bwMode="auto">
          <a:xfrm>
            <a:off x="5087939" y="2492376"/>
            <a:ext cx="2879725" cy="5762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Print The String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“acb”</a:t>
            </a:r>
          </a:p>
        </p:txBody>
      </p:sp>
      <p:sp>
        <p:nvSpPr>
          <p:cNvPr id="129077" name="AutoShape 53"/>
          <p:cNvSpPr>
            <a:spLocks noChangeArrowheads="1"/>
          </p:cNvSpPr>
          <p:nvPr/>
        </p:nvSpPr>
        <p:spPr bwMode="auto">
          <a:xfrm>
            <a:off x="1992314" y="5013326"/>
            <a:ext cx="395287" cy="144463"/>
          </a:xfrm>
          <a:prstGeom prst="rightArrow">
            <a:avLst>
              <a:gd name="adj1" fmla="val 50000"/>
              <a:gd name="adj2" fmla="val 6840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79" name="Rectangle 55"/>
          <p:cNvSpPr>
            <a:spLocks noChangeArrowheads="1"/>
          </p:cNvSpPr>
          <p:nvPr/>
        </p:nvSpPr>
        <p:spPr bwMode="auto">
          <a:xfrm>
            <a:off x="2640013" y="5589589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J=2  N=2</a:t>
            </a:r>
          </a:p>
        </p:txBody>
      </p:sp>
      <p:sp>
        <p:nvSpPr>
          <p:cNvPr id="129080" name="Rectangle 56"/>
          <p:cNvSpPr>
            <a:spLocks noChangeArrowheads="1"/>
          </p:cNvSpPr>
          <p:nvPr/>
        </p:nvSpPr>
        <p:spPr bwMode="auto">
          <a:xfrm>
            <a:off x="5735639" y="4581525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list[1],list[2],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‘b’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‘c’</a:t>
            </a:r>
          </a:p>
        </p:txBody>
      </p:sp>
      <p:sp>
        <p:nvSpPr>
          <p:cNvPr id="129081" name="AutoShape 57"/>
          <p:cNvSpPr>
            <a:spLocks noChangeArrowheads="1"/>
          </p:cNvSpPr>
          <p:nvPr/>
        </p:nvSpPr>
        <p:spPr bwMode="auto">
          <a:xfrm>
            <a:off x="1992314" y="5013326"/>
            <a:ext cx="395287" cy="144463"/>
          </a:xfrm>
          <a:prstGeom prst="rightArrow">
            <a:avLst>
              <a:gd name="adj1" fmla="val 50000"/>
              <a:gd name="adj2" fmla="val 6840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82" name="Rectangle 58"/>
          <p:cNvSpPr>
            <a:spLocks noChangeArrowheads="1"/>
          </p:cNvSpPr>
          <p:nvPr/>
        </p:nvSpPr>
        <p:spPr bwMode="auto">
          <a:xfrm>
            <a:off x="2640013" y="5589589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I=0 J=0  N=2</a:t>
            </a:r>
          </a:p>
        </p:txBody>
      </p:sp>
      <p:sp>
        <p:nvSpPr>
          <p:cNvPr id="129084" name="Rectangle 60"/>
          <p:cNvSpPr>
            <a:spLocks noChangeArrowheads="1"/>
          </p:cNvSpPr>
          <p:nvPr/>
        </p:nvSpPr>
        <p:spPr bwMode="auto">
          <a:xfrm>
            <a:off x="5808664" y="4581525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list[0],list[0],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‘a’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‘a’</a:t>
            </a:r>
          </a:p>
        </p:txBody>
      </p:sp>
      <p:sp>
        <p:nvSpPr>
          <p:cNvPr id="129085" name="Rectangle 61"/>
          <p:cNvSpPr>
            <a:spLocks noChangeArrowheads="1"/>
          </p:cNvSpPr>
          <p:nvPr/>
        </p:nvSpPr>
        <p:spPr bwMode="auto">
          <a:xfrm>
            <a:off x="2640013" y="5589589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I=0 J=1  N=2</a:t>
            </a:r>
          </a:p>
        </p:txBody>
      </p:sp>
      <p:sp>
        <p:nvSpPr>
          <p:cNvPr id="129086" name="Rectangle 62"/>
          <p:cNvSpPr>
            <a:spLocks noChangeArrowheads="1"/>
          </p:cNvSpPr>
          <p:nvPr/>
        </p:nvSpPr>
        <p:spPr bwMode="auto">
          <a:xfrm>
            <a:off x="5735639" y="4652963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list[0],list[1],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‘a’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‘b’</a:t>
            </a:r>
          </a:p>
        </p:txBody>
      </p:sp>
      <p:sp>
        <p:nvSpPr>
          <p:cNvPr id="129087" name="Rectangle 63"/>
          <p:cNvSpPr>
            <a:spLocks noChangeArrowheads="1"/>
          </p:cNvSpPr>
          <p:nvPr/>
        </p:nvSpPr>
        <p:spPr bwMode="auto">
          <a:xfrm>
            <a:off x="5664200" y="5734050"/>
            <a:ext cx="2736850" cy="433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Call : perm ( list,1, 2)</a:t>
            </a:r>
          </a:p>
        </p:txBody>
      </p:sp>
      <p:sp>
        <p:nvSpPr>
          <p:cNvPr id="129088" name="Rectangle 64"/>
          <p:cNvSpPr>
            <a:spLocks noChangeArrowheads="1"/>
          </p:cNvSpPr>
          <p:nvPr/>
        </p:nvSpPr>
        <p:spPr bwMode="auto">
          <a:xfrm>
            <a:off x="2640013" y="5589589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J=3  N=2</a:t>
            </a:r>
          </a:p>
        </p:txBody>
      </p:sp>
      <p:sp>
        <p:nvSpPr>
          <p:cNvPr id="129089" name="AutoShape 65"/>
          <p:cNvSpPr>
            <a:spLocks noChangeArrowheads="1"/>
          </p:cNvSpPr>
          <p:nvPr/>
        </p:nvSpPr>
        <p:spPr bwMode="auto">
          <a:xfrm>
            <a:off x="1703389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90" name="Rectangle 66"/>
          <p:cNvSpPr>
            <a:spLocks noChangeArrowheads="1"/>
          </p:cNvSpPr>
          <p:nvPr/>
        </p:nvSpPr>
        <p:spPr bwMode="auto">
          <a:xfrm>
            <a:off x="2640013" y="5589589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J=1  N=2</a:t>
            </a:r>
          </a:p>
        </p:txBody>
      </p:sp>
      <p:sp>
        <p:nvSpPr>
          <p:cNvPr id="129091" name="Rectangle 67"/>
          <p:cNvSpPr>
            <a:spLocks noChangeArrowheads="1"/>
          </p:cNvSpPr>
          <p:nvPr/>
        </p:nvSpPr>
        <p:spPr bwMode="auto">
          <a:xfrm>
            <a:off x="5735639" y="4652963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list[1],list[1],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‘b’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‘b’</a:t>
            </a:r>
          </a:p>
        </p:txBody>
      </p:sp>
      <p:sp>
        <p:nvSpPr>
          <p:cNvPr id="129092" name="Rectangle 68"/>
          <p:cNvSpPr>
            <a:spLocks noChangeArrowheads="1"/>
          </p:cNvSpPr>
          <p:nvPr/>
        </p:nvSpPr>
        <p:spPr bwMode="auto">
          <a:xfrm>
            <a:off x="5664200" y="5661025"/>
            <a:ext cx="2736850" cy="433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Call : perm ( list,2, 2)</a:t>
            </a:r>
          </a:p>
        </p:txBody>
      </p:sp>
      <p:sp>
        <p:nvSpPr>
          <p:cNvPr id="129093" name="AutoShape 69"/>
          <p:cNvSpPr>
            <a:spLocks noChangeArrowheads="1"/>
          </p:cNvSpPr>
          <p:nvPr/>
        </p:nvSpPr>
        <p:spPr bwMode="auto">
          <a:xfrm>
            <a:off x="1703389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94" name="Rectangle 70"/>
          <p:cNvSpPr>
            <a:spLocks noChangeArrowheads="1"/>
          </p:cNvSpPr>
          <p:nvPr/>
        </p:nvSpPr>
        <p:spPr bwMode="auto">
          <a:xfrm>
            <a:off x="5087939" y="2492376"/>
            <a:ext cx="2879725" cy="5762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Print The String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“bac”</a:t>
            </a:r>
          </a:p>
        </p:txBody>
      </p:sp>
      <p:sp>
        <p:nvSpPr>
          <p:cNvPr id="129095" name="AutoShape 71"/>
          <p:cNvSpPr>
            <a:spLocks noChangeArrowheads="1"/>
          </p:cNvSpPr>
          <p:nvPr/>
        </p:nvSpPr>
        <p:spPr bwMode="auto">
          <a:xfrm>
            <a:off x="1992314" y="5013326"/>
            <a:ext cx="395287" cy="144463"/>
          </a:xfrm>
          <a:prstGeom prst="rightArrow">
            <a:avLst>
              <a:gd name="adj1" fmla="val 50000"/>
              <a:gd name="adj2" fmla="val 6840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96" name="Rectangle 72"/>
          <p:cNvSpPr>
            <a:spLocks noChangeArrowheads="1"/>
          </p:cNvSpPr>
          <p:nvPr/>
        </p:nvSpPr>
        <p:spPr bwMode="auto">
          <a:xfrm>
            <a:off x="2640013" y="5589589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J=1  N=2</a:t>
            </a:r>
          </a:p>
        </p:txBody>
      </p:sp>
      <p:sp>
        <p:nvSpPr>
          <p:cNvPr id="129097" name="Rectangle 73"/>
          <p:cNvSpPr>
            <a:spLocks noChangeArrowheads="1"/>
          </p:cNvSpPr>
          <p:nvPr/>
        </p:nvSpPr>
        <p:spPr bwMode="auto">
          <a:xfrm>
            <a:off x="5735639" y="4652963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list[1],list[1],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‘b’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‘b’</a:t>
            </a:r>
          </a:p>
        </p:txBody>
      </p:sp>
      <p:sp>
        <p:nvSpPr>
          <p:cNvPr id="129098" name="Rectangle 74"/>
          <p:cNvSpPr>
            <a:spLocks noChangeArrowheads="1"/>
          </p:cNvSpPr>
          <p:nvPr/>
        </p:nvSpPr>
        <p:spPr bwMode="auto">
          <a:xfrm>
            <a:off x="2640013" y="5589589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J=2  N=2</a:t>
            </a:r>
          </a:p>
        </p:txBody>
      </p:sp>
      <p:sp>
        <p:nvSpPr>
          <p:cNvPr id="129099" name="Rectangle 75"/>
          <p:cNvSpPr>
            <a:spLocks noChangeArrowheads="1"/>
          </p:cNvSpPr>
          <p:nvPr/>
        </p:nvSpPr>
        <p:spPr bwMode="auto">
          <a:xfrm>
            <a:off x="5735639" y="4652963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list[1],list[2],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‘a’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‘c’</a:t>
            </a:r>
          </a:p>
        </p:txBody>
      </p:sp>
      <p:sp>
        <p:nvSpPr>
          <p:cNvPr id="129100" name="Rectangle 76"/>
          <p:cNvSpPr>
            <a:spLocks noChangeArrowheads="1"/>
          </p:cNvSpPr>
          <p:nvPr/>
        </p:nvSpPr>
        <p:spPr bwMode="auto">
          <a:xfrm>
            <a:off x="5664200" y="5661025"/>
            <a:ext cx="2736850" cy="433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Call : perm ( list,2, 2)</a:t>
            </a:r>
          </a:p>
        </p:txBody>
      </p:sp>
      <p:sp>
        <p:nvSpPr>
          <p:cNvPr id="129101" name="AutoShape 77"/>
          <p:cNvSpPr>
            <a:spLocks noChangeArrowheads="1"/>
          </p:cNvSpPr>
          <p:nvPr/>
        </p:nvSpPr>
        <p:spPr bwMode="auto">
          <a:xfrm>
            <a:off x="1703389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102" name="Rectangle 78"/>
          <p:cNvSpPr>
            <a:spLocks noChangeArrowheads="1"/>
          </p:cNvSpPr>
          <p:nvPr/>
        </p:nvSpPr>
        <p:spPr bwMode="auto">
          <a:xfrm>
            <a:off x="5087939" y="2492376"/>
            <a:ext cx="2879725" cy="5762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Print The String</a:t>
            </a:r>
          </a:p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“bca”</a:t>
            </a:r>
          </a:p>
        </p:txBody>
      </p:sp>
      <p:sp>
        <p:nvSpPr>
          <p:cNvPr id="129103" name="AutoShape 79"/>
          <p:cNvSpPr>
            <a:spLocks noChangeArrowheads="1"/>
          </p:cNvSpPr>
          <p:nvPr/>
        </p:nvSpPr>
        <p:spPr bwMode="auto">
          <a:xfrm>
            <a:off x="1992314" y="5013326"/>
            <a:ext cx="395287" cy="144463"/>
          </a:xfrm>
          <a:prstGeom prst="rightArrow">
            <a:avLst>
              <a:gd name="adj1" fmla="val 50000"/>
              <a:gd name="adj2" fmla="val 6840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104" name="Rectangle 80"/>
          <p:cNvSpPr>
            <a:spLocks noChangeArrowheads="1"/>
          </p:cNvSpPr>
          <p:nvPr/>
        </p:nvSpPr>
        <p:spPr bwMode="auto">
          <a:xfrm>
            <a:off x="2640013" y="5589589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J=2  N=2</a:t>
            </a:r>
          </a:p>
        </p:txBody>
      </p:sp>
      <p:sp>
        <p:nvSpPr>
          <p:cNvPr id="129105" name="Rectangle 81"/>
          <p:cNvSpPr>
            <a:spLocks noChangeArrowheads="1"/>
          </p:cNvSpPr>
          <p:nvPr/>
        </p:nvSpPr>
        <p:spPr bwMode="auto">
          <a:xfrm>
            <a:off x="5735639" y="4652963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SWAP ( list[1],list[2], temp)</a:t>
            </a:r>
          </a:p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SWAP ‘a’ </a:t>
            </a:r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‘c’</a:t>
            </a:r>
          </a:p>
        </p:txBody>
      </p:sp>
      <p:sp>
        <p:nvSpPr>
          <p:cNvPr id="129106" name="Rectangle 82"/>
          <p:cNvSpPr>
            <a:spLocks noChangeArrowheads="1"/>
          </p:cNvSpPr>
          <p:nvPr/>
        </p:nvSpPr>
        <p:spPr bwMode="auto">
          <a:xfrm>
            <a:off x="2640013" y="5602289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I=1 J=3  N=2</a:t>
            </a:r>
          </a:p>
        </p:txBody>
      </p:sp>
    </p:spTree>
    <p:extLst>
      <p:ext uri="{BB962C8B-B14F-4D97-AF65-F5344CB8AC3E}">
        <p14:creationId xmlns:p14="http://schemas.microsoft.com/office/powerpoint/2010/main" val="1140394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ptsTypes="AA">
                                      <p:cBhvr>
                                        <p:cTn id="26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3149 L -3.33333E-6 0.32547 " pathEditMode="relative" ptsTypes="AA">
                                      <p:cBhvr>
                                        <p:cTn id="30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2547 L -3.33333E-6 0.35695 " pathEditMode="relative" ptsTypes="AA">
                                      <p:cBhvr>
                                        <p:cTn id="38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35694 L 3.33333E-6 0.3886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ptsTypes="AA">
                                      <p:cBhvr>
                                        <p:cTn id="76" dur="20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3149 L -3.33333E-6 0.32547 " pathEditMode="relative" ptsTypes="AA">
                                      <p:cBhvr>
                                        <p:cTn id="80" dur="20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2547 L -3.33333E-6 0.35695 " pathEditMode="relative" ptsTypes="AA">
                                      <p:cBhvr>
                                        <p:cTn id="88" dur="20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35694 L 3.33333E-6 0.3886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ptsTypes="AA">
                                      <p:cBhvr>
                                        <p:cTn id="126" dur="2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149 L 1.66667E-6 0.07362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7353 L 1.38889E-6 0.5664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129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129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 tmFilter="0, 0; .2, .5; .8, .5; 1, 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250" autoRev="1" fill="hold"/>
                                        <p:tgtEl>
                                          <p:spTgt spid="1290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6532E-6 L 2.77778E-6 0.03144 " pathEditMode="relative" ptsTypes="AA">
                                      <p:cBhvr>
                                        <p:cTn id="170" dur="200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0.03144 L 6.66667E-6 -0.09434 " pathEditMode="relative" ptsTypes="AA">
                                      <p:cBhvr>
                                        <p:cTn id="188" dur="200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59 -0.08347 L -0.03159 -0.03098 " pathEditMode="relative" ptsTypes="AA">
                                      <p:cBhvr>
                                        <p:cTn id="196" dur="200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 tmFilter="0, 0; .2, .5; .8, .5; 1, 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250" autoRev="1" fill="hold"/>
                                        <p:tgtEl>
                                          <p:spTgt spid="129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8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129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ptsTypes="AA">
                                      <p:cBhvr>
                                        <p:cTn id="238" dur="2000" fill="hold"/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149 L 1.66667E-6 0.07362 " pathEditMode="relative" rAng="0" ptsTypes="AA">
                                      <p:cBhvr>
                                        <p:cTn id="242" dur="2000" fill="hold"/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7352 L -1.66667E-6 0.56647 " pathEditMode="relative" rAng="0" ptsTypes="AA">
                                      <p:cBhvr>
                                        <p:cTn id="254" dur="2000" fill="hold"/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 tmFilter="0, 0; .2, .5; .8, .5; 1, 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3" dur="250" autoRev="1" fill="hold"/>
                                        <p:tgtEl>
                                          <p:spTgt spid="129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4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 tmFilter="0, 0; .2, .5; .8, .5; 1, 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6" dur="250" autoRev="1" fill="hold"/>
                                        <p:tgtEl>
                                          <p:spTgt spid="129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00"/>
                            </p:stCondLst>
                            <p:childTnLst>
                              <p:par>
                                <p:cTn id="268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6532E-6 L 2.77778E-6 0.03144 " pathEditMode="relative" ptsTypes="AA">
                                      <p:cBhvr>
                                        <p:cTn id="279" dur="2000" fill="hold"/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3144 L -8.33333E-7 -0.09434 " pathEditMode="relative" ptsTypes="AA">
                                      <p:cBhvr>
                                        <p:cTn id="297" dur="2000" fill="hold"/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9434 L -8.33333E-7 0.15745 " pathEditMode="relative" ptsTypes="AA">
                                      <p:cBhvr>
                                        <p:cTn id="309" dur="2000" fill="hold"/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 tmFilter="0, 0; .2, .5; .8, .5; 1, 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8" dur="250" autoRev="1" fill="hold"/>
                                        <p:tgtEl>
                                          <p:spTgt spid="129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9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 tmFilter="0, 0; .2, .5; .8, .5; 1, 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1" dur="250" autoRev="1" fill="hold"/>
                                        <p:tgtEl>
                                          <p:spTgt spid="1290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00"/>
                            </p:stCondLst>
                            <p:childTnLst>
                              <p:par>
                                <p:cTn id="3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6532E-6 L 2.77778E-6 0.03144 " pathEditMode="relative" ptsTypes="AA">
                                      <p:cBhvr>
                                        <p:cTn id="338" dur="2000" fill="hold"/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0.03144 L 6.66667E-6 -0.09434 " pathEditMode="relative" ptsTypes="AA">
                                      <p:cBhvr>
                                        <p:cTn id="354" dur="2000" fill="hold"/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59 -0.08347 L -0.03159 -0.03098 " pathEditMode="relative" ptsTypes="AA">
                                      <p:cBhvr>
                                        <p:cTn id="362" dur="2000" fill="hold"/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4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1" dur="50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4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4" dur="50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rAng="0" ptsTypes="AA">
                                      <p:cBhvr>
                                        <p:cTn id="402" dur="2000" fill="hold"/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3149 L -3.33333E-6 0.32547 " pathEditMode="relative" ptsTypes="AA">
                                      <p:cBhvr>
                                        <p:cTn id="406" dur="2000" fill="hold"/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2547 L -3.33333E-6 0.35695 " pathEditMode="relative" ptsTypes="AA">
                                      <p:cBhvr>
                                        <p:cTn id="414" dur="2000" fill="hold"/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35694 L 3.33333E-6 0.38866 " pathEditMode="relative" rAng="0" ptsTypes="AA">
                                      <p:cBhvr>
                                        <p:cTn id="422" dur="2000" fill="hold"/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4" presetClass="entr" presetSubtype="16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9" dur="50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4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50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ptsTypes="AA">
                                      <p:cBhvr>
                                        <p:cTn id="456" dur="2000" fill="hold"/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149 L 1.66667E-6 0.07362 " pathEditMode="relative" rAng="0" ptsTypes="AA">
                                      <p:cBhvr>
                                        <p:cTn id="460" dur="2000" fill="hold"/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7352 L -1.66667E-6 0.56647 " pathEditMode="relative" rAng="0" ptsTypes="AA">
                                      <p:cBhvr>
                                        <p:cTn id="472" dur="2000" fill="hold"/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6" presetClass="emph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 tmFilter="0, 0; .2, .5; .8, .5; 1, 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1" dur="250" autoRev="1" fill="hold"/>
                                        <p:tgtEl>
                                          <p:spTgt spid="129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2" presetID="2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 tmFilter="0, 0; .2, .5; .8, .5; 1, 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4" dur="250" autoRev="1" fill="hold"/>
                                        <p:tgtEl>
                                          <p:spTgt spid="129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500"/>
                            </p:stCondLst>
                            <p:childTnLst>
                              <p:par>
                                <p:cTn id="486" presetID="1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3" dur="500" tmFilter="0, 0; .2, .5; .8, .5; 1, 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4" dur="250" autoRev="1" fill="hold"/>
                                        <p:tgtEl>
                                          <p:spTgt spid="1290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5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500" tmFilter="0, 0; .2, .5; .8, .5; 1, 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7" dur="250" autoRev="1" fill="hold"/>
                                        <p:tgtEl>
                                          <p:spTgt spid="129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6532E-6 L 2.77778E-6 0.03144 " pathEditMode="relative" ptsTypes="AA">
                                      <p:cBhvr>
                                        <p:cTn id="513" dur="2000" fill="hold"/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0.03144 L 6.66667E-6 -0.09434 " pathEditMode="relative" rAng="0" ptsTypes="AA">
                                      <p:cBhvr>
                                        <p:cTn id="525" dur="2000" fill="hold"/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59 -0.08347 L -0.03159 -0.03098 " pathEditMode="relative" ptsTypes="AA">
                                      <p:cBhvr>
                                        <p:cTn id="537" dur="2000" fill="hold"/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3" presetClass="entr" presetSubtype="1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6" dur="50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3" presetClass="entr" presetSubtype="1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9" dur="50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ptsTypes="AA">
                                      <p:cBhvr>
                                        <p:cTn id="571" dur="2000" fill="hold"/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149 L 1.66667E-6 0.07362 " pathEditMode="relative" rAng="0" ptsTypes="AA">
                                      <p:cBhvr>
                                        <p:cTn id="575" dur="2000" fill="hold"/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7352 L -1.66667E-6 0.56647 " pathEditMode="relative" rAng="0" ptsTypes="AA">
                                      <p:cBhvr>
                                        <p:cTn id="587" dur="2000" fill="hold"/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26" presetClass="emph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5" dur="500" tmFilter="0, 0; .2, .5; .8, .5; 1, 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6" dur="250" autoRev="1" fill="hold"/>
                                        <p:tgtEl>
                                          <p:spTgt spid="129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7" presetID="26" presetClass="emph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8" dur="500" tmFilter="0, 0; .2, .5; .8, .5; 1, 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9" dur="250" autoRev="1" fill="hold"/>
                                        <p:tgtEl>
                                          <p:spTgt spid="129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>
                            <p:stCondLst>
                              <p:cond delay="500"/>
                            </p:stCondLst>
                            <p:childTnLst>
                              <p:par>
                                <p:cTn id="601" presetID="1" presetClass="exit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500" tmFilter="0, 0; .2, .5; .8, .5; 1, 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9" dur="250" autoRev="1" fill="hold"/>
                                        <p:tgtEl>
                                          <p:spTgt spid="1290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0" presetID="26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1" dur="500" tmFilter="0, 0; .2, .5; .8, .5; 1, 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2" dur="250" autoRev="1" fill="hold"/>
                                        <p:tgtEl>
                                          <p:spTgt spid="129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6532E-6 L 2.77778E-6 0.03144 " pathEditMode="relative" ptsTypes="AA">
                                      <p:cBhvr>
                                        <p:cTn id="628" dur="2000" fill="hold"/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3144 L -8.33333E-7 -0.09434 " pathEditMode="relative" ptsTypes="AA">
                                      <p:cBhvr>
                                        <p:cTn id="640" dur="2000" fill="hold"/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9434 L -8.33333E-7 0.15745 " pathEditMode="relative" ptsTypes="AA">
                                      <p:cBhvr>
                                        <p:cTn id="652" dur="2000" fill="hold"/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2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0" dur="500" tmFilter="0, 0; .2, .5; .8, .5; 1, 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1" dur="250" autoRev="1" fill="hold"/>
                                        <p:tgtEl>
                                          <p:spTgt spid="1290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2" presetID="26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3" dur="500" tmFilter="0, 0; .2, .5; .8, .5; 1, 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4" dur="250" autoRev="1" fill="hold"/>
                                        <p:tgtEl>
                                          <p:spTgt spid="129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6" presetID="1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4" grpId="0" animBg="1"/>
      <p:bldP spid="129034" grpId="1" animBg="1"/>
      <p:bldP spid="129030" grpId="0" animBg="1"/>
      <p:bldP spid="129030" grpId="1" animBg="1"/>
      <p:bldP spid="129030" grpId="2" animBg="1"/>
      <p:bldP spid="129030" grpId="3" animBg="1"/>
      <p:bldP spid="129030" grpId="4" animBg="1"/>
      <p:bldP spid="129030" grpId="5" animBg="1"/>
      <p:bldP spid="129036" grpId="0" animBg="1"/>
      <p:bldP spid="129038" grpId="0" animBg="1"/>
      <p:bldP spid="129039" grpId="0" animBg="1"/>
      <p:bldP spid="129040" grpId="0" animBg="1"/>
      <p:bldP spid="129041" grpId="0" animBg="1"/>
      <p:bldP spid="129041" grpId="1" animBg="1"/>
      <p:bldP spid="129042" grpId="0" animBg="1"/>
      <p:bldP spid="129044" grpId="0" animBg="1"/>
      <p:bldP spid="129044" grpId="1" animBg="1"/>
      <p:bldP spid="129044" grpId="2" animBg="1"/>
      <p:bldP spid="129044" grpId="3" animBg="1"/>
      <p:bldP spid="129044" grpId="4" animBg="1"/>
      <p:bldP spid="129044" grpId="5" animBg="1"/>
      <p:bldP spid="129044" grpId="6" animBg="1"/>
      <p:bldP spid="129044" grpId="7" animBg="1"/>
      <p:bldP spid="129044" grpId="8" animBg="1"/>
      <p:bldP spid="129045" grpId="0" animBg="1"/>
      <p:bldP spid="129045" grpId="1" animBg="1"/>
      <p:bldP spid="129045" grpId="2" animBg="1"/>
      <p:bldP spid="129045" grpId="3" animBg="1"/>
      <p:bldP spid="129045" grpId="4" animBg="1"/>
      <p:bldP spid="129045" grpId="5" animBg="1"/>
      <p:bldP spid="129045" grpId="6" animBg="1"/>
      <p:bldP spid="129045" grpId="7" animBg="1"/>
      <p:bldP spid="129045" grpId="8" animBg="1"/>
      <p:bldP spid="129047" grpId="0" animBg="1"/>
      <p:bldP spid="129047" grpId="1" animBg="1"/>
      <p:bldP spid="129047" grpId="2" animBg="1"/>
      <p:bldP spid="129047" grpId="3" animBg="1"/>
      <p:bldP spid="129047" grpId="4" animBg="1"/>
      <p:bldP spid="129047" grpId="5" animBg="1"/>
      <p:bldP spid="129048" grpId="0" animBg="1"/>
      <p:bldP spid="129048" grpId="1" animBg="1"/>
      <p:bldP spid="129049" grpId="0" animBg="1"/>
      <p:bldP spid="129050" grpId="0" animBg="1"/>
      <p:bldP spid="129051" grpId="0" animBg="1"/>
      <p:bldP spid="129051" grpId="1" animBg="1"/>
      <p:bldP spid="129051" grpId="2" animBg="1"/>
      <p:bldP spid="129051" grpId="3" animBg="1"/>
      <p:bldP spid="129051" grpId="4" animBg="1"/>
      <p:bldP spid="129051" grpId="5" animBg="1"/>
      <p:bldP spid="129051" grpId="6" animBg="1"/>
      <p:bldP spid="129051" grpId="7" animBg="1"/>
      <p:bldP spid="129051" grpId="8" animBg="1"/>
      <p:bldP spid="129051" grpId="9" animBg="1"/>
      <p:bldP spid="129051" grpId="10" animBg="1"/>
      <p:bldP spid="129051" grpId="11" animBg="1"/>
      <p:bldP spid="129051" grpId="12" animBg="1"/>
      <p:bldP spid="129052" grpId="0" animBg="1"/>
      <p:bldP spid="129052" grpId="1" animBg="1"/>
      <p:bldP spid="129052" grpId="2" animBg="1"/>
      <p:bldP spid="129052" grpId="3" animBg="1"/>
      <p:bldP spid="129052" grpId="4" animBg="1"/>
      <p:bldP spid="129052" grpId="5" animBg="1"/>
      <p:bldP spid="129052" grpId="6" animBg="1"/>
      <p:bldP spid="129052" grpId="7" animBg="1"/>
      <p:bldP spid="129052" grpId="8" animBg="1"/>
      <p:bldP spid="129052" grpId="9" animBg="1"/>
      <p:bldP spid="129052" grpId="10" animBg="1"/>
      <p:bldP spid="129052" grpId="11" animBg="1"/>
      <p:bldP spid="129053" grpId="0" animBg="1"/>
      <p:bldP spid="129053" grpId="1" animBg="1"/>
      <p:bldP spid="129053" grpId="2" animBg="1"/>
      <p:bldP spid="129053" grpId="3" animBg="1"/>
      <p:bldP spid="129053" grpId="4" animBg="1"/>
      <p:bldP spid="129058" grpId="0" animBg="1"/>
      <p:bldP spid="129060" grpId="0" animBg="1"/>
      <p:bldP spid="129060" grpId="1" animBg="1"/>
      <p:bldP spid="129061" grpId="0" animBg="1"/>
      <p:bldP spid="129065" grpId="0" animBg="1"/>
      <p:bldP spid="129065" grpId="1" animBg="1"/>
      <p:bldP spid="129067" grpId="0" animBg="1"/>
      <p:bldP spid="129068" grpId="0" animBg="1"/>
      <p:bldP spid="129070" grpId="0" animBg="1"/>
      <p:bldP spid="129070" grpId="1" animBg="1"/>
      <p:bldP spid="129070" grpId="2" animBg="1"/>
      <p:bldP spid="129070" grpId="3" animBg="1"/>
      <p:bldP spid="129070" grpId="4" animBg="1"/>
      <p:bldP spid="129071" grpId="0" animBg="1"/>
      <p:bldP spid="129071" grpId="1" animBg="1"/>
      <p:bldP spid="129071" grpId="2" animBg="1"/>
      <p:bldP spid="129071" grpId="3" animBg="1"/>
      <p:bldP spid="129071" grpId="4" animBg="1"/>
      <p:bldP spid="129072" grpId="0" animBg="1"/>
      <p:bldP spid="129077" grpId="0" animBg="1"/>
      <p:bldP spid="129077" grpId="1" animBg="1"/>
      <p:bldP spid="129077" grpId="2" animBg="1"/>
      <p:bldP spid="129077" grpId="3" animBg="1"/>
      <p:bldP spid="129077" grpId="4" animBg="1"/>
      <p:bldP spid="129079" grpId="0" animBg="1"/>
      <p:bldP spid="129079" grpId="1" animBg="1"/>
      <p:bldP spid="129080" grpId="0" animBg="1"/>
      <p:bldP spid="129081" grpId="0" animBg="1"/>
      <p:bldP spid="129081" grpId="1" animBg="1"/>
      <p:bldP spid="129081" grpId="2" animBg="1"/>
      <p:bldP spid="129081" grpId="3" animBg="1"/>
      <p:bldP spid="129081" grpId="4" animBg="1"/>
      <p:bldP spid="129082" grpId="0" animBg="1"/>
      <p:bldP spid="129082" grpId="1" animBg="1"/>
      <p:bldP spid="129084" grpId="0" animBg="1"/>
      <p:bldP spid="129085" grpId="0" animBg="1"/>
      <p:bldP spid="129085" grpId="1" animBg="1"/>
      <p:bldP spid="129086" grpId="0" animBg="1"/>
      <p:bldP spid="129087" grpId="0" animBg="1"/>
      <p:bldP spid="129088" grpId="0" animBg="1"/>
      <p:bldP spid="129088" grpId="1" animBg="1"/>
      <p:bldP spid="129089" grpId="0" animBg="1"/>
      <p:bldP spid="129089" grpId="1" animBg="1"/>
      <p:bldP spid="129089" grpId="2" animBg="1"/>
      <p:bldP spid="129089" grpId="3" animBg="1"/>
      <p:bldP spid="129089" grpId="4" animBg="1"/>
      <p:bldP spid="129089" grpId="5" animBg="1"/>
      <p:bldP spid="129090" grpId="0" animBg="1"/>
      <p:bldP spid="129090" grpId="1" animBg="1"/>
      <p:bldP spid="129091" grpId="0" animBg="1"/>
      <p:bldP spid="129092" grpId="0" animBg="1"/>
      <p:bldP spid="129093" grpId="0" animBg="1"/>
      <p:bldP spid="129093" grpId="1" animBg="1"/>
      <p:bldP spid="129093" grpId="2" animBg="1"/>
      <p:bldP spid="129093" grpId="3" animBg="1"/>
      <p:bldP spid="129093" grpId="4" animBg="1"/>
      <p:bldP spid="129094" grpId="0" animBg="1"/>
      <p:bldP spid="129095" grpId="0" animBg="1"/>
      <p:bldP spid="129095" grpId="1" animBg="1"/>
      <p:bldP spid="129095" grpId="2" animBg="1"/>
      <p:bldP spid="129095" grpId="3" animBg="1"/>
      <p:bldP spid="129095" grpId="4" animBg="1"/>
      <p:bldP spid="129096" grpId="0" animBg="1"/>
      <p:bldP spid="129096" grpId="1" animBg="1"/>
      <p:bldP spid="129097" grpId="0" animBg="1"/>
      <p:bldP spid="129098" grpId="0" animBg="1"/>
      <p:bldP spid="129098" grpId="1" animBg="1"/>
      <p:bldP spid="129099" grpId="0" animBg="1"/>
      <p:bldP spid="129100" grpId="0" animBg="1"/>
      <p:bldP spid="129101" grpId="0" animBg="1"/>
      <p:bldP spid="129101" grpId="1" animBg="1"/>
      <p:bldP spid="129101" grpId="2" animBg="1"/>
      <p:bldP spid="129101" grpId="3" animBg="1"/>
      <p:bldP spid="129101" grpId="4" animBg="1"/>
      <p:bldP spid="129102" grpId="0" animBg="1"/>
      <p:bldP spid="129103" grpId="0" animBg="1"/>
      <p:bldP spid="129103" grpId="1" animBg="1"/>
      <p:bldP spid="129103" grpId="2" animBg="1"/>
      <p:bldP spid="129103" grpId="3" animBg="1"/>
      <p:bldP spid="129103" grpId="4" animBg="1"/>
      <p:bldP spid="129104" grpId="0" animBg="1"/>
      <p:bldP spid="129104" grpId="1" animBg="1"/>
      <p:bldP spid="129105" grpId="0" animBg="1"/>
      <p:bldP spid="129106" grpId="0" animBg="1"/>
      <p:bldP spid="12910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676400" y="1052513"/>
            <a:ext cx="6705600" cy="480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a-IR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مثال مولد جايگشت بازگشتي</a:t>
            </a:r>
            <a:endParaRPr lang="zh-TW" altLang="en-US" b="1" dirty="0" smtClean="0">
              <a:solidFill>
                <a:srgbClr val="FF0000"/>
              </a:solidFill>
              <a:ea typeface="新細明體" charset="-120"/>
              <a:cs typeface="B Titr" panose="00000700000000000000" pitchFamily="2" charset="-78"/>
            </a:endParaRPr>
          </a:p>
        </p:txBody>
      </p:sp>
      <p:pic>
        <p:nvPicPr>
          <p:cNvPr id="44035" name="Picture 4" descr="program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360"/>
          <a:stretch>
            <a:fillRect/>
          </a:stretch>
        </p:blipFill>
        <p:spPr bwMode="auto">
          <a:xfrm>
            <a:off x="1703388" y="1916114"/>
            <a:ext cx="6577012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435976" y="214314"/>
            <a:ext cx="2232025" cy="63706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perm: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n=2 </a:t>
            </a:r>
            <a:r>
              <a:rPr lang="en-US" altLang="zh-TW" sz="1200" b="1" dirty="0" err="1">
                <a:latin typeface="Lucida Console" pitchFamily="49" charset="0"/>
              </a:rPr>
              <a:t>abc</a:t>
            </a:r>
            <a:endParaRPr lang="en-US" altLang="zh-TW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SWAP: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j=0 </a:t>
            </a:r>
            <a:r>
              <a:rPr lang="en-US" altLang="zh-TW" sz="1200" b="1" u="sng" dirty="0" err="1">
                <a:latin typeface="Lucida Console" pitchFamily="49" charset="0"/>
              </a:rPr>
              <a:t>a</a:t>
            </a:r>
            <a:r>
              <a:rPr lang="en-US" altLang="zh-TW" sz="1200" b="1" dirty="0" err="1">
                <a:latin typeface="Lucida Console" pitchFamily="49" charset="0"/>
              </a:rPr>
              <a:t>bc</a:t>
            </a:r>
            <a:endParaRPr lang="en-US" altLang="zh-TW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perm: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n=2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abc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j=1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lv2 perm: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=2, n=2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abc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print: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abc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j=1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bc</a:t>
            </a:r>
            <a:endParaRPr lang="en-US" altLang="zh-TW" sz="1200" b="1" u="sng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lv2 perm: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=2, n=2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acb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print: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acb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cb</a:t>
            </a:r>
            <a:endParaRPr lang="en-US" altLang="zh-TW" sz="1200" b="1" u="sng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SWAP: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j=0 </a:t>
            </a:r>
            <a:r>
              <a:rPr lang="en-US" altLang="zh-TW" sz="1200" b="1" u="sng" dirty="0" err="1">
                <a:latin typeface="Lucida Console" pitchFamily="49" charset="0"/>
              </a:rPr>
              <a:t>a</a:t>
            </a:r>
            <a:r>
              <a:rPr lang="en-US" altLang="zh-TW" sz="1200" b="1" dirty="0" err="1">
                <a:latin typeface="Lucida Console" pitchFamily="49" charset="0"/>
              </a:rPr>
              <a:t>bc</a:t>
            </a:r>
            <a:endParaRPr lang="en-US" altLang="zh-TW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SWAP: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j=1 </a:t>
            </a:r>
            <a:r>
              <a:rPr lang="en-US" altLang="zh-TW" sz="1200" b="1" u="sng" dirty="0" err="1">
                <a:latin typeface="Lucida Console" pitchFamily="49" charset="0"/>
              </a:rPr>
              <a:t>ab</a:t>
            </a:r>
            <a:r>
              <a:rPr lang="en-US" altLang="zh-TW" sz="1200" b="1" dirty="0" err="1">
                <a:latin typeface="Lucida Console" pitchFamily="49" charset="0"/>
              </a:rPr>
              <a:t>c</a:t>
            </a:r>
            <a:endParaRPr lang="en-US" altLang="zh-TW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perm: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n=2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bac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j=1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lv2 perm: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=2, n=2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bac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print: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bac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j=1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ac</a:t>
            </a:r>
            <a:endParaRPr lang="en-US" altLang="zh-TW" sz="1200" b="1" u="sng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lv2 perm: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=2, n=2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bca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print: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bca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ca</a:t>
            </a:r>
            <a:endParaRPr lang="en-US" altLang="zh-TW" sz="1200" b="1" u="sng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SWAP: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j=1 </a:t>
            </a:r>
            <a:r>
              <a:rPr lang="en-US" altLang="zh-TW" sz="1200" b="1" u="sng" dirty="0" err="1">
                <a:latin typeface="Lucida Console" pitchFamily="49" charset="0"/>
              </a:rPr>
              <a:t>ba</a:t>
            </a:r>
            <a:r>
              <a:rPr lang="en-US" altLang="zh-TW" sz="1200" b="1" dirty="0" err="1">
                <a:latin typeface="Lucida Console" pitchFamily="49" charset="0"/>
              </a:rPr>
              <a:t>c</a:t>
            </a:r>
            <a:endParaRPr lang="en-US" altLang="zh-TW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SWAP: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j=2 </a:t>
            </a:r>
            <a:r>
              <a:rPr lang="en-US" altLang="zh-TW" sz="1200" b="1" u="sng" dirty="0" err="1">
                <a:latin typeface="Lucida Console" pitchFamily="49" charset="0"/>
              </a:rPr>
              <a:t>a</a:t>
            </a:r>
            <a:r>
              <a:rPr lang="en-US" altLang="zh-TW" sz="1200" b="1" dirty="0" err="1">
                <a:latin typeface="Lucida Console" pitchFamily="49" charset="0"/>
              </a:rPr>
              <a:t>b</a:t>
            </a:r>
            <a:r>
              <a:rPr lang="en-US" altLang="zh-TW" sz="1200" b="1" u="sng" dirty="0" err="1">
                <a:latin typeface="Lucida Console" pitchFamily="49" charset="0"/>
              </a:rPr>
              <a:t>c</a:t>
            </a:r>
            <a:endParaRPr lang="en-US" altLang="zh-TW" sz="1200" b="1" u="sng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perm: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n=2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cba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j=1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lv2 perm: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=2, n=2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cba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print: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cba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j=1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ba</a:t>
            </a:r>
            <a:endParaRPr lang="en-US" altLang="zh-TW" sz="1200" b="1" u="sng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lv2 perm: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=2, n=2 cab</a:t>
            </a: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print: cab</a:t>
            </a: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j=2 c</a:t>
            </a:r>
            <a:r>
              <a:rPr lang="en-US" altLang="zh-TW" sz="1200" b="1" u="sng" dirty="0">
                <a:solidFill>
                  <a:srgbClr val="EED410"/>
                </a:solidFill>
                <a:latin typeface="Lucida Console" pitchFamily="49" charset="0"/>
              </a:rPr>
              <a:t>ab</a:t>
            </a:r>
          </a:p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SWAP: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j=2 </a:t>
            </a:r>
            <a:r>
              <a:rPr lang="en-US" altLang="zh-TW" sz="1200" b="1" u="sng" dirty="0" err="1">
                <a:latin typeface="Lucida Console" pitchFamily="49" charset="0"/>
              </a:rPr>
              <a:t>c</a:t>
            </a:r>
            <a:r>
              <a:rPr lang="en-US" altLang="zh-TW" sz="1200" b="1" dirty="0" err="1">
                <a:latin typeface="Lucida Console" pitchFamily="49" charset="0"/>
              </a:rPr>
              <a:t>b</a:t>
            </a:r>
            <a:r>
              <a:rPr lang="en-US" altLang="zh-TW" sz="1200" b="1" u="sng" dirty="0" err="1">
                <a:latin typeface="Lucida Console" pitchFamily="49" charset="0"/>
              </a:rPr>
              <a:t>a</a:t>
            </a:r>
            <a:endParaRPr lang="zh-TW" altLang="en-US" sz="1200" b="1" u="sng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347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Widescreen</PresentationFormat>
  <Paragraphs>98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新細明體</vt:lpstr>
      <vt:lpstr>Arial</vt:lpstr>
      <vt:lpstr>B Nazanin</vt:lpstr>
      <vt:lpstr>B Titr</vt:lpstr>
      <vt:lpstr>B Zar</vt:lpstr>
      <vt:lpstr>Calibri</vt:lpstr>
      <vt:lpstr>Calibri Light</vt:lpstr>
      <vt:lpstr>Comic Sans MS</vt:lpstr>
      <vt:lpstr>Lucida Console</vt:lpstr>
      <vt:lpstr>Wingdings</vt:lpstr>
      <vt:lpstr>Office Theme</vt:lpstr>
      <vt:lpstr>مثال مولد جايگشت بازگشتي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مثال مولد جايگشت بازگشتي</dc:title>
  <dc:creator>SM Vahidipour</dc:creator>
  <cp:lastModifiedBy>SM Vahidipour</cp:lastModifiedBy>
  <cp:revision>1</cp:revision>
  <dcterms:created xsi:type="dcterms:W3CDTF">2018-02-18T14:25:21Z</dcterms:created>
  <dcterms:modified xsi:type="dcterms:W3CDTF">2018-02-18T14:25:49Z</dcterms:modified>
</cp:coreProperties>
</file>