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9B1E0-28DF-4C06-90D0-FDBA5748475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C974-B486-4C40-990D-970F5859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0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06384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      </a:t>
            </a:r>
            <a:endParaRPr lang="fa-I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A8ECC-B8A1-4C22-800F-2FF57D8CA492}" type="slidenum">
              <a:rPr lang="ar-SA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401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9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9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0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6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8AACD-4F8E-4E88-B25D-02DC1B0E0B2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E5C8-A1DC-4D85-B9EC-A1600CF16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2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>
                <a:cs typeface="B Zar" panose="00000400000000000000" pitchFamily="2" charset="-78"/>
              </a:rPr>
              <a:t>آرايه ها و ساختارها</a:t>
            </a:r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2247900" y="5594351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defTabSz="762000">
              <a:spcBef>
                <a:spcPct val="50000"/>
              </a:spcBef>
              <a:buClr>
                <a:srgbClr val="A50021"/>
              </a:buClr>
            </a:pPr>
            <a:r>
              <a:rPr lang="fa-IR" dirty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3328988" y="4005689"/>
            <a:ext cx="5402262" cy="122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r>
              <a:rPr lang="fa-IR" sz="2000" dirty="0" smtClean="0">
                <a:solidFill>
                  <a:srgbClr val="0034DC"/>
                </a:solidFill>
                <a:cs typeface="Zar" pitchFamily="2" charset="-78"/>
              </a:rPr>
              <a:t>اسلایدهای دارای حرکت آهسته</a:t>
            </a: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83731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2614" y="369888"/>
            <a:ext cx="8226425" cy="1009650"/>
          </a:xfrm>
        </p:spPr>
        <p:txBody>
          <a:bodyPr/>
          <a:lstStyle/>
          <a:p>
            <a:pPr algn="ctr"/>
            <a:r>
              <a:rPr lang="fa-IR" altLang="zh-TW" sz="4000" dirty="0">
                <a:cs typeface="B Zar" panose="00000400000000000000" pitchFamily="2" charset="-78"/>
              </a:rPr>
              <a:t>الگوريتم </a:t>
            </a:r>
            <a:r>
              <a:rPr lang="fa-IR" sz="4000" dirty="0">
                <a:cs typeface="B Zar" panose="00000400000000000000" pitchFamily="2" charset="-78"/>
              </a:rPr>
              <a:t>ترانهاده </a:t>
            </a:r>
            <a:endParaRPr lang="en-US" altLang="zh-TW" sz="4000" dirty="0">
              <a:ea typeface="新細明體" charset="-120"/>
              <a:cs typeface="B Zar" panose="00000400000000000000" pitchFamily="2" charset="-78"/>
            </a:endParaRPr>
          </a:p>
        </p:txBody>
      </p:sp>
      <p:pic>
        <p:nvPicPr>
          <p:cNvPr id="31747" name="Picture 4" descr="program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12000"/>
          </a:blip>
          <a:srcRect b="4381"/>
          <a:stretch>
            <a:fillRect/>
          </a:stretch>
        </p:blipFill>
        <p:spPr bwMode="auto">
          <a:xfrm>
            <a:off x="4705351" y="1628776"/>
            <a:ext cx="57832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774825" y="5373689"/>
            <a:ext cx="233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altLang="zh-TW" sz="20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Scan the array </a:t>
            </a:r>
            <a:br>
              <a:rPr lang="en-US" altLang="zh-TW" sz="20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0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“columns” times.</a:t>
            </a:r>
          </a:p>
          <a:p>
            <a:pPr algn="l" rtl="0"/>
            <a:r>
              <a:rPr lang="en-US" altLang="zh-TW" sz="20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The array has </a:t>
            </a:r>
            <a:br>
              <a:rPr lang="en-US" altLang="zh-TW" sz="20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0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“elements” elements.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465639" y="5772150"/>
            <a:ext cx="4886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==&gt; O(columns*elements)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295900" y="4221164"/>
            <a:ext cx="160338" cy="1584325"/>
            <a:chOff x="2376" y="2659"/>
            <a:chExt cx="101" cy="998"/>
          </a:xfrm>
        </p:grpSpPr>
        <p:sp>
          <p:nvSpPr>
            <p:cNvPr id="31762" name="Line 7"/>
            <p:cNvSpPr>
              <a:spLocks noChangeShapeType="1"/>
            </p:cNvSpPr>
            <p:nvPr/>
          </p:nvSpPr>
          <p:spPr bwMode="auto">
            <a:xfrm flipH="1">
              <a:off x="2376" y="2659"/>
              <a:ext cx="96" cy="0"/>
            </a:xfrm>
            <a:prstGeom prst="line">
              <a:avLst/>
            </a:prstGeom>
            <a:noFill/>
            <a:ln w="9525">
              <a:solidFill>
                <a:srgbClr val="BA00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1763" name="Freeform 8"/>
            <p:cNvSpPr>
              <a:spLocks/>
            </p:cNvSpPr>
            <p:nvPr/>
          </p:nvSpPr>
          <p:spPr bwMode="auto">
            <a:xfrm>
              <a:off x="2376" y="2659"/>
              <a:ext cx="1" cy="984"/>
            </a:xfrm>
            <a:custGeom>
              <a:avLst/>
              <a:gdLst>
                <a:gd name="T0" fmla="*/ 0 w 1"/>
                <a:gd name="T1" fmla="*/ 0 h 984"/>
                <a:gd name="T2" fmla="*/ 1 w 1"/>
                <a:gd name="T3" fmla="*/ 984 h 984"/>
                <a:gd name="T4" fmla="*/ 0 60000 65536"/>
                <a:gd name="T5" fmla="*/ 0 60000 65536"/>
                <a:gd name="T6" fmla="*/ 0 w 1"/>
                <a:gd name="T7" fmla="*/ 0 h 984"/>
                <a:gd name="T8" fmla="*/ 1 w 1"/>
                <a:gd name="T9" fmla="*/ 984 h 9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84">
                  <a:moveTo>
                    <a:pt x="0" y="0"/>
                  </a:moveTo>
                  <a:lnTo>
                    <a:pt x="1" y="984"/>
                  </a:lnTo>
                </a:path>
              </a:pathLst>
            </a:custGeom>
            <a:noFill/>
            <a:ln w="9525">
              <a:solidFill>
                <a:srgbClr val="BA00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1764" name="Line 9"/>
            <p:cNvSpPr>
              <a:spLocks noChangeShapeType="1"/>
            </p:cNvSpPr>
            <p:nvPr/>
          </p:nvSpPr>
          <p:spPr bwMode="auto">
            <a:xfrm flipH="1">
              <a:off x="2381" y="3657"/>
              <a:ext cx="96" cy="0"/>
            </a:xfrm>
            <a:prstGeom prst="line">
              <a:avLst/>
            </a:prstGeom>
            <a:noFill/>
            <a:ln w="9525">
              <a:solidFill>
                <a:srgbClr val="BA00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080000" y="3860800"/>
            <a:ext cx="160338" cy="1944688"/>
            <a:chOff x="2240" y="2432"/>
            <a:chExt cx="101" cy="1225"/>
          </a:xfrm>
        </p:grpSpPr>
        <p:sp>
          <p:nvSpPr>
            <p:cNvPr id="31759" name="Line 11"/>
            <p:cNvSpPr>
              <a:spLocks noChangeShapeType="1"/>
            </p:cNvSpPr>
            <p:nvPr/>
          </p:nvSpPr>
          <p:spPr bwMode="auto">
            <a:xfrm flipH="1">
              <a:off x="2240" y="2432"/>
              <a:ext cx="96" cy="0"/>
            </a:xfrm>
            <a:prstGeom prst="line">
              <a:avLst/>
            </a:prstGeom>
            <a:noFill/>
            <a:ln w="9525">
              <a:solidFill>
                <a:srgbClr val="BA00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1760" name="Line 12"/>
            <p:cNvSpPr>
              <a:spLocks noChangeShapeType="1"/>
            </p:cNvSpPr>
            <p:nvPr/>
          </p:nvSpPr>
          <p:spPr bwMode="auto">
            <a:xfrm>
              <a:off x="2240" y="2432"/>
              <a:ext cx="5" cy="1225"/>
            </a:xfrm>
            <a:prstGeom prst="line">
              <a:avLst/>
            </a:prstGeom>
            <a:noFill/>
            <a:ln w="9525">
              <a:solidFill>
                <a:srgbClr val="BA00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1761" name="Line 13"/>
            <p:cNvSpPr>
              <a:spLocks noChangeShapeType="1"/>
            </p:cNvSpPr>
            <p:nvPr/>
          </p:nvSpPr>
          <p:spPr bwMode="auto">
            <a:xfrm flipH="1">
              <a:off x="2245" y="3657"/>
              <a:ext cx="96" cy="0"/>
            </a:xfrm>
            <a:prstGeom prst="line">
              <a:avLst/>
            </a:prstGeom>
            <a:noFill/>
            <a:ln w="9525">
              <a:solidFill>
                <a:srgbClr val="BA00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1703389" y="4724401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B Zar" panose="00000400000000000000" pitchFamily="2" charset="-78"/>
              </a:rPr>
              <a:t>For all elements in column j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1992313" y="4365626"/>
            <a:ext cx="208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B Zar" panose="00000400000000000000" pitchFamily="2" charset="-78"/>
              </a:rPr>
              <a:t>For all columns i</a:t>
            </a:r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 flipH="1">
            <a:off x="4224338" y="4581525"/>
            <a:ext cx="863600" cy="0"/>
          </a:xfrm>
          <a:prstGeom prst="line">
            <a:avLst/>
          </a:prstGeom>
          <a:noFill/>
          <a:ln w="9525">
            <a:solidFill>
              <a:srgbClr val="BA000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4224338" y="5084763"/>
            <a:ext cx="1079500" cy="0"/>
          </a:xfrm>
          <a:prstGeom prst="line">
            <a:avLst/>
          </a:prstGeom>
          <a:noFill/>
          <a:ln w="9525">
            <a:solidFill>
              <a:srgbClr val="BA000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5951539" y="4868863"/>
            <a:ext cx="3889375" cy="576262"/>
          </a:xfrm>
          <a:prstGeom prst="rect">
            <a:avLst/>
          </a:prstGeom>
          <a:noFill/>
          <a:ln w="9525">
            <a:solidFill>
              <a:srgbClr val="BA00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H="1" flipV="1">
            <a:off x="4151314" y="4005263"/>
            <a:ext cx="1800225" cy="1079500"/>
          </a:xfrm>
          <a:prstGeom prst="line">
            <a:avLst/>
          </a:prstGeom>
          <a:noFill/>
          <a:ln w="9525">
            <a:solidFill>
              <a:srgbClr val="BA000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1774825" y="2205038"/>
            <a:ext cx="31686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altLang="zh-TW" sz="2400" dirty="0">
                <a:solidFill>
                  <a:srgbClr val="040408"/>
                </a:solidFill>
                <a:latin typeface="Comic Sans MS" pitchFamily="66" charset="0"/>
                <a:cs typeface="B Zar" panose="00000400000000000000" pitchFamily="2" charset="-78"/>
              </a:rPr>
              <a:t>Assign </a:t>
            </a:r>
          </a:p>
          <a:p>
            <a:pPr algn="l" rtl="0">
              <a:defRPr/>
            </a:pPr>
            <a:r>
              <a:rPr lang="en-US" altLang="zh-TW" sz="2400" dirty="0">
                <a:solidFill>
                  <a:srgbClr val="040408"/>
                </a:solidFill>
                <a:latin typeface="Comic Sans MS" pitchFamily="66" charset="0"/>
                <a:cs typeface="B Zar" panose="00000400000000000000" pitchFamily="2" charset="-78"/>
              </a:rPr>
              <a:t>A[</a:t>
            </a:r>
            <a:r>
              <a:rPr lang="en-US" altLang="zh-TW" sz="2400" dirty="0" err="1">
                <a:solidFill>
                  <a:srgbClr val="040408"/>
                </a:solidFill>
                <a:latin typeface="Comic Sans MS" pitchFamily="66" charset="0"/>
                <a:cs typeface="B Zar" panose="00000400000000000000" pitchFamily="2" charset="-78"/>
              </a:rPr>
              <a:t>i</a:t>
            </a:r>
            <a:r>
              <a:rPr lang="en-US" altLang="zh-TW" sz="2400" dirty="0">
                <a:solidFill>
                  <a:srgbClr val="040408"/>
                </a:solidFill>
                <a:latin typeface="Comic Sans MS" pitchFamily="66" charset="0"/>
                <a:cs typeface="B Zar" panose="00000400000000000000" pitchFamily="2" charset="-78"/>
              </a:rPr>
              <a:t>][j] to B[j][</a:t>
            </a:r>
            <a:r>
              <a:rPr lang="en-US" altLang="zh-TW" sz="2400" dirty="0" err="1">
                <a:solidFill>
                  <a:srgbClr val="040408"/>
                </a:solidFill>
                <a:latin typeface="Comic Sans MS" pitchFamily="66" charset="0"/>
                <a:cs typeface="B Zar" panose="00000400000000000000" pitchFamily="2" charset="-78"/>
              </a:rPr>
              <a:t>i</a:t>
            </a:r>
            <a:r>
              <a:rPr lang="en-US" altLang="zh-TW" sz="2400" dirty="0">
                <a:solidFill>
                  <a:srgbClr val="040408"/>
                </a:solidFill>
                <a:latin typeface="Comic Sans MS" pitchFamily="66" charset="0"/>
                <a:cs typeface="B Zar" panose="00000400000000000000" pitchFamily="2" charset="-78"/>
              </a:rPr>
              <a:t>]</a:t>
            </a:r>
          </a:p>
          <a:p>
            <a:pPr>
              <a:defRPr/>
            </a:pPr>
            <a:endParaRPr lang="en-US" altLang="zh-TW" sz="2400" dirty="0">
              <a:solidFill>
                <a:srgbClr val="FF0000"/>
              </a:solidFill>
              <a:latin typeface="Comic Sans MS" pitchFamily="66" charset="0"/>
              <a:cs typeface="B Zar" panose="00000400000000000000" pitchFamily="2" charset="-78"/>
            </a:endParaRPr>
          </a:p>
          <a:p>
            <a:pPr algn="l" rtl="0">
              <a:defRPr/>
            </a:pPr>
            <a:r>
              <a:rPr lang="en-US" altLang="zh-TW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B Zar" panose="00000400000000000000" pitchFamily="2" charset="-78"/>
              </a:rPr>
              <a:t>place element </a:t>
            </a:r>
            <a:r>
              <a:rPr lang="en-US" altLang="zh-TW" sz="2000" dirty="0">
                <a:solidFill>
                  <a:srgbClr val="FF0000"/>
                </a:solidFill>
                <a:cs typeface="B Zar" panose="00000400000000000000" pitchFamily="2" charset="-78"/>
              </a:rPr>
              <a:t>&lt;</a:t>
            </a:r>
            <a:r>
              <a:rPr lang="en-US" altLang="zh-TW" sz="2000" dirty="0" err="1">
                <a:solidFill>
                  <a:srgbClr val="FF0000"/>
                </a:solidFill>
                <a:cs typeface="B Zar" panose="00000400000000000000" pitchFamily="2" charset="-78"/>
              </a:rPr>
              <a:t>i</a:t>
            </a:r>
            <a:r>
              <a:rPr lang="en-US" altLang="zh-TW" sz="2000" dirty="0">
                <a:solidFill>
                  <a:srgbClr val="FF0000"/>
                </a:solidFill>
                <a:cs typeface="B Zar" panose="00000400000000000000" pitchFamily="2" charset="-78"/>
              </a:rPr>
              <a:t>, j, value&gt;</a:t>
            </a:r>
            <a:r>
              <a:rPr lang="en-US" altLang="zh-TW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B Zar" panose="00000400000000000000" pitchFamily="2" charset="-78"/>
              </a:rPr>
              <a:t> in element </a:t>
            </a:r>
            <a:r>
              <a:rPr lang="en-US" altLang="zh-TW" sz="2000" dirty="0">
                <a:solidFill>
                  <a:srgbClr val="FF0000"/>
                </a:solidFill>
                <a:cs typeface="B Zar" panose="00000400000000000000" pitchFamily="2" charset="-78"/>
              </a:rPr>
              <a:t>&lt;j, </a:t>
            </a:r>
            <a:r>
              <a:rPr lang="en-US" altLang="zh-TW" sz="2000" dirty="0" err="1">
                <a:solidFill>
                  <a:srgbClr val="FF0000"/>
                </a:solidFill>
                <a:cs typeface="B Zar" panose="00000400000000000000" pitchFamily="2" charset="-78"/>
              </a:rPr>
              <a:t>i</a:t>
            </a:r>
            <a:r>
              <a:rPr lang="en-US" altLang="zh-TW" sz="2000" dirty="0">
                <a:solidFill>
                  <a:srgbClr val="FF0000"/>
                </a:solidFill>
                <a:cs typeface="B Zar" panose="00000400000000000000" pitchFamily="2" charset="-78"/>
              </a:rPr>
              <a:t>, value&gt;</a:t>
            </a:r>
            <a:endParaRPr lang="en-US" altLang="zh-TW" sz="2400" dirty="0">
              <a:solidFill>
                <a:srgbClr val="FF0000"/>
              </a:solidFill>
              <a:latin typeface="Comic Sans MS" pitchFamily="66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74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/>
      <p:bldP spid="88079" grpId="0"/>
      <p:bldP spid="88080" grpId="0"/>
      <p:bldP spid="88081" grpId="0" animBg="1"/>
      <p:bldP spid="88082" grpId="0" animBg="1"/>
      <p:bldP spid="88083" grpId="0" animBg="1"/>
      <p:bldP spid="88084" grpId="0" animBg="1"/>
      <p:bldP spid="88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program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12000"/>
          </a:blip>
          <a:srcRect b="4913"/>
          <a:stretch>
            <a:fillRect/>
          </a:stretch>
        </p:blipFill>
        <p:spPr bwMode="auto">
          <a:xfrm>
            <a:off x="3863975" y="981076"/>
            <a:ext cx="6624638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920876" y="385764"/>
            <a:ext cx="3667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TW">
                <a:solidFill>
                  <a:srgbClr val="EEB42D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EX: A[6][6] transpose to B[6][6]</a:t>
            </a: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8112126" y="2708275"/>
            <a:ext cx="2411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Set Up row &amp; column in B[6][6]</a:t>
            </a:r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1741488" y="4284664"/>
            <a:ext cx="210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Row Col Value</a:t>
            </a:r>
            <a:r>
              <a:rPr lang="en-US" altLang="zh-TW" b="1">
                <a:ea typeface="新細明體" charset="-120"/>
              </a:rPr>
              <a:t> </a:t>
            </a:r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1560514" y="4652964"/>
            <a:ext cx="1851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EEB42D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0     6      6     8</a:t>
            </a:r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>
            <a:off x="3935414" y="3860800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47482" name="Rectangle 26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j=1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76776" y="4652963"/>
            <a:ext cx="195263" cy="792162"/>
            <a:chOff x="340" y="3067"/>
            <a:chExt cx="227" cy="499"/>
          </a:xfrm>
        </p:grpSpPr>
        <p:sp>
          <p:nvSpPr>
            <p:cNvPr id="32831" name="Line 34"/>
            <p:cNvSpPr>
              <a:spLocks noChangeShapeType="1"/>
            </p:cNvSpPr>
            <p:nvPr/>
          </p:nvSpPr>
          <p:spPr bwMode="auto">
            <a:xfrm>
              <a:off x="340" y="3067"/>
              <a:ext cx="2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2832" name="Line 35"/>
            <p:cNvSpPr>
              <a:spLocks noChangeShapeType="1"/>
            </p:cNvSpPr>
            <p:nvPr/>
          </p:nvSpPr>
          <p:spPr bwMode="auto">
            <a:xfrm>
              <a:off x="340" y="3067"/>
              <a:ext cx="0" cy="49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2833" name="Line 36"/>
            <p:cNvSpPr>
              <a:spLocks noChangeShapeType="1"/>
            </p:cNvSpPr>
            <p:nvPr/>
          </p:nvSpPr>
          <p:spPr bwMode="auto">
            <a:xfrm>
              <a:off x="340" y="3566"/>
              <a:ext cx="2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47496" name="Text Box 40"/>
          <p:cNvSpPr txBox="1">
            <a:spLocks noChangeArrowheads="1"/>
          </p:cNvSpPr>
          <p:nvPr/>
        </p:nvSpPr>
        <p:spPr bwMode="auto">
          <a:xfrm>
            <a:off x="1524000" y="4921250"/>
            <a:ext cx="1987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EEB42D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1      0      0     15</a:t>
            </a:r>
          </a:p>
        </p:txBody>
      </p:sp>
      <p:pic>
        <p:nvPicPr>
          <p:cNvPr id="147497" name="Picture 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1950" y="1484314"/>
            <a:ext cx="2160588" cy="2581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47505" name="Text Box 49"/>
          <p:cNvSpPr txBox="1">
            <a:spLocks noChangeArrowheads="1"/>
          </p:cNvSpPr>
          <p:nvPr/>
        </p:nvSpPr>
        <p:spPr bwMode="auto">
          <a:xfrm>
            <a:off x="1492250" y="5202239"/>
            <a:ext cx="202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EEB42D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2      0      4     91</a:t>
            </a:r>
          </a:p>
        </p:txBody>
      </p:sp>
      <p:sp>
        <p:nvSpPr>
          <p:cNvPr id="147511" name="Text Box 55"/>
          <p:cNvSpPr txBox="1">
            <a:spLocks noChangeArrowheads="1"/>
          </p:cNvSpPr>
          <p:nvPr/>
        </p:nvSpPr>
        <p:spPr bwMode="auto">
          <a:xfrm>
            <a:off x="1509712" y="5491164"/>
            <a:ext cx="1982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EEB42D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3      1       1     11</a:t>
            </a:r>
          </a:p>
        </p:txBody>
      </p:sp>
      <p:sp>
        <p:nvSpPr>
          <p:cNvPr id="32782" name="Text Box 70"/>
          <p:cNvSpPr txBox="1">
            <a:spLocks noChangeArrowheads="1"/>
          </p:cNvSpPr>
          <p:nvPr/>
        </p:nvSpPr>
        <p:spPr bwMode="auto">
          <a:xfrm>
            <a:off x="6724650" y="5611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47527" name="Text Box 71"/>
          <p:cNvSpPr txBox="1">
            <a:spLocks noChangeArrowheads="1"/>
          </p:cNvSpPr>
          <p:nvPr/>
        </p:nvSpPr>
        <p:spPr bwMode="auto">
          <a:xfrm>
            <a:off x="8870951" y="5937250"/>
            <a:ext cx="1427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And So on…</a:t>
            </a:r>
          </a:p>
        </p:txBody>
      </p:sp>
      <p:sp>
        <p:nvSpPr>
          <p:cNvPr id="147528" name="Text Box 72"/>
          <p:cNvSpPr txBox="1">
            <a:spLocks noChangeArrowheads="1"/>
          </p:cNvSpPr>
          <p:nvPr/>
        </p:nvSpPr>
        <p:spPr bwMode="auto">
          <a:xfrm>
            <a:off x="1703389" y="836613"/>
            <a:ext cx="22320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Matrix A</a:t>
            </a:r>
            <a:r>
              <a:rPr lang="en-US" altLang="zh-TW">
                <a:ea typeface="新細明體" charset="-120"/>
              </a:rPr>
              <a:t> </a:t>
            </a:r>
          </a:p>
          <a:p>
            <a:pPr algn="l" rtl="0"/>
            <a:r>
              <a:rPr lang="en-US" altLang="zh-TW" sz="1600" b="1">
                <a:ea typeface="新細明體" charset="-120"/>
              </a:rPr>
              <a:t>        </a:t>
            </a:r>
            <a:r>
              <a:rPr lang="en-US" altLang="zh-TW" sz="1600" b="1">
                <a:solidFill>
                  <a:srgbClr val="FF0000"/>
                </a:solidFill>
                <a:ea typeface="新細明體" charset="-120"/>
              </a:rPr>
              <a:t>Row Col Value</a:t>
            </a:r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6888164" y="1989138"/>
            <a:ext cx="720725" cy="863600"/>
            <a:chOff x="3515" y="1253"/>
            <a:chExt cx="454" cy="544"/>
          </a:xfrm>
        </p:grpSpPr>
        <p:sp>
          <p:nvSpPr>
            <p:cNvPr id="32827" name="Line 73"/>
            <p:cNvSpPr>
              <a:spLocks noChangeShapeType="1"/>
            </p:cNvSpPr>
            <p:nvPr/>
          </p:nvSpPr>
          <p:spPr bwMode="auto">
            <a:xfrm>
              <a:off x="3515" y="1253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2828" name="Line 74"/>
            <p:cNvSpPr>
              <a:spLocks noChangeShapeType="1"/>
            </p:cNvSpPr>
            <p:nvPr/>
          </p:nvSpPr>
          <p:spPr bwMode="auto">
            <a:xfrm>
              <a:off x="3560" y="1797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2829" name="Line 75"/>
            <p:cNvSpPr>
              <a:spLocks noChangeShapeType="1"/>
            </p:cNvSpPr>
            <p:nvPr/>
          </p:nvSpPr>
          <p:spPr bwMode="auto">
            <a:xfrm>
              <a:off x="3742" y="1253"/>
              <a:ext cx="0" cy="5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2830" name="Line 76"/>
            <p:cNvSpPr>
              <a:spLocks noChangeShapeType="1"/>
            </p:cNvSpPr>
            <p:nvPr/>
          </p:nvSpPr>
          <p:spPr bwMode="auto">
            <a:xfrm>
              <a:off x="3742" y="1525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47534" name="Line 78"/>
          <p:cNvSpPr>
            <a:spLocks noChangeShapeType="1"/>
          </p:cNvSpPr>
          <p:nvPr/>
        </p:nvSpPr>
        <p:spPr bwMode="auto">
          <a:xfrm>
            <a:off x="3935414" y="31416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47536" name="Rectangle 80"/>
          <p:cNvSpPr>
            <a:spLocks noChangeArrowheads="1"/>
          </p:cNvSpPr>
          <p:nvPr/>
        </p:nvSpPr>
        <p:spPr bwMode="auto">
          <a:xfrm>
            <a:off x="2927351" y="1700214"/>
            <a:ext cx="2889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37" name="Rectangle 81"/>
          <p:cNvSpPr>
            <a:spLocks noChangeArrowheads="1"/>
          </p:cNvSpPr>
          <p:nvPr/>
        </p:nvSpPr>
        <p:spPr bwMode="auto">
          <a:xfrm>
            <a:off x="2927351" y="1989139"/>
            <a:ext cx="2889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38" name="Rectangle 82"/>
          <p:cNvSpPr>
            <a:spLocks noChangeArrowheads="1"/>
          </p:cNvSpPr>
          <p:nvPr/>
        </p:nvSpPr>
        <p:spPr bwMode="auto">
          <a:xfrm>
            <a:off x="2927351" y="2276475"/>
            <a:ext cx="288925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39" name="Rectangle 83"/>
          <p:cNvSpPr>
            <a:spLocks noChangeArrowheads="1"/>
          </p:cNvSpPr>
          <p:nvPr/>
        </p:nvSpPr>
        <p:spPr bwMode="auto">
          <a:xfrm>
            <a:off x="2927351" y="2565400"/>
            <a:ext cx="288925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40" name="Rectangle 84"/>
          <p:cNvSpPr>
            <a:spLocks noChangeArrowheads="1"/>
          </p:cNvSpPr>
          <p:nvPr/>
        </p:nvSpPr>
        <p:spPr bwMode="auto">
          <a:xfrm>
            <a:off x="2927351" y="2852739"/>
            <a:ext cx="2889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41" name="Rectangle 85"/>
          <p:cNvSpPr>
            <a:spLocks noChangeArrowheads="1"/>
          </p:cNvSpPr>
          <p:nvPr/>
        </p:nvSpPr>
        <p:spPr bwMode="auto">
          <a:xfrm>
            <a:off x="2927351" y="3141664"/>
            <a:ext cx="2889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42" name="Rectangle 86"/>
          <p:cNvSpPr>
            <a:spLocks noChangeArrowheads="1"/>
          </p:cNvSpPr>
          <p:nvPr/>
        </p:nvSpPr>
        <p:spPr bwMode="auto">
          <a:xfrm>
            <a:off x="2927351" y="3429000"/>
            <a:ext cx="288925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43" name="Rectangle 87"/>
          <p:cNvSpPr>
            <a:spLocks noChangeArrowheads="1"/>
          </p:cNvSpPr>
          <p:nvPr/>
        </p:nvSpPr>
        <p:spPr bwMode="auto">
          <a:xfrm>
            <a:off x="2927351" y="3716339"/>
            <a:ext cx="2889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47544" name="Line 88"/>
          <p:cNvSpPr>
            <a:spLocks noChangeShapeType="1"/>
          </p:cNvSpPr>
          <p:nvPr/>
        </p:nvSpPr>
        <p:spPr bwMode="auto">
          <a:xfrm>
            <a:off x="3935414" y="4365625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47545" name="Rectangle 89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j=1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a[j]= 0 == i</a:t>
            </a:r>
          </a:p>
        </p:txBody>
      </p:sp>
      <p:sp>
        <p:nvSpPr>
          <p:cNvPr id="147498" name="Rectangle 42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j=2</a:t>
            </a:r>
          </a:p>
        </p:txBody>
      </p:sp>
      <p:sp>
        <p:nvSpPr>
          <p:cNvPr id="147546" name="Rectangle 90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j=2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a[j]=3 != i</a:t>
            </a:r>
          </a:p>
        </p:txBody>
      </p:sp>
      <p:sp>
        <p:nvSpPr>
          <p:cNvPr id="147499" name="Rectangle 43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j=3</a:t>
            </a:r>
          </a:p>
        </p:txBody>
      </p:sp>
      <p:sp>
        <p:nvSpPr>
          <p:cNvPr id="147548" name="Rectangle 92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j=3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 = 5 != i</a:t>
            </a:r>
          </a:p>
        </p:txBody>
      </p:sp>
      <p:sp>
        <p:nvSpPr>
          <p:cNvPr id="147500" name="Rectangle 44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j=4</a:t>
            </a:r>
          </a:p>
        </p:txBody>
      </p:sp>
      <p:sp>
        <p:nvSpPr>
          <p:cNvPr id="147550" name="Rectangle 94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j=4</a:t>
            </a:r>
            <a:endParaRPr lang="it-IT" altLang="zh-TW">
              <a:solidFill>
                <a:srgbClr val="FF0000"/>
              </a:solidFill>
              <a:latin typeface="Comic Sans MS" pitchFamily="66" charset="0"/>
              <a:ea typeface="新細明體" charset="-120"/>
            </a:endParaRPr>
          </a:p>
          <a:p>
            <a:pPr algn="ctr"/>
            <a:r>
              <a:rPr lang="it-IT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1  a[j].col != i</a:t>
            </a:r>
            <a:endParaRPr lang="en-US" altLang="zh-TW">
              <a:solidFill>
                <a:srgbClr val="FF0000"/>
              </a:solidFill>
              <a:latin typeface="Comic Sans MS" pitchFamily="66" charset="0"/>
              <a:ea typeface="新細明體" charset="-120"/>
            </a:endParaRPr>
          </a:p>
        </p:txBody>
      </p:sp>
      <p:sp>
        <p:nvSpPr>
          <p:cNvPr id="147501" name="Rectangle 45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j=5</a:t>
            </a:r>
          </a:p>
        </p:txBody>
      </p:sp>
      <p:sp>
        <p:nvSpPr>
          <p:cNvPr id="147551" name="Rectangle 95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j=5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2 a[j].col != i</a:t>
            </a:r>
          </a:p>
        </p:txBody>
      </p:sp>
      <p:sp>
        <p:nvSpPr>
          <p:cNvPr id="147502" name="Rectangle 46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j=6</a:t>
            </a:r>
          </a:p>
        </p:txBody>
      </p:sp>
      <p:sp>
        <p:nvSpPr>
          <p:cNvPr id="147552" name="Rectangle 96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j=6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3 != i</a:t>
            </a:r>
          </a:p>
        </p:txBody>
      </p:sp>
      <p:sp>
        <p:nvSpPr>
          <p:cNvPr id="147504" name="Rectangle 48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j=7</a:t>
            </a:r>
          </a:p>
        </p:txBody>
      </p:sp>
      <p:sp>
        <p:nvSpPr>
          <p:cNvPr id="147553" name="Rectangle 97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j=7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0 == i</a:t>
            </a:r>
          </a:p>
        </p:txBody>
      </p:sp>
      <p:sp>
        <p:nvSpPr>
          <p:cNvPr id="147506" name="Rectangle 50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j=8</a:t>
            </a:r>
          </a:p>
        </p:txBody>
      </p:sp>
      <p:sp>
        <p:nvSpPr>
          <p:cNvPr id="147554" name="Rectangle 98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i=0 j=8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2 != i</a:t>
            </a:r>
          </a:p>
        </p:txBody>
      </p:sp>
      <p:sp>
        <p:nvSpPr>
          <p:cNvPr id="147507" name="Rectangle 51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j=1</a:t>
            </a:r>
          </a:p>
        </p:txBody>
      </p:sp>
      <p:sp>
        <p:nvSpPr>
          <p:cNvPr id="147555" name="Rectangle 99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j=1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0 != i</a:t>
            </a:r>
          </a:p>
        </p:txBody>
      </p:sp>
      <p:sp>
        <p:nvSpPr>
          <p:cNvPr id="147508" name="Rectangle 52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j=2</a:t>
            </a:r>
          </a:p>
        </p:txBody>
      </p:sp>
      <p:sp>
        <p:nvSpPr>
          <p:cNvPr id="147557" name="Rectangle 101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j=2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 3 != i</a:t>
            </a:r>
          </a:p>
        </p:txBody>
      </p:sp>
      <p:sp>
        <p:nvSpPr>
          <p:cNvPr id="147509" name="Rectangle 53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j=3</a:t>
            </a:r>
          </a:p>
        </p:txBody>
      </p:sp>
      <p:sp>
        <p:nvSpPr>
          <p:cNvPr id="147558" name="Rectangle 102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j=3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5 != i</a:t>
            </a:r>
          </a:p>
        </p:txBody>
      </p:sp>
      <p:sp>
        <p:nvSpPr>
          <p:cNvPr id="147510" name="Rectangle 54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j=4 </a:t>
            </a:r>
          </a:p>
        </p:txBody>
      </p:sp>
      <p:sp>
        <p:nvSpPr>
          <p:cNvPr id="147559" name="Rectangle 103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j=4 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1 == i</a:t>
            </a:r>
          </a:p>
        </p:txBody>
      </p:sp>
      <p:sp>
        <p:nvSpPr>
          <p:cNvPr id="147512" name="Rectangle 56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j=5</a:t>
            </a:r>
          </a:p>
        </p:txBody>
      </p:sp>
      <p:sp>
        <p:nvSpPr>
          <p:cNvPr id="147560" name="Rectangle 104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j=5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a[i].col = 2 != i</a:t>
            </a:r>
          </a:p>
        </p:txBody>
      </p:sp>
      <p:sp>
        <p:nvSpPr>
          <p:cNvPr id="147513" name="Rectangle 57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j=6</a:t>
            </a:r>
          </a:p>
        </p:txBody>
      </p:sp>
      <p:sp>
        <p:nvSpPr>
          <p:cNvPr id="147561" name="Rectangle 105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j=6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a[j].col = 3 != i</a:t>
            </a:r>
          </a:p>
        </p:txBody>
      </p:sp>
      <p:sp>
        <p:nvSpPr>
          <p:cNvPr id="147514" name="Rectangle 58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j=7</a:t>
            </a:r>
          </a:p>
        </p:txBody>
      </p:sp>
      <p:sp>
        <p:nvSpPr>
          <p:cNvPr id="147562" name="Rectangle 106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j=7</a:t>
            </a:r>
          </a:p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a[j] = 0 != i</a:t>
            </a:r>
          </a:p>
        </p:txBody>
      </p:sp>
      <p:sp>
        <p:nvSpPr>
          <p:cNvPr id="147563" name="Rectangle 107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</a:rPr>
              <a:t>i=1 j=8</a:t>
            </a:r>
          </a:p>
        </p:txBody>
      </p:sp>
      <p:sp>
        <p:nvSpPr>
          <p:cNvPr id="147564" name="Rectangle 108"/>
          <p:cNvSpPr>
            <a:spLocks noChangeArrowheads="1"/>
          </p:cNvSpPr>
          <p:nvPr/>
        </p:nvSpPr>
        <p:spPr bwMode="auto">
          <a:xfrm>
            <a:off x="5735639" y="188914"/>
            <a:ext cx="3240087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 dirty="0" err="1">
                <a:solidFill>
                  <a:srgbClr val="FFC000"/>
                </a:solidFill>
                <a:latin typeface="Comic Sans MS" pitchFamily="66" charset="0"/>
                <a:ea typeface="新細明體" charset="-120"/>
              </a:rPr>
              <a:t>i</a:t>
            </a:r>
            <a: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</a:rPr>
              <a:t>=1 j=8</a:t>
            </a:r>
          </a:p>
          <a:p>
            <a:pPr algn="ctr"/>
            <a: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</a:rPr>
              <a:t>a[</a:t>
            </a:r>
            <a:r>
              <a:rPr lang="en-US" altLang="zh-TW" b="1" dirty="0" err="1">
                <a:solidFill>
                  <a:srgbClr val="FFC000"/>
                </a:solidFill>
                <a:latin typeface="Comic Sans MS" pitchFamily="66" charset="0"/>
                <a:ea typeface="新細明體" charset="-120"/>
              </a:rPr>
              <a:t>i</a:t>
            </a:r>
            <a: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</a:rPr>
              <a:t>].col = 2 != </a:t>
            </a:r>
            <a:r>
              <a:rPr lang="en-US" altLang="zh-TW" b="1" dirty="0" err="1">
                <a:solidFill>
                  <a:srgbClr val="FFC000"/>
                </a:solidFill>
                <a:latin typeface="Comic Sans MS" pitchFamily="66" charset="0"/>
                <a:ea typeface="新細明體" charset="-120"/>
              </a:rPr>
              <a:t>i</a:t>
            </a:r>
            <a:endParaRPr lang="en-US" altLang="zh-TW" b="1" dirty="0">
              <a:solidFill>
                <a:srgbClr val="FFC000"/>
              </a:solidFill>
              <a:latin typeface="Comic Sans MS" pitchFamily="66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041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xit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ntr" presetSubtype="0" fill="hold" grpId="2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xit" presetSubtype="0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2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xit" presetSubtype="0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xit" presetSubtype="0" fill="hold" grpId="2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2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2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2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ntr" presetSubtype="0" fill="hold" grpId="2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2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" presetClass="entr" presetSubtype="0" fill="hold" grpId="3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xit" presetSubtype="0" fill="hold" grpId="3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ntr" presetSubtype="0" fill="hold" grpId="3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xit" presetSubtype="0" fill="hold" grpId="3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/>
      <p:bldP spid="147471" grpId="0"/>
      <p:bldP spid="147471" grpId="1"/>
      <p:bldP spid="147473" grpId="0"/>
      <p:bldP spid="147474" grpId="0"/>
      <p:bldP spid="147481" grpId="0" animBg="1"/>
      <p:bldP spid="147481" grpId="1" animBg="1"/>
      <p:bldP spid="147481" grpId="2" animBg="1"/>
      <p:bldP spid="147481" grpId="3" animBg="1"/>
      <p:bldP spid="147481" grpId="4" animBg="1"/>
      <p:bldP spid="147481" grpId="5" animBg="1"/>
      <p:bldP spid="147481" grpId="6" animBg="1"/>
      <p:bldP spid="147481" grpId="7" animBg="1"/>
      <p:bldP spid="147481" grpId="8" animBg="1"/>
      <p:bldP spid="147481" grpId="9" animBg="1"/>
      <p:bldP spid="147481" grpId="10" animBg="1"/>
      <p:bldP spid="147481" grpId="11" animBg="1"/>
      <p:bldP spid="147481" grpId="12" animBg="1"/>
      <p:bldP spid="147481" grpId="13" animBg="1"/>
      <p:bldP spid="147481" grpId="14" animBg="1"/>
      <p:bldP spid="147481" grpId="15" animBg="1"/>
      <p:bldP spid="147481" grpId="16" animBg="1"/>
      <p:bldP spid="147481" grpId="17" animBg="1"/>
      <p:bldP spid="147481" grpId="18" animBg="1"/>
      <p:bldP spid="147481" grpId="19" animBg="1"/>
      <p:bldP spid="147481" grpId="20" animBg="1"/>
      <p:bldP spid="147481" grpId="21" animBg="1"/>
      <p:bldP spid="147481" grpId="22" animBg="1"/>
      <p:bldP spid="147481" grpId="23" animBg="1"/>
      <p:bldP spid="147481" grpId="24" animBg="1"/>
      <p:bldP spid="147481" grpId="25" animBg="1"/>
      <p:bldP spid="147481" grpId="26" animBg="1"/>
      <p:bldP spid="147481" grpId="27" animBg="1"/>
      <p:bldP spid="147481" grpId="28" animBg="1"/>
      <p:bldP spid="147481" grpId="29" animBg="1"/>
      <p:bldP spid="147481" grpId="30" animBg="1"/>
      <p:bldP spid="147481" grpId="31" animBg="1"/>
      <p:bldP spid="147482" grpId="0" animBg="1"/>
      <p:bldP spid="147496" grpId="0"/>
      <p:bldP spid="147505" grpId="0"/>
      <p:bldP spid="147511" grpId="0"/>
      <p:bldP spid="147527" grpId="0"/>
      <p:bldP spid="147528" grpId="0"/>
      <p:bldP spid="147534" grpId="0" animBg="1"/>
      <p:bldP spid="147534" grpId="1" animBg="1"/>
      <p:bldP spid="147536" grpId="0" animBg="1"/>
      <p:bldP spid="147536" grpId="1" animBg="1"/>
      <p:bldP spid="147536" grpId="2" animBg="1"/>
      <p:bldP spid="147536" grpId="3" animBg="1"/>
      <p:bldP spid="147537" grpId="0" animBg="1"/>
      <p:bldP spid="147537" grpId="1" animBg="1"/>
      <p:bldP spid="147537" grpId="2" animBg="1"/>
      <p:bldP spid="147537" grpId="3" animBg="1"/>
      <p:bldP spid="147538" grpId="0" animBg="1"/>
      <p:bldP spid="147538" grpId="1" animBg="1"/>
      <p:bldP spid="147538" grpId="2" animBg="1"/>
      <p:bldP spid="147538" grpId="3" animBg="1"/>
      <p:bldP spid="147539" grpId="0" animBg="1"/>
      <p:bldP spid="147539" grpId="1" animBg="1"/>
      <p:bldP spid="147539" grpId="2" animBg="1"/>
      <p:bldP spid="147539" grpId="3" animBg="1"/>
      <p:bldP spid="147540" grpId="0" animBg="1"/>
      <p:bldP spid="147540" grpId="1" animBg="1"/>
      <p:bldP spid="147540" grpId="2" animBg="1"/>
      <p:bldP spid="147540" grpId="3" animBg="1"/>
      <p:bldP spid="147541" grpId="0" animBg="1"/>
      <p:bldP spid="147541" grpId="1" animBg="1"/>
      <p:bldP spid="147541" grpId="2" animBg="1"/>
      <p:bldP spid="147541" grpId="3" animBg="1"/>
      <p:bldP spid="147542" grpId="0" animBg="1"/>
      <p:bldP spid="147542" grpId="1" animBg="1"/>
      <p:bldP spid="147542" grpId="2" animBg="1"/>
      <p:bldP spid="147542" grpId="3" animBg="1"/>
      <p:bldP spid="147543" grpId="0" animBg="1"/>
      <p:bldP spid="147543" grpId="1" animBg="1"/>
      <p:bldP spid="147543" grpId="2" animBg="1"/>
      <p:bldP spid="147544" grpId="0" animBg="1"/>
      <p:bldP spid="147544" grpId="1" animBg="1"/>
      <p:bldP spid="147544" grpId="2" animBg="1"/>
      <p:bldP spid="147544" grpId="3" animBg="1"/>
      <p:bldP spid="147544" grpId="4" animBg="1"/>
      <p:bldP spid="147544" grpId="5" animBg="1"/>
      <p:bldP spid="147544" grpId="6" animBg="1"/>
      <p:bldP spid="147544" grpId="7" animBg="1"/>
      <p:bldP spid="147544" grpId="8" animBg="1"/>
      <p:bldP spid="147544" grpId="9" animBg="1"/>
      <p:bldP spid="147544" grpId="10" animBg="1"/>
      <p:bldP spid="147544" grpId="11" animBg="1"/>
      <p:bldP spid="147544" grpId="12" animBg="1"/>
      <p:bldP spid="147544" grpId="13" animBg="1"/>
      <p:bldP spid="147544" grpId="14" animBg="1"/>
      <p:bldP spid="147544" grpId="15" animBg="1"/>
      <p:bldP spid="147544" grpId="16" animBg="1"/>
      <p:bldP spid="147544" grpId="17" animBg="1"/>
      <p:bldP spid="147544" grpId="18" animBg="1"/>
      <p:bldP spid="147544" grpId="19" animBg="1"/>
      <p:bldP spid="147544" grpId="20" animBg="1"/>
      <p:bldP spid="147544" grpId="21" animBg="1"/>
      <p:bldP spid="147544" grpId="22" animBg="1"/>
      <p:bldP spid="147544" grpId="23" animBg="1"/>
      <p:bldP spid="147544" grpId="24" animBg="1"/>
      <p:bldP spid="147544" grpId="25" animBg="1"/>
      <p:bldP spid="147544" grpId="26" animBg="1"/>
      <p:bldP spid="147544" grpId="27" animBg="1"/>
      <p:bldP spid="147544" grpId="28" animBg="1"/>
      <p:bldP spid="147544" grpId="29" animBg="1"/>
      <p:bldP spid="147544" grpId="30" animBg="1"/>
      <p:bldP spid="147544" grpId="31" animBg="1"/>
      <p:bldP spid="147545" grpId="0" animBg="1"/>
      <p:bldP spid="147498" grpId="0" animBg="1"/>
      <p:bldP spid="147546" grpId="0" animBg="1"/>
      <p:bldP spid="147499" grpId="0" animBg="1"/>
      <p:bldP spid="147548" grpId="0" animBg="1"/>
      <p:bldP spid="147500" grpId="0" animBg="1"/>
      <p:bldP spid="147550" grpId="0" animBg="1"/>
      <p:bldP spid="147501" grpId="0" animBg="1"/>
      <p:bldP spid="147551" grpId="0" animBg="1"/>
      <p:bldP spid="147502" grpId="0" animBg="1"/>
      <p:bldP spid="147552" grpId="0" animBg="1"/>
      <p:bldP spid="147504" grpId="0" animBg="1"/>
      <p:bldP spid="147553" grpId="0" animBg="1"/>
      <p:bldP spid="147506" grpId="0" animBg="1"/>
      <p:bldP spid="147554" grpId="0" animBg="1"/>
      <p:bldP spid="147507" grpId="0" animBg="1"/>
      <p:bldP spid="147555" grpId="0" animBg="1"/>
      <p:bldP spid="147508" grpId="0" animBg="1"/>
      <p:bldP spid="147557" grpId="0" animBg="1"/>
      <p:bldP spid="147509" grpId="0" animBg="1"/>
      <p:bldP spid="147558" grpId="0" animBg="1"/>
      <p:bldP spid="147510" grpId="0" animBg="1"/>
      <p:bldP spid="147559" grpId="0" animBg="1"/>
      <p:bldP spid="147512" grpId="0" animBg="1"/>
      <p:bldP spid="147560" grpId="0" animBg="1"/>
      <p:bldP spid="147513" grpId="0" animBg="1"/>
      <p:bldP spid="147561" grpId="0" animBg="1"/>
      <p:bldP spid="147514" grpId="0" animBg="1"/>
      <p:bldP spid="147562" grpId="0" animBg="1"/>
      <p:bldP spid="147563" grpId="0" animBg="1"/>
      <p:bldP spid="1475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4" y="188913"/>
            <a:ext cx="8226425" cy="1143000"/>
          </a:xfrm>
        </p:spPr>
        <p:txBody>
          <a:bodyPr/>
          <a:lstStyle/>
          <a:p>
            <a:r>
              <a:rPr lang="fa-IR" altLang="zh-TW" sz="4000">
                <a:cs typeface="B Zar" panose="00000400000000000000" pitchFamily="2" charset="-78"/>
              </a:rPr>
              <a:t>الگوريتم ترانهاده سريع</a:t>
            </a:r>
            <a:endParaRPr lang="en-US" altLang="zh-TW" sz="400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981200" y="1595438"/>
            <a:ext cx="8153400" cy="1020762"/>
          </a:xfrm>
        </p:spPr>
        <p:txBody>
          <a:bodyPr/>
          <a:lstStyle/>
          <a:p>
            <a:r>
              <a:rPr lang="fa-IR" altLang="zh-TW" sz="2400">
                <a:cs typeface="B Zar" panose="00000400000000000000" pitchFamily="2" charset="-78"/>
              </a:rPr>
              <a:t>تعداد عضوهاي هر ستون ماتريس </a:t>
            </a:r>
            <a:r>
              <a:rPr lang="en-US" altLang="zh-TW" sz="2000">
                <a:ea typeface="新細明體" charset="-120"/>
                <a:cs typeface="B Zar" panose="00000400000000000000" pitchFamily="2" charset="-78"/>
              </a:rPr>
              <a:t>A</a:t>
            </a:r>
            <a:r>
              <a:rPr lang="fa-IR" altLang="zh-TW" sz="2000">
                <a:cs typeface="B Zar" panose="00000400000000000000" pitchFamily="2" charset="-78"/>
              </a:rPr>
              <a:t> </a:t>
            </a:r>
            <a:r>
              <a:rPr lang="fa-IR" altLang="zh-TW" sz="2400">
                <a:cs typeface="B Zar" panose="00000400000000000000" pitchFamily="2" charset="-78"/>
              </a:rPr>
              <a:t>تعداد عضوهاي هر سطر</a:t>
            </a:r>
            <a:r>
              <a:rPr lang="en-US" altLang="zh-TW" sz="2000">
                <a:ea typeface="新細明體" charset="-120"/>
                <a:cs typeface="B Zar" panose="00000400000000000000" pitchFamily="2" charset="-78"/>
              </a:rPr>
              <a:t>B</a:t>
            </a:r>
            <a:r>
              <a:rPr lang="fa-IR" altLang="zh-TW" sz="2000">
                <a:cs typeface="B Zar" panose="00000400000000000000" pitchFamily="2" charset="-78"/>
              </a:rPr>
              <a:t> </a:t>
            </a:r>
            <a:r>
              <a:rPr lang="fa-IR" altLang="zh-TW" sz="2400">
                <a:cs typeface="B Zar" panose="00000400000000000000" pitchFamily="2" charset="-78"/>
              </a:rPr>
              <a:t>را به دست مي دهد</a:t>
            </a:r>
          </a:p>
          <a:p>
            <a:r>
              <a:rPr lang="en-US" altLang="zh-TW" sz="2000">
                <a:ea typeface="新細明體" charset="-120"/>
                <a:cs typeface="B Zar" panose="00000400000000000000" pitchFamily="2" charset="-78"/>
              </a:rPr>
              <a:t>Rowstart[i]</a:t>
            </a:r>
            <a:r>
              <a:rPr lang="fa-IR" altLang="zh-TW" sz="2400">
                <a:cs typeface="B Zar" panose="00000400000000000000" pitchFamily="2" charset="-78"/>
              </a:rPr>
              <a:t> برابر </a:t>
            </a:r>
            <a:r>
              <a:rPr lang="en-US" altLang="zh-TW" sz="2000">
                <a:ea typeface="新細明體" charset="-120"/>
                <a:cs typeface="B Zar" panose="00000400000000000000" pitchFamily="2" charset="-78"/>
              </a:rPr>
              <a:t>RowStart[i-1]+RowSize[i-1]</a:t>
            </a:r>
            <a:r>
              <a:rPr lang="fa-IR" altLang="zh-TW" sz="2000">
                <a:cs typeface="B Zar" panose="00000400000000000000" pitchFamily="2" charset="-78"/>
              </a:rPr>
              <a:t> </a:t>
            </a:r>
            <a:r>
              <a:rPr lang="fa-IR" altLang="zh-TW" sz="2400">
                <a:cs typeface="B Zar" panose="00000400000000000000" pitchFamily="2" charset="-78"/>
              </a:rPr>
              <a:t>است</a:t>
            </a:r>
            <a:endParaRPr lang="en-US" altLang="zh-TW" sz="2400">
              <a:ea typeface="新細明體" charset="-120"/>
              <a:cs typeface="B Zar" panose="00000400000000000000" pitchFamily="2" charset="-78"/>
            </a:endParaRPr>
          </a:p>
        </p:txBody>
      </p:sp>
      <p:pic>
        <p:nvPicPr>
          <p:cNvPr id="34820" name="Picture 6" descr="figure2"/>
          <p:cNvPicPr>
            <a:picLocks noChangeAspect="1" noChangeArrowheads="1"/>
          </p:cNvPicPr>
          <p:nvPr/>
        </p:nvPicPr>
        <p:blipFill>
          <a:blip r:embed="rId2">
            <a:lum bright="-42000" contrast="24000"/>
          </a:blip>
          <a:srcRect b="8159"/>
          <a:stretch>
            <a:fillRect/>
          </a:stretch>
        </p:blipFill>
        <p:spPr bwMode="auto">
          <a:xfrm>
            <a:off x="3048000" y="3810001"/>
            <a:ext cx="60960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Freeform 7"/>
          <p:cNvSpPr>
            <a:spLocks/>
          </p:cNvSpPr>
          <p:nvPr/>
        </p:nvSpPr>
        <p:spPr bwMode="auto">
          <a:xfrm>
            <a:off x="5556251" y="5110164"/>
            <a:ext cx="944563" cy="1587"/>
          </a:xfrm>
          <a:custGeom>
            <a:avLst/>
            <a:gdLst>
              <a:gd name="T0" fmla="*/ 0 w 595"/>
              <a:gd name="T1" fmla="*/ 0 h 1"/>
              <a:gd name="T2" fmla="*/ 1499494338 w 595"/>
              <a:gd name="T3" fmla="*/ 0 h 1"/>
              <a:gd name="T4" fmla="*/ 0 60000 65536"/>
              <a:gd name="T5" fmla="*/ 0 60000 65536"/>
              <a:gd name="T6" fmla="*/ 0 w 595"/>
              <a:gd name="T7" fmla="*/ 0 h 1"/>
              <a:gd name="T8" fmla="*/ 595 w 59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5" h="1">
                <a:moveTo>
                  <a:pt x="0" y="0"/>
                </a:moveTo>
                <a:lnTo>
                  <a:pt x="595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5487995" y="4851400"/>
            <a:ext cx="1108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transpose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3597275" y="2492375"/>
            <a:ext cx="44640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                       </a:t>
            </a:r>
            <a:r>
              <a:rPr lang="en-US" altLang="zh-TW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[0] [1] [2] [3] [4] [5]</a:t>
            </a:r>
            <a:br>
              <a:rPr lang="en-US" altLang="zh-TW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</a:br>
            <a:r>
              <a:rPr lang="en-US" altLang="zh-TW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row_terms</a:t>
            </a:r>
            <a:r>
              <a:rPr lang="en-US" altLang="zh-TW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  =  2    1    2    2    0   1</a:t>
            </a:r>
            <a:br>
              <a:rPr lang="en-US" altLang="zh-TW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</a:br>
            <a:r>
              <a:rPr lang="en-US" altLang="zh-TW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starting_pos</a:t>
            </a:r>
            <a:r>
              <a:rPr lang="en-US" altLang="zh-TW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=  1    3    4    6    8   8</a:t>
            </a:r>
          </a:p>
        </p:txBody>
      </p:sp>
    </p:spTree>
    <p:extLst>
      <p:ext uri="{BB962C8B-B14F-4D97-AF65-F5344CB8AC3E}">
        <p14:creationId xmlns:p14="http://schemas.microsoft.com/office/powerpoint/2010/main" val="6416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program2"/>
          <p:cNvPicPr>
            <a:picLocks noChangeAspect="1" noChangeArrowheads="1"/>
          </p:cNvPicPr>
          <p:nvPr/>
        </p:nvPicPr>
        <p:blipFill>
          <a:blip r:embed="rId2">
            <a:lum bright="-42000" contrast="24000"/>
          </a:blip>
          <a:srcRect r="5359" b="5165"/>
          <a:stretch>
            <a:fillRect/>
          </a:stretch>
        </p:blipFill>
        <p:spPr bwMode="auto">
          <a:xfrm>
            <a:off x="4872038" y="1557338"/>
            <a:ext cx="5580062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6414" y="1700214"/>
            <a:ext cx="2160587" cy="2581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47851" y="1052513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Matrix A</a:t>
            </a:r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 </a:t>
            </a:r>
          </a:p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        </a:t>
            </a:r>
            <a:r>
              <a:rPr lang="en-US" altLang="zh-TW" sz="160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Row Col Value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4367214" y="2420938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6786564" y="260350"/>
            <a:ext cx="22573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[0]   [1]   [2]   [3]   [4]   [5]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5692776" y="549275"/>
            <a:ext cx="1096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row_terms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5578475" y="981075"/>
            <a:ext cx="121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starting_pos</a:t>
            </a:r>
            <a:endParaRPr lang="zh-TW" altLang="en-US" sz="1600">
              <a:solidFill>
                <a:srgbClr val="FF0000"/>
              </a:solidFill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35849" name="Text Box 12"/>
          <p:cNvSpPr txBox="1">
            <a:spLocks noChangeArrowheads="1"/>
          </p:cNvSpPr>
          <p:nvPr/>
        </p:nvSpPr>
        <p:spPr bwMode="auto">
          <a:xfrm>
            <a:off x="9767888" y="620714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 sz="160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9521826" y="549276"/>
            <a:ext cx="9920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#col = 6</a:t>
            </a:r>
          </a:p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#term = 6</a:t>
            </a:r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4367214" y="31416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>
            <a:off x="4583114" y="33575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>
            <a:off x="4799014" y="35734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6973888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0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7405688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0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7839076" y="549275"/>
            <a:ext cx="296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0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8270876" y="549275"/>
            <a:ext cx="296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0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8774113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0</a:t>
            </a:r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9205913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0</a:t>
            </a:r>
          </a:p>
        </p:txBody>
      </p:sp>
      <p:sp>
        <p:nvSpPr>
          <p:cNvPr id="151575" name="Line 23"/>
          <p:cNvSpPr>
            <a:spLocks noChangeShapeType="1"/>
          </p:cNvSpPr>
          <p:nvPr/>
        </p:nvSpPr>
        <p:spPr bwMode="auto">
          <a:xfrm>
            <a:off x="4584701" y="3717925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76" name="Line 24"/>
          <p:cNvSpPr>
            <a:spLocks noChangeShapeType="1"/>
          </p:cNvSpPr>
          <p:nvPr/>
        </p:nvSpPr>
        <p:spPr bwMode="auto">
          <a:xfrm>
            <a:off x="4800601" y="3933825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77" name="Rectangle 25"/>
          <p:cNvSpPr>
            <a:spLocks noChangeArrowheads="1"/>
          </p:cNvSpPr>
          <p:nvPr/>
        </p:nvSpPr>
        <p:spPr bwMode="auto">
          <a:xfrm>
            <a:off x="3000375" y="1916114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3000375" y="2205039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79" name="Rectangle 27"/>
          <p:cNvSpPr>
            <a:spLocks noChangeArrowheads="1"/>
          </p:cNvSpPr>
          <p:nvPr/>
        </p:nvSpPr>
        <p:spPr bwMode="auto">
          <a:xfrm>
            <a:off x="3000375" y="2492376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80" name="Rectangle 28"/>
          <p:cNvSpPr>
            <a:spLocks noChangeArrowheads="1"/>
          </p:cNvSpPr>
          <p:nvPr/>
        </p:nvSpPr>
        <p:spPr bwMode="auto">
          <a:xfrm>
            <a:off x="3000375" y="2781301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81" name="Rectangle 29"/>
          <p:cNvSpPr>
            <a:spLocks noChangeArrowheads="1"/>
          </p:cNvSpPr>
          <p:nvPr/>
        </p:nvSpPr>
        <p:spPr bwMode="auto">
          <a:xfrm>
            <a:off x="3000375" y="3068639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82" name="Rectangle 30"/>
          <p:cNvSpPr>
            <a:spLocks noChangeArrowheads="1"/>
          </p:cNvSpPr>
          <p:nvPr/>
        </p:nvSpPr>
        <p:spPr bwMode="auto">
          <a:xfrm>
            <a:off x="3000375" y="3357564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83" name="Rectangle 31"/>
          <p:cNvSpPr>
            <a:spLocks noChangeArrowheads="1"/>
          </p:cNvSpPr>
          <p:nvPr/>
        </p:nvSpPr>
        <p:spPr bwMode="auto">
          <a:xfrm>
            <a:off x="3000375" y="3644901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84" name="Rectangle 32"/>
          <p:cNvSpPr>
            <a:spLocks noChangeArrowheads="1"/>
          </p:cNvSpPr>
          <p:nvPr/>
        </p:nvSpPr>
        <p:spPr bwMode="auto">
          <a:xfrm>
            <a:off x="3000375" y="3933826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600">
              <a:cs typeface="B Zar" panose="00000400000000000000" pitchFamily="2" charset="-78"/>
            </a:endParaRPr>
          </a:p>
        </p:txBody>
      </p:sp>
      <p:sp>
        <p:nvSpPr>
          <p:cNvPr id="151585" name="Text Box 33"/>
          <p:cNvSpPr txBox="1">
            <a:spLocks noChangeArrowheads="1"/>
          </p:cNvSpPr>
          <p:nvPr/>
        </p:nvSpPr>
        <p:spPr bwMode="auto">
          <a:xfrm>
            <a:off x="6973888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1</a:t>
            </a: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8256588" y="549275"/>
            <a:ext cx="311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1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9205913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1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7405688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1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839076" y="549275"/>
            <a:ext cx="296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1</a:t>
            </a:r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8256588" y="549275"/>
            <a:ext cx="311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2</a:t>
            </a: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6973888" y="5492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2</a:t>
            </a:r>
          </a:p>
        </p:txBody>
      </p:sp>
      <p:sp>
        <p:nvSpPr>
          <p:cNvPr id="151592" name="Text Box 40"/>
          <p:cNvSpPr txBox="1">
            <a:spLocks noChangeArrowheads="1"/>
          </p:cNvSpPr>
          <p:nvPr/>
        </p:nvSpPr>
        <p:spPr bwMode="auto">
          <a:xfrm>
            <a:off x="7839076" y="549275"/>
            <a:ext cx="296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2</a:t>
            </a:r>
          </a:p>
        </p:txBody>
      </p:sp>
      <p:sp>
        <p:nvSpPr>
          <p:cNvPr id="151593" name="Line 41"/>
          <p:cNvSpPr>
            <a:spLocks noChangeShapeType="1"/>
          </p:cNvSpPr>
          <p:nvPr/>
        </p:nvSpPr>
        <p:spPr bwMode="auto">
          <a:xfrm>
            <a:off x="4800601" y="4149725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6973888" y="9810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1</a:t>
            </a:r>
          </a:p>
        </p:txBody>
      </p:sp>
      <p:sp>
        <p:nvSpPr>
          <p:cNvPr id="151595" name="Line 43"/>
          <p:cNvSpPr>
            <a:spLocks noChangeShapeType="1"/>
          </p:cNvSpPr>
          <p:nvPr/>
        </p:nvSpPr>
        <p:spPr bwMode="auto">
          <a:xfrm>
            <a:off x="4584701" y="4292600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96" name="Line 44"/>
          <p:cNvSpPr>
            <a:spLocks noChangeShapeType="1"/>
          </p:cNvSpPr>
          <p:nvPr/>
        </p:nvSpPr>
        <p:spPr bwMode="auto">
          <a:xfrm>
            <a:off x="4800601" y="4508500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51597" name="Text Box 45"/>
          <p:cNvSpPr txBox="1">
            <a:spLocks noChangeArrowheads="1"/>
          </p:cNvSpPr>
          <p:nvPr/>
        </p:nvSpPr>
        <p:spPr bwMode="auto">
          <a:xfrm>
            <a:off x="7405688" y="98107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3</a:t>
            </a:r>
          </a:p>
        </p:txBody>
      </p:sp>
      <p:sp>
        <p:nvSpPr>
          <p:cNvPr id="151598" name="Text Box 46"/>
          <p:cNvSpPr txBox="1">
            <a:spLocks noChangeArrowheads="1"/>
          </p:cNvSpPr>
          <p:nvPr/>
        </p:nvSpPr>
        <p:spPr bwMode="auto">
          <a:xfrm>
            <a:off x="7839076" y="981075"/>
            <a:ext cx="296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4</a:t>
            </a:r>
          </a:p>
        </p:txBody>
      </p:sp>
      <p:sp>
        <p:nvSpPr>
          <p:cNvPr id="151599" name="Text Box 47"/>
          <p:cNvSpPr txBox="1">
            <a:spLocks noChangeArrowheads="1"/>
          </p:cNvSpPr>
          <p:nvPr/>
        </p:nvSpPr>
        <p:spPr bwMode="auto">
          <a:xfrm>
            <a:off x="8270876" y="981075"/>
            <a:ext cx="2968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6</a:t>
            </a:r>
          </a:p>
        </p:txBody>
      </p:sp>
      <p:sp>
        <p:nvSpPr>
          <p:cNvPr id="151600" name="Text Box 48"/>
          <p:cNvSpPr txBox="1">
            <a:spLocks noChangeArrowheads="1"/>
          </p:cNvSpPr>
          <p:nvPr/>
        </p:nvSpPr>
        <p:spPr bwMode="auto">
          <a:xfrm>
            <a:off x="8774113" y="97472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8</a:t>
            </a:r>
          </a:p>
        </p:txBody>
      </p:sp>
      <p:sp>
        <p:nvSpPr>
          <p:cNvPr id="151601" name="Text Box 49"/>
          <p:cNvSpPr txBox="1">
            <a:spLocks noChangeArrowheads="1"/>
          </p:cNvSpPr>
          <p:nvPr/>
        </p:nvSpPr>
        <p:spPr bwMode="auto">
          <a:xfrm>
            <a:off x="9205913" y="974725"/>
            <a:ext cx="29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ea typeface="新細明體" charset="-120"/>
                <a:cs typeface="B Zar" panose="00000400000000000000" pitchFamily="2" charset="-7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638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/>
      <p:bldP spid="151560" grpId="0" animBg="1"/>
      <p:bldP spid="151560" grpId="1" animBg="1"/>
      <p:bldP spid="151561" grpId="0"/>
      <p:bldP spid="151562" grpId="0"/>
      <p:bldP spid="151563" grpId="0"/>
      <p:bldP spid="151565" grpId="0"/>
      <p:bldP spid="151566" grpId="0" animBg="1"/>
      <p:bldP spid="151566" grpId="1" animBg="1"/>
      <p:bldP spid="151567" grpId="0" animBg="1"/>
      <p:bldP spid="151567" grpId="1" animBg="1"/>
      <p:bldP spid="151567" grpId="2" animBg="1"/>
      <p:bldP spid="151567" grpId="3" animBg="1"/>
      <p:bldP spid="151567" grpId="4" animBg="1"/>
      <p:bldP spid="151567" grpId="5" animBg="1"/>
      <p:bldP spid="151567" grpId="6" animBg="1"/>
      <p:bldP spid="151567" grpId="7" animBg="1"/>
      <p:bldP spid="151567" grpId="8" animBg="1"/>
      <p:bldP spid="151567" grpId="9" animBg="1"/>
      <p:bldP spid="151567" grpId="10" animBg="1"/>
      <p:bldP spid="151567" grpId="11" animBg="1"/>
      <p:bldP spid="151568" grpId="0" animBg="1"/>
      <p:bldP spid="151568" grpId="1" animBg="1"/>
      <p:bldP spid="151568" grpId="2" animBg="1"/>
      <p:bldP spid="151568" grpId="3" animBg="1"/>
      <p:bldP spid="151568" grpId="4" animBg="1"/>
      <p:bldP spid="151568" grpId="5" animBg="1"/>
      <p:bldP spid="151568" grpId="6" animBg="1"/>
      <p:bldP spid="151568" grpId="7" animBg="1"/>
      <p:bldP spid="151568" grpId="8" animBg="1"/>
      <p:bldP spid="151568" grpId="9" animBg="1"/>
      <p:bldP spid="151568" grpId="10" animBg="1"/>
      <p:bldP spid="151568" grpId="11" animBg="1"/>
      <p:bldP spid="151569" grpId="0"/>
      <p:bldP spid="151569" grpId="1"/>
      <p:bldP spid="151570" grpId="0"/>
      <p:bldP spid="151570" grpId="1"/>
      <p:bldP spid="151571" grpId="0"/>
      <p:bldP spid="151571" grpId="1"/>
      <p:bldP spid="151572" grpId="0"/>
      <p:bldP spid="151572" grpId="1"/>
      <p:bldP spid="151573" grpId="0"/>
      <p:bldP spid="151574" grpId="0"/>
      <p:bldP spid="151574" grpId="1"/>
      <p:bldP spid="151575" grpId="0" animBg="1"/>
      <p:bldP spid="151575" grpId="1" animBg="1"/>
      <p:bldP spid="151575" grpId="2" animBg="1"/>
      <p:bldP spid="151575" grpId="3" animBg="1"/>
      <p:bldP spid="151575" grpId="4" animBg="1"/>
      <p:bldP spid="151575" grpId="5" animBg="1"/>
      <p:bldP spid="151575" grpId="6" animBg="1"/>
      <p:bldP spid="151575" grpId="7" animBg="1"/>
      <p:bldP spid="151575" grpId="8" animBg="1"/>
      <p:bldP spid="151575" grpId="9" animBg="1"/>
      <p:bldP spid="151575" grpId="10" animBg="1"/>
      <p:bldP spid="151575" grpId="11" animBg="1"/>
      <p:bldP spid="151575" grpId="12" animBg="1"/>
      <p:bldP spid="151575" grpId="13" animBg="1"/>
      <p:bldP spid="151575" grpId="14" animBg="1"/>
      <p:bldP spid="151575" grpId="15" animBg="1"/>
      <p:bldP spid="151576" grpId="0" animBg="1"/>
      <p:bldP spid="151576" grpId="1" animBg="1"/>
      <p:bldP spid="151576" grpId="2" animBg="1"/>
      <p:bldP spid="151576" grpId="3" animBg="1"/>
      <p:bldP spid="151576" grpId="4" animBg="1"/>
      <p:bldP spid="151576" grpId="5" animBg="1"/>
      <p:bldP spid="151576" grpId="6" animBg="1"/>
      <p:bldP spid="151576" grpId="7" animBg="1"/>
      <p:bldP spid="151576" grpId="8" animBg="1"/>
      <p:bldP spid="151576" grpId="9" animBg="1"/>
      <p:bldP spid="151576" grpId="10" animBg="1"/>
      <p:bldP spid="151576" grpId="11" animBg="1"/>
      <p:bldP spid="151576" grpId="12" animBg="1"/>
      <p:bldP spid="151576" grpId="13" animBg="1"/>
      <p:bldP spid="151576" grpId="14" animBg="1"/>
      <p:bldP spid="151576" grpId="15" animBg="1"/>
      <p:bldP spid="151577" grpId="0" animBg="1"/>
      <p:bldP spid="151577" grpId="1" animBg="1"/>
      <p:bldP spid="151578" grpId="0" animBg="1"/>
      <p:bldP spid="151578" grpId="1" animBg="1"/>
      <p:bldP spid="151579" grpId="0" animBg="1"/>
      <p:bldP spid="151579" grpId="1" animBg="1"/>
      <p:bldP spid="151580" grpId="0" animBg="1"/>
      <p:bldP spid="151580" grpId="1" animBg="1"/>
      <p:bldP spid="151581" grpId="0" animBg="1"/>
      <p:bldP spid="151581" grpId="1" animBg="1"/>
      <p:bldP spid="151582" grpId="0" animBg="1"/>
      <p:bldP spid="151582" grpId="1" animBg="1"/>
      <p:bldP spid="151583" grpId="0" animBg="1"/>
      <p:bldP spid="151583" grpId="1" animBg="1"/>
      <p:bldP spid="151584" grpId="0" animBg="1"/>
      <p:bldP spid="151584" grpId="1" animBg="1"/>
      <p:bldP spid="151585" grpId="0"/>
      <p:bldP spid="151585" grpId="1"/>
      <p:bldP spid="151586" grpId="0"/>
      <p:bldP spid="151586" grpId="1"/>
      <p:bldP spid="151587" grpId="0"/>
      <p:bldP spid="151588" grpId="0"/>
      <p:bldP spid="151589" grpId="0"/>
      <p:bldP spid="151589" grpId="1"/>
      <p:bldP spid="151590" grpId="0"/>
      <p:bldP spid="151591" grpId="0"/>
      <p:bldP spid="151592" grpId="0"/>
      <p:bldP spid="151593" grpId="0" animBg="1"/>
      <p:bldP spid="151593" grpId="1" animBg="1"/>
      <p:bldP spid="151594" grpId="0"/>
      <p:bldP spid="151595" grpId="0" animBg="1"/>
      <p:bldP spid="151595" grpId="1" animBg="1"/>
      <p:bldP spid="151595" grpId="2" animBg="1"/>
      <p:bldP spid="151595" grpId="3" animBg="1"/>
      <p:bldP spid="151595" grpId="4" animBg="1"/>
      <p:bldP spid="151595" grpId="5" animBg="1"/>
      <p:bldP spid="151595" grpId="6" animBg="1"/>
      <p:bldP spid="151595" grpId="7" animBg="1"/>
      <p:bldP spid="151595" grpId="8" animBg="1"/>
      <p:bldP spid="151595" grpId="9" animBg="1"/>
      <p:bldP spid="151595" grpId="10" animBg="1"/>
      <p:bldP spid="151595" grpId="11" animBg="1"/>
      <p:bldP spid="151596" grpId="0" animBg="1"/>
      <p:bldP spid="151596" grpId="1" animBg="1"/>
      <p:bldP spid="151596" grpId="2" animBg="1"/>
      <p:bldP spid="151596" grpId="3" animBg="1"/>
      <p:bldP spid="151596" grpId="4" animBg="1"/>
      <p:bldP spid="151596" grpId="5" animBg="1"/>
      <p:bldP spid="151596" grpId="6" animBg="1"/>
      <p:bldP spid="151596" grpId="7" animBg="1"/>
      <p:bldP spid="151596" grpId="8" animBg="1"/>
      <p:bldP spid="151596" grpId="9" animBg="1"/>
      <p:bldP spid="151596" grpId="10" animBg="1"/>
      <p:bldP spid="151596" grpId="11" animBg="1"/>
      <p:bldP spid="151597" grpId="0"/>
      <p:bldP spid="151598" grpId="0"/>
      <p:bldP spid="151599" grpId="0"/>
      <p:bldP spid="151600" grpId="0"/>
      <p:bldP spid="1516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program2"/>
          <p:cNvPicPr>
            <a:picLocks noChangeAspect="1" noChangeArrowheads="1"/>
          </p:cNvPicPr>
          <p:nvPr/>
        </p:nvPicPr>
        <p:blipFill>
          <a:blip r:embed="rId2">
            <a:lum bright="-42000" contrast="24000"/>
          </a:blip>
          <a:srcRect r="5359" b="4726"/>
          <a:stretch>
            <a:fillRect/>
          </a:stretch>
        </p:blipFill>
        <p:spPr bwMode="auto">
          <a:xfrm>
            <a:off x="4727575" y="1484314"/>
            <a:ext cx="5761038" cy="486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83113" y="2205039"/>
            <a:ext cx="360362" cy="2447925"/>
            <a:chOff x="1927" y="1389"/>
            <a:chExt cx="227" cy="1542"/>
          </a:xfrm>
        </p:grpSpPr>
        <p:sp>
          <p:nvSpPr>
            <p:cNvPr id="36919" name="Line 6"/>
            <p:cNvSpPr>
              <a:spLocks noChangeShapeType="1"/>
            </p:cNvSpPr>
            <p:nvPr/>
          </p:nvSpPr>
          <p:spPr bwMode="auto">
            <a:xfrm>
              <a:off x="1927" y="1389"/>
              <a:ext cx="2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6920" name="Line 7"/>
            <p:cNvSpPr>
              <a:spLocks noChangeShapeType="1"/>
            </p:cNvSpPr>
            <p:nvPr/>
          </p:nvSpPr>
          <p:spPr bwMode="auto">
            <a:xfrm>
              <a:off x="1927" y="1389"/>
              <a:ext cx="0" cy="15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6921" name="Line 8"/>
            <p:cNvSpPr>
              <a:spLocks noChangeShapeType="1"/>
            </p:cNvSpPr>
            <p:nvPr/>
          </p:nvSpPr>
          <p:spPr bwMode="auto">
            <a:xfrm>
              <a:off x="1927" y="2931"/>
              <a:ext cx="2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2116138" y="4076701"/>
            <a:ext cx="210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TW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Row Col Value</a:t>
            </a:r>
            <a:r>
              <a:rPr lang="en-US" altLang="zh-TW">
                <a:ea typeface="新細明體" charset="-120"/>
                <a:cs typeface="B Zar" panose="00000400000000000000" pitchFamily="2" charset="-78"/>
              </a:rPr>
              <a:t> </a:t>
            </a:r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>
            <a:off x="4440239" y="48688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4583114" y="50847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1638300" y="4686300"/>
            <a:ext cx="161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1     0      0     15</a:t>
            </a:r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1638300" y="4398963"/>
            <a:ext cx="1499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ea typeface="新細明體" charset="-120"/>
                <a:cs typeface="B Zar" panose="00000400000000000000" pitchFamily="2" charset="-78"/>
              </a:rPr>
              <a:t>0     6      6     8</a:t>
            </a:r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1    3    4    6    8   8</a:t>
            </a:r>
          </a:p>
        </p:txBody>
      </p:sp>
      <p:sp>
        <p:nvSpPr>
          <p:cNvPr id="36874" name="Text Box 23"/>
          <p:cNvSpPr txBox="1">
            <a:spLocks noChangeArrowheads="1"/>
          </p:cNvSpPr>
          <p:nvPr/>
        </p:nvSpPr>
        <p:spPr bwMode="auto">
          <a:xfrm>
            <a:off x="7659688" y="427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2    3    4    6    8   8</a:t>
            </a:r>
          </a:p>
        </p:txBody>
      </p:sp>
      <p:sp>
        <p:nvSpPr>
          <p:cNvPr id="148505" name="Rectangle 25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2    3    4    7    8   8</a:t>
            </a:r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1638300" y="5908675"/>
            <a:ext cx="161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6     3      0     22</a:t>
            </a:r>
          </a:p>
        </p:txBody>
      </p: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2    3    4    7    8   9</a:t>
            </a:r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1630363" y="6418263"/>
            <a:ext cx="1686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8     5      0     -15</a:t>
            </a:r>
          </a:p>
        </p:txBody>
      </p:sp>
      <p:sp>
        <p:nvSpPr>
          <p:cNvPr id="148511" name="Rectangle 31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2    4    4    7    8   9</a:t>
            </a: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1638300" y="5192713"/>
            <a:ext cx="161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3     1      1     11</a:t>
            </a:r>
          </a:p>
        </p:txBody>
      </p:sp>
      <p:sp>
        <p:nvSpPr>
          <p:cNvPr id="148514" name="Rectangle 34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2    4    5    7    8   9</a:t>
            </a: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1638300" y="5426075"/>
            <a:ext cx="1499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4     2      1     3</a:t>
            </a: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>
            <a:off x="1630363" y="6165850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7     3      2     -6</a:t>
            </a:r>
          </a:p>
        </p:txBody>
      </p:sp>
      <p:sp>
        <p:nvSpPr>
          <p:cNvPr id="148517" name="Rectangle 37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2    4    5    8    8   9</a:t>
            </a:r>
          </a:p>
        </p:txBody>
      </p:sp>
      <p:sp>
        <p:nvSpPr>
          <p:cNvPr id="148520" name="Rectangle 40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   =  2    1    2    2    0   1</a:t>
            </a:r>
            <a:b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 =  3    4    5    8    8   9</a:t>
            </a:r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1638300" y="4941888"/>
            <a:ext cx="161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2     0      4     91</a:t>
            </a:r>
          </a:p>
        </p:txBody>
      </p:sp>
      <p:sp>
        <p:nvSpPr>
          <p:cNvPr id="148524" name="Text Box 44"/>
          <p:cNvSpPr txBox="1">
            <a:spLocks noChangeArrowheads="1"/>
          </p:cNvSpPr>
          <p:nvPr/>
        </p:nvSpPr>
        <p:spPr bwMode="auto">
          <a:xfrm>
            <a:off x="1638300" y="5670550"/>
            <a:ext cx="161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5     2      5     28</a:t>
            </a:r>
          </a:p>
        </p:txBody>
      </p:sp>
      <p:sp>
        <p:nvSpPr>
          <p:cNvPr id="148523" name="Rectangle 43"/>
          <p:cNvSpPr>
            <a:spLocks noChangeArrowheads="1"/>
          </p:cNvSpPr>
          <p:nvPr/>
        </p:nvSpPr>
        <p:spPr bwMode="auto">
          <a:xfrm>
            <a:off x="5375275" y="1"/>
            <a:ext cx="4897438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                    [0] [1] [2] [3] [4] [5]</a:t>
            </a:r>
            <a:b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 b="1" dirty="0" err="1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row_terms</a:t>
            </a:r>
            <a: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  =  2    1    2    2    0   1</a:t>
            </a:r>
            <a:b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</a:br>
            <a:r>
              <a:rPr lang="en-US" altLang="zh-TW" b="1" dirty="0" err="1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starting_pos</a:t>
            </a:r>
            <a:r>
              <a:rPr lang="en-US" altLang="zh-TW" b="1" dirty="0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 =  3    4    6    8    8   9</a:t>
            </a:r>
          </a:p>
        </p:txBody>
      </p:sp>
      <p:pic>
        <p:nvPicPr>
          <p:cNvPr id="148525" name="Picture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1950" y="1339851"/>
            <a:ext cx="2160588" cy="2581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48526" name="Text Box 46"/>
          <p:cNvSpPr txBox="1">
            <a:spLocks noChangeArrowheads="1"/>
          </p:cNvSpPr>
          <p:nvPr/>
        </p:nvSpPr>
        <p:spPr bwMode="auto">
          <a:xfrm>
            <a:off x="1703389" y="692151"/>
            <a:ext cx="22320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Matrix A</a:t>
            </a:r>
            <a:r>
              <a:rPr lang="en-US" altLang="zh-TW">
                <a:ea typeface="新細明體" charset="-120"/>
                <a:cs typeface="B Zar" panose="00000400000000000000" pitchFamily="2" charset="-78"/>
              </a:rPr>
              <a:t> </a:t>
            </a:r>
          </a:p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        </a:t>
            </a:r>
            <a:r>
              <a:rPr lang="en-US" altLang="zh-TW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Row Col Value</a:t>
            </a:r>
          </a:p>
        </p:txBody>
      </p:sp>
      <p:sp>
        <p:nvSpPr>
          <p:cNvPr id="148527" name="Line 47"/>
          <p:cNvSpPr>
            <a:spLocks noChangeShapeType="1"/>
          </p:cNvSpPr>
          <p:nvPr/>
        </p:nvSpPr>
        <p:spPr bwMode="auto">
          <a:xfrm>
            <a:off x="4656139" y="5300663"/>
            <a:ext cx="7207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28" name="Rectangle 48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1 </a:t>
            </a:r>
          </a:p>
        </p:txBody>
      </p:sp>
      <p:sp>
        <p:nvSpPr>
          <p:cNvPr id="148529" name="Rectangle 49"/>
          <p:cNvSpPr>
            <a:spLocks noChangeArrowheads="1"/>
          </p:cNvSpPr>
          <p:nvPr/>
        </p:nvSpPr>
        <p:spPr bwMode="auto">
          <a:xfrm>
            <a:off x="2855913" y="1557339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0" name="Rectangle 50"/>
          <p:cNvSpPr>
            <a:spLocks noChangeArrowheads="1"/>
          </p:cNvSpPr>
          <p:nvPr/>
        </p:nvSpPr>
        <p:spPr bwMode="auto">
          <a:xfrm>
            <a:off x="2855913" y="1846264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1" name="Rectangle 51"/>
          <p:cNvSpPr>
            <a:spLocks noChangeArrowheads="1"/>
          </p:cNvSpPr>
          <p:nvPr/>
        </p:nvSpPr>
        <p:spPr bwMode="auto">
          <a:xfrm>
            <a:off x="2855913" y="2133601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2" name="Rectangle 52"/>
          <p:cNvSpPr>
            <a:spLocks noChangeArrowheads="1"/>
          </p:cNvSpPr>
          <p:nvPr/>
        </p:nvSpPr>
        <p:spPr bwMode="auto">
          <a:xfrm>
            <a:off x="2855913" y="2422526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3" name="Rectangle 53"/>
          <p:cNvSpPr>
            <a:spLocks noChangeArrowheads="1"/>
          </p:cNvSpPr>
          <p:nvPr/>
        </p:nvSpPr>
        <p:spPr bwMode="auto">
          <a:xfrm>
            <a:off x="2855913" y="2709864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4" name="Rectangle 54"/>
          <p:cNvSpPr>
            <a:spLocks noChangeArrowheads="1"/>
          </p:cNvSpPr>
          <p:nvPr/>
        </p:nvSpPr>
        <p:spPr bwMode="auto">
          <a:xfrm>
            <a:off x="2855913" y="2998789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2855913" y="3286126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6" name="Rectangle 56"/>
          <p:cNvSpPr>
            <a:spLocks noChangeArrowheads="1"/>
          </p:cNvSpPr>
          <p:nvPr/>
        </p:nvSpPr>
        <p:spPr bwMode="auto">
          <a:xfrm>
            <a:off x="2855913" y="3575051"/>
            <a:ext cx="43180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148537" name="Rectangle 57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2 </a:t>
            </a:r>
          </a:p>
        </p:txBody>
      </p:sp>
      <p:sp>
        <p:nvSpPr>
          <p:cNvPr id="148538" name="Rectangle 58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3 </a:t>
            </a:r>
          </a:p>
        </p:txBody>
      </p:sp>
      <p:sp>
        <p:nvSpPr>
          <p:cNvPr id="148539" name="Rectangle 59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4 </a:t>
            </a:r>
          </a:p>
        </p:txBody>
      </p:sp>
      <p:sp>
        <p:nvSpPr>
          <p:cNvPr id="148540" name="Rectangle 60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5 </a:t>
            </a:r>
          </a:p>
        </p:txBody>
      </p:sp>
      <p:sp>
        <p:nvSpPr>
          <p:cNvPr id="148541" name="Rectangle 61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6 </a:t>
            </a:r>
          </a:p>
        </p:txBody>
      </p:sp>
      <p:sp>
        <p:nvSpPr>
          <p:cNvPr id="148542" name="Rectangle 62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7 </a:t>
            </a: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19288" y="188913"/>
            <a:ext cx="252095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b="1">
                <a:solidFill>
                  <a:srgbClr val="FFC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I = 8 </a:t>
            </a:r>
          </a:p>
        </p:txBody>
      </p:sp>
      <p:sp>
        <p:nvSpPr>
          <p:cNvPr id="36909" name="Rectangle 64"/>
          <p:cNvSpPr>
            <a:spLocks noChangeArrowheads="1"/>
          </p:cNvSpPr>
          <p:nvPr/>
        </p:nvSpPr>
        <p:spPr bwMode="auto">
          <a:xfrm>
            <a:off x="1703389" y="4437063"/>
            <a:ext cx="1944687" cy="2305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0" name="Line 65"/>
          <p:cNvSpPr>
            <a:spLocks noChangeShapeType="1"/>
          </p:cNvSpPr>
          <p:nvPr/>
        </p:nvSpPr>
        <p:spPr bwMode="auto">
          <a:xfrm>
            <a:off x="1703389" y="473075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1" name="Line 66"/>
          <p:cNvSpPr>
            <a:spLocks noChangeShapeType="1"/>
          </p:cNvSpPr>
          <p:nvPr/>
        </p:nvSpPr>
        <p:spPr bwMode="auto">
          <a:xfrm>
            <a:off x="1703389" y="501332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2" name="Line 67"/>
          <p:cNvSpPr>
            <a:spLocks noChangeShapeType="1"/>
          </p:cNvSpPr>
          <p:nvPr/>
        </p:nvSpPr>
        <p:spPr bwMode="auto">
          <a:xfrm>
            <a:off x="1703389" y="52482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3" name="Line 68"/>
          <p:cNvSpPr>
            <a:spLocks noChangeShapeType="1"/>
          </p:cNvSpPr>
          <p:nvPr/>
        </p:nvSpPr>
        <p:spPr bwMode="auto">
          <a:xfrm>
            <a:off x="1703389" y="549751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4" name="Line 69"/>
          <p:cNvSpPr>
            <a:spLocks noChangeShapeType="1"/>
          </p:cNvSpPr>
          <p:nvPr/>
        </p:nvSpPr>
        <p:spPr bwMode="auto">
          <a:xfrm>
            <a:off x="1703389" y="573405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5" name="Line 70"/>
          <p:cNvSpPr>
            <a:spLocks noChangeShapeType="1"/>
          </p:cNvSpPr>
          <p:nvPr/>
        </p:nvSpPr>
        <p:spPr bwMode="auto">
          <a:xfrm>
            <a:off x="1703389" y="597852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6" name="Line 71"/>
          <p:cNvSpPr>
            <a:spLocks noChangeShapeType="1"/>
          </p:cNvSpPr>
          <p:nvPr/>
        </p:nvSpPr>
        <p:spPr bwMode="auto">
          <a:xfrm>
            <a:off x="1703389" y="623728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7" name="Line 72"/>
          <p:cNvSpPr>
            <a:spLocks noChangeShapeType="1"/>
          </p:cNvSpPr>
          <p:nvPr/>
        </p:nvSpPr>
        <p:spPr bwMode="auto">
          <a:xfrm>
            <a:off x="1703389" y="64817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6918" name="Line 73"/>
          <p:cNvSpPr>
            <a:spLocks noChangeShapeType="1"/>
          </p:cNvSpPr>
          <p:nvPr/>
        </p:nvSpPr>
        <p:spPr bwMode="auto">
          <a:xfrm>
            <a:off x="2135188" y="443706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28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1" grpId="0" animBg="1"/>
      <p:bldP spid="148491" grpId="1" animBg="1"/>
      <p:bldP spid="148491" grpId="2" animBg="1"/>
      <p:bldP spid="148491" grpId="3" animBg="1"/>
      <p:bldP spid="148491" grpId="4" animBg="1"/>
      <p:bldP spid="148491" grpId="5" animBg="1"/>
      <p:bldP spid="148491" grpId="6" animBg="1"/>
      <p:bldP spid="148491" grpId="7" animBg="1"/>
      <p:bldP spid="148491" grpId="8" animBg="1"/>
      <p:bldP spid="148491" grpId="9" animBg="1"/>
      <p:bldP spid="148491" grpId="10" animBg="1"/>
      <p:bldP spid="148491" grpId="11" animBg="1"/>
      <p:bldP spid="148491" grpId="12" animBg="1"/>
      <p:bldP spid="148491" grpId="13" animBg="1"/>
      <p:bldP spid="148491" grpId="14" animBg="1"/>
      <p:bldP spid="148491" grpId="15" animBg="1"/>
      <p:bldP spid="148493" grpId="0" animBg="1"/>
      <p:bldP spid="148493" grpId="1" animBg="1"/>
      <p:bldP spid="148493" grpId="2" animBg="1"/>
      <p:bldP spid="148493" grpId="3" animBg="1"/>
      <p:bldP spid="148493" grpId="4" animBg="1"/>
      <p:bldP spid="148493" grpId="5" animBg="1"/>
      <p:bldP spid="148493" grpId="6" animBg="1"/>
      <p:bldP spid="148493" grpId="7" animBg="1"/>
      <p:bldP spid="148493" grpId="8" animBg="1"/>
      <p:bldP spid="148493" grpId="9" animBg="1"/>
      <p:bldP spid="148493" grpId="10" animBg="1"/>
      <p:bldP spid="148493" grpId="11" animBg="1"/>
      <p:bldP spid="148493" grpId="12" animBg="1"/>
      <p:bldP spid="148493" grpId="13" animBg="1"/>
      <p:bldP spid="148493" grpId="14" animBg="1"/>
      <p:bldP spid="148493" grpId="15" animBg="1"/>
      <p:bldP spid="148494" grpId="0"/>
      <p:bldP spid="148502" grpId="0" animBg="1"/>
      <p:bldP spid="148504" grpId="0" animBg="1"/>
      <p:bldP spid="148505" grpId="0" animBg="1"/>
      <p:bldP spid="148506" grpId="0"/>
      <p:bldP spid="148508" grpId="0" animBg="1"/>
      <p:bldP spid="148509" grpId="0"/>
      <p:bldP spid="148511" grpId="0" animBg="1"/>
      <p:bldP spid="148512" grpId="0"/>
      <p:bldP spid="148514" grpId="0" animBg="1"/>
      <p:bldP spid="148515" grpId="0"/>
      <p:bldP spid="148518" grpId="0"/>
      <p:bldP spid="148517" grpId="0" animBg="1"/>
      <p:bldP spid="148520" grpId="0" animBg="1"/>
      <p:bldP spid="148521" grpId="0"/>
      <p:bldP spid="148524" grpId="0"/>
      <p:bldP spid="148523" grpId="0" animBg="1"/>
      <p:bldP spid="148526" grpId="0"/>
      <p:bldP spid="148527" grpId="0" animBg="1"/>
      <p:bldP spid="148527" grpId="1" animBg="1"/>
      <p:bldP spid="148527" grpId="2" animBg="1"/>
      <p:bldP spid="148527" grpId="3" animBg="1"/>
      <p:bldP spid="148527" grpId="4" animBg="1"/>
      <p:bldP spid="148527" grpId="5" animBg="1"/>
      <p:bldP spid="148527" grpId="6" animBg="1"/>
      <p:bldP spid="148527" grpId="7" animBg="1"/>
      <p:bldP spid="148527" grpId="8" animBg="1"/>
      <p:bldP spid="148527" grpId="9" animBg="1"/>
      <p:bldP spid="148527" grpId="10" animBg="1"/>
      <p:bldP spid="148527" grpId="11" animBg="1"/>
      <p:bldP spid="148527" grpId="12" animBg="1"/>
      <p:bldP spid="148527" grpId="13" animBg="1"/>
      <p:bldP spid="148527" grpId="14" animBg="1"/>
      <p:bldP spid="148527" grpId="15" animBg="1"/>
      <p:bldP spid="148528" grpId="0" animBg="1"/>
      <p:bldP spid="148529" grpId="0" animBg="1"/>
      <p:bldP spid="148529" grpId="1" animBg="1"/>
      <p:bldP spid="148530" grpId="0" animBg="1"/>
      <p:bldP spid="148530" grpId="1" animBg="1"/>
      <p:bldP spid="148531" grpId="0" animBg="1"/>
      <p:bldP spid="148531" grpId="1" animBg="1"/>
      <p:bldP spid="148532" grpId="0" animBg="1"/>
      <p:bldP spid="148532" grpId="1" animBg="1"/>
      <p:bldP spid="148533" grpId="0" animBg="1"/>
      <p:bldP spid="148533" grpId="1" animBg="1"/>
      <p:bldP spid="148534" grpId="0" animBg="1"/>
      <p:bldP spid="148534" grpId="1" animBg="1"/>
      <p:bldP spid="148535" grpId="0" animBg="1"/>
      <p:bldP spid="148535" grpId="1" animBg="1"/>
      <p:bldP spid="148536" grpId="0" animBg="1"/>
      <p:bldP spid="148536" grpId="1" animBg="1"/>
      <p:bldP spid="148537" grpId="0" animBg="1"/>
      <p:bldP spid="148538" grpId="0" animBg="1"/>
      <p:bldP spid="148539" grpId="0" animBg="1"/>
      <p:bldP spid="148540" grpId="0" animBg="1"/>
      <p:bldP spid="148541" grpId="0" animBg="1"/>
      <p:bldP spid="148542" grpId="0" animBg="1"/>
      <p:bldP spid="1485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638</Words>
  <Application>Microsoft Office PowerPoint</Application>
  <PresentationFormat>Widescreen</PresentationFormat>
  <Paragraphs>137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 Unicode MS</vt:lpstr>
      <vt:lpstr>新細明體</vt:lpstr>
      <vt:lpstr>Arial</vt:lpstr>
      <vt:lpstr>B Nazanin</vt:lpstr>
      <vt:lpstr>B Zar</vt:lpstr>
      <vt:lpstr>Calibri</vt:lpstr>
      <vt:lpstr>Calibri Light</vt:lpstr>
      <vt:lpstr>Comic Sans MS</vt:lpstr>
      <vt:lpstr>Times New Roman</vt:lpstr>
      <vt:lpstr>Wingdings</vt:lpstr>
      <vt:lpstr>Zar</vt:lpstr>
      <vt:lpstr>Office Theme</vt:lpstr>
      <vt:lpstr>آرايه ها و ساختارها</vt:lpstr>
      <vt:lpstr>الگوريتم ترانهاده </vt:lpstr>
      <vt:lpstr>PowerPoint Presentation</vt:lpstr>
      <vt:lpstr>الگوريتم ترانهاده سريع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آرايه ها و ساختارها</dc:title>
  <dc:creator>SM Vahidipour</dc:creator>
  <cp:lastModifiedBy>SM Vahidipour</cp:lastModifiedBy>
  <cp:revision>1</cp:revision>
  <dcterms:created xsi:type="dcterms:W3CDTF">2018-02-21T19:19:46Z</dcterms:created>
  <dcterms:modified xsi:type="dcterms:W3CDTF">2018-02-21T19:21:08Z</dcterms:modified>
</cp:coreProperties>
</file>