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>
  <p:sldMasterIdLst>
    <p:sldMasterId id="2147483649" r:id="rId1"/>
  </p:sldMasterIdLst>
  <p:notesMasterIdLst>
    <p:notesMasterId r:id="rId28"/>
  </p:notesMasterIdLst>
  <p:handoutMasterIdLst>
    <p:handoutMasterId r:id="rId29"/>
  </p:handoutMasterIdLst>
  <p:sldIdLst>
    <p:sldId id="540" r:id="rId2"/>
    <p:sldId id="445" r:id="rId3"/>
    <p:sldId id="481" r:id="rId4"/>
    <p:sldId id="482" r:id="rId5"/>
    <p:sldId id="483" r:id="rId6"/>
    <p:sldId id="484" r:id="rId7"/>
    <p:sldId id="486" r:id="rId8"/>
    <p:sldId id="485" r:id="rId9"/>
    <p:sldId id="487" r:id="rId10"/>
    <p:sldId id="488" r:id="rId11"/>
    <p:sldId id="489" r:id="rId12"/>
    <p:sldId id="492" r:id="rId13"/>
    <p:sldId id="491" r:id="rId14"/>
    <p:sldId id="493" r:id="rId15"/>
    <p:sldId id="494" r:id="rId16"/>
    <p:sldId id="495" r:id="rId17"/>
    <p:sldId id="496" r:id="rId18"/>
    <p:sldId id="497" r:id="rId19"/>
    <p:sldId id="498" r:id="rId20"/>
    <p:sldId id="499" r:id="rId21"/>
    <p:sldId id="500" r:id="rId22"/>
    <p:sldId id="501" r:id="rId23"/>
    <p:sldId id="502" r:id="rId24"/>
    <p:sldId id="503" r:id="rId25"/>
    <p:sldId id="504" r:id="rId26"/>
    <p:sldId id="505" r:id="rId27"/>
  </p:sldIdLst>
  <p:sldSz cx="9144000" cy="6858000" type="screen4x3"/>
  <p:notesSz cx="6991350" cy="9282113"/>
  <p:embeddedFontLst>
    <p:embeddedFont>
      <p:font typeface="Verdana" panose="020B0604030504040204" pitchFamily="34" charset="0"/>
      <p:regular r:id="rId30"/>
      <p:bold r:id="rId31"/>
      <p:italic r:id="rId32"/>
      <p:boldItalic r:id="rId33"/>
    </p:embeddedFont>
    <p:embeddedFont>
      <p:font typeface="Tahoma" panose="020B0604030504040204" pitchFamily="34" charset="0"/>
      <p:regular r:id="rId34"/>
      <p:bold r:id="rId35"/>
    </p:embeddedFont>
    <p:embeddedFont>
      <p:font typeface="標楷體" panose="03000509000000000000" pitchFamily="65" charset="-120"/>
      <p:regular r:id="rId36"/>
    </p:embeddedFont>
    <p:embeddedFont>
      <p:font typeface="B Zar" panose="00000400000000000000" pitchFamily="2" charset="-78"/>
      <p:regular r:id="rId37"/>
      <p:bold r:id="rId38"/>
    </p:embeddedFont>
    <p:embeddedFont>
      <p:font typeface="Perpetua" panose="02020502060401020303" pitchFamily="18" charset="0"/>
      <p:regular r:id="rId39"/>
      <p:bold r:id="rId40"/>
      <p:italic r:id="rId41"/>
      <p:boldItalic r:id="rId42"/>
    </p:embeddedFont>
  </p:embeddedFontLst>
  <p:defaultTextStyle>
    <a:defPPr>
      <a:defRPr lang="en-US"/>
    </a:defPPr>
    <a:lvl1pPr algn="r" rtl="1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1pPr>
    <a:lvl2pPr marL="457200" algn="r" rtl="1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2pPr>
    <a:lvl3pPr marL="914400" algn="r" rtl="1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3pPr>
    <a:lvl4pPr marL="1371600" algn="r" rtl="1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4pPr>
    <a:lvl5pPr marL="1828800" algn="r" rtl="1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5pPr>
    <a:lvl6pPr marL="2286000" algn="r" defTabSz="914400" rtl="1" eaLnBrk="1" latinLnBrk="0" hangingPunct="1">
      <a:defRPr sz="10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6pPr>
    <a:lvl7pPr marL="2743200" algn="r" defTabSz="914400" rtl="1" eaLnBrk="1" latinLnBrk="0" hangingPunct="1">
      <a:defRPr sz="10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7pPr>
    <a:lvl8pPr marL="3200400" algn="r" defTabSz="914400" rtl="1" eaLnBrk="1" latinLnBrk="0" hangingPunct="1">
      <a:defRPr sz="10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8pPr>
    <a:lvl9pPr marL="3657600" algn="r" defTabSz="914400" rtl="1" eaLnBrk="1" latinLnBrk="0" hangingPunct="1">
      <a:defRPr sz="10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3">
          <p15:clr>
            <a:srgbClr val="A4A3A4"/>
          </p15:clr>
        </p15:guide>
        <p15:guide id="2" pos="220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2781"/>
    <a:srgbClr val="040408"/>
    <a:srgbClr val="F70303"/>
    <a:srgbClr val="66FFFF"/>
    <a:srgbClr val="800000"/>
    <a:srgbClr val="2308EE"/>
    <a:srgbClr val="756A94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61" autoAdjust="0"/>
    <p:restoredTop sz="91652" autoAdjust="0"/>
  </p:normalViewPr>
  <p:slideViewPr>
    <p:cSldViewPr snapToGrid="0">
      <p:cViewPr varScale="1">
        <p:scale>
          <a:sx n="68" d="100"/>
          <a:sy n="68" d="100"/>
        </p:scale>
        <p:origin x="135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6" y="158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924"/>
    </p:cViewPr>
  </p:sorterViewPr>
  <p:notesViewPr>
    <p:cSldViewPr snapToGrid="0">
      <p:cViewPr varScale="1">
        <p:scale>
          <a:sx n="57" d="100"/>
          <a:sy n="57" d="100"/>
        </p:scale>
        <p:origin x="-1806" y="-102"/>
      </p:cViewPr>
      <p:guideLst>
        <p:guide orient="horz" pos="2923"/>
        <p:guide pos="220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12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t" anchorCtr="0" compatLnSpc="1">
            <a:prstTxWarp prst="textNoShape">
              <a:avLst/>
            </a:prstTxWarp>
          </a:bodyPr>
          <a:lstStyle>
            <a:lvl1pPr algn="l" defTabSz="930275" rtl="0" eaLnBrk="0" hangingPunct="0">
              <a:spcBef>
                <a:spcPct val="0"/>
              </a:spcBef>
              <a:buClrTx/>
              <a:buFontTx/>
              <a:buNone/>
              <a:defRPr sz="12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2400" y="0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t" anchorCtr="0" compatLnSpc="1">
            <a:prstTxWarp prst="textNoShape">
              <a:avLst/>
            </a:prstTxWarp>
          </a:bodyPr>
          <a:lstStyle>
            <a:lvl1pPr algn="r" defTabSz="930275" rtl="0" eaLnBrk="0" hangingPunct="0">
              <a:spcBef>
                <a:spcPct val="0"/>
              </a:spcBef>
              <a:buClrTx/>
              <a:buFontTx/>
              <a:buNone/>
              <a:defRPr sz="12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b" anchorCtr="0" compatLnSpc="1">
            <a:prstTxWarp prst="textNoShape">
              <a:avLst/>
            </a:prstTxWarp>
          </a:bodyPr>
          <a:lstStyle>
            <a:lvl1pPr algn="l" defTabSz="930275" rtl="0" eaLnBrk="0" hangingPunct="0">
              <a:spcBef>
                <a:spcPct val="0"/>
              </a:spcBef>
              <a:buClrTx/>
              <a:buFontTx/>
              <a:buNone/>
              <a:defRPr sz="12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2400" y="8818563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b" anchorCtr="0" compatLnSpc="1">
            <a:prstTxWarp prst="textNoShape">
              <a:avLst/>
            </a:prstTxWarp>
          </a:bodyPr>
          <a:lstStyle>
            <a:lvl1pPr algn="r" defTabSz="930275" rtl="0" eaLnBrk="0" hangingPunct="0">
              <a:spcBef>
                <a:spcPct val="0"/>
              </a:spcBef>
              <a:buClrTx/>
              <a:buFontTx/>
              <a:buNone/>
              <a:defRPr sz="12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fld id="{3E88362D-8B7F-41A0-AD8D-293DD1CBE06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7946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t" anchorCtr="0" compatLnSpc="1">
            <a:prstTxWarp prst="textNoShape">
              <a:avLst/>
            </a:prstTxWarp>
          </a:bodyPr>
          <a:lstStyle>
            <a:lvl1pPr algn="l" defTabSz="930275" rtl="0" eaLnBrk="0" hangingPunct="0">
              <a:spcBef>
                <a:spcPct val="0"/>
              </a:spcBef>
              <a:buClrTx/>
              <a:buFontTx/>
              <a:buNone/>
              <a:defRPr sz="12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t" anchorCtr="0" compatLnSpc="1">
            <a:prstTxWarp prst="textNoShape">
              <a:avLst/>
            </a:prstTxWarp>
          </a:bodyPr>
          <a:lstStyle>
            <a:lvl1pPr algn="r" defTabSz="930275" rtl="0" eaLnBrk="0" hangingPunct="0">
              <a:spcBef>
                <a:spcPct val="0"/>
              </a:spcBef>
              <a:buClrTx/>
              <a:buFontTx/>
              <a:buNone/>
              <a:defRPr sz="12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6338" y="696913"/>
            <a:ext cx="4640262" cy="3479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08488"/>
            <a:ext cx="5127625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b" anchorCtr="0" compatLnSpc="1">
            <a:prstTxWarp prst="textNoShape">
              <a:avLst/>
            </a:prstTxWarp>
          </a:bodyPr>
          <a:lstStyle>
            <a:lvl1pPr algn="l" defTabSz="930275" rtl="0" eaLnBrk="0" hangingPunct="0">
              <a:spcBef>
                <a:spcPct val="0"/>
              </a:spcBef>
              <a:buClrTx/>
              <a:buFontTx/>
              <a:buNone/>
              <a:defRPr sz="12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818563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b" anchorCtr="0" compatLnSpc="1">
            <a:prstTxWarp prst="textNoShape">
              <a:avLst/>
            </a:prstTxWarp>
          </a:bodyPr>
          <a:lstStyle>
            <a:lvl1pPr algn="r" defTabSz="930275" rtl="0" eaLnBrk="0" hangingPunct="0">
              <a:spcBef>
                <a:spcPct val="0"/>
              </a:spcBef>
              <a:buClrTx/>
              <a:buFontTx/>
              <a:buNone/>
              <a:defRPr sz="12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fld id="{C1CFCB0E-C3C6-49C9-A6BF-28E555A2432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1669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46A09B-17CC-4FFE-AC8A-BBAAC778C113}" type="slidenum">
              <a:rPr lang="ar-SA" smtClean="0"/>
              <a:pPr/>
              <a:t>1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smtClean="0"/>
          </a:p>
        </p:txBody>
      </p:sp>
    </p:spTree>
    <p:extLst>
      <p:ext uri="{BB962C8B-B14F-4D97-AF65-F5344CB8AC3E}">
        <p14:creationId xmlns:p14="http://schemas.microsoft.com/office/powerpoint/2010/main" val="1326024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CFCB0E-C3C6-49C9-A6BF-28E555A24329}" type="slidenum">
              <a:rPr lang="ar-SA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96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2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1028"/>
            <p:cNvSpPr>
              <a:spLocks noChangeArrowheads="1"/>
            </p:cNvSpPr>
            <p:nvPr/>
          </p:nvSpPr>
          <p:spPr bwMode="ltGray">
            <a:xfrm>
              <a:off x="2112" y="0"/>
              <a:ext cx="3648" cy="9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>
                <a:spcBef>
                  <a:spcPct val="50000"/>
                </a:spcBef>
                <a:buClr>
                  <a:srgbClr val="A50021"/>
                </a:buClr>
                <a:buFont typeface="Wingdings" pitchFamily="2" charset="2"/>
                <a:buChar char="ü"/>
                <a:defRPr/>
              </a:pPr>
              <a:endParaRPr lang="fa-I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6" name="Group 1029"/>
            <p:cNvGrpSpPr>
              <a:grpSpLocks/>
            </p:cNvGrpSpPr>
            <p:nvPr userDrawn="1"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8" name="Line 1030"/>
              <p:cNvSpPr>
                <a:spLocks noChangeShapeType="1"/>
              </p:cNvSpPr>
              <p:nvPr/>
            </p:nvSpPr>
            <p:spPr bwMode="white">
              <a:xfrm>
                <a:off x="0" y="192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" name="Line 1031"/>
              <p:cNvSpPr>
                <a:spLocks noChangeShapeType="1"/>
              </p:cNvSpPr>
              <p:nvPr/>
            </p:nvSpPr>
            <p:spPr bwMode="white">
              <a:xfrm>
                <a:off x="0" y="384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" name="Line 1032"/>
              <p:cNvSpPr>
                <a:spLocks noChangeShapeType="1"/>
              </p:cNvSpPr>
              <p:nvPr/>
            </p:nvSpPr>
            <p:spPr bwMode="white">
              <a:xfrm>
                <a:off x="0" y="576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1" name="Line 1033"/>
              <p:cNvSpPr>
                <a:spLocks noChangeShapeType="1"/>
              </p:cNvSpPr>
              <p:nvPr/>
            </p:nvSpPr>
            <p:spPr bwMode="white">
              <a:xfrm>
                <a:off x="0" y="768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" name="Line 1034"/>
              <p:cNvSpPr>
                <a:spLocks noChangeShapeType="1"/>
              </p:cNvSpPr>
              <p:nvPr/>
            </p:nvSpPr>
            <p:spPr bwMode="white">
              <a:xfrm>
                <a:off x="0" y="960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" name="Line 1035"/>
              <p:cNvSpPr>
                <a:spLocks noChangeShapeType="1"/>
              </p:cNvSpPr>
              <p:nvPr/>
            </p:nvSpPr>
            <p:spPr bwMode="white">
              <a:xfrm>
                <a:off x="0" y="1152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4" name="Line 1036"/>
              <p:cNvSpPr>
                <a:spLocks noChangeShapeType="1"/>
              </p:cNvSpPr>
              <p:nvPr/>
            </p:nvSpPr>
            <p:spPr bwMode="white">
              <a:xfrm>
                <a:off x="0" y="1344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" name="Line 1037"/>
              <p:cNvSpPr>
                <a:spLocks noChangeShapeType="1"/>
              </p:cNvSpPr>
              <p:nvPr/>
            </p:nvSpPr>
            <p:spPr bwMode="white">
              <a:xfrm>
                <a:off x="0" y="1536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6" name="Line 1038"/>
              <p:cNvSpPr>
                <a:spLocks noChangeShapeType="1"/>
              </p:cNvSpPr>
              <p:nvPr/>
            </p:nvSpPr>
            <p:spPr bwMode="white">
              <a:xfrm>
                <a:off x="0" y="1728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7" name="Line 1039"/>
              <p:cNvSpPr>
                <a:spLocks noChangeShapeType="1"/>
              </p:cNvSpPr>
              <p:nvPr/>
            </p:nvSpPr>
            <p:spPr bwMode="white">
              <a:xfrm>
                <a:off x="0" y="1920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8" name="Line 1040"/>
              <p:cNvSpPr>
                <a:spLocks noChangeShapeType="1"/>
              </p:cNvSpPr>
              <p:nvPr/>
            </p:nvSpPr>
            <p:spPr bwMode="white">
              <a:xfrm>
                <a:off x="0" y="2112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9" name="Line 1041"/>
              <p:cNvSpPr>
                <a:spLocks noChangeShapeType="1"/>
              </p:cNvSpPr>
              <p:nvPr/>
            </p:nvSpPr>
            <p:spPr bwMode="white">
              <a:xfrm>
                <a:off x="0" y="2304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" name="Line 1042"/>
              <p:cNvSpPr>
                <a:spLocks noChangeShapeType="1"/>
              </p:cNvSpPr>
              <p:nvPr/>
            </p:nvSpPr>
            <p:spPr bwMode="white">
              <a:xfrm>
                <a:off x="0" y="2496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1" name="Line 1043"/>
              <p:cNvSpPr>
                <a:spLocks noChangeShapeType="1"/>
              </p:cNvSpPr>
              <p:nvPr/>
            </p:nvSpPr>
            <p:spPr bwMode="white">
              <a:xfrm>
                <a:off x="0" y="2688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2" name="Line 1044"/>
              <p:cNvSpPr>
                <a:spLocks noChangeShapeType="1"/>
              </p:cNvSpPr>
              <p:nvPr/>
            </p:nvSpPr>
            <p:spPr bwMode="white">
              <a:xfrm>
                <a:off x="0" y="2880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3" name="Line 1045"/>
              <p:cNvSpPr>
                <a:spLocks noChangeShapeType="1"/>
              </p:cNvSpPr>
              <p:nvPr/>
            </p:nvSpPr>
            <p:spPr bwMode="white">
              <a:xfrm>
                <a:off x="0" y="3072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4" name="Line 1046"/>
              <p:cNvSpPr>
                <a:spLocks noChangeShapeType="1"/>
              </p:cNvSpPr>
              <p:nvPr/>
            </p:nvSpPr>
            <p:spPr bwMode="white">
              <a:xfrm>
                <a:off x="0" y="3264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" name="Line 1047"/>
              <p:cNvSpPr>
                <a:spLocks noChangeShapeType="1"/>
              </p:cNvSpPr>
              <p:nvPr/>
            </p:nvSpPr>
            <p:spPr bwMode="white">
              <a:xfrm>
                <a:off x="0" y="3456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6" name="Line 1048"/>
              <p:cNvSpPr>
                <a:spLocks noChangeShapeType="1"/>
              </p:cNvSpPr>
              <p:nvPr/>
            </p:nvSpPr>
            <p:spPr bwMode="white">
              <a:xfrm>
                <a:off x="0" y="3648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" name="Line 1049"/>
              <p:cNvSpPr>
                <a:spLocks noChangeShapeType="1"/>
              </p:cNvSpPr>
              <p:nvPr/>
            </p:nvSpPr>
            <p:spPr bwMode="white">
              <a:xfrm>
                <a:off x="0" y="3840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8" name="Line 1050"/>
              <p:cNvSpPr>
                <a:spLocks noChangeShapeType="1"/>
              </p:cNvSpPr>
              <p:nvPr/>
            </p:nvSpPr>
            <p:spPr bwMode="white">
              <a:xfrm>
                <a:off x="0" y="4032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9" name="Line 1051"/>
              <p:cNvSpPr>
                <a:spLocks noChangeShapeType="1"/>
              </p:cNvSpPr>
              <p:nvPr/>
            </p:nvSpPr>
            <p:spPr bwMode="white">
              <a:xfrm>
                <a:off x="0" y="4224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0" name="Line 1052"/>
              <p:cNvSpPr>
                <a:spLocks noChangeShapeType="1"/>
              </p:cNvSpPr>
              <p:nvPr/>
            </p:nvSpPr>
            <p:spPr bwMode="white">
              <a:xfrm>
                <a:off x="192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1" name="Line 1053"/>
              <p:cNvSpPr>
                <a:spLocks noChangeShapeType="1"/>
              </p:cNvSpPr>
              <p:nvPr/>
            </p:nvSpPr>
            <p:spPr bwMode="white">
              <a:xfrm>
                <a:off x="384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2" name="Line 1054"/>
              <p:cNvSpPr>
                <a:spLocks noChangeShapeType="1"/>
              </p:cNvSpPr>
              <p:nvPr/>
            </p:nvSpPr>
            <p:spPr bwMode="white">
              <a:xfrm>
                <a:off x="576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3" name="Line 1055"/>
              <p:cNvSpPr>
                <a:spLocks noChangeShapeType="1"/>
              </p:cNvSpPr>
              <p:nvPr/>
            </p:nvSpPr>
            <p:spPr bwMode="white">
              <a:xfrm>
                <a:off x="768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4" name="Line 1056"/>
              <p:cNvSpPr>
                <a:spLocks noChangeShapeType="1"/>
              </p:cNvSpPr>
              <p:nvPr/>
            </p:nvSpPr>
            <p:spPr bwMode="white">
              <a:xfrm>
                <a:off x="960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5" name="Line 1057"/>
              <p:cNvSpPr>
                <a:spLocks noChangeShapeType="1"/>
              </p:cNvSpPr>
              <p:nvPr/>
            </p:nvSpPr>
            <p:spPr bwMode="white">
              <a:xfrm>
                <a:off x="1152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6" name="Line 1058"/>
              <p:cNvSpPr>
                <a:spLocks noChangeShapeType="1"/>
              </p:cNvSpPr>
              <p:nvPr/>
            </p:nvSpPr>
            <p:spPr bwMode="white">
              <a:xfrm>
                <a:off x="1344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7" name="Line 1059"/>
              <p:cNvSpPr>
                <a:spLocks noChangeShapeType="1"/>
              </p:cNvSpPr>
              <p:nvPr/>
            </p:nvSpPr>
            <p:spPr bwMode="white">
              <a:xfrm>
                <a:off x="1536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8" name="Line 1060"/>
              <p:cNvSpPr>
                <a:spLocks noChangeShapeType="1"/>
              </p:cNvSpPr>
              <p:nvPr/>
            </p:nvSpPr>
            <p:spPr bwMode="white">
              <a:xfrm>
                <a:off x="1728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9" name="Line 1061"/>
              <p:cNvSpPr>
                <a:spLocks noChangeShapeType="1"/>
              </p:cNvSpPr>
              <p:nvPr/>
            </p:nvSpPr>
            <p:spPr bwMode="white">
              <a:xfrm>
                <a:off x="1920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0" name="Line 1062"/>
              <p:cNvSpPr>
                <a:spLocks noChangeShapeType="1"/>
              </p:cNvSpPr>
              <p:nvPr/>
            </p:nvSpPr>
            <p:spPr bwMode="white">
              <a:xfrm>
                <a:off x="2112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" name="Line 1063"/>
              <p:cNvSpPr>
                <a:spLocks noChangeShapeType="1"/>
              </p:cNvSpPr>
              <p:nvPr/>
            </p:nvSpPr>
            <p:spPr bwMode="white">
              <a:xfrm>
                <a:off x="2304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2" name="Line 1064"/>
              <p:cNvSpPr>
                <a:spLocks noChangeShapeType="1"/>
              </p:cNvSpPr>
              <p:nvPr/>
            </p:nvSpPr>
            <p:spPr bwMode="white">
              <a:xfrm>
                <a:off x="2496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3" name="Line 1065"/>
              <p:cNvSpPr>
                <a:spLocks noChangeShapeType="1"/>
              </p:cNvSpPr>
              <p:nvPr/>
            </p:nvSpPr>
            <p:spPr bwMode="white">
              <a:xfrm>
                <a:off x="2688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4" name="Line 1066"/>
              <p:cNvSpPr>
                <a:spLocks noChangeShapeType="1"/>
              </p:cNvSpPr>
              <p:nvPr/>
            </p:nvSpPr>
            <p:spPr bwMode="white">
              <a:xfrm>
                <a:off x="2880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5" name="Line 1067"/>
              <p:cNvSpPr>
                <a:spLocks noChangeShapeType="1"/>
              </p:cNvSpPr>
              <p:nvPr/>
            </p:nvSpPr>
            <p:spPr bwMode="white">
              <a:xfrm>
                <a:off x="3072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6" name="Line 1068"/>
              <p:cNvSpPr>
                <a:spLocks noChangeShapeType="1"/>
              </p:cNvSpPr>
              <p:nvPr/>
            </p:nvSpPr>
            <p:spPr bwMode="white">
              <a:xfrm>
                <a:off x="3264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7" name="Line 1069"/>
              <p:cNvSpPr>
                <a:spLocks noChangeShapeType="1"/>
              </p:cNvSpPr>
              <p:nvPr/>
            </p:nvSpPr>
            <p:spPr bwMode="white">
              <a:xfrm>
                <a:off x="3456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8" name="Line 1070"/>
              <p:cNvSpPr>
                <a:spLocks noChangeShapeType="1"/>
              </p:cNvSpPr>
              <p:nvPr/>
            </p:nvSpPr>
            <p:spPr bwMode="white">
              <a:xfrm>
                <a:off x="3648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9" name="Line 1071"/>
              <p:cNvSpPr>
                <a:spLocks noChangeShapeType="1"/>
              </p:cNvSpPr>
              <p:nvPr/>
            </p:nvSpPr>
            <p:spPr bwMode="white">
              <a:xfrm>
                <a:off x="3840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0" name="Line 1072"/>
              <p:cNvSpPr>
                <a:spLocks noChangeShapeType="1"/>
              </p:cNvSpPr>
              <p:nvPr/>
            </p:nvSpPr>
            <p:spPr bwMode="white">
              <a:xfrm>
                <a:off x="4032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1" name="Line 1073"/>
              <p:cNvSpPr>
                <a:spLocks noChangeShapeType="1"/>
              </p:cNvSpPr>
              <p:nvPr/>
            </p:nvSpPr>
            <p:spPr bwMode="white">
              <a:xfrm>
                <a:off x="4224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2" name="Line 1074"/>
              <p:cNvSpPr>
                <a:spLocks noChangeShapeType="1"/>
              </p:cNvSpPr>
              <p:nvPr/>
            </p:nvSpPr>
            <p:spPr bwMode="white">
              <a:xfrm>
                <a:off x="4416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3" name="Line 1075"/>
              <p:cNvSpPr>
                <a:spLocks noChangeShapeType="1"/>
              </p:cNvSpPr>
              <p:nvPr/>
            </p:nvSpPr>
            <p:spPr bwMode="white">
              <a:xfrm>
                <a:off x="4608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4" name="Line 1076"/>
              <p:cNvSpPr>
                <a:spLocks noChangeShapeType="1"/>
              </p:cNvSpPr>
              <p:nvPr/>
            </p:nvSpPr>
            <p:spPr bwMode="white">
              <a:xfrm>
                <a:off x="4800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5" name="Line 1077"/>
              <p:cNvSpPr>
                <a:spLocks noChangeShapeType="1"/>
              </p:cNvSpPr>
              <p:nvPr/>
            </p:nvSpPr>
            <p:spPr bwMode="white">
              <a:xfrm>
                <a:off x="4992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6" name="Line 1078"/>
              <p:cNvSpPr>
                <a:spLocks noChangeShapeType="1"/>
              </p:cNvSpPr>
              <p:nvPr/>
            </p:nvSpPr>
            <p:spPr bwMode="white">
              <a:xfrm>
                <a:off x="5184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7" name="Line 1079"/>
              <p:cNvSpPr>
                <a:spLocks noChangeShapeType="1"/>
              </p:cNvSpPr>
              <p:nvPr/>
            </p:nvSpPr>
            <p:spPr bwMode="white">
              <a:xfrm>
                <a:off x="5376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8" name="Line 1080"/>
              <p:cNvSpPr>
                <a:spLocks noChangeShapeType="1"/>
              </p:cNvSpPr>
              <p:nvPr/>
            </p:nvSpPr>
            <p:spPr bwMode="white">
              <a:xfrm>
                <a:off x="5568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7" name="Line 1081"/>
            <p:cNvSpPr>
              <a:spLocks noChangeShapeType="1"/>
            </p:cNvSpPr>
            <p:nvPr/>
          </p:nvSpPr>
          <p:spPr bwMode="ltGray">
            <a:xfrm>
              <a:off x="5568" y="0"/>
              <a:ext cx="0" cy="148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rtl="0">
                <a:spcBef>
                  <a:spcPct val="50000"/>
                </a:spcBef>
                <a:buClr>
                  <a:srgbClr val="A50021"/>
                </a:buClr>
                <a:buFont typeface="Wingdings" pitchFamily="2" charset="2"/>
                <a:buChar char="ü"/>
                <a:defRPr/>
              </a:pPr>
              <a:endParaRPr lang="fa-I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9" name="Line 1083"/>
          <p:cNvSpPr>
            <a:spLocks noChangeShapeType="1"/>
          </p:cNvSpPr>
          <p:nvPr/>
        </p:nvSpPr>
        <p:spPr bwMode="ltGray">
          <a:xfrm>
            <a:off x="798513" y="877888"/>
            <a:ext cx="0" cy="285115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rtl="0">
              <a:spcBef>
                <a:spcPct val="50000"/>
              </a:spcBef>
              <a:buClr>
                <a:srgbClr val="A50021"/>
              </a:buClr>
              <a:buFont typeface="Wingdings" pitchFamily="2" charset="2"/>
              <a:buChar char="ü"/>
              <a:defRPr/>
            </a:pPr>
            <a:endParaRPr lang="fa-I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" name="Line 1084"/>
          <p:cNvSpPr>
            <a:spLocks noChangeShapeType="1"/>
          </p:cNvSpPr>
          <p:nvPr/>
        </p:nvSpPr>
        <p:spPr bwMode="ltGray">
          <a:xfrm flipH="1" flipV="1">
            <a:off x="0" y="3549650"/>
            <a:ext cx="5097463" cy="1588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rtl="0">
              <a:spcBef>
                <a:spcPct val="50000"/>
              </a:spcBef>
              <a:buClr>
                <a:srgbClr val="A50021"/>
              </a:buClr>
              <a:buFont typeface="Wingdings" pitchFamily="2" charset="2"/>
              <a:buChar char="ü"/>
              <a:defRPr/>
            </a:pPr>
            <a:endParaRPr lang="fa-I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" name="Line 1085"/>
          <p:cNvSpPr>
            <a:spLocks noChangeShapeType="1"/>
          </p:cNvSpPr>
          <p:nvPr/>
        </p:nvSpPr>
        <p:spPr bwMode="ltGray">
          <a:xfrm flipH="1" flipV="1">
            <a:off x="604838" y="1479550"/>
            <a:ext cx="6049962" cy="1588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rtl="0">
              <a:spcBef>
                <a:spcPct val="50000"/>
              </a:spcBef>
              <a:buClr>
                <a:srgbClr val="A50021"/>
              </a:buClr>
              <a:buFont typeface="Wingdings" pitchFamily="2" charset="2"/>
              <a:buChar char="ü"/>
              <a:defRPr/>
            </a:pPr>
            <a:endParaRPr lang="fa-I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" name="Arc 1086"/>
          <p:cNvSpPr>
            <a:spLocks/>
          </p:cNvSpPr>
          <p:nvPr/>
        </p:nvSpPr>
        <p:spPr bwMode="ltGray">
          <a:xfrm rot="16200000" flipH="1">
            <a:off x="670719" y="1356519"/>
            <a:ext cx="247650" cy="249238"/>
          </a:xfrm>
          <a:custGeom>
            <a:avLst/>
            <a:gdLst>
              <a:gd name="G0" fmla="+- 21595 0 0"/>
              <a:gd name="G1" fmla="+- 21600 0 0"/>
              <a:gd name="G2" fmla="+- 21600 0 0"/>
              <a:gd name="T0" fmla="*/ 21114 w 43195"/>
              <a:gd name="T1" fmla="*/ 5 h 43200"/>
              <a:gd name="T2" fmla="*/ 0 w 43195"/>
              <a:gd name="T3" fmla="*/ 22056 h 43200"/>
              <a:gd name="T4" fmla="*/ 21595 w 43195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195" h="43200" fill="none" extrusionOk="0">
                <a:moveTo>
                  <a:pt x="21114" y="5"/>
                </a:moveTo>
                <a:cubicBezTo>
                  <a:pt x="21274" y="1"/>
                  <a:pt x="21434" y="-1"/>
                  <a:pt x="21595" y="0"/>
                </a:cubicBezTo>
                <a:cubicBezTo>
                  <a:pt x="33524" y="0"/>
                  <a:pt x="43195" y="9670"/>
                  <a:pt x="43195" y="21600"/>
                </a:cubicBezTo>
                <a:cubicBezTo>
                  <a:pt x="43195" y="33529"/>
                  <a:pt x="33524" y="43200"/>
                  <a:pt x="21595" y="43200"/>
                </a:cubicBezTo>
                <a:cubicBezTo>
                  <a:pt x="9843" y="43200"/>
                  <a:pt x="247" y="33805"/>
                  <a:pt x="-1" y="22056"/>
                </a:cubicBezTo>
              </a:path>
              <a:path w="43195" h="43200" stroke="0" extrusionOk="0">
                <a:moveTo>
                  <a:pt x="21114" y="5"/>
                </a:moveTo>
                <a:cubicBezTo>
                  <a:pt x="21274" y="1"/>
                  <a:pt x="21434" y="-1"/>
                  <a:pt x="21595" y="0"/>
                </a:cubicBezTo>
                <a:cubicBezTo>
                  <a:pt x="33524" y="0"/>
                  <a:pt x="43195" y="9670"/>
                  <a:pt x="43195" y="21600"/>
                </a:cubicBezTo>
                <a:cubicBezTo>
                  <a:pt x="43195" y="33529"/>
                  <a:pt x="33524" y="43200"/>
                  <a:pt x="21595" y="43200"/>
                </a:cubicBezTo>
                <a:cubicBezTo>
                  <a:pt x="9843" y="43200"/>
                  <a:pt x="247" y="33805"/>
                  <a:pt x="-1" y="22056"/>
                </a:cubicBezTo>
                <a:lnTo>
                  <a:pt x="21595" y="21600"/>
                </a:lnTo>
                <a:close/>
              </a:path>
            </a:pathLst>
          </a:cu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rtl="0">
              <a:spcBef>
                <a:spcPct val="50000"/>
              </a:spcBef>
              <a:buClr>
                <a:srgbClr val="A50021"/>
              </a:buClr>
              <a:buFont typeface="Wingdings" pitchFamily="2" charset="2"/>
              <a:buChar char="ü"/>
              <a:defRPr/>
            </a:pPr>
            <a:endParaRPr lang="fa-I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3" name="Group 1087"/>
          <p:cNvGrpSpPr>
            <a:grpSpLocks/>
          </p:cNvGrpSpPr>
          <p:nvPr/>
        </p:nvGrpSpPr>
        <p:grpSpPr bwMode="auto">
          <a:xfrm>
            <a:off x="2349500" y="3098800"/>
            <a:ext cx="6045200" cy="2876550"/>
            <a:chOff x="1480" y="1952"/>
            <a:chExt cx="3808" cy="1812"/>
          </a:xfrm>
        </p:grpSpPr>
        <p:sp>
          <p:nvSpPr>
            <p:cNvPr id="64" name="Line 1088"/>
            <p:cNvSpPr>
              <a:spLocks noChangeShapeType="1"/>
            </p:cNvSpPr>
            <p:nvPr/>
          </p:nvSpPr>
          <p:spPr bwMode="ltGray">
            <a:xfrm flipV="1">
              <a:off x="1480" y="3442"/>
              <a:ext cx="3808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rtl="0">
                <a:spcBef>
                  <a:spcPct val="50000"/>
                </a:spcBef>
                <a:buClr>
                  <a:srgbClr val="A50021"/>
                </a:buClr>
                <a:buFont typeface="Wingdings" pitchFamily="2" charset="2"/>
                <a:buChar char="ü"/>
                <a:defRPr/>
              </a:pPr>
              <a:endParaRPr lang="fa-I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5" name="Line 1089"/>
            <p:cNvSpPr>
              <a:spLocks noChangeShapeType="1"/>
            </p:cNvSpPr>
            <p:nvPr/>
          </p:nvSpPr>
          <p:spPr bwMode="ltGray">
            <a:xfrm flipH="1">
              <a:off x="5172" y="1952"/>
              <a:ext cx="0" cy="1812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rtl="0">
                <a:spcBef>
                  <a:spcPct val="50000"/>
                </a:spcBef>
                <a:buClr>
                  <a:srgbClr val="A50021"/>
                </a:buClr>
                <a:buFont typeface="Wingdings" pitchFamily="2" charset="2"/>
                <a:buChar char="ü"/>
                <a:defRPr/>
              </a:pPr>
              <a:endParaRPr lang="fa-I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6" name="Arc 1090"/>
            <p:cNvSpPr>
              <a:spLocks/>
            </p:cNvSpPr>
            <p:nvPr/>
          </p:nvSpPr>
          <p:spPr bwMode="ltGray">
            <a:xfrm rot="5400000">
              <a:off x="5097" y="3347"/>
              <a:ext cx="156" cy="157"/>
            </a:xfrm>
            <a:custGeom>
              <a:avLst/>
              <a:gdLst>
                <a:gd name="G0" fmla="+- 21595 0 0"/>
                <a:gd name="G1" fmla="+- 21600 0 0"/>
                <a:gd name="G2" fmla="+- 21600 0 0"/>
                <a:gd name="T0" fmla="*/ 21114 w 43195"/>
                <a:gd name="T1" fmla="*/ 5 h 43200"/>
                <a:gd name="T2" fmla="*/ 0 w 43195"/>
                <a:gd name="T3" fmla="*/ 22056 h 43200"/>
                <a:gd name="T4" fmla="*/ 21595 w 4319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195" h="43200" fill="none" extrusionOk="0">
                  <a:moveTo>
                    <a:pt x="21114" y="5"/>
                  </a:moveTo>
                  <a:cubicBezTo>
                    <a:pt x="21274" y="1"/>
                    <a:pt x="21434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cubicBezTo>
                    <a:pt x="43195" y="33529"/>
                    <a:pt x="33524" y="43200"/>
                    <a:pt x="21595" y="43200"/>
                  </a:cubicBezTo>
                  <a:cubicBezTo>
                    <a:pt x="9843" y="43200"/>
                    <a:pt x="247" y="33805"/>
                    <a:pt x="-1" y="22056"/>
                  </a:cubicBezTo>
                </a:path>
                <a:path w="43195" h="43200" stroke="0" extrusionOk="0">
                  <a:moveTo>
                    <a:pt x="21114" y="5"/>
                  </a:moveTo>
                  <a:cubicBezTo>
                    <a:pt x="21274" y="1"/>
                    <a:pt x="21434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cubicBezTo>
                    <a:pt x="43195" y="33529"/>
                    <a:pt x="33524" y="43200"/>
                    <a:pt x="21595" y="43200"/>
                  </a:cubicBezTo>
                  <a:cubicBezTo>
                    <a:pt x="9843" y="43200"/>
                    <a:pt x="247" y="33805"/>
                    <a:pt x="-1" y="22056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rtl="0">
                <a:spcBef>
                  <a:spcPct val="50000"/>
                </a:spcBef>
                <a:buClr>
                  <a:srgbClr val="A50021"/>
                </a:buClr>
                <a:buFont typeface="Wingdings" pitchFamily="2" charset="2"/>
                <a:buChar char="ü"/>
                <a:defRPr/>
              </a:pPr>
              <a:endParaRPr lang="fa-I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3075" name="Rectangle 1091"/>
          <p:cNvSpPr>
            <a:spLocks noGrp="1" noChangeArrowheads="1"/>
          </p:cNvSpPr>
          <p:nvPr>
            <p:ph type="ctrTitle"/>
          </p:nvPr>
        </p:nvSpPr>
        <p:spPr>
          <a:xfrm>
            <a:off x="990600" y="1752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3076" name="Rectangle 1092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776663"/>
            <a:ext cx="6400800" cy="128587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7" name="Rectangle 109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" name="Rectangle 109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dirty="0" smtClean="0"/>
              <a:t>دانشگاه کاشان دانشکده برق و کامپيوتر</a:t>
            </a:r>
            <a:endParaRPr lang="en-US" dirty="0"/>
          </a:p>
        </p:txBody>
      </p:sp>
      <p:sp>
        <p:nvSpPr>
          <p:cNvPr id="69" name="Rectangle 109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DF216745-793C-49F2-B240-3FF2E4C97B8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108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9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dirty="0" smtClean="0"/>
              <a:t>دانشگاه کاشان دانشکده برق و کامپيوتر</a:t>
            </a:r>
            <a:endParaRPr lang="en-US" dirty="0"/>
          </a:p>
        </p:txBody>
      </p:sp>
      <p:sp>
        <p:nvSpPr>
          <p:cNvPr id="6" name="Rectangle 109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CF0C93-0EE1-401A-A645-DA1DC35FF25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95275"/>
            <a:ext cx="1943100" cy="5724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95275"/>
            <a:ext cx="5676900" cy="5724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108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9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dirty="0" smtClean="0"/>
              <a:t>دانشگاه کاشان دانشکده برق و کامپيوتر</a:t>
            </a:r>
            <a:endParaRPr lang="en-US" dirty="0"/>
          </a:p>
        </p:txBody>
      </p:sp>
      <p:sp>
        <p:nvSpPr>
          <p:cNvPr id="6" name="Rectangle 109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F81C25-7406-4164-854A-56D0CDBD7A9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5275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/>
          <a:p>
            <a:pPr lvl="0"/>
            <a:endParaRPr lang="fa-IR" noProof="0" smtClean="0"/>
          </a:p>
        </p:txBody>
      </p:sp>
      <p:sp>
        <p:nvSpPr>
          <p:cNvPr id="5" name="Rectangle 108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9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dirty="0" smtClean="0"/>
              <a:t>دانشگاه کاشان دانشکده برق و کامپيوتر</a:t>
            </a:r>
            <a:endParaRPr lang="en-US" dirty="0"/>
          </a:p>
        </p:txBody>
      </p:sp>
      <p:sp>
        <p:nvSpPr>
          <p:cNvPr id="7" name="Rectangle 109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47C87F-F823-476B-84D6-8D17F4E0DCC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5275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838200" y="1905000"/>
            <a:ext cx="7772400" cy="4114800"/>
          </a:xfrm>
        </p:spPr>
        <p:txBody>
          <a:bodyPr/>
          <a:lstStyle/>
          <a:p>
            <a:pPr lvl="0"/>
            <a:endParaRPr lang="fa-IR" noProof="0" smtClean="0"/>
          </a:p>
        </p:txBody>
      </p:sp>
      <p:sp>
        <p:nvSpPr>
          <p:cNvPr id="4" name="Rectangle 108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9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dirty="0" smtClean="0"/>
              <a:t>دانشگاه کاشان دانشکده برق و کامپيوتر</a:t>
            </a:r>
            <a:endParaRPr lang="en-US" dirty="0"/>
          </a:p>
        </p:txBody>
      </p:sp>
      <p:sp>
        <p:nvSpPr>
          <p:cNvPr id="6" name="Rectangle 109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6958A6-E466-4938-BE07-A3B3B0A5767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372" y="1654629"/>
            <a:ext cx="8186058" cy="436517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a-IR" dirty="0"/>
          </a:p>
        </p:txBody>
      </p:sp>
      <p:sp>
        <p:nvSpPr>
          <p:cNvPr id="4" name="Rectangle 108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90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6248400"/>
            <a:ext cx="3200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dirty="0" smtClean="0"/>
              <a:t>دانشگاه کاشان دانشکده برق و کامپيوتر</a:t>
            </a:r>
            <a:endParaRPr lang="en-US" dirty="0"/>
          </a:p>
        </p:txBody>
      </p:sp>
      <p:sp>
        <p:nvSpPr>
          <p:cNvPr id="6" name="Rectangle 109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C2DDB-ADD9-4DD8-9D3A-A992FD07995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8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9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dirty="0" smtClean="0"/>
              <a:t>دانشگاه کاشان دانشکده برق و کامپيوتر</a:t>
            </a:r>
            <a:endParaRPr lang="en-US" dirty="0"/>
          </a:p>
        </p:txBody>
      </p:sp>
      <p:sp>
        <p:nvSpPr>
          <p:cNvPr id="6" name="Rectangle 109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A14113-A65E-4E72-855A-8E2EB0379E0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Rectangle 108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9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dirty="0" smtClean="0"/>
              <a:t>دانشگاه کاشان دانشکده برق و کامپيوتر</a:t>
            </a:r>
            <a:endParaRPr lang="en-US" dirty="0"/>
          </a:p>
        </p:txBody>
      </p:sp>
      <p:sp>
        <p:nvSpPr>
          <p:cNvPr id="7" name="Rectangle 109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B41038-6415-458F-B74C-D30EF43D5D0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Rectangle 108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9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dirty="0" smtClean="0"/>
              <a:t>دانشگاه کاشان دانشکده برق و کامپيوتر</a:t>
            </a:r>
            <a:endParaRPr lang="en-US" dirty="0"/>
          </a:p>
        </p:txBody>
      </p:sp>
      <p:sp>
        <p:nvSpPr>
          <p:cNvPr id="9" name="Rectangle 109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5306F1-E2F0-4731-A92A-367615DE8A7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Rectangle 108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9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dirty="0" smtClean="0"/>
              <a:t>دانشگاه کاشان دانشکده برق و کامپيوتر</a:t>
            </a:r>
            <a:endParaRPr lang="en-US" dirty="0"/>
          </a:p>
        </p:txBody>
      </p:sp>
      <p:sp>
        <p:nvSpPr>
          <p:cNvPr id="5" name="Rectangle 109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485611-17B5-4D57-B8A4-C994AD5FF99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8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9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dirty="0" smtClean="0"/>
              <a:t>دانشگاه کاشان دانشکده برق و کامپيوتر</a:t>
            </a:r>
            <a:endParaRPr lang="en-US" dirty="0"/>
          </a:p>
        </p:txBody>
      </p:sp>
      <p:sp>
        <p:nvSpPr>
          <p:cNvPr id="4" name="Rectangle 109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D0A4EE-BF1A-4FD3-87C1-A89405F93C4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8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9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dirty="0" smtClean="0"/>
              <a:t>دانشگاه کاشان دانشکده برق و کامپيوتر</a:t>
            </a:r>
            <a:endParaRPr lang="en-US" dirty="0"/>
          </a:p>
        </p:txBody>
      </p:sp>
      <p:sp>
        <p:nvSpPr>
          <p:cNvPr id="7" name="Rectangle 109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30B853-86D3-44AD-A43A-9C1A72D9083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a-I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8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9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dirty="0" smtClean="0"/>
              <a:t>دانشگاه کاشان دانشکده برق و کامپيوتر</a:t>
            </a:r>
            <a:endParaRPr lang="en-US" dirty="0"/>
          </a:p>
        </p:txBody>
      </p:sp>
      <p:sp>
        <p:nvSpPr>
          <p:cNvPr id="7" name="Rectangle 109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3E3143-98C8-4482-8674-D858338733F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41" name="Rectangle 1081" descr="60%"/>
          <p:cNvSpPr>
            <a:spLocks noChangeArrowheads="1"/>
          </p:cNvSpPr>
          <p:nvPr/>
        </p:nvSpPr>
        <p:spPr bwMode="ltGray">
          <a:xfrm>
            <a:off x="0" y="0"/>
            <a:ext cx="5791200" cy="152400"/>
          </a:xfrm>
          <a:prstGeom prst="rect">
            <a:avLst/>
          </a:prstGeom>
          <a:pattFill prst="pct60">
            <a:fgClr>
              <a:schemeClr val="folHlink"/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>
              <a:spcBef>
                <a:spcPct val="50000"/>
              </a:spcBef>
              <a:buClr>
                <a:srgbClr val="A50021"/>
              </a:buClr>
              <a:buFont typeface="Wingdings" pitchFamily="2" charset="2"/>
              <a:buChar char="ü"/>
              <a:defRPr/>
            </a:pPr>
            <a:endParaRPr lang="fa-I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027" name="Group 109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1034" name="Group 1027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1039" name="Group 1028"/>
              <p:cNvGrpSpPr>
                <a:grpSpLocks/>
              </p:cNvGrpSpPr>
              <p:nvPr/>
            </p:nvGrpSpPr>
            <p:grpSpPr bwMode="auto">
              <a:xfrm>
                <a:off x="0" y="192"/>
                <a:ext cx="5760" cy="4032"/>
                <a:chOff x="0" y="192"/>
                <a:chExt cx="5760" cy="4032"/>
              </a:xfrm>
            </p:grpSpPr>
            <p:sp>
              <p:nvSpPr>
                <p:cNvPr id="41989" name="Line 1029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1990" name="Line 1030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1991" name="Line 1031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1992" name="Line 1032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1993" name="Line 1033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1994" name="Line 1034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1995" name="Line 1035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1996" name="Line 1036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1997" name="Line 1037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1998" name="Line 1038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1999" name="Line 1039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2000" name="Line 1040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2001" name="Line 1041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2002" name="Line 1042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2003" name="Line 1043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2004" name="Line 1044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2005" name="Line 1045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2006" name="Line 1046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2007" name="Line 1047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2008" name="Line 1048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2009" name="Line 1049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2010" name="Line 1050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1040" name="Group 1051"/>
              <p:cNvGrpSpPr>
                <a:grpSpLocks/>
              </p:cNvGrpSpPr>
              <p:nvPr/>
            </p:nvGrpSpPr>
            <p:grpSpPr bwMode="auto">
              <a:xfrm>
                <a:off x="192" y="0"/>
                <a:ext cx="5376" cy="4320"/>
                <a:chOff x="192" y="0"/>
                <a:chExt cx="5376" cy="4320"/>
              </a:xfrm>
            </p:grpSpPr>
            <p:sp>
              <p:nvSpPr>
                <p:cNvPr id="42012" name="Line 1052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2013" name="Line 1053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2014" name="Line 1054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2015" name="Line 1055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2016" name="Line 1056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2017" name="Line 1057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2018" name="Line 1058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2019" name="Line 1059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2020" name="Line 1060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2021" name="Line 1061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2022" name="Line 1062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2023" name="Line 1063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2024" name="Line 1064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2025" name="Line 1065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2026" name="Line 1066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2027" name="Line 1067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2028" name="Line 1068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2029" name="Line 1069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2030" name="Line 1070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2031" name="Line 1071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2032" name="Line 1072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2033" name="Line 1073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2034" name="Line 1074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2035" name="Line 1075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2036" name="Line 1076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2037" name="Line 1077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2038" name="Line 1078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2039" name="Line 1079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2040" name="Line 1080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  <p:grpSp>
          <p:nvGrpSpPr>
            <p:cNvPr id="1035" name="Group 1093"/>
            <p:cNvGrpSpPr>
              <a:grpSpLocks/>
            </p:cNvGrpSpPr>
            <p:nvPr userDrawn="1"/>
          </p:nvGrpSpPr>
          <p:grpSpPr bwMode="auto">
            <a:xfrm>
              <a:off x="4418" y="834"/>
              <a:ext cx="1102" cy="1364"/>
              <a:chOff x="4418" y="834"/>
              <a:chExt cx="1102" cy="1364"/>
            </a:xfrm>
          </p:grpSpPr>
          <p:sp>
            <p:nvSpPr>
              <p:cNvPr id="42044" name="Line 1084"/>
              <p:cNvSpPr>
                <a:spLocks noChangeShapeType="1"/>
              </p:cNvSpPr>
              <p:nvPr/>
            </p:nvSpPr>
            <p:spPr bwMode="ltGray">
              <a:xfrm rot="5400000" flipH="1">
                <a:off x="4772" y="1516"/>
                <a:ext cx="1364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2045" name="Line 1085"/>
              <p:cNvSpPr>
                <a:spLocks noChangeShapeType="1"/>
              </p:cNvSpPr>
              <p:nvPr/>
            </p:nvSpPr>
            <p:spPr bwMode="ltGray">
              <a:xfrm rot="5400000">
                <a:off x="4963" y="411"/>
                <a:ext cx="6" cy="109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2046" name="Arc 1086"/>
              <p:cNvSpPr>
                <a:spLocks/>
              </p:cNvSpPr>
              <p:nvPr/>
            </p:nvSpPr>
            <p:spPr bwMode="ltGray">
              <a:xfrm rot="5400000" flipH="1">
                <a:off x="5398" y="898"/>
                <a:ext cx="122" cy="122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22385 w 43200"/>
                  <a:gd name="T1" fmla="*/ 43186 h 43200"/>
                  <a:gd name="T2" fmla="*/ 43153 w 43200"/>
                  <a:gd name="T3" fmla="*/ 23020 h 43200"/>
                  <a:gd name="T4" fmla="*/ 21600 w 43200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43200" fill="none" extrusionOk="0">
                    <a:moveTo>
                      <a:pt x="22384" y="43185"/>
                    </a:moveTo>
                    <a:cubicBezTo>
                      <a:pt x="22123" y="43195"/>
                      <a:pt x="21861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2073"/>
                      <a:pt x="43184" y="22547"/>
                      <a:pt x="43153" y="23020"/>
                    </a:cubicBezTo>
                  </a:path>
                  <a:path w="43200" h="43200" stroke="0" extrusionOk="0">
                    <a:moveTo>
                      <a:pt x="22384" y="43185"/>
                    </a:moveTo>
                    <a:cubicBezTo>
                      <a:pt x="22123" y="43195"/>
                      <a:pt x="21861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2073"/>
                      <a:pt x="43184" y="22547"/>
                      <a:pt x="43153" y="23020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1028" name="Rectangle 1087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2952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1088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05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2049" name="Rectangle 108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>
              <a:spcBef>
                <a:spcPct val="0"/>
              </a:spcBef>
              <a:buClrTx/>
              <a:buFontTx/>
              <a:buNone/>
              <a:defRPr sz="1400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050" name="Rectangle 109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>
              <a:spcBef>
                <a:spcPct val="0"/>
              </a:spcBef>
              <a:buClrTx/>
              <a:buFontTx/>
              <a:buNone/>
              <a:defRPr sz="1400">
                <a:effectLst/>
                <a:cs typeface="+mn-cs"/>
              </a:defRPr>
            </a:lvl1pPr>
          </a:lstStyle>
          <a:p>
            <a:pPr>
              <a:defRPr/>
            </a:pPr>
            <a:r>
              <a:rPr lang="fa-IR" dirty="0" smtClean="0"/>
              <a:t>دانشگاه کاشان دانشکده برق و کامپيوتر</a:t>
            </a:r>
            <a:endParaRPr lang="en-US" dirty="0"/>
          </a:p>
        </p:txBody>
      </p:sp>
      <p:sp>
        <p:nvSpPr>
          <p:cNvPr id="42051" name="Rectangle 109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0">
              <a:spcBef>
                <a:spcPct val="0"/>
              </a:spcBef>
              <a:buClrTx/>
              <a:buFontTx/>
              <a:buNone/>
              <a:defRPr sz="1800">
                <a:effectLst/>
                <a:cs typeface="Arial" pitchFamily="34" charset="0"/>
              </a:defRPr>
            </a:lvl1pPr>
          </a:lstStyle>
          <a:p>
            <a:pPr>
              <a:defRPr/>
            </a:pPr>
            <a:fld id="{79A917D3-18A1-46D9-ABB2-66F9A65EE42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42052" name="Line 1092"/>
          <p:cNvSpPr>
            <a:spLocks noChangeShapeType="1"/>
          </p:cNvSpPr>
          <p:nvPr/>
        </p:nvSpPr>
        <p:spPr bwMode="ltGray">
          <a:xfrm>
            <a:off x="314325" y="0"/>
            <a:ext cx="0" cy="23622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rtl="0">
              <a:spcBef>
                <a:spcPct val="50000"/>
              </a:spcBef>
              <a:buClr>
                <a:srgbClr val="A50021"/>
              </a:buClr>
              <a:buFont typeface="Wingdings" pitchFamily="2" charset="2"/>
              <a:buChar char="ü"/>
              <a:defRPr/>
            </a:pPr>
            <a:endParaRPr lang="fa-I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0" r:id="rId1"/>
    <p:sldLayoutId id="2147484091" r:id="rId2"/>
    <p:sldLayoutId id="2147484079" r:id="rId3"/>
    <p:sldLayoutId id="2147484080" r:id="rId4"/>
    <p:sldLayoutId id="2147484081" r:id="rId5"/>
    <p:sldLayoutId id="2147484082" r:id="rId6"/>
    <p:sldLayoutId id="2147484083" r:id="rId7"/>
    <p:sldLayoutId id="2147484084" r:id="rId8"/>
    <p:sldLayoutId id="2147484085" r:id="rId9"/>
    <p:sldLayoutId id="2147484086" r:id="rId10"/>
    <p:sldLayoutId id="2147484087" r:id="rId11"/>
    <p:sldLayoutId id="2147484088" r:id="rId12"/>
    <p:sldLayoutId id="2147484089" r:id="rId13"/>
  </p:sldLayoutIdLst>
  <p:hf hdr="0" dt="0"/>
  <p:txStyles>
    <p:titleStyle>
      <a:lvl1pPr algn="r" rtl="1" eaLnBrk="0" fontAlgn="base" hangingPunct="0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+mj-lt"/>
          <a:ea typeface="+mj-ea"/>
          <a:cs typeface="+mj-cs"/>
        </a:defRPr>
      </a:lvl1pPr>
      <a:lvl2pPr algn="r" rtl="1" eaLnBrk="0" fontAlgn="base" hangingPunct="0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Tahoma" pitchFamily="34" charset="0"/>
          <a:cs typeface="Zar" pitchFamily="2" charset="-78"/>
        </a:defRPr>
      </a:lvl2pPr>
      <a:lvl3pPr algn="r" rtl="1" eaLnBrk="0" fontAlgn="base" hangingPunct="0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Tahoma" pitchFamily="34" charset="0"/>
          <a:cs typeface="Zar" pitchFamily="2" charset="-78"/>
        </a:defRPr>
      </a:lvl3pPr>
      <a:lvl4pPr algn="r" rtl="1" eaLnBrk="0" fontAlgn="base" hangingPunct="0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Tahoma" pitchFamily="34" charset="0"/>
          <a:cs typeface="Zar" pitchFamily="2" charset="-78"/>
        </a:defRPr>
      </a:lvl4pPr>
      <a:lvl5pPr algn="r" rtl="1" eaLnBrk="0" fontAlgn="base" hangingPunct="0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Tahoma" pitchFamily="34" charset="0"/>
          <a:cs typeface="Zar" pitchFamily="2" charset="-78"/>
        </a:defRPr>
      </a:lvl5pPr>
      <a:lvl6pPr marL="457200" algn="r" rtl="1" fontAlgn="base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Tahoma" pitchFamily="34" charset="0"/>
          <a:cs typeface="Zar" pitchFamily="2" charset="-78"/>
        </a:defRPr>
      </a:lvl6pPr>
      <a:lvl7pPr marL="914400" algn="r" rtl="1" fontAlgn="base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Tahoma" pitchFamily="34" charset="0"/>
          <a:cs typeface="Zar" pitchFamily="2" charset="-78"/>
        </a:defRPr>
      </a:lvl7pPr>
      <a:lvl8pPr marL="1371600" algn="r" rtl="1" fontAlgn="base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Tahoma" pitchFamily="34" charset="0"/>
          <a:cs typeface="Zar" pitchFamily="2" charset="-78"/>
        </a:defRPr>
      </a:lvl8pPr>
      <a:lvl9pPr marL="1828800" algn="r" rtl="1" fontAlgn="base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Tahoma" pitchFamily="34" charset="0"/>
          <a:cs typeface="Zar" pitchFamily="2" charset="-78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rgbClr val="0034DC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08113" y="1766888"/>
            <a:ext cx="6196012" cy="1223962"/>
          </a:xfrm>
        </p:spPr>
        <p:txBody>
          <a:bodyPr/>
          <a:lstStyle/>
          <a:p>
            <a:pPr algn="ctr" eaLnBrk="1" hangingPunct="1"/>
            <a:r>
              <a:rPr lang="fa-IR" sz="4000" dirty="0" smtClean="0">
                <a:cs typeface="B Zar" panose="00000400000000000000" pitchFamily="2" charset="-78"/>
              </a:rPr>
              <a:t>درختها- قسمت </a:t>
            </a:r>
            <a:r>
              <a:rPr lang="fa-IR" sz="4000" dirty="0" smtClean="0">
                <a:cs typeface="B Zar" panose="00000400000000000000" pitchFamily="2" charset="-78"/>
              </a:rPr>
              <a:t>چهارم</a:t>
            </a:r>
            <a:endParaRPr lang="en-US" sz="4000" dirty="0" smtClean="0">
              <a:cs typeface="B Zar" panose="00000400000000000000" pitchFamily="2" charset="-78"/>
            </a:endParaRPr>
          </a:p>
        </p:txBody>
      </p:sp>
      <p:sp>
        <p:nvSpPr>
          <p:cNvPr id="4099" name="Text Box 7"/>
          <p:cNvSpPr txBox="1">
            <a:spLocks noChangeArrowheads="1"/>
          </p:cNvSpPr>
          <p:nvPr/>
        </p:nvSpPr>
        <p:spPr bwMode="auto">
          <a:xfrm>
            <a:off x="723900" y="5594350"/>
            <a:ext cx="4948238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l" defTabSz="762000">
              <a:spcBef>
                <a:spcPct val="50000"/>
              </a:spcBef>
              <a:buClr>
                <a:srgbClr val="A50021"/>
              </a:buClr>
              <a:buFont typeface="Wingdings" pitchFamily="2" charset="2"/>
              <a:buNone/>
            </a:pPr>
            <a:r>
              <a:rPr lang="fa-IR" sz="1800" dirty="0" smtClean="0">
                <a:cs typeface="B Zar" panose="00000400000000000000" pitchFamily="2" charset="-78"/>
              </a:rPr>
              <a:t>دانشگاه کاشان دانشکده برق و کامپيوتر</a:t>
            </a:r>
            <a:endParaRPr lang="en-GB" sz="1800" dirty="0">
              <a:cs typeface="B Zar" panose="00000400000000000000" pitchFamily="2" charset="-78"/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3366281" y="3749662"/>
            <a:ext cx="3766039" cy="138499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 algn="ctr" defTabSz="762000">
              <a:spcBef>
                <a:spcPct val="50000"/>
              </a:spcBef>
              <a:buClr>
                <a:srgbClr val="A50021"/>
              </a:buClr>
              <a:buFont typeface="Wingdings" pitchFamily="2" charset="2"/>
              <a:buNone/>
            </a:pPr>
            <a:r>
              <a:rPr lang="fa-IR" sz="2400" b="1" dirty="0" smtClean="0">
                <a:solidFill>
                  <a:srgbClr val="FF0000"/>
                </a:solidFill>
                <a:cs typeface="B Zar" panose="00000400000000000000" pitchFamily="2" charset="-78"/>
              </a:rPr>
              <a:t>سید مهدی وحیدی پور</a:t>
            </a:r>
          </a:p>
          <a:p>
            <a:pPr algn="l" defTabSz="762000">
              <a:spcBef>
                <a:spcPct val="50000"/>
              </a:spcBef>
              <a:buClr>
                <a:srgbClr val="A50021"/>
              </a:buClr>
              <a:buFont typeface="Wingdings" pitchFamily="2" charset="2"/>
              <a:buNone/>
            </a:pPr>
            <a:endParaRPr lang="fa-IR" sz="2000" b="1" dirty="0" smtClean="0">
              <a:solidFill>
                <a:srgbClr val="FF0000"/>
              </a:solidFill>
              <a:cs typeface="B Zar" panose="00000400000000000000" pitchFamily="2" charset="-78"/>
            </a:endParaRPr>
          </a:p>
          <a:p>
            <a:pPr algn="ctr" defTabSz="762000">
              <a:spcBef>
                <a:spcPct val="50000"/>
              </a:spcBef>
              <a:buClr>
                <a:srgbClr val="A50021"/>
              </a:buClr>
              <a:buFont typeface="Wingdings" pitchFamily="2" charset="2"/>
              <a:buNone/>
            </a:pPr>
            <a:r>
              <a:rPr lang="fa-IR" sz="2000" b="1" dirty="0" smtClean="0">
                <a:solidFill>
                  <a:srgbClr val="FF0000"/>
                </a:solidFill>
                <a:cs typeface="B Zar" panose="00000400000000000000" pitchFamily="2" charset="-78"/>
              </a:rPr>
              <a:t>با تشکر از دکتر جواد سلیمی</a:t>
            </a:r>
            <a:endParaRPr lang="en-GB" sz="2000" b="1" dirty="0">
              <a:solidFill>
                <a:srgbClr val="FF0000"/>
              </a:solidFill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45351749"/>
      </p:ext>
    </p:extLst>
  </p:cSld>
  <p:clrMapOvr>
    <a:masterClrMapping/>
  </p:clrMapOvr>
  <p:transition advClick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307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B Zar" panose="00000400000000000000" pitchFamily="2" charset="-78"/>
              </a:rPr>
              <a:t>Heap</a:t>
            </a:r>
            <a:endParaRPr lang="fa-IR" dirty="0"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None/>
            </a:pPr>
            <a:r>
              <a:rPr lang="fa-IR" dirty="0" smtClean="0">
                <a:cs typeface="B Zar" panose="00000400000000000000" pitchFamily="2" charset="-78"/>
              </a:rPr>
              <a:t>عمليات اصلي روي يک </a:t>
            </a:r>
            <a:r>
              <a:rPr lang="en-US" dirty="0" smtClean="0">
                <a:cs typeface="B Zar" panose="00000400000000000000" pitchFamily="2" charset="-78"/>
              </a:rPr>
              <a:t>Heap</a:t>
            </a:r>
            <a:endParaRPr lang="fa-IR" dirty="0" smtClean="0">
              <a:cs typeface="B Zar" panose="00000400000000000000" pitchFamily="2" charset="-78"/>
            </a:endParaRP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q"/>
            </a:pPr>
            <a:r>
              <a:rPr lang="fa-IR" dirty="0" smtClean="0">
                <a:cs typeface="B Zar" panose="00000400000000000000" pitchFamily="2" charset="-78"/>
              </a:rPr>
              <a:t>ايجاد يک </a:t>
            </a:r>
            <a:r>
              <a:rPr lang="en-US" dirty="0" smtClean="0">
                <a:latin typeface="Perpetua" pitchFamily="18" charset="0"/>
                <a:cs typeface="B Zar" panose="00000400000000000000" pitchFamily="2" charset="-78"/>
              </a:rPr>
              <a:t>Heap</a:t>
            </a:r>
            <a:r>
              <a:rPr lang="fa-IR" dirty="0" smtClean="0">
                <a:latin typeface="Perpetua" pitchFamily="18" charset="0"/>
                <a:cs typeface="B Zar" panose="00000400000000000000" pitchFamily="2" charset="-78"/>
              </a:rPr>
              <a:t> خالي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q"/>
            </a:pPr>
            <a:endParaRPr lang="fa-IR" dirty="0" smtClean="0">
              <a:latin typeface="Perpetua" pitchFamily="18" charset="0"/>
              <a:cs typeface="B Zar" panose="00000400000000000000" pitchFamily="2" charset="-78"/>
            </a:endParaRP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q"/>
            </a:pPr>
            <a:r>
              <a:rPr lang="fa-IR" dirty="0" smtClean="0">
                <a:latin typeface="Perpetua" pitchFamily="18" charset="0"/>
                <a:cs typeface="B Zar" panose="00000400000000000000" pitchFamily="2" charset="-78"/>
              </a:rPr>
              <a:t>اضافه کردن يک عنصر جديد به </a:t>
            </a:r>
            <a:r>
              <a:rPr lang="en-US" dirty="0" smtClean="0">
                <a:latin typeface="Perpetua" pitchFamily="18" charset="0"/>
                <a:cs typeface="B Zar" panose="00000400000000000000" pitchFamily="2" charset="-78"/>
              </a:rPr>
              <a:t>Heap</a:t>
            </a:r>
            <a:endParaRPr lang="fa-IR" dirty="0" smtClean="0">
              <a:latin typeface="Perpetua" pitchFamily="18" charset="0"/>
              <a:cs typeface="B Zar" panose="00000400000000000000" pitchFamily="2" charset="-78"/>
            </a:endParaRP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q"/>
            </a:pPr>
            <a:endParaRPr lang="en-US" dirty="0" smtClean="0">
              <a:latin typeface="Perpetua" pitchFamily="18" charset="0"/>
              <a:cs typeface="B Zar" panose="00000400000000000000" pitchFamily="2" charset="-78"/>
            </a:endParaRP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q"/>
            </a:pPr>
            <a:r>
              <a:rPr lang="fa-IR" dirty="0" smtClean="0">
                <a:latin typeface="Perpetua" pitchFamily="18" charset="0"/>
                <a:cs typeface="B Zar" panose="00000400000000000000" pitchFamily="2" charset="-78"/>
              </a:rPr>
              <a:t>حذف بزرگترين عنصر از </a:t>
            </a:r>
            <a:r>
              <a:rPr lang="en-US" dirty="0" smtClean="0">
                <a:latin typeface="Perpetua" pitchFamily="18" charset="0"/>
                <a:cs typeface="B Zar" panose="00000400000000000000" pitchFamily="2" charset="-78"/>
              </a:rPr>
              <a:t>Heap</a:t>
            </a:r>
          </a:p>
          <a:p>
            <a:endParaRPr lang="fa-IR" dirty="0">
              <a:cs typeface="B Zar" panose="00000400000000000000" pitchFamily="2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dirty="0" smtClean="0">
                <a:cs typeface="B Zar" panose="00000400000000000000" pitchFamily="2" charset="-78"/>
              </a:rPr>
              <a:t>دانشگاه کاشان دانشکده برق و کامپيوتر</a:t>
            </a:r>
            <a:endParaRPr lang="en-US" dirty="0">
              <a:cs typeface="B Zar" panose="00000400000000000000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3C2DDB-ADD9-4DD8-9D3A-A992FD079958}" type="slidenum">
              <a:rPr lang="ar-SA" smtClean="0">
                <a:cs typeface="B Zar" panose="00000400000000000000" pitchFamily="2" charset="-78"/>
              </a:rPr>
              <a:pPr>
                <a:defRPr/>
              </a:pPr>
              <a:t>10</a:t>
            </a:fld>
            <a:endParaRPr lang="en-US" dirty="0">
              <a:cs typeface="B Zar" panose="00000400000000000000" pitchFamily="2" charset="-78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B Zar" panose="00000400000000000000" pitchFamily="2" charset="-78"/>
              </a:rPr>
              <a:t>Heap</a:t>
            </a:r>
            <a:endParaRPr lang="fa-IR" dirty="0"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>
                <a:cs typeface="B Zar" panose="00000400000000000000" pitchFamily="2" charset="-78"/>
              </a:rPr>
              <a:t>نوع داده مجرد </a:t>
            </a:r>
            <a:r>
              <a:rPr lang="en-US" dirty="0" smtClean="0">
                <a:cs typeface="B Zar" panose="00000400000000000000" pitchFamily="2" charset="-78"/>
              </a:rPr>
              <a:t>Heap</a:t>
            </a:r>
            <a:endParaRPr lang="fa-IR" dirty="0">
              <a:cs typeface="B Zar" panose="00000400000000000000" pitchFamily="2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dirty="0" smtClean="0">
                <a:cs typeface="B Zar" panose="00000400000000000000" pitchFamily="2" charset="-78"/>
              </a:rPr>
              <a:t>دانشگاه کاشان دانشکده برق و کامپيوتر</a:t>
            </a:r>
            <a:endParaRPr lang="en-US" dirty="0">
              <a:cs typeface="B Zar" panose="00000400000000000000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3C2DDB-ADD9-4DD8-9D3A-A992FD079958}" type="slidenum">
              <a:rPr lang="ar-SA" smtClean="0">
                <a:cs typeface="B Zar" panose="00000400000000000000" pitchFamily="2" charset="-78"/>
              </a:rPr>
              <a:pPr>
                <a:defRPr/>
              </a:pPr>
              <a:t>11</a:t>
            </a:fld>
            <a:endParaRPr lang="en-US">
              <a:cs typeface="B Zar" panose="00000400000000000000" pitchFamily="2" charset="-78"/>
            </a:endParaRPr>
          </a:p>
        </p:txBody>
      </p:sp>
      <p:pic>
        <p:nvPicPr>
          <p:cNvPr id="7" name="Picture 4" descr="s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148" b="9556"/>
          <a:stretch>
            <a:fillRect/>
          </a:stretch>
        </p:blipFill>
        <p:spPr bwMode="auto">
          <a:xfrm>
            <a:off x="422729" y="2278743"/>
            <a:ext cx="7456488" cy="41510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115888"/>
            <a:ext cx="8226425" cy="1143000"/>
          </a:xfrm>
        </p:spPr>
        <p:txBody>
          <a:bodyPr/>
          <a:lstStyle/>
          <a:p>
            <a:pPr algn="r"/>
            <a:r>
              <a:rPr lang="fa-IR" altLang="zh-TW" dirty="0" smtClean="0">
                <a:cs typeface="B Zar" panose="00000400000000000000" pitchFamily="2" charset="-78"/>
              </a:rPr>
              <a:t>اضافه کردن يک عنصر در </a:t>
            </a:r>
            <a:r>
              <a:rPr lang="en-US" altLang="zh-TW" sz="2800" dirty="0" smtClean="0">
                <a:cs typeface="B Zar" panose="00000400000000000000" pitchFamily="2" charset="-78"/>
              </a:rPr>
              <a:t>Max Heap</a:t>
            </a:r>
            <a:endParaRPr lang="en-US" altLang="zh-TW" dirty="0">
              <a:cs typeface="B Zar" panose="00000400000000000000" pitchFamily="2" charset="-78"/>
            </a:endParaRPr>
          </a:p>
        </p:txBody>
      </p:sp>
      <p:pic>
        <p:nvPicPr>
          <p:cNvPr id="176132" name="Picture 4" descr="p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77" t="1828" r="6630" b="7329"/>
          <a:stretch>
            <a:fillRect/>
          </a:stretch>
        </p:blipFill>
        <p:spPr bwMode="auto">
          <a:xfrm>
            <a:off x="2843213" y="2492375"/>
            <a:ext cx="6121400" cy="3864882"/>
          </a:xfrm>
          <a:prstGeom prst="rect">
            <a:avLst/>
          </a:prstGeom>
          <a:noFill/>
        </p:spPr>
      </p:pic>
      <p:sp>
        <p:nvSpPr>
          <p:cNvPr id="176133" name="Line 5"/>
          <p:cNvSpPr>
            <a:spLocks noChangeShapeType="1"/>
          </p:cNvSpPr>
          <p:nvPr/>
        </p:nvSpPr>
        <p:spPr bwMode="auto">
          <a:xfrm>
            <a:off x="5868988" y="5083175"/>
            <a:ext cx="1295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algn="l" rtl="0"/>
            <a:endParaRPr lang="fa-IR">
              <a:cs typeface="B Zar" panose="00000400000000000000" pitchFamily="2" charset="-78"/>
            </a:endParaRPr>
          </a:p>
        </p:txBody>
      </p:sp>
      <p:sp>
        <p:nvSpPr>
          <p:cNvPr id="176134" name="Line 6"/>
          <p:cNvSpPr>
            <a:spLocks noChangeShapeType="1"/>
          </p:cNvSpPr>
          <p:nvPr/>
        </p:nvSpPr>
        <p:spPr bwMode="auto">
          <a:xfrm>
            <a:off x="4389438" y="5300663"/>
            <a:ext cx="277495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algn="l" rtl="0"/>
            <a:endParaRPr lang="fa-IR">
              <a:cs typeface="B Zar" panose="00000400000000000000" pitchFamily="2" charset="-78"/>
            </a:endParaRPr>
          </a:p>
        </p:txBody>
      </p:sp>
      <p:sp>
        <p:nvSpPr>
          <p:cNvPr id="176135" name="Rectangle 7"/>
          <p:cNvSpPr>
            <a:spLocks noChangeArrowheads="1"/>
          </p:cNvSpPr>
          <p:nvPr/>
        </p:nvSpPr>
        <p:spPr bwMode="auto">
          <a:xfrm>
            <a:off x="7091363" y="4903788"/>
            <a:ext cx="81464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/>
            <a:r>
              <a:rPr lang="en-US" altLang="zh-TW" dirty="0">
                <a:solidFill>
                  <a:srgbClr val="FF0000"/>
                </a:solidFill>
                <a:cs typeface="B Zar" panose="00000400000000000000" pitchFamily="2" charset="-78"/>
              </a:rPr>
              <a:t>parent </a:t>
            </a:r>
            <a:r>
              <a:rPr lang="en-US" altLang="zh-TW" dirty="0" smtClean="0">
                <a:solidFill>
                  <a:srgbClr val="FF0000"/>
                </a:solidFill>
                <a:cs typeface="B Zar" panose="00000400000000000000" pitchFamily="2" charset="-78"/>
              </a:rPr>
              <a:t>link</a:t>
            </a:r>
            <a:endParaRPr lang="en-US" altLang="zh-TW" dirty="0">
              <a:solidFill>
                <a:srgbClr val="FF0000"/>
              </a:solidFill>
              <a:cs typeface="B Zar" panose="00000400000000000000" pitchFamily="2" charset="-78"/>
            </a:endParaRPr>
          </a:p>
        </p:txBody>
      </p:sp>
      <p:sp>
        <p:nvSpPr>
          <p:cNvPr id="176136" name="Rectangle 8"/>
          <p:cNvSpPr>
            <a:spLocks noChangeArrowheads="1"/>
          </p:cNvSpPr>
          <p:nvPr/>
        </p:nvSpPr>
        <p:spPr bwMode="auto">
          <a:xfrm>
            <a:off x="7091363" y="5149850"/>
            <a:ext cx="93166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/>
            <a:r>
              <a:rPr lang="en-US" altLang="zh-TW" dirty="0">
                <a:solidFill>
                  <a:srgbClr val="FF0000"/>
                </a:solidFill>
                <a:cs typeface="B Zar" panose="00000400000000000000" pitchFamily="2" charset="-78"/>
              </a:rPr>
              <a:t>item </a:t>
            </a:r>
            <a:r>
              <a:rPr lang="en-US" altLang="zh-TW" dirty="0" smtClean="0">
                <a:solidFill>
                  <a:srgbClr val="FF0000"/>
                </a:solidFill>
                <a:cs typeface="B Zar" panose="00000400000000000000" pitchFamily="2" charset="-78"/>
              </a:rPr>
              <a:t>up heap</a:t>
            </a:r>
            <a:endParaRPr lang="en-US" altLang="zh-TW" dirty="0">
              <a:solidFill>
                <a:srgbClr val="FF0000"/>
              </a:solidFill>
              <a:cs typeface="B Zar" panose="00000400000000000000" pitchFamily="2" charset="-78"/>
            </a:endParaRPr>
          </a:p>
        </p:txBody>
      </p:sp>
      <p:sp>
        <p:nvSpPr>
          <p:cNvPr id="176139" name="Oval 11"/>
          <p:cNvSpPr>
            <a:spLocks noChangeArrowheads="1"/>
          </p:cNvSpPr>
          <p:nvPr/>
        </p:nvSpPr>
        <p:spPr bwMode="auto">
          <a:xfrm>
            <a:off x="581025" y="5321300"/>
            <a:ext cx="392113" cy="392113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/>
            <a:endParaRPr lang="fa-IR">
              <a:cs typeface="B Zar" panose="00000400000000000000" pitchFamily="2" charset="-78"/>
            </a:endParaRPr>
          </a:p>
        </p:txBody>
      </p:sp>
      <p:sp>
        <p:nvSpPr>
          <p:cNvPr id="176140" name="Oval 12"/>
          <p:cNvSpPr>
            <a:spLocks noChangeArrowheads="1"/>
          </p:cNvSpPr>
          <p:nvPr/>
        </p:nvSpPr>
        <p:spPr bwMode="auto">
          <a:xfrm>
            <a:off x="1831975" y="5287963"/>
            <a:ext cx="392113" cy="392112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/>
            <a:endParaRPr lang="fa-IR">
              <a:cs typeface="B Zar" panose="00000400000000000000" pitchFamily="2" charset="-78"/>
            </a:endParaRPr>
          </a:p>
        </p:txBody>
      </p:sp>
      <p:sp>
        <p:nvSpPr>
          <p:cNvPr id="176141" name="Oval 13"/>
          <p:cNvSpPr>
            <a:spLocks noChangeArrowheads="1"/>
          </p:cNvSpPr>
          <p:nvPr/>
        </p:nvSpPr>
        <p:spPr bwMode="auto">
          <a:xfrm>
            <a:off x="298450" y="6205538"/>
            <a:ext cx="392113" cy="392112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/>
            <a:endParaRPr lang="fa-IR">
              <a:cs typeface="B Zar" panose="00000400000000000000" pitchFamily="2" charset="-78"/>
            </a:endParaRPr>
          </a:p>
        </p:txBody>
      </p:sp>
      <p:sp>
        <p:nvSpPr>
          <p:cNvPr id="176142" name="Line 14"/>
          <p:cNvSpPr>
            <a:spLocks noChangeShapeType="1"/>
          </p:cNvSpPr>
          <p:nvPr/>
        </p:nvSpPr>
        <p:spPr bwMode="auto">
          <a:xfrm flipH="1">
            <a:off x="792163" y="4891088"/>
            <a:ext cx="488950" cy="428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l" rtl="0"/>
            <a:endParaRPr lang="fa-IR">
              <a:cs typeface="B Zar" panose="00000400000000000000" pitchFamily="2" charset="-78"/>
            </a:endParaRPr>
          </a:p>
        </p:txBody>
      </p:sp>
      <p:sp>
        <p:nvSpPr>
          <p:cNvPr id="176143" name="Line 15"/>
          <p:cNvSpPr>
            <a:spLocks noChangeShapeType="1"/>
          </p:cNvSpPr>
          <p:nvPr/>
        </p:nvSpPr>
        <p:spPr bwMode="auto">
          <a:xfrm flipH="1">
            <a:off x="496888" y="5691188"/>
            <a:ext cx="130175" cy="5254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l" rtl="0"/>
            <a:endParaRPr lang="fa-IR">
              <a:cs typeface="B Zar" panose="00000400000000000000" pitchFamily="2" charset="-78"/>
            </a:endParaRPr>
          </a:p>
        </p:txBody>
      </p:sp>
      <p:sp>
        <p:nvSpPr>
          <p:cNvPr id="176144" name="Rectangle 16"/>
          <p:cNvSpPr>
            <a:spLocks noChangeArrowheads="1"/>
          </p:cNvSpPr>
          <p:nvPr/>
        </p:nvSpPr>
        <p:spPr bwMode="auto">
          <a:xfrm>
            <a:off x="534988" y="5276850"/>
            <a:ext cx="493725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 rtl="0" eaLnBrk="0" hangingPunct="0"/>
            <a:r>
              <a:rPr lang="en-US" altLang="zh-TW" sz="2400">
                <a:latin typeface="Times New Roman" pitchFamily="18" charset="0"/>
                <a:cs typeface="B Zar" panose="00000400000000000000" pitchFamily="2" charset="-78"/>
              </a:rPr>
              <a:t>15</a:t>
            </a:r>
          </a:p>
        </p:txBody>
      </p:sp>
      <p:sp>
        <p:nvSpPr>
          <p:cNvPr id="176145" name="Rectangle 17"/>
          <p:cNvSpPr>
            <a:spLocks noChangeArrowheads="1"/>
          </p:cNvSpPr>
          <p:nvPr/>
        </p:nvSpPr>
        <p:spPr bwMode="auto">
          <a:xfrm>
            <a:off x="1866900" y="5280025"/>
            <a:ext cx="339837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 rtl="0" eaLnBrk="0" hangingPunct="0"/>
            <a:r>
              <a:rPr lang="en-US" altLang="zh-TW" sz="2400">
                <a:latin typeface="Times New Roman" pitchFamily="18" charset="0"/>
                <a:cs typeface="B Zar" panose="00000400000000000000" pitchFamily="2" charset="-78"/>
              </a:rPr>
              <a:t>2</a:t>
            </a:r>
          </a:p>
        </p:txBody>
      </p:sp>
      <p:sp>
        <p:nvSpPr>
          <p:cNvPr id="176146" name="Rectangle 18"/>
          <p:cNvSpPr>
            <a:spLocks noChangeArrowheads="1"/>
          </p:cNvSpPr>
          <p:nvPr/>
        </p:nvSpPr>
        <p:spPr bwMode="auto">
          <a:xfrm>
            <a:off x="250825" y="6211888"/>
            <a:ext cx="493725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 rtl="0" eaLnBrk="0" hangingPunct="0"/>
            <a:r>
              <a:rPr lang="en-US" altLang="zh-TW" sz="2400">
                <a:latin typeface="Times New Roman" pitchFamily="18" charset="0"/>
                <a:cs typeface="B Zar" panose="00000400000000000000" pitchFamily="2" charset="-78"/>
              </a:rPr>
              <a:t>14</a:t>
            </a:r>
          </a:p>
        </p:txBody>
      </p:sp>
      <p:sp>
        <p:nvSpPr>
          <p:cNvPr id="176147" name="Oval 19"/>
          <p:cNvSpPr>
            <a:spLocks noChangeArrowheads="1"/>
          </p:cNvSpPr>
          <p:nvPr/>
        </p:nvSpPr>
        <p:spPr bwMode="auto">
          <a:xfrm>
            <a:off x="893763" y="6219825"/>
            <a:ext cx="392112" cy="392113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/>
            <a:endParaRPr lang="fa-IR">
              <a:cs typeface="B Zar" panose="00000400000000000000" pitchFamily="2" charset="-78"/>
            </a:endParaRPr>
          </a:p>
        </p:txBody>
      </p:sp>
      <p:sp>
        <p:nvSpPr>
          <p:cNvPr id="176148" name="Rectangle 20"/>
          <p:cNvSpPr>
            <a:spLocks noChangeArrowheads="1"/>
          </p:cNvSpPr>
          <p:nvPr/>
        </p:nvSpPr>
        <p:spPr bwMode="auto">
          <a:xfrm>
            <a:off x="831850" y="6208713"/>
            <a:ext cx="493725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 rtl="0" eaLnBrk="0" hangingPunct="0"/>
            <a:r>
              <a:rPr lang="en-US" altLang="zh-TW" sz="2400">
                <a:latin typeface="Times New Roman" pitchFamily="18" charset="0"/>
                <a:cs typeface="B Zar" panose="00000400000000000000" pitchFamily="2" charset="-78"/>
              </a:rPr>
              <a:t>10</a:t>
            </a:r>
          </a:p>
        </p:txBody>
      </p:sp>
      <p:sp>
        <p:nvSpPr>
          <p:cNvPr id="176149" name="Line 21"/>
          <p:cNvSpPr>
            <a:spLocks noChangeShapeType="1"/>
          </p:cNvSpPr>
          <p:nvPr/>
        </p:nvSpPr>
        <p:spPr bwMode="auto">
          <a:xfrm>
            <a:off x="938213" y="5681663"/>
            <a:ext cx="166687" cy="5349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l" rtl="0"/>
            <a:endParaRPr lang="fa-IR">
              <a:cs typeface="B Zar" panose="00000400000000000000" pitchFamily="2" charset="-78"/>
            </a:endParaRPr>
          </a:p>
        </p:txBody>
      </p:sp>
      <p:sp>
        <p:nvSpPr>
          <p:cNvPr id="176150" name="Line 22"/>
          <p:cNvSpPr>
            <a:spLocks noChangeShapeType="1"/>
          </p:cNvSpPr>
          <p:nvPr/>
        </p:nvSpPr>
        <p:spPr bwMode="auto">
          <a:xfrm>
            <a:off x="1508125" y="4881563"/>
            <a:ext cx="536575" cy="4048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l" rtl="0"/>
            <a:endParaRPr lang="fa-IR">
              <a:cs typeface="B Zar" panose="00000400000000000000" pitchFamily="2" charset="-78"/>
            </a:endParaRPr>
          </a:p>
        </p:txBody>
      </p:sp>
      <p:sp>
        <p:nvSpPr>
          <p:cNvPr id="176151" name="Oval 23"/>
          <p:cNvSpPr>
            <a:spLocks noChangeArrowheads="1"/>
          </p:cNvSpPr>
          <p:nvPr/>
        </p:nvSpPr>
        <p:spPr bwMode="auto">
          <a:xfrm>
            <a:off x="1550988" y="6205538"/>
            <a:ext cx="392112" cy="392112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/>
            <a:endParaRPr lang="fa-IR">
              <a:cs typeface="B Zar" panose="00000400000000000000" pitchFamily="2" charset="-78"/>
            </a:endParaRPr>
          </a:p>
        </p:txBody>
      </p:sp>
      <p:sp>
        <p:nvSpPr>
          <p:cNvPr id="176152" name="Line 24"/>
          <p:cNvSpPr>
            <a:spLocks noChangeShapeType="1"/>
          </p:cNvSpPr>
          <p:nvPr/>
        </p:nvSpPr>
        <p:spPr bwMode="auto">
          <a:xfrm flipH="1">
            <a:off x="1749425" y="5691188"/>
            <a:ext cx="130175" cy="5254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l" rtl="0"/>
            <a:endParaRPr lang="fa-IR">
              <a:cs typeface="B Zar" panose="00000400000000000000" pitchFamily="2" charset="-78"/>
            </a:endParaRPr>
          </a:p>
        </p:txBody>
      </p:sp>
      <p:sp>
        <p:nvSpPr>
          <p:cNvPr id="176154" name="Oval 26"/>
          <p:cNvSpPr>
            <a:spLocks noChangeArrowheads="1"/>
          </p:cNvSpPr>
          <p:nvPr/>
        </p:nvSpPr>
        <p:spPr bwMode="auto">
          <a:xfrm>
            <a:off x="2146300" y="6219825"/>
            <a:ext cx="392113" cy="392113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/>
            <a:endParaRPr lang="fa-IR">
              <a:cs typeface="B Zar" panose="00000400000000000000" pitchFamily="2" charset="-78"/>
            </a:endParaRPr>
          </a:p>
        </p:txBody>
      </p:sp>
      <p:sp>
        <p:nvSpPr>
          <p:cNvPr id="176156" name="Line 28"/>
          <p:cNvSpPr>
            <a:spLocks noChangeShapeType="1"/>
          </p:cNvSpPr>
          <p:nvPr/>
        </p:nvSpPr>
        <p:spPr bwMode="auto">
          <a:xfrm>
            <a:off x="2190750" y="5681663"/>
            <a:ext cx="166688" cy="5349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l" rtl="0"/>
            <a:endParaRPr lang="fa-IR">
              <a:cs typeface="B Zar" panose="00000400000000000000" pitchFamily="2" charset="-78"/>
            </a:endParaRPr>
          </a:p>
        </p:txBody>
      </p:sp>
      <p:sp>
        <p:nvSpPr>
          <p:cNvPr id="176157" name="Text Box 29"/>
          <p:cNvSpPr txBox="1">
            <a:spLocks noChangeArrowheads="1"/>
          </p:cNvSpPr>
          <p:nvPr/>
        </p:nvSpPr>
        <p:spPr bwMode="auto">
          <a:xfrm>
            <a:off x="863600" y="4365625"/>
            <a:ext cx="3603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altLang="zh-TW" sz="1200">
                <a:latin typeface="Verdana" pitchFamily="34" charset="0"/>
                <a:cs typeface="B Zar" panose="00000400000000000000" pitchFamily="2" charset="-78"/>
              </a:rPr>
              <a:t>[1]</a:t>
            </a:r>
          </a:p>
        </p:txBody>
      </p:sp>
      <p:sp>
        <p:nvSpPr>
          <p:cNvPr id="176158" name="Text Box 30"/>
          <p:cNvSpPr txBox="1">
            <a:spLocks noChangeArrowheads="1"/>
          </p:cNvSpPr>
          <p:nvPr/>
        </p:nvSpPr>
        <p:spPr bwMode="auto">
          <a:xfrm>
            <a:off x="323850" y="5099050"/>
            <a:ext cx="3603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altLang="zh-TW" sz="1200">
                <a:latin typeface="Verdana" pitchFamily="34" charset="0"/>
                <a:cs typeface="B Zar" panose="00000400000000000000" pitchFamily="2" charset="-78"/>
              </a:rPr>
              <a:t>[2]</a:t>
            </a:r>
          </a:p>
        </p:txBody>
      </p:sp>
      <p:sp>
        <p:nvSpPr>
          <p:cNvPr id="176159" name="Text Box 31"/>
          <p:cNvSpPr txBox="1">
            <a:spLocks noChangeArrowheads="1"/>
          </p:cNvSpPr>
          <p:nvPr/>
        </p:nvSpPr>
        <p:spPr bwMode="auto">
          <a:xfrm>
            <a:off x="1547813" y="5099050"/>
            <a:ext cx="3603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altLang="zh-TW" sz="1200">
                <a:latin typeface="Verdana" pitchFamily="34" charset="0"/>
                <a:cs typeface="B Zar" panose="00000400000000000000" pitchFamily="2" charset="-78"/>
              </a:rPr>
              <a:t>[3]</a:t>
            </a:r>
          </a:p>
        </p:txBody>
      </p:sp>
      <p:sp>
        <p:nvSpPr>
          <p:cNvPr id="176160" name="Text Box 32"/>
          <p:cNvSpPr txBox="1">
            <a:spLocks noChangeArrowheads="1"/>
          </p:cNvSpPr>
          <p:nvPr/>
        </p:nvSpPr>
        <p:spPr bwMode="auto">
          <a:xfrm>
            <a:off x="34925" y="6034088"/>
            <a:ext cx="3603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altLang="zh-TW" sz="1200">
                <a:latin typeface="Verdana" pitchFamily="34" charset="0"/>
                <a:cs typeface="B Zar" panose="00000400000000000000" pitchFamily="2" charset="-78"/>
              </a:rPr>
              <a:t>[4]</a:t>
            </a:r>
          </a:p>
        </p:txBody>
      </p:sp>
      <p:sp>
        <p:nvSpPr>
          <p:cNvPr id="176161" name="Text Box 33"/>
          <p:cNvSpPr txBox="1">
            <a:spLocks noChangeArrowheads="1"/>
          </p:cNvSpPr>
          <p:nvPr/>
        </p:nvSpPr>
        <p:spPr bwMode="auto">
          <a:xfrm>
            <a:off x="684213" y="6021388"/>
            <a:ext cx="3603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altLang="zh-TW" sz="1200">
                <a:latin typeface="Verdana" pitchFamily="34" charset="0"/>
                <a:cs typeface="B Zar" panose="00000400000000000000" pitchFamily="2" charset="-78"/>
              </a:rPr>
              <a:t>[5]</a:t>
            </a:r>
          </a:p>
        </p:txBody>
      </p:sp>
      <p:sp>
        <p:nvSpPr>
          <p:cNvPr id="176162" name="Text Box 34"/>
          <p:cNvSpPr txBox="1">
            <a:spLocks noChangeArrowheads="1"/>
          </p:cNvSpPr>
          <p:nvPr/>
        </p:nvSpPr>
        <p:spPr bwMode="auto">
          <a:xfrm>
            <a:off x="1258888" y="6021388"/>
            <a:ext cx="3603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altLang="zh-TW" sz="1200">
                <a:latin typeface="Verdana" pitchFamily="34" charset="0"/>
                <a:cs typeface="B Zar" panose="00000400000000000000" pitchFamily="2" charset="-78"/>
              </a:rPr>
              <a:t>[6]</a:t>
            </a:r>
          </a:p>
        </p:txBody>
      </p:sp>
      <p:sp>
        <p:nvSpPr>
          <p:cNvPr id="176163" name="Text Box 35"/>
          <p:cNvSpPr txBox="1">
            <a:spLocks noChangeArrowheads="1"/>
          </p:cNvSpPr>
          <p:nvPr/>
        </p:nvSpPr>
        <p:spPr bwMode="auto">
          <a:xfrm>
            <a:off x="1908175" y="6021388"/>
            <a:ext cx="3603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altLang="zh-TW" sz="1200">
                <a:latin typeface="Verdana" pitchFamily="34" charset="0"/>
                <a:cs typeface="B Zar" panose="00000400000000000000" pitchFamily="2" charset="-78"/>
              </a:rPr>
              <a:t>[7]</a:t>
            </a:r>
          </a:p>
        </p:txBody>
      </p:sp>
      <p:sp>
        <p:nvSpPr>
          <p:cNvPr id="176164" name="Text Box 36"/>
          <p:cNvSpPr txBox="1">
            <a:spLocks noChangeArrowheads="1"/>
          </p:cNvSpPr>
          <p:nvPr/>
        </p:nvSpPr>
        <p:spPr bwMode="auto">
          <a:xfrm>
            <a:off x="541338" y="3195638"/>
            <a:ext cx="7191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altLang="zh-TW" sz="2000">
                <a:cs typeface="B Zar" panose="00000400000000000000" pitchFamily="2" charset="-78"/>
              </a:rPr>
              <a:t>*n=</a:t>
            </a:r>
          </a:p>
        </p:txBody>
      </p:sp>
      <p:sp>
        <p:nvSpPr>
          <p:cNvPr id="176165" name="Text Box 37"/>
          <p:cNvSpPr txBox="1">
            <a:spLocks noChangeArrowheads="1"/>
          </p:cNvSpPr>
          <p:nvPr/>
        </p:nvSpPr>
        <p:spPr bwMode="auto">
          <a:xfrm>
            <a:off x="757238" y="3692525"/>
            <a:ext cx="431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altLang="zh-TW" sz="2000">
                <a:cs typeface="B Zar" panose="00000400000000000000" pitchFamily="2" charset="-78"/>
              </a:rPr>
              <a:t>i=</a:t>
            </a:r>
          </a:p>
        </p:txBody>
      </p:sp>
      <p:sp>
        <p:nvSpPr>
          <p:cNvPr id="176166" name="Text Box 38"/>
          <p:cNvSpPr txBox="1">
            <a:spLocks noChangeArrowheads="1"/>
          </p:cNvSpPr>
          <p:nvPr/>
        </p:nvSpPr>
        <p:spPr bwMode="auto">
          <a:xfrm>
            <a:off x="1044575" y="3213100"/>
            <a:ext cx="3587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altLang="zh-TW" sz="2000">
                <a:cs typeface="B Zar" panose="00000400000000000000" pitchFamily="2" charset="-78"/>
              </a:rPr>
              <a:t>5</a:t>
            </a:r>
          </a:p>
        </p:txBody>
      </p:sp>
      <p:sp>
        <p:nvSpPr>
          <p:cNvPr id="176167" name="Rectangle 39"/>
          <p:cNvSpPr>
            <a:spLocks noChangeArrowheads="1"/>
          </p:cNvSpPr>
          <p:nvPr/>
        </p:nvSpPr>
        <p:spPr bwMode="auto">
          <a:xfrm>
            <a:off x="3276600" y="4545013"/>
            <a:ext cx="1295400" cy="2159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/>
            <a:endParaRPr lang="fa-IR">
              <a:cs typeface="B Zar" panose="00000400000000000000" pitchFamily="2" charset="-78"/>
            </a:endParaRPr>
          </a:p>
        </p:txBody>
      </p:sp>
      <p:sp>
        <p:nvSpPr>
          <p:cNvPr id="176168" name="Rectangle 40"/>
          <p:cNvSpPr>
            <a:spLocks noChangeArrowheads="1"/>
          </p:cNvSpPr>
          <p:nvPr/>
        </p:nvSpPr>
        <p:spPr bwMode="auto">
          <a:xfrm>
            <a:off x="3276600" y="4760913"/>
            <a:ext cx="5256213" cy="2159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/>
            <a:endParaRPr lang="fa-IR">
              <a:cs typeface="B Zar" panose="00000400000000000000" pitchFamily="2" charset="-78"/>
            </a:endParaRPr>
          </a:p>
        </p:txBody>
      </p:sp>
      <p:sp>
        <p:nvSpPr>
          <p:cNvPr id="176169" name="Rectangle 41"/>
          <p:cNvSpPr>
            <a:spLocks noChangeArrowheads="1"/>
          </p:cNvSpPr>
          <p:nvPr/>
        </p:nvSpPr>
        <p:spPr bwMode="auto">
          <a:xfrm>
            <a:off x="3563938" y="4976813"/>
            <a:ext cx="2303462" cy="2159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/>
            <a:endParaRPr lang="fa-IR">
              <a:cs typeface="B Zar" panose="00000400000000000000" pitchFamily="2" charset="-78"/>
            </a:endParaRPr>
          </a:p>
        </p:txBody>
      </p:sp>
      <p:sp>
        <p:nvSpPr>
          <p:cNvPr id="176170" name="Rectangle 42"/>
          <p:cNvSpPr>
            <a:spLocks noChangeArrowheads="1"/>
          </p:cNvSpPr>
          <p:nvPr/>
        </p:nvSpPr>
        <p:spPr bwMode="auto">
          <a:xfrm>
            <a:off x="3563938" y="5192713"/>
            <a:ext cx="792162" cy="2159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/>
            <a:endParaRPr lang="fa-IR">
              <a:cs typeface="B Zar" panose="00000400000000000000" pitchFamily="2" charset="-78"/>
            </a:endParaRPr>
          </a:p>
        </p:txBody>
      </p:sp>
      <p:sp>
        <p:nvSpPr>
          <p:cNvPr id="176171" name="Rectangle 43"/>
          <p:cNvSpPr>
            <a:spLocks noChangeArrowheads="1"/>
          </p:cNvSpPr>
          <p:nvPr/>
        </p:nvSpPr>
        <p:spPr bwMode="auto">
          <a:xfrm>
            <a:off x="3276600" y="5661025"/>
            <a:ext cx="1727200" cy="2159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/>
            <a:endParaRPr lang="fa-IR">
              <a:cs typeface="B Zar" panose="00000400000000000000" pitchFamily="2" charset="-78"/>
            </a:endParaRPr>
          </a:p>
        </p:txBody>
      </p:sp>
      <p:sp>
        <p:nvSpPr>
          <p:cNvPr id="176172" name="Text Box 44"/>
          <p:cNvSpPr txBox="1">
            <a:spLocks noChangeArrowheads="1"/>
          </p:cNvSpPr>
          <p:nvPr/>
        </p:nvSpPr>
        <p:spPr bwMode="auto">
          <a:xfrm>
            <a:off x="1042988" y="3692525"/>
            <a:ext cx="3587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altLang="zh-TW" sz="2000">
                <a:cs typeface="B Zar" panose="00000400000000000000" pitchFamily="2" charset="-78"/>
              </a:rPr>
              <a:t>6</a:t>
            </a:r>
          </a:p>
        </p:txBody>
      </p:sp>
      <p:sp>
        <p:nvSpPr>
          <p:cNvPr id="176173" name="Rectangle 45"/>
          <p:cNvSpPr>
            <a:spLocks noChangeArrowheads="1"/>
          </p:cNvSpPr>
          <p:nvPr/>
        </p:nvSpPr>
        <p:spPr bwMode="auto">
          <a:xfrm>
            <a:off x="1571625" y="6211888"/>
            <a:ext cx="339837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 rtl="0" eaLnBrk="0" hangingPunct="0"/>
            <a:r>
              <a:rPr lang="en-US" altLang="zh-TW" sz="2400" dirty="0">
                <a:solidFill>
                  <a:srgbClr val="00B050"/>
                </a:solidFill>
                <a:latin typeface="Times New Roman" pitchFamily="18" charset="0"/>
                <a:cs typeface="B Zar" panose="00000400000000000000" pitchFamily="2" charset="-78"/>
              </a:rPr>
              <a:t>2</a:t>
            </a:r>
          </a:p>
        </p:txBody>
      </p:sp>
      <p:sp>
        <p:nvSpPr>
          <p:cNvPr id="176174" name="Text Box 46"/>
          <p:cNvSpPr txBox="1">
            <a:spLocks noChangeArrowheads="1"/>
          </p:cNvSpPr>
          <p:nvPr/>
        </p:nvSpPr>
        <p:spPr bwMode="auto">
          <a:xfrm>
            <a:off x="1042988" y="3692525"/>
            <a:ext cx="3587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altLang="zh-TW" sz="2000">
                <a:cs typeface="B Zar" panose="00000400000000000000" pitchFamily="2" charset="-78"/>
              </a:rPr>
              <a:t>3</a:t>
            </a:r>
          </a:p>
        </p:txBody>
      </p:sp>
      <p:sp>
        <p:nvSpPr>
          <p:cNvPr id="176175" name="Rectangle 47"/>
          <p:cNvSpPr>
            <a:spLocks noChangeArrowheads="1"/>
          </p:cNvSpPr>
          <p:nvPr/>
        </p:nvSpPr>
        <p:spPr bwMode="auto">
          <a:xfrm>
            <a:off x="1858963" y="5300663"/>
            <a:ext cx="339837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 rtl="0" eaLnBrk="0" hangingPunct="0"/>
            <a:r>
              <a:rPr lang="en-US" altLang="zh-TW" sz="2400" dirty="0">
                <a:solidFill>
                  <a:srgbClr val="FF0000"/>
                </a:solidFill>
                <a:latin typeface="Times New Roman" pitchFamily="18" charset="0"/>
                <a:cs typeface="B Zar" panose="00000400000000000000" pitchFamily="2" charset="-78"/>
              </a:rPr>
              <a:t>5</a:t>
            </a:r>
          </a:p>
        </p:txBody>
      </p:sp>
      <p:sp>
        <p:nvSpPr>
          <p:cNvPr id="176176" name="Text Box 48"/>
          <p:cNvSpPr txBox="1">
            <a:spLocks noChangeArrowheads="1"/>
          </p:cNvSpPr>
          <p:nvPr/>
        </p:nvSpPr>
        <p:spPr bwMode="auto">
          <a:xfrm>
            <a:off x="539750" y="2684463"/>
            <a:ext cx="9350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altLang="zh-TW" sz="2000">
                <a:cs typeface="B Zar" panose="00000400000000000000" pitchFamily="2" charset="-78"/>
              </a:rPr>
              <a:t>insert</a:t>
            </a:r>
          </a:p>
        </p:txBody>
      </p:sp>
      <p:sp>
        <p:nvSpPr>
          <p:cNvPr id="176177" name="Text Box 49"/>
          <p:cNvSpPr txBox="1">
            <a:spLocks noChangeArrowheads="1"/>
          </p:cNvSpPr>
          <p:nvPr/>
        </p:nvSpPr>
        <p:spPr bwMode="auto">
          <a:xfrm>
            <a:off x="1404938" y="2684463"/>
            <a:ext cx="3587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altLang="zh-TW" sz="2000">
                <a:solidFill>
                  <a:srgbClr val="FF0000"/>
                </a:solidFill>
                <a:cs typeface="B Zar" panose="00000400000000000000" pitchFamily="2" charset="-78"/>
              </a:rPr>
              <a:t>5</a:t>
            </a:r>
          </a:p>
        </p:txBody>
      </p:sp>
      <p:sp>
        <p:nvSpPr>
          <p:cNvPr id="176178" name="Text Box 50"/>
          <p:cNvSpPr txBox="1">
            <a:spLocks noChangeArrowheads="1"/>
          </p:cNvSpPr>
          <p:nvPr/>
        </p:nvSpPr>
        <p:spPr bwMode="auto">
          <a:xfrm>
            <a:off x="1403350" y="2684463"/>
            <a:ext cx="5746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altLang="zh-TW" sz="2000">
                <a:solidFill>
                  <a:srgbClr val="FF0000"/>
                </a:solidFill>
                <a:cs typeface="B Zar" panose="00000400000000000000" pitchFamily="2" charset="-78"/>
              </a:rPr>
              <a:t>21</a:t>
            </a:r>
          </a:p>
        </p:txBody>
      </p:sp>
      <p:sp>
        <p:nvSpPr>
          <p:cNvPr id="176179" name="Text Box 51"/>
          <p:cNvSpPr txBox="1">
            <a:spLocks noChangeArrowheads="1"/>
          </p:cNvSpPr>
          <p:nvPr/>
        </p:nvSpPr>
        <p:spPr bwMode="auto">
          <a:xfrm>
            <a:off x="1042988" y="3213100"/>
            <a:ext cx="3587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altLang="zh-TW" sz="2000">
                <a:cs typeface="B Zar" panose="00000400000000000000" pitchFamily="2" charset="-78"/>
              </a:rPr>
              <a:t>6</a:t>
            </a:r>
          </a:p>
        </p:txBody>
      </p:sp>
      <p:sp>
        <p:nvSpPr>
          <p:cNvPr id="176180" name="Text Box 52"/>
          <p:cNvSpPr txBox="1">
            <a:spLocks noChangeArrowheads="1"/>
          </p:cNvSpPr>
          <p:nvPr/>
        </p:nvSpPr>
        <p:spPr bwMode="auto">
          <a:xfrm>
            <a:off x="1042988" y="3692525"/>
            <a:ext cx="3587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altLang="zh-TW" sz="2000">
                <a:cs typeface="B Zar" panose="00000400000000000000" pitchFamily="2" charset="-78"/>
              </a:rPr>
              <a:t>7</a:t>
            </a:r>
          </a:p>
        </p:txBody>
      </p:sp>
      <p:sp>
        <p:nvSpPr>
          <p:cNvPr id="176181" name="Rectangle 53"/>
          <p:cNvSpPr>
            <a:spLocks noChangeArrowheads="1"/>
          </p:cNvSpPr>
          <p:nvPr/>
        </p:nvSpPr>
        <p:spPr bwMode="auto">
          <a:xfrm>
            <a:off x="2195513" y="6211888"/>
            <a:ext cx="339837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 rtl="0" eaLnBrk="0" hangingPunct="0"/>
            <a:r>
              <a:rPr lang="en-US" altLang="zh-TW" sz="2400" dirty="0">
                <a:solidFill>
                  <a:srgbClr val="00B050"/>
                </a:solidFill>
                <a:latin typeface="Times New Roman" pitchFamily="18" charset="0"/>
                <a:cs typeface="B Zar" panose="00000400000000000000" pitchFamily="2" charset="-78"/>
              </a:rPr>
              <a:t>5</a:t>
            </a:r>
          </a:p>
        </p:txBody>
      </p:sp>
      <p:sp>
        <p:nvSpPr>
          <p:cNvPr id="176182" name="Text Box 54"/>
          <p:cNvSpPr txBox="1">
            <a:spLocks noChangeArrowheads="1"/>
          </p:cNvSpPr>
          <p:nvPr/>
        </p:nvSpPr>
        <p:spPr bwMode="auto">
          <a:xfrm>
            <a:off x="1042988" y="3692525"/>
            <a:ext cx="3587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altLang="zh-TW" sz="2000">
                <a:cs typeface="B Zar" panose="00000400000000000000" pitchFamily="2" charset="-78"/>
              </a:rPr>
              <a:t>3</a:t>
            </a:r>
          </a:p>
        </p:txBody>
      </p:sp>
      <p:sp>
        <p:nvSpPr>
          <p:cNvPr id="176186" name="Rectangle 58"/>
          <p:cNvSpPr>
            <a:spLocks noChangeArrowheads="1"/>
          </p:cNvSpPr>
          <p:nvPr/>
        </p:nvSpPr>
        <p:spPr bwMode="auto">
          <a:xfrm>
            <a:off x="1150938" y="4448175"/>
            <a:ext cx="493725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 rtl="0" eaLnBrk="0" hangingPunct="0"/>
            <a:r>
              <a:rPr lang="en-US" altLang="zh-TW" sz="2400">
                <a:latin typeface="Times New Roman" pitchFamily="18" charset="0"/>
                <a:cs typeface="B Zar" panose="00000400000000000000" pitchFamily="2" charset="-78"/>
              </a:rPr>
              <a:t>20</a:t>
            </a:r>
          </a:p>
        </p:txBody>
      </p:sp>
      <p:sp>
        <p:nvSpPr>
          <p:cNvPr id="176187" name="Oval 59"/>
          <p:cNvSpPr>
            <a:spLocks noChangeArrowheads="1"/>
          </p:cNvSpPr>
          <p:nvPr/>
        </p:nvSpPr>
        <p:spPr bwMode="auto">
          <a:xfrm>
            <a:off x="1187450" y="4508500"/>
            <a:ext cx="392113" cy="392113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/>
            <a:endParaRPr lang="fa-IR">
              <a:cs typeface="B Zar" panose="00000400000000000000" pitchFamily="2" charset="-78"/>
            </a:endParaRPr>
          </a:p>
        </p:txBody>
      </p:sp>
      <p:sp>
        <p:nvSpPr>
          <p:cNvPr id="176188" name="Rectangle 60"/>
          <p:cNvSpPr>
            <a:spLocks noChangeArrowheads="1"/>
          </p:cNvSpPr>
          <p:nvPr/>
        </p:nvSpPr>
        <p:spPr bwMode="auto">
          <a:xfrm>
            <a:off x="1779587" y="5233308"/>
            <a:ext cx="493725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 rtl="0" eaLnBrk="0" hangingPunct="0"/>
            <a:r>
              <a:rPr lang="en-US" altLang="zh-TW" sz="2400" dirty="0">
                <a:solidFill>
                  <a:srgbClr val="00B050"/>
                </a:solidFill>
                <a:latin typeface="Times New Roman" pitchFamily="18" charset="0"/>
                <a:cs typeface="B Zar" panose="00000400000000000000" pitchFamily="2" charset="-78"/>
              </a:rPr>
              <a:t>20</a:t>
            </a:r>
          </a:p>
        </p:txBody>
      </p:sp>
      <p:sp>
        <p:nvSpPr>
          <p:cNvPr id="176189" name="Text Box 61"/>
          <p:cNvSpPr txBox="1">
            <a:spLocks noChangeArrowheads="1"/>
          </p:cNvSpPr>
          <p:nvPr/>
        </p:nvSpPr>
        <p:spPr bwMode="auto">
          <a:xfrm>
            <a:off x="1042988" y="3692525"/>
            <a:ext cx="3587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altLang="zh-TW" sz="2000">
                <a:cs typeface="B Zar" panose="00000400000000000000" pitchFamily="2" charset="-78"/>
              </a:rPr>
              <a:t>1</a:t>
            </a:r>
          </a:p>
        </p:txBody>
      </p:sp>
      <p:sp>
        <p:nvSpPr>
          <p:cNvPr id="176190" name="Rectangle 62"/>
          <p:cNvSpPr>
            <a:spLocks noChangeArrowheads="1"/>
          </p:cNvSpPr>
          <p:nvPr/>
        </p:nvSpPr>
        <p:spPr bwMode="auto">
          <a:xfrm>
            <a:off x="1130300" y="4462463"/>
            <a:ext cx="493725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 rtl="0" eaLnBrk="0" hangingPunct="0"/>
            <a:r>
              <a:rPr lang="en-US" altLang="zh-TW" sz="2400">
                <a:solidFill>
                  <a:srgbClr val="FF0000"/>
                </a:solidFill>
                <a:latin typeface="Times New Roman" pitchFamily="18" charset="0"/>
                <a:cs typeface="B Zar" panose="00000400000000000000" pitchFamily="2" charset="-78"/>
              </a:rPr>
              <a:t>21</a:t>
            </a:r>
          </a:p>
        </p:txBody>
      </p:sp>
      <p:sp>
        <p:nvSpPr>
          <p:cNvPr id="57" name="Rectangle 56"/>
          <p:cNvSpPr/>
          <p:nvPr/>
        </p:nvSpPr>
        <p:spPr>
          <a:xfrm>
            <a:off x="3047955" y="1752860"/>
            <a:ext cx="38347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altLang="zh-TW" sz="2400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پيچيدگي اضافه کردن عنصر </a:t>
            </a:r>
            <a:r>
              <a:rPr lang="en-US" altLang="zh-TW" sz="2000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O(log</a:t>
            </a:r>
            <a:r>
              <a:rPr lang="en-US" altLang="zh-TW" sz="2000" baseline="-25000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2</a:t>
            </a:r>
            <a:r>
              <a:rPr lang="en-US" altLang="zh-TW" sz="2000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 </a:t>
            </a:r>
            <a:r>
              <a:rPr lang="en-US" altLang="zh-TW" sz="2000" i="1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n</a:t>
            </a:r>
            <a:r>
              <a:rPr lang="en-US" altLang="zh-TW" sz="2000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)</a:t>
            </a:r>
            <a:endParaRPr lang="fa-IR" sz="2400" dirty="0">
              <a:solidFill>
                <a:srgbClr val="66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anose="000004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mph" presetSubtype="1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70" dur="indefinite"/>
                                        <p:tgtEl>
                                          <p:spTgt spid="1761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emph" presetSubtype="1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72" dur="indefinite"/>
                                        <p:tgtEl>
                                          <p:spTgt spid="1761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" presetClass="emph" presetSubtype="1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2" dur="indefinite"/>
                                        <p:tgtEl>
                                          <p:spTgt spid="1761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4" dur="500" fill="hold"/>
                                        <p:tgtEl>
                                          <p:spTgt spid="1761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5" presetID="3" presetClass="emph" presetSubtype="1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6" dur="indefinite"/>
                                        <p:tgtEl>
                                          <p:spTgt spid="1761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45" grpId="0"/>
      <p:bldP spid="176151" grpId="0" animBg="1"/>
      <p:bldP spid="176152" grpId="0" animBg="1"/>
      <p:bldP spid="176154" grpId="0" animBg="1"/>
      <p:bldP spid="176156" grpId="0" animBg="1"/>
      <p:bldP spid="176162" grpId="0"/>
      <p:bldP spid="176163" grpId="0"/>
      <p:bldP spid="176166" grpId="0"/>
      <p:bldP spid="176166" grpId="1"/>
      <p:bldP spid="176167" grpId="0" animBg="1"/>
      <p:bldP spid="176167" grpId="1" animBg="1"/>
      <p:bldP spid="176167" grpId="2" animBg="1"/>
      <p:bldP spid="176167" grpId="3" animBg="1"/>
      <p:bldP spid="176168" grpId="0" animBg="1"/>
      <p:bldP spid="176168" grpId="1" animBg="1"/>
      <p:bldP spid="176168" grpId="2" animBg="1"/>
      <p:bldP spid="176168" grpId="3" animBg="1"/>
      <p:bldP spid="176168" grpId="4" animBg="1"/>
      <p:bldP spid="176168" grpId="5" animBg="1"/>
      <p:bldP spid="176168" grpId="6" animBg="1"/>
      <p:bldP spid="176168" grpId="7" animBg="1"/>
      <p:bldP spid="176168" grpId="8" animBg="1"/>
      <p:bldP spid="176168" grpId="9" animBg="1"/>
      <p:bldP spid="176169" grpId="0" animBg="1"/>
      <p:bldP spid="176169" grpId="1" animBg="1"/>
      <p:bldP spid="176169" grpId="2" animBg="1"/>
      <p:bldP spid="176169" grpId="3" animBg="1"/>
      <p:bldP spid="176169" grpId="4" animBg="1"/>
      <p:bldP spid="176169" grpId="5" animBg="1"/>
      <p:bldP spid="176170" grpId="0" animBg="1"/>
      <p:bldP spid="176170" grpId="1" animBg="1"/>
      <p:bldP spid="176170" grpId="2" animBg="1"/>
      <p:bldP spid="176170" grpId="3" animBg="1"/>
      <p:bldP spid="176170" grpId="4" animBg="1"/>
      <p:bldP spid="176170" grpId="5" animBg="1"/>
      <p:bldP spid="176171" grpId="0" animBg="1"/>
      <p:bldP spid="176171" grpId="1" animBg="1"/>
      <p:bldP spid="176171" grpId="2" animBg="1"/>
      <p:bldP spid="176171" grpId="3" animBg="1"/>
      <p:bldP spid="176172" grpId="0"/>
      <p:bldP spid="176172" grpId="1"/>
      <p:bldP spid="176173" grpId="0"/>
      <p:bldP spid="176173" grpId="1"/>
      <p:bldP spid="176174" grpId="0"/>
      <p:bldP spid="176174" grpId="1"/>
      <p:bldP spid="176175" grpId="0"/>
      <p:bldP spid="176175" grpId="1"/>
      <p:bldP spid="176175" grpId="2"/>
      <p:bldP spid="176177" grpId="0"/>
      <p:bldP spid="176177" grpId="1"/>
      <p:bldP spid="176178" grpId="0"/>
      <p:bldP spid="176179" grpId="0"/>
      <p:bldP spid="176180" grpId="0"/>
      <p:bldP spid="176180" grpId="1"/>
      <p:bldP spid="176181" grpId="0"/>
      <p:bldP spid="176181" grpId="1"/>
      <p:bldP spid="176182" grpId="0"/>
      <p:bldP spid="176182" grpId="1"/>
      <p:bldP spid="176186" grpId="0"/>
      <p:bldP spid="176188" grpId="0"/>
      <p:bldP spid="176188" grpId="1"/>
      <p:bldP spid="176189" grpId="0"/>
      <p:bldP spid="176190" grpId="0"/>
      <p:bldP spid="176190" grpId="1"/>
      <p:bldP spid="5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5"/>
          <p:cNvGrpSpPr>
            <a:grpSpLocks/>
          </p:cNvGrpSpPr>
          <p:nvPr/>
        </p:nvGrpSpPr>
        <p:grpSpPr bwMode="auto">
          <a:xfrm>
            <a:off x="3779838" y="987425"/>
            <a:ext cx="5330825" cy="5681663"/>
            <a:chOff x="2381" y="622"/>
            <a:chExt cx="3358" cy="3579"/>
          </a:xfrm>
        </p:grpSpPr>
        <p:pic>
          <p:nvPicPr>
            <p:cNvPr id="178180" name="Picture 4" descr="p5"/>
            <p:cNvPicPr>
              <a:picLocks noChangeAspect="1" noChangeArrowheads="1"/>
            </p:cNvPicPr>
            <p:nvPr/>
          </p:nvPicPr>
          <p:blipFill>
            <a:blip r:embed="rId2"/>
            <a:srcRect l="3418" t="3810" r="10207" b="6116"/>
            <a:stretch>
              <a:fillRect/>
            </a:stretch>
          </p:blipFill>
          <p:spPr bwMode="auto">
            <a:xfrm>
              <a:off x="2381" y="622"/>
              <a:ext cx="3358" cy="3579"/>
            </a:xfrm>
            <a:prstGeom prst="rect">
              <a:avLst/>
            </a:prstGeom>
            <a:noFill/>
          </p:spPr>
        </p:pic>
        <p:sp>
          <p:nvSpPr>
            <p:cNvPr id="178230" name="Text Box 54"/>
            <p:cNvSpPr txBox="1">
              <a:spLocks noChangeArrowheads="1"/>
            </p:cNvSpPr>
            <p:nvPr/>
          </p:nvSpPr>
          <p:spPr bwMode="auto">
            <a:xfrm>
              <a:off x="2517" y="2783"/>
              <a:ext cx="136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rtl="0">
                <a:spcBef>
                  <a:spcPct val="50000"/>
                </a:spcBef>
              </a:pPr>
              <a:r>
                <a:rPr lang="en-US" altLang="zh-TW" sz="1100">
                  <a:solidFill>
                    <a:schemeClr val="accent2"/>
                  </a:solidFill>
                  <a:latin typeface="Courier New" pitchFamily="49" charset="0"/>
                  <a:cs typeface="B Zar" panose="00000400000000000000" pitchFamily="2" charset="-78"/>
                </a:rPr>
                <a:t>&lt;</a:t>
              </a:r>
            </a:p>
          </p:txBody>
        </p:sp>
      </p:grpSp>
      <p:sp>
        <p:nvSpPr>
          <p:cNvPr id="178181" name="Oval 5"/>
          <p:cNvSpPr>
            <a:spLocks noChangeArrowheads="1"/>
          </p:cNvSpPr>
          <p:nvPr/>
        </p:nvSpPr>
        <p:spPr bwMode="auto">
          <a:xfrm>
            <a:off x="1057275" y="5321300"/>
            <a:ext cx="392113" cy="392113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/>
            <a:endParaRPr lang="fa-IR">
              <a:cs typeface="B Zar" panose="00000400000000000000" pitchFamily="2" charset="-78"/>
            </a:endParaRPr>
          </a:p>
        </p:txBody>
      </p:sp>
      <p:sp>
        <p:nvSpPr>
          <p:cNvPr id="178182" name="Oval 6"/>
          <p:cNvSpPr>
            <a:spLocks noChangeArrowheads="1"/>
          </p:cNvSpPr>
          <p:nvPr/>
        </p:nvSpPr>
        <p:spPr bwMode="auto">
          <a:xfrm>
            <a:off x="2308225" y="5287963"/>
            <a:ext cx="392113" cy="392112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/>
            <a:endParaRPr lang="fa-IR">
              <a:cs typeface="B Zar" panose="00000400000000000000" pitchFamily="2" charset="-78"/>
            </a:endParaRPr>
          </a:p>
        </p:txBody>
      </p:sp>
      <p:sp>
        <p:nvSpPr>
          <p:cNvPr id="178183" name="Oval 7"/>
          <p:cNvSpPr>
            <a:spLocks noChangeArrowheads="1"/>
          </p:cNvSpPr>
          <p:nvPr/>
        </p:nvSpPr>
        <p:spPr bwMode="auto">
          <a:xfrm>
            <a:off x="774700" y="6205538"/>
            <a:ext cx="392113" cy="392112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/>
            <a:endParaRPr lang="fa-IR">
              <a:cs typeface="B Zar" panose="00000400000000000000" pitchFamily="2" charset="-78"/>
            </a:endParaRPr>
          </a:p>
        </p:txBody>
      </p:sp>
      <p:sp>
        <p:nvSpPr>
          <p:cNvPr id="178184" name="Line 8"/>
          <p:cNvSpPr>
            <a:spLocks noChangeShapeType="1"/>
          </p:cNvSpPr>
          <p:nvPr/>
        </p:nvSpPr>
        <p:spPr bwMode="auto">
          <a:xfrm flipH="1">
            <a:off x="1268413" y="4891088"/>
            <a:ext cx="488950" cy="428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l" rtl="0"/>
            <a:endParaRPr lang="fa-IR">
              <a:cs typeface="B Zar" panose="00000400000000000000" pitchFamily="2" charset="-78"/>
            </a:endParaRPr>
          </a:p>
        </p:txBody>
      </p:sp>
      <p:sp>
        <p:nvSpPr>
          <p:cNvPr id="178185" name="Line 9"/>
          <p:cNvSpPr>
            <a:spLocks noChangeShapeType="1"/>
          </p:cNvSpPr>
          <p:nvPr/>
        </p:nvSpPr>
        <p:spPr bwMode="auto">
          <a:xfrm flipH="1">
            <a:off x="973138" y="5691188"/>
            <a:ext cx="130175" cy="5254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l" rtl="0"/>
            <a:endParaRPr lang="fa-IR">
              <a:cs typeface="B Zar" panose="00000400000000000000" pitchFamily="2" charset="-78"/>
            </a:endParaRPr>
          </a:p>
        </p:txBody>
      </p:sp>
      <p:sp>
        <p:nvSpPr>
          <p:cNvPr id="178186" name="Rectangle 10"/>
          <p:cNvSpPr>
            <a:spLocks noChangeArrowheads="1"/>
          </p:cNvSpPr>
          <p:nvPr/>
        </p:nvSpPr>
        <p:spPr bwMode="auto">
          <a:xfrm>
            <a:off x="987425" y="5276850"/>
            <a:ext cx="493725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 rtl="0" eaLnBrk="0" hangingPunct="0"/>
            <a:r>
              <a:rPr lang="en-US" altLang="zh-TW" sz="2400">
                <a:latin typeface="Times New Roman" pitchFamily="18" charset="0"/>
                <a:cs typeface="B Zar" panose="00000400000000000000" pitchFamily="2" charset="-78"/>
              </a:rPr>
              <a:t>15</a:t>
            </a:r>
          </a:p>
        </p:txBody>
      </p:sp>
      <p:sp>
        <p:nvSpPr>
          <p:cNvPr id="178187" name="Rectangle 11"/>
          <p:cNvSpPr>
            <a:spLocks noChangeArrowheads="1"/>
          </p:cNvSpPr>
          <p:nvPr/>
        </p:nvSpPr>
        <p:spPr bwMode="auto">
          <a:xfrm>
            <a:off x="2339975" y="5280025"/>
            <a:ext cx="339837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 rtl="0" eaLnBrk="0" hangingPunct="0"/>
            <a:r>
              <a:rPr lang="en-US" altLang="zh-TW" sz="2400">
                <a:latin typeface="Times New Roman" pitchFamily="18" charset="0"/>
                <a:cs typeface="B Zar" panose="00000400000000000000" pitchFamily="2" charset="-78"/>
              </a:rPr>
              <a:t>2</a:t>
            </a:r>
          </a:p>
        </p:txBody>
      </p:sp>
      <p:sp>
        <p:nvSpPr>
          <p:cNvPr id="178188" name="Rectangle 12"/>
          <p:cNvSpPr>
            <a:spLocks noChangeArrowheads="1"/>
          </p:cNvSpPr>
          <p:nvPr/>
        </p:nvSpPr>
        <p:spPr bwMode="auto">
          <a:xfrm>
            <a:off x="727075" y="6211888"/>
            <a:ext cx="493725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 rtl="0" eaLnBrk="0" hangingPunct="0"/>
            <a:r>
              <a:rPr lang="en-US" altLang="zh-TW" sz="2400">
                <a:latin typeface="Times New Roman" pitchFamily="18" charset="0"/>
                <a:cs typeface="B Zar" panose="00000400000000000000" pitchFamily="2" charset="-78"/>
              </a:rPr>
              <a:t>14</a:t>
            </a:r>
          </a:p>
        </p:txBody>
      </p:sp>
      <p:sp>
        <p:nvSpPr>
          <p:cNvPr id="178189" name="Oval 13"/>
          <p:cNvSpPr>
            <a:spLocks noChangeArrowheads="1"/>
          </p:cNvSpPr>
          <p:nvPr/>
        </p:nvSpPr>
        <p:spPr bwMode="auto">
          <a:xfrm>
            <a:off x="1370013" y="6219825"/>
            <a:ext cx="392112" cy="392113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/>
            <a:endParaRPr lang="fa-IR">
              <a:cs typeface="B Zar" panose="00000400000000000000" pitchFamily="2" charset="-78"/>
            </a:endParaRPr>
          </a:p>
        </p:txBody>
      </p:sp>
      <p:sp>
        <p:nvSpPr>
          <p:cNvPr id="178190" name="Rectangle 14"/>
          <p:cNvSpPr>
            <a:spLocks noChangeArrowheads="1"/>
          </p:cNvSpPr>
          <p:nvPr/>
        </p:nvSpPr>
        <p:spPr bwMode="auto">
          <a:xfrm>
            <a:off x="1308100" y="6208713"/>
            <a:ext cx="493725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 rtl="0" eaLnBrk="0" hangingPunct="0"/>
            <a:r>
              <a:rPr lang="en-US" altLang="zh-TW" sz="2400">
                <a:latin typeface="Times New Roman" pitchFamily="18" charset="0"/>
                <a:cs typeface="B Zar" panose="00000400000000000000" pitchFamily="2" charset="-78"/>
              </a:rPr>
              <a:t>10</a:t>
            </a:r>
          </a:p>
        </p:txBody>
      </p:sp>
      <p:sp>
        <p:nvSpPr>
          <p:cNvPr id="178191" name="Line 15"/>
          <p:cNvSpPr>
            <a:spLocks noChangeShapeType="1"/>
          </p:cNvSpPr>
          <p:nvPr/>
        </p:nvSpPr>
        <p:spPr bwMode="auto">
          <a:xfrm>
            <a:off x="1414463" y="5681663"/>
            <a:ext cx="166687" cy="5349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l" rtl="0"/>
            <a:endParaRPr lang="fa-IR">
              <a:cs typeface="B Zar" panose="00000400000000000000" pitchFamily="2" charset="-78"/>
            </a:endParaRPr>
          </a:p>
        </p:txBody>
      </p:sp>
      <p:sp>
        <p:nvSpPr>
          <p:cNvPr id="178192" name="Line 16"/>
          <p:cNvSpPr>
            <a:spLocks noChangeShapeType="1"/>
          </p:cNvSpPr>
          <p:nvPr/>
        </p:nvSpPr>
        <p:spPr bwMode="auto">
          <a:xfrm>
            <a:off x="1984375" y="4881563"/>
            <a:ext cx="536575" cy="4048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l" rtl="0"/>
            <a:endParaRPr lang="fa-IR">
              <a:cs typeface="B Zar" panose="00000400000000000000" pitchFamily="2" charset="-78"/>
            </a:endParaRPr>
          </a:p>
        </p:txBody>
      </p:sp>
      <p:sp>
        <p:nvSpPr>
          <p:cNvPr id="178197" name="Text Box 21"/>
          <p:cNvSpPr txBox="1">
            <a:spLocks noChangeArrowheads="1"/>
          </p:cNvSpPr>
          <p:nvPr/>
        </p:nvSpPr>
        <p:spPr bwMode="auto">
          <a:xfrm>
            <a:off x="1339850" y="4365625"/>
            <a:ext cx="3603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altLang="zh-TW" sz="1200">
                <a:latin typeface="Verdana" pitchFamily="34" charset="0"/>
                <a:cs typeface="B Zar" panose="00000400000000000000" pitchFamily="2" charset="-78"/>
              </a:rPr>
              <a:t>[1]</a:t>
            </a:r>
          </a:p>
        </p:txBody>
      </p:sp>
      <p:sp>
        <p:nvSpPr>
          <p:cNvPr id="178198" name="Text Box 22"/>
          <p:cNvSpPr txBox="1">
            <a:spLocks noChangeArrowheads="1"/>
          </p:cNvSpPr>
          <p:nvPr/>
        </p:nvSpPr>
        <p:spPr bwMode="auto">
          <a:xfrm>
            <a:off x="800100" y="5099050"/>
            <a:ext cx="3603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altLang="zh-TW" sz="1200">
                <a:latin typeface="Verdana" pitchFamily="34" charset="0"/>
                <a:cs typeface="B Zar" panose="00000400000000000000" pitchFamily="2" charset="-78"/>
              </a:rPr>
              <a:t>[2]</a:t>
            </a:r>
          </a:p>
        </p:txBody>
      </p:sp>
      <p:sp>
        <p:nvSpPr>
          <p:cNvPr id="178199" name="Text Box 23"/>
          <p:cNvSpPr txBox="1">
            <a:spLocks noChangeArrowheads="1"/>
          </p:cNvSpPr>
          <p:nvPr/>
        </p:nvSpPr>
        <p:spPr bwMode="auto">
          <a:xfrm>
            <a:off x="2024063" y="5099050"/>
            <a:ext cx="3603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altLang="zh-TW" sz="1200">
                <a:latin typeface="Verdana" pitchFamily="34" charset="0"/>
                <a:cs typeface="B Zar" panose="00000400000000000000" pitchFamily="2" charset="-78"/>
              </a:rPr>
              <a:t>[3]</a:t>
            </a:r>
          </a:p>
        </p:txBody>
      </p:sp>
      <p:sp>
        <p:nvSpPr>
          <p:cNvPr id="178200" name="Text Box 24"/>
          <p:cNvSpPr txBox="1">
            <a:spLocks noChangeArrowheads="1"/>
          </p:cNvSpPr>
          <p:nvPr/>
        </p:nvSpPr>
        <p:spPr bwMode="auto">
          <a:xfrm>
            <a:off x="1116013" y="6021388"/>
            <a:ext cx="3603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altLang="zh-TW" sz="1200">
                <a:latin typeface="Verdana" pitchFamily="34" charset="0"/>
                <a:cs typeface="B Zar" panose="00000400000000000000" pitchFamily="2" charset="-78"/>
              </a:rPr>
              <a:t>[5]</a:t>
            </a:r>
          </a:p>
        </p:txBody>
      </p:sp>
      <p:sp>
        <p:nvSpPr>
          <p:cNvPr id="178206" name="Rectangle 30"/>
          <p:cNvSpPr>
            <a:spLocks noChangeArrowheads="1"/>
          </p:cNvSpPr>
          <p:nvPr/>
        </p:nvSpPr>
        <p:spPr bwMode="auto">
          <a:xfrm>
            <a:off x="1627188" y="4448175"/>
            <a:ext cx="493725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 rtl="0" eaLnBrk="0" hangingPunct="0"/>
            <a:r>
              <a:rPr lang="en-US" altLang="zh-TW" sz="2400">
                <a:latin typeface="Times New Roman" pitchFamily="18" charset="0"/>
                <a:cs typeface="B Zar" panose="00000400000000000000" pitchFamily="2" charset="-78"/>
              </a:rPr>
              <a:t>20</a:t>
            </a:r>
          </a:p>
        </p:txBody>
      </p:sp>
      <p:sp>
        <p:nvSpPr>
          <p:cNvPr id="178207" name="Oval 31"/>
          <p:cNvSpPr>
            <a:spLocks noChangeArrowheads="1"/>
          </p:cNvSpPr>
          <p:nvPr/>
        </p:nvSpPr>
        <p:spPr bwMode="auto">
          <a:xfrm>
            <a:off x="1663700" y="4508500"/>
            <a:ext cx="392113" cy="392113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/>
            <a:endParaRPr lang="fa-IR">
              <a:cs typeface="B Zar" panose="00000400000000000000" pitchFamily="2" charset="-78"/>
            </a:endParaRPr>
          </a:p>
        </p:txBody>
      </p:sp>
      <p:sp>
        <p:nvSpPr>
          <p:cNvPr id="178210" name="Text Box 34"/>
          <p:cNvSpPr txBox="1">
            <a:spLocks noChangeArrowheads="1"/>
          </p:cNvSpPr>
          <p:nvPr/>
        </p:nvSpPr>
        <p:spPr bwMode="auto">
          <a:xfrm>
            <a:off x="34925" y="3716338"/>
            <a:ext cx="13684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altLang="zh-TW" sz="2000">
                <a:cs typeface="B Zar" panose="00000400000000000000" pitchFamily="2" charset="-78"/>
              </a:rPr>
              <a:t>parent =</a:t>
            </a:r>
          </a:p>
        </p:txBody>
      </p:sp>
      <p:sp>
        <p:nvSpPr>
          <p:cNvPr id="178211" name="Text Box 35"/>
          <p:cNvSpPr txBox="1">
            <a:spLocks noChangeArrowheads="1"/>
          </p:cNvSpPr>
          <p:nvPr/>
        </p:nvSpPr>
        <p:spPr bwMode="auto">
          <a:xfrm>
            <a:off x="34925" y="4076700"/>
            <a:ext cx="13684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altLang="zh-TW" sz="2000">
                <a:cs typeface="B Zar" panose="00000400000000000000" pitchFamily="2" charset="-78"/>
              </a:rPr>
              <a:t>child =</a:t>
            </a:r>
          </a:p>
        </p:txBody>
      </p:sp>
      <p:sp>
        <p:nvSpPr>
          <p:cNvPr id="178212" name="Text Box 36"/>
          <p:cNvSpPr txBox="1">
            <a:spLocks noChangeArrowheads="1"/>
          </p:cNvSpPr>
          <p:nvPr/>
        </p:nvSpPr>
        <p:spPr bwMode="auto">
          <a:xfrm>
            <a:off x="6805613" y="5780088"/>
            <a:ext cx="15843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altLang="zh-TW" sz="2000" dirty="0" err="1">
                <a:solidFill>
                  <a:schemeClr val="accent1"/>
                </a:solidFill>
                <a:cs typeface="B Zar" panose="00000400000000000000" pitchFamily="2" charset="-78"/>
              </a:rPr>
              <a:t>item.key</a:t>
            </a:r>
            <a:r>
              <a:rPr lang="en-US" altLang="zh-TW" sz="2000" dirty="0">
                <a:solidFill>
                  <a:schemeClr val="accent1"/>
                </a:solidFill>
                <a:cs typeface="B Zar" panose="00000400000000000000" pitchFamily="2" charset="-78"/>
              </a:rPr>
              <a:t> =</a:t>
            </a:r>
          </a:p>
        </p:txBody>
      </p:sp>
      <p:sp>
        <p:nvSpPr>
          <p:cNvPr id="178213" name="Text Box 37"/>
          <p:cNvSpPr txBox="1">
            <a:spLocks noChangeArrowheads="1"/>
          </p:cNvSpPr>
          <p:nvPr/>
        </p:nvSpPr>
        <p:spPr bwMode="auto">
          <a:xfrm>
            <a:off x="6804025" y="6115050"/>
            <a:ext cx="1727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altLang="zh-TW" sz="2000" dirty="0" err="1">
                <a:solidFill>
                  <a:schemeClr val="accent1"/>
                </a:solidFill>
                <a:cs typeface="B Zar" panose="00000400000000000000" pitchFamily="2" charset="-78"/>
              </a:rPr>
              <a:t>temp.key</a:t>
            </a:r>
            <a:r>
              <a:rPr lang="en-US" altLang="zh-TW" sz="2000" dirty="0">
                <a:solidFill>
                  <a:schemeClr val="accent1"/>
                </a:solidFill>
                <a:cs typeface="B Zar" panose="00000400000000000000" pitchFamily="2" charset="-78"/>
              </a:rPr>
              <a:t> =</a:t>
            </a:r>
          </a:p>
        </p:txBody>
      </p:sp>
      <p:sp>
        <p:nvSpPr>
          <p:cNvPr id="178214" name="Text Box 38"/>
          <p:cNvSpPr txBox="1">
            <a:spLocks noChangeArrowheads="1"/>
          </p:cNvSpPr>
          <p:nvPr/>
        </p:nvSpPr>
        <p:spPr bwMode="auto">
          <a:xfrm>
            <a:off x="466725" y="6021388"/>
            <a:ext cx="3603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altLang="zh-TW" sz="1200">
                <a:latin typeface="Verdana" pitchFamily="34" charset="0"/>
                <a:cs typeface="B Zar" panose="00000400000000000000" pitchFamily="2" charset="-78"/>
              </a:rPr>
              <a:t>[4]</a:t>
            </a:r>
          </a:p>
        </p:txBody>
      </p:sp>
      <p:sp>
        <p:nvSpPr>
          <p:cNvPr id="178215" name="Text Box 39"/>
          <p:cNvSpPr txBox="1">
            <a:spLocks noChangeArrowheads="1"/>
          </p:cNvSpPr>
          <p:nvPr/>
        </p:nvSpPr>
        <p:spPr bwMode="auto">
          <a:xfrm>
            <a:off x="2268538" y="3908425"/>
            <a:ext cx="863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altLang="zh-TW" sz="2000">
                <a:cs typeface="B Zar" panose="00000400000000000000" pitchFamily="2" charset="-78"/>
              </a:rPr>
              <a:t>*n=</a:t>
            </a:r>
          </a:p>
        </p:txBody>
      </p:sp>
      <p:sp>
        <p:nvSpPr>
          <p:cNvPr id="178217" name="Rectangle 41"/>
          <p:cNvSpPr>
            <a:spLocks noChangeArrowheads="1"/>
          </p:cNvSpPr>
          <p:nvPr/>
        </p:nvSpPr>
        <p:spPr bwMode="auto">
          <a:xfrm>
            <a:off x="4067175" y="2924175"/>
            <a:ext cx="1441450" cy="1444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/>
            <a:endParaRPr lang="fa-IR">
              <a:cs typeface="B Zar" panose="00000400000000000000" pitchFamily="2" charset="-78"/>
            </a:endParaRPr>
          </a:p>
        </p:txBody>
      </p:sp>
      <p:sp>
        <p:nvSpPr>
          <p:cNvPr id="178218" name="Rectangle 42"/>
          <p:cNvSpPr>
            <a:spLocks noChangeArrowheads="1"/>
          </p:cNvSpPr>
          <p:nvPr/>
        </p:nvSpPr>
        <p:spPr bwMode="auto">
          <a:xfrm>
            <a:off x="4067175" y="3282950"/>
            <a:ext cx="1873250" cy="2174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/>
            <a:endParaRPr lang="fa-IR">
              <a:cs typeface="B Zar" panose="00000400000000000000" pitchFamily="2" charset="-78"/>
            </a:endParaRPr>
          </a:p>
        </p:txBody>
      </p:sp>
      <p:sp>
        <p:nvSpPr>
          <p:cNvPr id="178219" name="Rectangle 43"/>
          <p:cNvSpPr>
            <a:spLocks noChangeArrowheads="1"/>
          </p:cNvSpPr>
          <p:nvPr/>
        </p:nvSpPr>
        <p:spPr bwMode="auto">
          <a:xfrm>
            <a:off x="4067175" y="3498850"/>
            <a:ext cx="1081088" cy="3619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/>
            <a:endParaRPr lang="fa-IR">
              <a:cs typeface="B Zar" panose="00000400000000000000" pitchFamily="2" charset="-78"/>
            </a:endParaRPr>
          </a:p>
        </p:txBody>
      </p:sp>
      <p:sp>
        <p:nvSpPr>
          <p:cNvPr id="178220" name="Rectangle 44"/>
          <p:cNvSpPr>
            <a:spLocks noChangeArrowheads="1"/>
          </p:cNvSpPr>
          <p:nvPr/>
        </p:nvSpPr>
        <p:spPr bwMode="auto">
          <a:xfrm>
            <a:off x="4067175" y="3859213"/>
            <a:ext cx="1800225" cy="21748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/>
            <a:endParaRPr lang="fa-IR">
              <a:cs typeface="B Zar" panose="00000400000000000000" pitchFamily="2" charset="-78"/>
            </a:endParaRPr>
          </a:p>
        </p:txBody>
      </p:sp>
      <p:sp>
        <p:nvSpPr>
          <p:cNvPr id="178221" name="Rectangle 45"/>
          <p:cNvSpPr>
            <a:spLocks noChangeArrowheads="1"/>
          </p:cNvSpPr>
          <p:nvPr/>
        </p:nvSpPr>
        <p:spPr bwMode="auto">
          <a:xfrm>
            <a:off x="4067175" y="4219575"/>
            <a:ext cx="4968875" cy="4333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/>
            <a:endParaRPr lang="fa-IR">
              <a:cs typeface="B Zar" panose="00000400000000000000" pitchFamily="2" charset="-78"/>
            </a:endParaRPr>
          </a:p>
        </p:txBody>
      </p:sp>
      <p:sp>
        <p:nvSpPr>
          <p:cNvPr id="178223" name="Rectangle 47"/>
          <p:cNvSpPr>
            <a:spLocks noChangeArrowheads="1"/>
          </p:cNvSpPr>
          <p:nvPr/>
        </p:nvSpPr>
        <p:spPr bwMode="auto">
          <a:xfrm>
            <a:off x="4283075" y="4795838"/>
            <a:ext cx="3728811" cy="22610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/>
            <a:endParaRPr lang="fa-IR">
              <a:cs typeface="B Zar" panose="00000400000000000000" pitchFamily="2" charset="-78"/>
            </a:endParaRPr>
          </a:p>
        </p:txBody>
      </p:sp>
      <p:sp>
        <p:nvSpPr>
          <p:cNvPr id="178225" name="Rectangle 49"/>
          <p:cNvSpPr>
            <a:spLocks noChangeArrowheads="1"/>
          </p:cNvSpPr>
          <p:nvPr/>
        </p:nvSpPr>
        <p:spPr bwMode="auto">
          <a:xfrm>
            <a:off x="4283075" y="5227638"/>
            <a:ext cx="2593975" cy="1460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/>
            <a:endParaRPr lang="fa-IR">
              <a:cs typeface="B Zar" panose="00000400000000000000" pitchFamily="2" charset="-78"/>
            </a:endParaRPr>
          </a:p>
        </p:txBody>
      </p:sp>
      <p:sp>
        <p:nvSpPr>
          <p:cNvPr id="178226" name="Rectangle 50"/>
          <p:cNvSpPr>
            <a:spLocks noChangeArrowheads="1"/>
          </p:cNvSpPr>
          <p:nvPr/>
        </p:nvSpPr>
        <p:spPr bwMode="auto">
          <a:xfrm>
            <a:off x="4283075" y="5373688"/>
            <a:ext cx="1441450" cy="21748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/>
            <a:endParaRPr lang="fa-IR">
              <a:cs typeface="B Zar" panose="00000400000000000000" pitchFamily="2" charset="-78"/>
            </a:endParaRPr>
          </a:p>
        </p:txBody>
      </p:sp>
      <p:sp>
        <p:nvSpPr>
          <p:cNvPr id="178227" name="Rectangle 51"/>
          <p:cNvSpPr>
            <a:spLocks noChangeArrowheads="1"/>
          </p:cNvSpPr>
          <p:nvPr/>
        </p:nvSpPr>
        <p:spPr bwMode="auto">
          <a:xfrm>
            <a:off x="4283075" y="5588000"/>
            <a:ext cx="1081088" cy="2174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/>
            <a:endParaRPr lang="fa-IR">
              <a:cs typeface="B Zar" panose="00000400000000000000" pitchFamily="2" charset="-78"/>
            </a:endParaRPr>
          </a:p>
        </p:txBody>
      </p:sp>
      <p:sp>
        <p:nvSpPr>
          <p:cNvPr id="178228" name="Rectangle 52"/>
          <p:cNvSpPr>
            <a:spLocks noChangeArrowheads="1"/>
          </p:cNvSpPr>
          <p:nvPr/>
        </p:nvSpPr>
        <p:spPr bwMode="auto">
          <a:xfrm>
            <a:off x="4067175" y="5948363"/>
            <a:ext cx="1873250" cy="21748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/>
            <a:endParaRPr lang="fa-IR">
              <a:cs typeface="B Zar" panose="00000400000000000000" pitchFamily="2" charset="-78"/>
            </a:endParaRPr>
          </a:p>
        </p:txBody>
      </p:sp>
      <p:sp>
        <p:nvSpPr>
          <p:cNvPr id="178229" name="Rectangle 53"/>
          <p:cNvSpPr>
            <a:spLocks noChangeArrowheads="1"/>
          </p:cNvSpPr>
          <p:nvPr/>
        </p:nvSpPr>
        <p:spPr bwMode="auto">
          <a:xfrm>
            <a:off x="4067175" y="6165850"/>
            <a:ext cx="1152525" cy="2174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/>
            <a:endParaRPr lang="fa-IR">
              <a:cs typeface="B Zar" panose="00000400000000000000" pitchFamily="2" charset="-78"/>
            </a:endParaRPr>
          </a:p>
        </p:txBody>
      </p:sp>
      <p:sp>
        <p:nvSpPr>
          <p:cNvPr id="178232" name="Text Box 56"/>
          <p:cNvSpPr txBox="1">
            <a:spLocks noChangeArrowheads="1"/>
          </p:cNvSpPr>
          <p:nvPr/>
        </p:nvSpPr>
        <p:spPr bwMode="auto">
          <a:xfrm>
            <a:off x="8316913" y="5780088"/>
            <a:ext cx="5762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altLang="zh-TW" sz="2000" dirty="0">
                <a:solidFill>
                  <a:schemeClr val="accent1"/>
                </a:solidFill>
                <a:cs typeface="B Zar" panose="00000400000000000000" pitchFamily="2" charset="-78"/>
              </a:rPr>
              <a:t>20</a:t>
            </a:r>
          </a:p>
        </p:txBody>
      </p:sp>
      <p:sp>
        <p:nvSpPr>
          <p:cNvPr id="178233" name="Text Box 57"/>
          <p:cNvSpPr txBox="1">
            <a:spLocks noChangeArrowheads="1"/>
          </p:cNvSpPr>
          <p:nvPr/>
        </p:nvSpPr>
        <p:spPr bwMode="auto">
          <a:xfrm>
            <a:off x="8388350" y="6140450"/>
            <a:ext cx="5762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altLang="zh-TW" sz="2000" dirty="0">
                <a:solidFill>
                  <a:schemeClr val="accent1"/>
                </a:solidFill>
                <a:cs typeface="B Zar" panose="00000400000000000000" pitchFamily="2" charset="-78"/>
              </a:rPr>
              <a:t>10</a:t>
            </a:r>
          </a:p>
        </p:txBody>
      </p:sp>
      <p:sp>
        <p:nvSpPr>
          <p:cNvPr id="178234" name="Text Box 58"/>
          <p:cNvSpPr txBox="1">
            <a:spLocks noChangeArrowheads="1"/>
          </p:cNvSpPr>
          <p:nvPr/>
        </p:nvSpPr>
        <p:spPr bwMode="auto">
          <a:xfrm>
            <a:off x="1258888" y="3716338"/>
            <a:ext cx="3603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altLang="zh-TW" sz="2000">
                <a:cs typeface="B Zar" panose="00000400000000000000" pitchFamily="2" charset="-78"/>
              </a:rPr>
              <a:t>1</a:t>
            </a:r>
          </a:p>
        </p:txBody>
      </p:sp>
      <p:sp>
        <p:nvSpPr>
          <p:cNvPr id="178235" name="Text Box 59"/>
          <p:cNvSpPr txBox="1">
            <a:spLocks noChangeArrowheads="1"/>
          </p:cNvSpPr>
          <p:nvPr/>
        </p:nvSpPr>
        <p:spPr bwMode="auto">
          <a:xfrm>
            <a:off x="1042988" y="4076700"/>
            <a:ext cx="3603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altLang="zh-TW" sz="2000">
                <a:cs typeface="B Zar" panose="00000400000000000000" pitchFamily="2" charset="-78"/>
              </a:rPr>
              <a:t>2</a:t>
            </a:r>
          </a:p>
        </p:txBody>
      </p:sp>
      <p:sp>
        <p:nvSpPr>
          <p:cNvPr id="178236" name="Rectangle 60"/>
          <p:cNvSpPr>
            <a:spLocks noChangeArrowheads="1"/>
          </p:cNvSpPr>
          <p:nvPr/>
        </p:nvSpPr>
        <p:spPr bwMode="auto">
          <a:xfrm>
            <a:off x="1619250" y="4437063"/>
            <a:ext cx="493725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 rtl="0" eaLnBrk="0" hangingPunct="0"/>
            <a:r>
              <a:rPr lang="en-US" altLang="zh-TW" sz="2400" dirty="0">
                <a:solidFill>
                  <a:srgbClr val="00B050"/>
                </a:solidFill>
                <a:latin typeface="Times New Roman" pitchFamily="18" charset="0"/>
                <a:cs typeface="B Zar" panose="00000400000000000000" pitchFamily="2" charset="-78"/>
              </a:rPr>
              <a:t>15</a:t>
            </a:r>
          </a:p>
        </p:txBody>
      </p:sp>
      <p:sp>
        <p:nvSpPr>
          <p:cNvPr id="178237" name="Text Box 61"/>
          <p:cNvSpPr txBox="1">
            <a:spLocks noChangeArrowheads="1"/>
          </p:cNvSpPr>
          <p:nvPr/>
        </p:nvSpPr>
        <p:spPr bwMode="auto">
          <a:xfrm>
            <a:off x="2771775" y="3933825"/>
            <a:ext cx="3587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altLang="zh-TW" sz="2000">
                <a:cs typeface="B Zar" panose="00000400000000000000" pitchFamily="2" charset="-78"/>
              </a:rPr>
              <a:t>5</a:t>
            </a:r>
          </a:p>
        </p:txBody>
      </p:sp>
      <p:sp>
        <p:nvSpPr>
          <p:cNvPr id="178238" name="Text Box 62"/>
          <p:cNvSpPr txBox="1">
            <a:spLocks noChangeArrowheads="1"/>
          </p:cNvSpPr>
          <p:nvPr/>
        </p:nvSpPr>
        <p:spPr bwMode="auto">
          <a:xfrm>
            <a:off x="2771775" y="3933825"/>
            <a:ext cx="3587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altLang="zh-TW" sz="2000">
                <a:cs typeface="B Zar" panose="00000400000000000000" pitchFamily="2" charset="-78"/>
              </a:rPr>
              <a:t>4</a:t>
            </a:r>
          </a:p>
        </p:txBody>
      </p:sp>
      <p:sp>
        <p:nvSpPr>
          <p:cNvPr id="178239" name="Text Box 63"/>
          <p:cNvSpPr txBox="1">
            <a:spLocks noChangeArrowheads="1"/>
          </p:cNvSpPr>
          <p:nvPr/>
        </p:nvSpPr>
        <p:spPr bwMode="auto">
          <a:xfrm>
            <a:off x="1258888" y="3716338"/>
            <a:ext cx="3603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altLang="zh-TW" sz="2000">
                <a:cs typeface="B Zar" panose="00000400000000000000" pitchFamily="2" charset="-78"/>
              </a:rPr>
              <a:t>2</a:t>
            </a:r>
          </a:p>
        </p:txBody>
      </p:sp>
      <p:sp>
        <p:nvSpPr>
          <p:cNvPr id="178240" name="Text Box 64"/>
          <p:cNvSpPr txBox="1">
            <a:spLocks noChangeArrowheads="1"/>
          </p:cNvSpPr>
          <p:nvPr/>
        </p:nvSpPr>
        <p:spPr bwMode="auto">
          <a:xfrm>
            <a:off x="1042988" y="4076700"/>
            <a:ext cx="3603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altLang="zh-TW" sz="2000">
                <a:cs typeface="B Zar" panose="00000400000000000000" pitchFamily="2" charset="-78"/>
              </a:rPr>
              <a:t>4</a:t>
            </a:r>
          </a:p>
        </p:txBody>
      </p:sp>
      <p:sp>
        <p:nvSpPr>
          <p:cNvPr id="178241" name="Rectangle 65"/>
          <p:cNvSpPr>
            <a:spLocks noChangeArrowheads="1"/>
          </p:cNvSpPr>
          <p:nvPr/>
        </p:nvSpPr>
        <p:spPr bwMode="auto">
          <a:xfrm>
            <a:off x="733425" y="6211888"/>
            <a:ext cx="493725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 rtl="0" eaLnBrk="0" hangingPunct="0"/>
            <a:r>
              <a:rPr lang="en-US" altLang="zh-TW" sz="2400" dirty="0">
                <a:solidFill>
                  <a:srgbClr val="00B050"/>
                </a:solidFill>
                <a:latin typeface="Times New Roman" pitchFamily="18" charset="0"/>
                <a:cs typeface="B Zar" panose="00000400000000000000" pitchFamily="2" charset="-78"/>
              </a:rPr>
              <a:t>10</a:t>
            </a:r>
          </a:p>
        </p:txBody>
      </p:sp>
      <p:sp>
        <p:nvSpPr>
          <p:cNvPr id="178242" name="Rectangle 66"/>
          <p:cNvSpPr>
            <a:spLocks noChangeArrowheads="1"/>
          </p:cNvSpPr>
          <p:nvPr/>
        </p:nvSpPr>
        <p:spPr bwMode="auto">
          <a:xfrm>
            <a:off x="987425" y="5276850"/>
            <a:ext cx="493725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 rtl="0" eaLnBrk="0" hangingPunct="0"/>
            <a:r>
              <a:rPr lang="en-US" altLang="zh-TW" sz="2400" dirty="0">
                <a:solidFill>
                  <a:srgbClr val="00B050"/>
                </a:solidFill>
                <a:latin typeface="Times New Roman" pitchFamily="18" charset="0"/>
                <a:cs typeface="B Zar" panose="00000400000000000000" pitchFamily="2" charset="-78"/>
              </a:rPr>
              <a:t>14</a:t>
            </a:r>
          </a:p>
        </p:txBody>
      </p:sp>
      <p:sp>
        <p:nvSpPr>
          <p:cNvPr id="178243" name="Text Box 67"/>
          <p:cNvSpPr txBox="1">
            <a:spLocks noChangeArrowheads="1"/>
          </p:cNvSpPr>
          <p:nvPr/>
        </p:nvSpPr>
        <p:spPr bwMode="auto">
          <a:xfrm>
            <a:off x="1258888" y="3716338"/>
            <a:ext cx="3603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altLang="zh-TW" sz="2000">
                <a:cs typeface="B Zar" panose="00000400000000000000" pitchFamily="2" charset="-78"/>
              </a:rPr>
              <a:t>4</a:t>
            </a:r>
          </a:p>
        </p:txBody>
      </p:sp>
      <p:sp>
        <p:nvSpPr>
          <p:cNvPr id="178244" name="Text Box 68"/>
          <p:cNvSpPr txBox="1">
            <a:spLocks noChangeArrowheads="1"/>
          </p:cNvSpPr>
          <p:nvPr/>
        </p:nvSpPr>
        <p:spPr bwMode="auto">
          <a:xfrm>
            <a:off x="1042988" y="4076700"/>
            <a:ext cx="3603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altLang="zh-TW" sz="2000">
                <a:cs typeface="B Zar" panose="00000400000000000000" pitchFamily="2" charset="-78"/>
              </a:rPr>
              <a:t>8</a:t>
            </a:r>
          </a:p>
        </p:txBody>
      </p:sp>
      <p:sp>
        <p:nvSpPr>
          <p:cNvPr id="58" name="Rectangle 2"/>
          <p:cNvSpPr txBox="1">
            <a:spLocks noChangeArrowheads="1"/>
          </p:cNvSpPr>
          <p:nvPr/>
        </p:nvSpPr>
        <p:spPr bwMode="auto">
          <a:xfrm>
            <a:off x="455613" y="115888"/>
            <a:ext cx="8226425" cy="769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altLang="zh-TW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B Zar" panose="00000400000000000000" pitchFamily="2" charset="-78"/>
              </a:rPr>
              <a:t>حذف کردن يک عنصر از </a:t>
            </a:r>
            <a:r>
              <a:rPr kumimoji="0" lang="en-US" altLang="zh-TW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B Zar" panose="00000400000000000000" pitchFamily="2" charset="-78"/>
              </a:rPr>
              <a:t>Max Heap</a:t>
            </a:r>
            <a:endParaRPr kumimoji="0" lang="en-US" altLang="zh-TW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B Zar" panose="00000400000000000000" pitchFamily="2" charset="-78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398919" y="1244860"/>
            <a:ext cx="34596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altLang="zh-TW" sz="2000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پيچيدگي حذف کردن عنصر </a:t>
            </a:r>
            <a:r>
              <a:rPr lang="en-US" altLang="zh-TW" sz="1800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O(log</a:t>
            </a:r>
            <a:r>
              <a:rPr lang="en-US" altLang="zh-TW" sz="1800" baseline="-25000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2</a:t>
            </a:r>
            <a:r>
              <a:rPr lang="en-US" altLang="zh-TW" sz="1800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 </a:t>
            </a:r>
            <a:r>
              <a:rPr lang="en-US" altLang="zh-TW" sz="1800" i="1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n</a:t>
            </a:r>
            <a:r>
              <a:rPr lang="en-US" altLang="zh-TW" sz="1800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)</a:t>
            </a:r>
            <a:endParaRPr lang="fa-IR" sz="2000" dirty="0">
              <a:solidFill>
                <a:srgbClr val="66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anose="000004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78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178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178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178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86" grpId="0"/>
      <p:bldP spid="178188" grpId="0"/>
      <p:bldP spid="178189" grpId="0" animBg="1"/>
      <p:bldP spid="178190" grpId="0"/>
      <p:bldP spid="178191" grpId="0" animBg="1"/>
      <p:bldP spid="178200" grpId="0"/>
      <p:bldP spid="178206" grpId="0"/>
      <p:bldP spid="178217" grpId="0" animBg="1"/>
      <p:bldP spid="178217" grpId="1" animBg="1"/>
      <p:bldP spid="178218" grpId="0" animBg="1"/>
      <p:bldP spid="178218" grpId="1" animBg="1"/>
      <p:bldP spid="178219" grpId="0" animBg="1"/>
      <p:bldP spid="178219" grpId="1" animBg="1"/>
      <p:bldP spid="178220" grpId="0" animBg="1"/>
      <p:bldP spid="178220" grpId="1" animBg="1"/>
      <p:bldP spid="178220" grpId="2" animBg="1"/>
      <p:bldP spid="178220" grpId="3" animBg="1"/>
      <p:bldP spid="178220" grpId="4" animBg="1"/>
      <p:bldP spid="178220" grpId="5" animBg="1"/>
      <p:bldP spid="178221" grpId="0" animBg="1"/>
      <p:bldP spid="178221" grpId="1" animBg="1"/>
      <p:bldP spid="178221" grpId="2" animBg="1"/>
      <p:bldP spid="178221" grpId="3" animBg="1"/>
      <p:bldP spid="178223" grpId="0" animBg="1"/>
      <p:bldP spid="178223" grpId="1" animBg="1"/>
      <p:bldP spid="178223" grpId="2" animBg="1"/>
      <p:bldP spid="178223" grpId="3" animBg="1"/>
      <p:bldP spid="178225" grpId="0" animBg="1"/>
      <p:bldP spid="178225" grpId="1" animBg="1"/>
      <p:bldP spid="178225" grpId="2" animBg="1"/>
      <p:bldP spid="178225" grpId="3" animBg="1"/>
      <p:bldP spid="178226" grpId="0" animBg="1"/>
      <p:bldP spid="178226" grpId="1" animBg="1"/>
      <p:bldP spid="178226" grpId="2" animBg="1"/>
      <p:bldP spid="178226" grpId="3" animBg="1"/>
      <p:bldP spid="178227" grpId="0" animBg="1"/>
      <p:bldP spid="178227" grpId="1" animBg="1"/>
      <p:bldP spid="178227" grpId="2" animBg="1"/>
      <p:bldP spid="178227" grpId="3" animBg="1"/>
      <p:bldP spid="178228" grpId="0" animBg="1"/>
      <p:bldP spid="178228" grpId="1" animBg="1"/>
      <p:bldP spid="178229" grpId="0" animBg="1"/>
      <p:bldP spid="178229" grpId="1" animBg="1"/>
      <p:bldP spid="178232" grpId="0"/>
      <p:bldP spid="178233" grpId="0"/>
      <p:bldP spid="178234" grpId="0"/>
      <p:bldP spid="178234" grpId="1"/>
      <p:bldP spid="178235" grpId="0"/>
      <p:bldP spid="178235" grpId="1"/>
      <p:bldP spid="178236" grpId="0"/>
      <p:bldP spid="178237" grpId="0"/>
      <p:bldP spid="178238" grpId="0"/>
      <p:bldP spid="178239" grpId="0"/>
      <p:bldP spid="178239" grpId="1"/>
      <p:bldP spid="178240" grpId="0"/>
      <p:bldP spid="178240" grpId="1"/>
      <p:bldP spid="178241" grpId="0"/>
      <p:bldP spid="178242" grpId="0"/>
      <p:bldP spid="178243" grpId="0"/>
      <p:bldP spid="178244" grpId="0"/>
      <p:bldP spid="5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333375"/>
            <a:ext cx="8226425" cy="1143000"/>
          </a:xfrm>
        </p:spPr>
        <p:txBody>
          <a:bodyPr/>
          <a:lstStyle/>
          <a:p>
            <a:pPr algn="r"/>
            <a:r>
              <a:rPr lang="fa-IR" altLang="zh-TW" dirty="0" smtClean="0">
                <a:cs typeface="B Zar" panose="00000400000000000000" pitchFamily="2" charset="-78"/>
              </a:rPr>
              <a:t>درختهاي جستجوي دودويي</a:t>
            </a:r>
            <a:endParaRPr lang="en-US" altLang="zh-TW" dirty="0">
              <a:cs typeface="B Zar" panose="00000400000000000000" pitchFamily="2" charset="-78"/>
            </a:endParaRP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4175" y="1557338"/>
            <a:ext cx="8364538" cy="4679950"/>
          </a:xfrm>
        </p:spPr>
        <p:txBody>
          <a:bodyPr/>
          <a:lstStyle/>
          <a:p>
            <a:pPr algn="r"/>
            <a:r>
              <a:rPr lang="fa-IR" altLang="zh-TW" sz="2800" dirty="0" smtClean="0">
                <a:cs typeface="B Zar" panose="00000400000000000000" pitchFamily="2" charset="-78"/>
              </a:rPr>
              <a:t>دليل نياز به درختهاي جستجوي دودويي</a:t>
            </a:r>
            <a:endParaRPr lang="en-US" altLang="zh-TW" sz="2800" dirty="0">
              <a:cs typeface="B Zar" panose="00000400000000000000" pitchFamily="2" charset="-78"/>
            </a:endParaRPr>
          </a:p>
          <a:p>
            <a:pPr lvl="1" algn="r"/>
            <a:r>
              <a:rPr lang="en-US" altLang="zh-TW" sz="2000" dirty="0" smtClean="0">
                <a:cs typeface="B Zar" panose="00000400000000000000" pitchFamily="2" charset="-78"/>
              </a:rPr>
              <a:t>Heap</a:t>
            </a:r>
            <a:r>
              <a:rPr lang="fa-IR" altLang="zh-TW" sz="2000" dirty="0" smtClean="0">
                <a:cs typeface="B Zar" panose="00000400000000000000" pitchFamily="2" charset="-78"/>
              </a:rPr>
              <a:t> </a:t>
            </a:r>
            <a:r>
              <a:rPr lang="fa-IR" altLang="zh-TW" sz="2400" dirty="0" smtClean="0">
                <a:cs typeface="B Zar" panose="00000400000000000000" pitchFamily="2" charset="-78"/>
              </a:rPr>
              <a:t>براي کاربردهايي که نياز به حذف يک عنصر دلخواه دارند اصلا مناسب نيست.</a:t>
            </a:r>
          </a:p>
          <a:p>
            <a:pPr lvl="1"/>
            <a:r>
              <a:rPr lang="fa-IR" altLang="zh-TW" sz="2000" dirty="0" smtClean="0">
                <a:solidFill>
                  <a:schemeClr val="tx1"/>
                </a:solidFill>
                <a:cs typeface="B Zar" panose="00000400000000000000" pitchFamily="2" charset="-78"/>
              </a:rPr>
              <a:t>حذف کوچکترين (بزرگترين) عنصر	                      </a:t>
            </a:r>
            <a:r>
              <a:rPr lang="en-US" altLang="zh-TW" sz="1800" dirty="0" smtClean="0">
                <a:solidFill>
                  <a:srgbClr val="CC3300"/>
                </a:solidFill>
                <a:cs typeface="B Zar" panose="00000400000000000000" pitchFamily="2" charset="-78"/>
              </a:rPr>
              <a:t>O(log</a:t>
            </a:r>
            <a:r>
              <a:rPr lang="en-US" altLang="zh-TW" sz="1800" baseline="-25000" dirty="0" smtClean="0">
                <a:solidFill>
                  <a:srgbClr val="CC3300"/>
                </a:solidFill>
                <a:cs typeface="B Zar" panose="00000400000000000000" pitchFamily="2" charset="-78"/>
              </a:rPr>
              <a:t>2</a:t>
            </a:r>
            <a:r>
              <a:rPr lang="en-US" altLang="zh-TW" sz="1800" dirty="0" smtClean="0">
                <a:solidFill>
                  <a:srgbClr val="CC3300"/>
                </a:solidFill>
                <a:cs typeface="B Zar" panose="00000400000000000000" pitchFamily="2" charset="-78"/>
              </a:rPr>
              <a:t>n)</a:t>
            </a:r>
            <a:endParaRPr lang="fa-IR" altLang="zh-TW" sz="2000" dirty="0" smtClean="0">
              <a:solidFill>
                <a:schemeClr val="tx1"/>
              </a:solidFill>
              <a:cs typeface="B Zar" panose="00000400000000000000" pitchFamily="2" charset="-78"/>
            </a:endParaRPr>
          </a:p>
          <a:p>
            <a:pPr lvl="1"/>
            <a:r>
              <a:rPr lang="fa-IR" altLang="zh-TW" sz="2000" dirty="0" smtClean="0">
                <a:solidFill>
                  <a:schemeClr val="tx1"/>
                </a:solidFill>
                <a:cs typeface="B Zar" panose="00000400000000000000" pitchFamily="2" charset="-78"/>
              </a:rPr>
              <a:t>حذف يک عنصر دلخواه			           </a:t>
            </a:r>
            <a:r>
              <a:rPr lang="en-US" altLang="zh-TW" sz="1800" dirty="0" smtClean="0">
                <a:solidFill>
                  <a:srgbClr val="CC3300"/>
                </a:solidFill>
                <a:cs typeface="B Zar" panose="00000400000000000000" pitchFamily="2" charset="-78"/>
              </a:rPr>
              <a:t>O(n)</a:t>
            </a:r>
            <a:endParaRPr lang="fa-IR" altLang="zh-TW" sz="2000" dirty="0" smtClean="0">
              <a:solidFill>
                <a:schemeClr val="tx1"/>
              </a:solidFill>
              <a:cs typeface="B Zar" panose="00000400000000000000" pitchFamily="2" charset="-78"/>
            </a:endParaRPr>
          </a:p>
          <a:p>
            <a:pPr lvl="1"/>
            <a:r>
              <a:rPr lang="fa-IR" altLang="zh-TW" sz="2000" dirty="0" smtClean="0">
                <a:solidFill>
                  <a:schemeClr val="tx1"/>
                </a:solidFill>
                <a:cs typeface="B Zar" panose="00000400000000000000" pitchFamily="2" charset="-78"/>
              </a:rPr>
              <a:t>جستجوي يک عنصر دلخواه		           </a:t>
            </a:r>
            <a:r>
              <a:rPr lang="en-US" altLang="zh-TW" sz="1800" dirty="0" smtClean="0">
                <a:solidFill>
                  <a:srgbClr val="CC3300"/>
                </a:solidFill>
                <a:cs typeface="B Zar" panose="00000400000000000000" pitchFamily="2" charset="-78"/>
              </a:rPr>
              <a:t>O(n)</a:t>
            </a:r>
            <a:endParaRPr lang="en-US" altLang="zh-TW" sz="2000" dirty="0">
              <a:solidFill>
                <a:schemeClr val="tx1"/>
              </a:solidFill>
              <a:cs typeface="B Zar" panose="00000400000000000000" pitchFamily="2" charset="-78"/>
            </a:endParaRPr>
          </a:p>
          <a:p>
            <a:pPr algn="r"/>
            <a:r>
              <a:rPr lang="fa-IR" altLang="zh-TW" sz="2800" b="1" dirty="0" smtClean="0">
                <a:cs typeface="B Zar" panose="00000400000000000000" pitchFamily="2" charset="-78"/>
              </a:rPr>
              <a:t>تعريف </a:t>
            </a:r>
            <a:r>
              <a:rPr lang="fa-IR" altLang="zh-TW" sz="2800" dirty="0" smtClean="0">
                <a:cs typeface="B Zar" panose="00000400000000000000" pitchFamily="2" charset="-78"/>
              </a:rPr>
              <a:t>درخت جستجوي دودويي</a:t>
            </a:r>
          </a:p>
          <a:p>
            <a:pPr>
              <a:spcBef>
                <a:spcPts val="0"/>
              </a:spcBef>
              <a:buFontTx/>
              <a:buBlip>
                <a:blip r:embed="rId2"/>
              </a:buBlip>
            </a:pPr>
            <a:r>
              <a:rPr lang="fa-IR" sz="2800" dirty="0" smtClean="0">
                <a:cs typeface="B Zar" panose="00000400000000000000" pitchFamily="2" charset="-78"/>
              </a:rPr>
              <a:t> </a:t>
            </a:r>
            <a:r>
              <a:rPr lang="fa-IR" sz="2800" dirty="0" smtClean="0">
                <a:solidFill>
                  <a:srgbClr val="040408"/>
                </a:solidFill>
                <a:cs typeface="B Zar" panose="00000400000000000000" pitchFamily="2" charset="-78"/>
              </a:rPr>
              <a:t>هر عنصر داراي يک کليد است.</a:t>
            </a:r>
          </a:p>
          <a:p>
            <a:pPr>
              <a:spcBef>
                <a:spcPts val="0"/>
              </a:spcBef>
              <a:buFontTx/>
              <a:buBlip>
                <a:blip r:embed="rId2"/>
              </a:buBlip>
            </a:pPr>
            <a:r>
              <a:rPr lang="fa-IR" sz="2800" dirty="0" smtClean="0">
                <a:solidFill>
                  <a:srgbClr val="040408"/>
                </a:solidFill>
                <a:cs typeface="B Zar" panose="00000400000000000000" pitchFamily="2" charset="-78"/>
              </a:rPr>
              <a:t> کليدهاي زيردرخت غيرتهي </a:t>
            </a:r>
            <a:r>
              <a:rPr lang="fa-IR" sz="2800" dirty="0" smtClean="0">
                <a:solidFill>
                  <a:srgbClr val="FF0000"/>
                </a:solidFill>
                <a:cs typeface="B Zar" panose="00000400000000000000" pitchFamily="2" charset="-78"/>
              </a:rPr>
              <a:t>چپ</a:t>
            </a:r>
            <a:r>
              <a:rPr lang="fa-IR" sz="2800" dirty="0" smtClean="0">
                <a:solidFill>
                  <a:srgbClr val="040408"/>
                </a:solidFill>
                <a:cs typeface="B Zar" panose="00000400000000000000" pitchFamily="2" charset="-78"/>
              </a:rPr>
              <a:t> (</a:t>
            </a:r>
            <a:r>
              <a:rPr lang="fa-IR" sz="2800" dirty="0" smtClean="0">
                <a:solidFill>
                  <a:srgbClr val="00B050"/>
                </a:solidFill>
                <a:cs typeface="B Zar" panose="00000400000000000000" pitchFamily="2" charset="-78"/>
              </a:rPr>
              <a:t>راست</a:t>
            </a:r>
            <a:r>
              <a:rPr lang="fa-IR" sz="2800" dirty="0" smtClean="0">
                <a:solidFill>
                  <a:srgbClr val="040408"/>
                </a:solidFill>
                <a:cs typeface="B Zar" panose="00000400000000000000" pitchFamily="2" charset="-78"/>
              </a:rPr>
              <a:t>) </a:t>
            </a:r>
            <a:r>
              <a:rPr lang="fa-IR" sz="2800" dirty="0" smtClean="0">
                <a:solidFill>
                  <a:srgbClr val="FF0000"/>
                </a:solidFill>
                <a:cs typeface="B Zar" panose="00000400000000000000" pitchFamily="2" charset="-78"/>
              </a:rPr>
              <a:t>کوچکتر</a:t>
            </a:r>
            <a:r>
              <a:rPr lang="fa-IR" sz="2800" dirty="0" smtClean="0">
                <a:solidFill>
                  <a:srgbClr val="040408"/>
                </a:solidFill>
                <a:cs typeface="B Zar" panose="00000400000000000000" pitchFamily="2" charset="-78"/>
              </a:rPr>
              <a:t> (</a:t>
            </a:r>
            <a:r>
              <a:rPr lang="fa-IR" sz="2800" dirty="0" smtClean="0">
                <a:solidFill>
                  <a:srgbClr val="00B050"/>
                </a:solidFill>
                <a:cs typeface="B Zar" panose="00000400000000000000" pitchFamily="2" charset="-78"/>
              </a:rPr>
              <a:t>بزرگتر</a:t>
            </a:r>
            <a:r>
              <a:rPr lang="fa-IR" sz="2800" dirty="0" smtClean="0">
                <a:solidFill>
                  <a:srgbClr val="040408"/>
                </a:solidFill>
                <a:cs typeface="B Zar" panose="00000400000000000000" pitchFamily="2" charset="-78"/>
              </a:rPr>
              <a:t>) از کليد واقع در ريشه هستند.</a:t>
            </a:r>
          </a:p>
          <a:p>
            <a:pPr>
              <a:spcBef>
                <a:spcPts val="0"/>
              </a:spcBef>
              <a:buFontTx/>
              <a:buBlip>
                <a:blip r:embed="rId2"/>
              </a:buBlip>
            </a:pPr>
            <a:r>
              <a:rPr lang="fa-IR" sz="2800" dirty="0" smtClean="0">
                <a:solidFill>
                  <a:srgbClr val="040408"/>
                </a:solidFill>
                <a:cs typeface="B Zar" panose="00000400000000000000" pitchFamily="2" charset="-78"/>
              </a:rPr>
              <a:t>زيردرختهاي چپ و راست نيز خود درختهاي جستجوي دودويي هستند.</a:t>
            </a:r>
            <a:endParaRPr lang="en-US" altLang="zh-TW" sz="2400" dirty="0">
              <a:cs typeface="B Zar" panose="000004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52" name="Picture 4" descr="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231" t="13600" r="4177" b="14979"/>
          <a:stretch>
            <a:fillRect/>
          </a:stretch>
        </p:blipFill>
        <p:spPr bwMode="auto">
          <a:xfrm>
            <a:off x="188688" y="2119084"/>
            <a:ext cx="6371772" cy="2336800"/>
          </a:xfrm>
          <a:prstGeom prst="rect">
            <a:avLst/>
          </a:prstGeom>
          <a:noFill/>
        </p:spPr>
      </p:pic>
      <p:sp>
        <p:nvSpPr>
          <p:cNvPr id="181253" name="AutoShape 5"/>
          <p:cNvSpPr>
            <a:spLocks/>
          </p:cNvSpPr>
          <p:nvPr/>
        </p:nvSpPr>
        <p:spPr bwMode="auto">
          <a:xfrm rot="5358141">
            <a:off x="4609873" y="2983820"/>
            <a:ext cx="288925" cy="3168650"/>
          </a:xfrm>
          <a:prstGeom prst="rightBrace">
            <a:avLst>
              <a:gd name="adj1" fmla="val 91392"/>
              <a:gd name="adj2" fmla="val 47620"/>
            </a:avLst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/>
            <a:endParaRPr lang="fa-IR">
              <a:cs typeface="B Zar" panose="00000400000000000000" pitchFamily="2" charset="-78"/>
            </a:endParaRPr>
          </a:p>
        </p:txBody>
      </p:sp>
      <p:sp>
        <p:nvSpPr>
          <p:cNvPr id="181255" name="Line 7"/>
          <p:cNvSpPr>
            <a:spLocks noChangeShapeType="1"/>
          </p:cNvSpPr>
          <p:nvPr/>
        </p:nvSpPr>
        <p:spPr bwMode="auto">
          <a:xfrm flipH="1">
            <a:off x="3833586" y="5384120"/>
            <a:ext cx="917575" cy="138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l" rtl="0"/>
            <a:endParaRPr lang="fa-IR">
              <a:cs typeface="B Zar" panose="00000400000000000000" pitchFamily="2" charset="-78"/>
            </a:endParaRPr>
          </a:p>
        </p:txBody>
      </p:sp>
      <p:sp>
        <p:nvSpPr>
          <p:cNvPr id="181256" name="Line 8"/>
          <p:cNvSpPr>
            <a:spLocks noChangeShapeType="1"/>
          </p:cNvSpPr>
          <p:nvPr/>
        </p:nvSpPr>
        <p:spPr bwMode="auto">
          <a:xfrm>
            <a:off x="4922611" y="5377770"/>
            <a:ext cx="938213" cy="1476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l" rtl="0"/>
            <a:endParaRPr lang="fa-IR">
              <a:cs typeface="B Zar" panose="00000400000000000000" pitchFamily="2" charset="-78"/>
            </a:endParaRPr>
          </a:p>
        </p:txBody>
      </p:sp>
      <p:sp>
        <p:nvSpPr>
          <p:cNvPr id="181257" name="Oval 9"/>
          <p:cNvSpPr>
            <a:spLocks noChangeArrowheads="1"/>
          </p:cNvSpPr>
          <p:nvPr/>
        </p:nvSpPr>
        <p:spPr bwMode="auto">
          <a:xfrm>
            <a:off x="4555899" y="4855482"/>
            <a:ext cx="561975" cy="519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/>
            <a:endParaRPr lang="fa-IR">
              <a:cs typeface="B Zar" panose="00000400000000000000" pitchFamily="2" charset="-78"/>
            </a:endParaRPr>
          </a:p>
        </p:txBody>
      </p:sp>
      <p:sp>
        <p:nvSpPr>
          <p:cNvPr id="181258" name="Text Box 10"/>
          <p:cNvSpPr txBox="1">
            <a:spLocks noChangeArrowheads="1"/>
          </p:cNvSpPr>
          <p:nvPr/>
        </p:nvSpPr>
        <p:spPr bwMode="auto">
          <a:xfrm>
            <a:off x="4317774" y="4926920"/>
            <a:ext cx="1087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/>
            <a:r>
              <a:rPr lang="en-US" altLang="zh-TW" sz="2000">
                <a:solidFill>
                  <a:srgbClr val="FF0000"/>
                </a:solidFill>
                <a:ea typeface="標楷體" pitchFamily="65" charset="-120"/>
                <a:cs typeface="B Zar" panose="00000400000000000000" pitchFamily="2" charset="-78"/>
              </a:rPr>
              <a:t>medium</a:t>
            </a:r>
            <a:endParaRPr lang="en-US" altLang="zh-TW" sz="2000">
              <a:solidFill>
                <a:srgbClr val="FF0000"/>
              </a:solidFill>
              <a:cs typeface="B Zar" panose="00000400000000000000" pitchFamily="2" charset="-78"/>
            </a:endParaRPr>
          </a:p>
        </p:txBody>
      </p:sp>
      <p:sp>
        <p:nvSpPr>
          <p:cNvPr id="181259" name="AutoShape 11"/>
          <p:cNvSpPr>
            <a:spLocks noChangeArrowheads="1"/>
          </p:cNvSpPr>
          <p:nvPr/>
        </p:nvSpPr>
        <p:spPr bwMode="auto">
          <a:xfrm>
            <a:off x="3030311" y="5531757"/>
            <a:ext cx="1612900" cy="1123950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/>
            <a:endParaRPr lang="fa-IR">
              <a:cs typeface="B Zar" panose="00000400000000000000" pitchFamily="2" charset="-78"/>
            </a:endParaRPr>
          </a:p>
        </p:txBody>
      </p:sp>
      <p:sp>
        <p:nvSpPr>
          <p:cNvPr id="181260" name="AutoShape 12"/>
          <p:cNvSpPr>
            <a:spLocks noChangeArrowheads="1"/>
          </p:cNvSpPr>
          <p:nvPr/>
        </p:nvSpPr>
        <p:spPr bwMode="auto">
          <a:xfrm>
            <a:off x="5060724" y="5517470"/>
            <a:ext cx="1612900" cy="1123950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/>
            <a:endParaRPr lang="fa-IR">
              <a:cs typeface="B Zar" panose="00000400000000000000" pitchFamily="2" charset="-78"/>
            </a:endParaRPr>
          </a:p>
        </p:txBody>
      </p:sp>
      <p:sp>
        <p:nvSpPr>
          <p:cNvPr id="181261" name="Text Box 13"/>
          <p:cNvSpPr txBox="1">
            <a:spLocks noChangeArrowheads="1"/>
          </p:cNvSpPr>
          <p:nvPr/>
        </p:nvSpPr>
        <p:spPr bwMode="auto">
          <a:xfrm>
            <a:off x="5478236" y="6150882"/>
            <a:ext cx="833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/>
            <a:r>
              <a:rPr lang="en-US" altLang="zh-TW" sz="2000">
                <a:solidFill>
                  <a:srgbClr val="FF0000"/>
                </a:solidFill>
                <a:ea typeface="標楷體" pitchFamily="65" charset="-120"/>
                <a:cs typeface="B Zar" panose="00000400000000000000" pitchFamily="2" charset="-78"/>
              </a:rPr>
              <a:t>larger</a:t>
            </a:r>
            <a:endParaRPr lang="en-US" altLang="zh-TW" sz="2000">
              <a:solidFill>
                <a:srgbClr val="FF0000"/>
              </a:solidFill>
              <a:cs typeface="B Zar" panose="00000400000000000000" pitchFamily="2" charset="-78"/>
            </a:endParaRPr>
          </a:p>
        </p:txBody>
      </p:sp>
      <p:sp>
        <p:nvSpPr>
          <p:cNvPr id="181262" name="Text Box 14"/>
          <p:cNvSpPr txBox="1">
            <a:spLocks noChangeArrowheads="1"/>
          </p:cNvSpPr>
          <p:nvPr/>
        </p:nvSpPr>
        <p:spPr bwMode="auto">
          <a:xfrm>
            <a:off x="3317649" y="6150882"/>
            <a:ext cx="1003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/>
            <a:r>
              <a:rPr lang="en-US" altLang="zh-TW" sz="2000">
                <a:solidFill>
                  <a:srgbClr val="FF0000"/>
                </a:solidFill>
                <a:ea typeface="標楷體" pitchFamily="65" charset="-120"/>
                <a:cs typeface="B Zar" panose="00000400000000000000" pitchFamily="2" charset="-78"/>
              </a:rPr>
              <a:t>smaller</a:t>
            </a:r>
            <a:endParaRPr lang="en-US" altLang="zh-TW" sz="2000">
              <a:solidFill>
                <a:srgbClr val="FF0000"/>
              </a:solidFill>
              <a:cs typeface="B Zar" panose="00000400000000000000" pitchFamily="2" charset="-78"/>
            </a:endParaRPr>
          </a:p>
        </p:txBody>
      </p:sp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333375"/>
            <a:ext cx="8226425" cy="1143000"/>
          </a:xfrm>
        </p:spPr>
        <p:txBody>
          <a:bodyPr/>
          <a:lstStyle/>
          <a:p>
            <a:pPr algn="r"/>
            <a:r>
              <a:rPr lang="fa-IR" altLang="zh-TW" dirty="0" smtClean="0">
                <a:cs typeface="B Zar" panose="00000400000000000000" pitchFamily="2" charset="-78"/>
              </a:rPr>
              <a:t>درختهاي جستجوي دودويي</a:t>
            </a:r>
            <a:endParaRPr lang="en-US" altLang="zh-TW" dirty="0">
              <a:cs typeface="B Zar" panose="00000400000000000000" pitchFamily="2" charset="-78"/>
            </a:endParaRP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4171" y="1591128"/>
            <a:ext cx="8496300" cy="503238"/>
          </a:xfrm>
        </p:spPr>
        <p:txBody>
          <a:bodyPr/>
          <a:lstStyle/>
          <a:p>
            <a:pPr algn="r">
              <a:lnSpc>
                <a:spcPct val="90000"/>
              </a:lnSpc>
            </a:pPr>
            <a:r>
              <a:rPr lang="fa-IR" altLang="zh-TW" sz="2800" dirty="0" smtClean="0">
                <a:cs typeface="B Zar" panose="00000400000000000000" pitchFamily="2" charset="-78"/>
              </a:rPr>
              <a:t>مثال: </a:t>
            </a:r>
            <a:r>
              <a:rPr lang="en-US" altLang="zh-TW" sz="2400" dirty="0" smtClean="0">
                <a:cs typeface="B Zar" panose="00000400000000000000" pitchFamily="2" charset="-78"/>
              </a:rPr>
              <a:t>b</a:t>
            </a:r>
            <a:r>
              <a:rPr lang="fa-IR" altLang="zh-TW" sz="2400" dirty="0" smtClean="0">
                <a:cs typeface="B Zar" panose="00000400000000000000" pitchFamily="2" charset="-78"/>
              </a:rPr>
              <a:t> </a:t>
            </a:r>
            <a:r>
              <a:rPr lang="fa-IR" altLang="zh-TW" sz="2800" dirty="0" smtClean="0">
                <a:cs typeface="B Zar" panose="00000400000000000000" pitchFamily="2" charset="-78"/>
              </a:rPr>
              <a:t>و </a:t>
            </a:r>
            <a:r>
              <a:rPr lang="en-US" altLang="zh-TW" sz="2400" dirty="0" smtClean="0">
                <a:cs typeface="B Zar" panose="00000400000000000000" pitchFamily="2" charset="-78"/>
              </a:rPr>
              <a:t>c</a:t>
            </a:r>
            <a:r>
              <a:rPr lang="fa-IR" altLang="zh-TW" sz="2400" dirty="0" smtClean="0">
                <a:cs typeface="B Zar" panose="00000400000000000000" pitchFamily="2" charset="-78"/>
              </a:rPr>
              <a:t> </a:t>
            </a:r>
            <a:r>
              <a:rPr lang="fa-IR" altLang="zh-TW" sz="2800" dirty="0" smtClean="0">
                <a:cs typeface="B Zar" panose="00000400000000000000" pitchFamily="2" charset="-78"/>
              </a:rPr>
              <a:t>درخت جستجوي دودويي هستند</a:t>
            </a:r>
            <a:endParaRPr lang="en-US" altLang="zh-TW" sz="2800" dirty="0">
              <a:cs typeface="B Zar" panose="000004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itle 66"/>
          <p:cNvSpPr>
            <a:spLocks noGrp="1"/>
          </p:cNvSpPr>
          <p:nvPr>
            <p:ph type="title"/>
          </p:nvPr>
        </p:nvSpPr>
        <p:spPr>
          <a:xfrm>
            <a:off x="188686" y="295275"/>
            <a:ext cx="8421914" cy="1143000"/>
          </a:xfrm>
        </p:spPr>
        <p:txBody>
          <a:bodyPr/>
          <a:lstStyle/>
          <a:p>
            <a:r>
              <a:rPr lang="fa-IR" dirty="0" smtClean="0">
                <a:cs typeface="B Zar" panose="00000400000000000000" pitchFamily="2" charset="-78"/>
              </a:rPr>
              <a:t>جستجوي يک عضو در درخت جستجوي دودويي</a:t>
            </a:r>
            <a:endParaRPr lang="fa-IR" dirty="0">
              <a:cs typeface="B Zar" panose="00000400000000000000" pitchFamily="2" charset="-78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435429" y="1479882"/>
            <a:ext cx="8142513" cy="5090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Char char="•"/>
            </a:pPr>
            <a:r>
              <a:rPr lang="fa-IR" altLang="zh-TW" sz="2800" dirty="0" smtClean="0">
                <a:solidFill>
                  <a:srgbClr val="0034DC"/>
                </a:solidFill>
                <a:latin typeface="+mn-lt"/>
                <a:cs typeface="B Zar" panose="00000400000000000000" pitchFamily="2" charset="-78"/>
              </a:rPr>
              <a:t>فرض کنيد مي خواهيم مکان عنصري با کليد </a:t>
            </a:r>
            <a:r>
              <a:rPr lang="en-US" altLang="zh-TW" sz="2400" dirty="0" smtClean="0">
                <a:solidFill>
                  <a:srgbClr val="0034DC"/>
                </a:solidFill>
                <a:latin typeface="+mn-lt"/>
                <a:cs typeface="B Zar" panose="00000400000000000000" pitchFamily="2" charset="-78"/>
              </a:rPr>
              <a:t>x</a:t>
            </a:r>
            <a:r>
              <a:rPr lang="fa-IR" altLang="zh-TW" sz="2400" dirty="0" smtClean="0">
                <a:solidFill>
                  <a:srgbClr val="0034DC"/>
                </a:solidFill>
                <a:latin typeface="+mn-lt"/>
                <a:cs typeface="B Zar" panose="00000400000000000000" pitchFamily="2" charset="-78"/>
              </a:rPr>
              <a:t> </a:t>
            </a:r>
            <a:r>
              <a:rPr lang="fa-IR" altLang="zh-TW" sz="2800" dirty="0" smtClean="0">
                <a:solidFill>
                  <a:srgbClr val="0034DC"/>
                </a:solidFill>
                <a:latin typeface="+mn-lt"/>
                <a:cs typeface="B Zar" panose="00000400000000000000" pitchFamily="2" charset="-78"/>
              </a:rPr>
              <a:t>را پيدا کنيم. کار خود را از ريشه </a:t>
            </a:r>
            <a:r>
              <a:rPr lang="en-US" altLang="zh-TW" sz="2800" dirty="0" smtClean="0">
                <a:solidFill>
                  <a:srgbClr val="0034DC"/>
                </a:solidFill>
                <a:latin typeface="+mn-lt"/>
                <a:cs typeface="B Zar" panose="00000400000000000000" pitchFamily="2" charset="-78"/>
              </a:rPr>
              <a:t>(</a:t>
            </a:r>
            <a:r>
              <a:rPr lang="en-US" altLang="zh-TW" sz="2400" dirty="0" smtClean="0">
                <a:solidFill>
                  <a:srgbClr val="0034DC"/>
                </a:solidFill>
                <a:latin typeface="+mn-lt"/>
                <a:cs typeface="B Zar" panose="00000400000000000000" pitchFamily="2" charset="-78"/>
              </a:rPr>
              <a:t>root</a:t>
            </a:r>
            <a:r>
              <a:rPr lang="en-US" altLang="zh-TW" sz="2800" dirty="0" smtClean="0">
                <a:solidFill>
                  <a:srgbClr val="0034DC"/>
                </a:solidFill>
                <a:latin typeface="+mn-lt"/>
                <a:cs typeface="B Zar" panose="00000400000000000000" pitchFamily="2" charset="-78"/>
              </a:rPr>
              <a:t>)</a:t>
            </a:r>
            <a:r>
              <a:rPr lang="fa-IR" altLang="zh-TW" sz="2800" dirty="0" smtClean="0">
                <a:solidFill>
                  <a:srgbClr val="0034DC"/>
                </a:solidFill>
                <a:latin typeface="+mn-lt"/>
                <a:cs typeface="B Zar" panose="00000400000000000000" pitchFamily="2" charset="-78"/>
              </a:rPr>
              <a:t> شروع مي کنيم ،</a:t>
            </a:r>
            <a:r>
              <a:rPr lang="en-US" altLang="zh-TW" sz="2800" dirty="0" smtClean="0">
                <a:solidFill>
                  <a:srgbClr val="0034DC"/>
                </a:solidFill>
                <a:latin typeface="+mn-lt"/>
                <a:cs typeface="B Zar" panose="00000400000000000000" pitchFamily="2" charset="-78"/>
              </a:rPr>
              <a:t> </a:t>
            </a:r>
            <a:r>
              <a:rPr lang="fa-IR" altLang="zh-TW" sz="2800" dirty="0" smtClean="0">
                <a:solidFill>
                  <a:srgbClr val="0034DC"/>
                </a:solidFill>
                <a:latin typeface="+mn-lt"/>
                <a:cs typeface="B Zar" panose="00000400000000000000" pitchFamily="2" charset="-78"/>
              </a:rPr>
              <a:t>اگر ريشه تهي باشد، درخت جستجو فاقد هر عنصري بوده و جستجو ناموفق خواهد بود. در غير اين صورت </a:t>
            </a:r>
            <a:r>
              <a:rPr lang="en-US" altLang="zh-TW" sz="2400" dirty="0" smtClean="0">
                <a:solidFill>
                  <a:srgbClr val="0034DC"/>
                </a:solidFill>
                <a:latin typeface="+mn-lt"/>
                <a:cs typeface="B Zar" panose="00000400000000000000" pitchFamily="2" charset="-78"/>
              </a:rPr>
              <a:t>x</a:t>
            </a:r>
            <a:r>
              <a:rPr lang="fa-IR" altLang="zh-TW" sz="2400" dirty="0" smtClean="0">
                <a:solidFill>
                  <a:srgbClr val="0034DC"/>
                </a:solidFill>
                <a:latin typeface="+mn-lt"/>
                <a:cs typeface="B Zar" panose="00000400000000000000" pitchFamily="2" charset="-78"/>
              </a:rPr>
              <a:t> </a:t>
            </a:r>
            <a:r>
              <a:rPr lang="fa-IR" altLang="zh-TW" sz="2800" dirty="0" smtClean="0">
                <a:solidFill>
                  <a:srgbClr val="0034DC"/>
                </a:solidFill>
                <a:latin typeface="+mn-lt"/>
                <a:cs typeface="B Zar" panose="00000400000000000000" pitchFamily="2" charset="-78"/>
              </a:rPr>
              <a:t>را با مقدار کليد ريشه مقايسه مي کنيم :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hlink"/>
              </a:buClr>
              <a:buChar char="•"/>
            </a:pPr>
            <a:r>
              <a:rPr lang="fa-IR" altLang="zh-TW" sz="2800" dirty="0" smtClean="0">
                <a:solidFill>
                  <a:srgbClr val="040408"/>
                </a:solidFill>
                <a:latin typeface="+mn-lt"/>
                <a:cs typeface="B Zar" panose="00000400000000000000" pitchFamily="2" charset="-78"/>
              </a:rPr>
              <a:t>اگر </a:t>
            </a:r>
            <a:r>
              <a:rPr lang="en-US" altLang="zh-TW" sz="2400" dirty="0" smtClean="0">
                <a:solidFill>
                  <a:srgbClr val="040408"/>
                </a:solidFill>
                <a:latin typeface="+mn-lt"/>
                <a:cs typeface="B Zar" panose="00000400000000000000" pitchFamily="2" charset="-78"/>
              </a:rPr>
              <a:t>x</a:t>
            </a:r>
            <a:r>
              <a:rPr lang="fa-IR" altLang="zh-TW" sz="2400" dirty="0" smtClean="0">
                <a:solidFill>
                  <a:srgbClr val="040408"/>
                </a:solidFill>
                <a:latin typeface="+mn-lt"/>
                <a:cs typeface="B Zar" panose="00000400000000000000" pitchFamily="2" charset="-78"/>
              </a:rPr>
              <a:t> </a:t>
            </a:r>
            <a:r>
              <a:rPr lang="fa-IR" altLang="zh-TW" sz="2800" dirty="0" smtClean="0">
                <a:solidFill>
                  <a:srgbClr val="040408"/>
                </a:solidFill>
                <a:latin typeface="+mn-lt"/>
                <a:cs typeface="B Zar" panose="00000400000000000000" pitchFamily="2" charset="-78"/>
              </a:rPr>
              <a:t>برابر با اين کليد باشد آنگاه جستجو به طور موفقيت آميز به پايان مي رسد.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hlink"/>
              </a:buClr>
              <a:buFontTx/>
              <a:buChar char="•"/>
            </a:pPr>
            <a:r>
              <a:rPr lang="fa-IR" altLang="zh-TW" sz="2800" dirty="0" smtClean="0">
                <a:solidFill>
                  <a:srgbClr val="040408"/>
                </a:solidFill>
                <a:latin typeface="+mn-lt"/>
                <a:cs typeface="B Zar" panose="00000400000000000000" pitchFamily="2" charset="-78"/>
              </a:rPr>
              <a:t> اگر </a:t>
            </a:r>
            <a:r>
              <a:rPr lang="en-US" altLang="zh-TW" sz="2400" dirty="0" smtClean="0">
                <a:solidFill>
                  <a:srgbClr val="040408"/>
                </a:solidFill>
                <a:latin typeface="+mn-lt"/>
                <a:cs typeface="B Zar" panose="00000400000000000000" pitchFamily="2" charset="-78"/>
              </a:rPr>
              <a:t>x</a:t>
            </a:r>
            <a:r>
              <a:rPr lang="fa-IR" altLang="zh-TW" sz="2400" dirty="0" smtClean="0">
                <a:solidFill>
                  <a:srgbClr val="040408"/>
                </a:solidFill>
                <a:latin typeface="+mn-lt"/>
                <a:cs typeface="B Zar" panose="00000400000000000000" pitchFamily="2" charset="-78"/>
              </a:rPr>
              <a:t> </a:t>
            </a:r>
            <a:r>
              <a:rPr lang="fa-IR" altLang="zh-TW" sz="2800" dirty="0" smtClean="0">
                <a:solidFill>
                  <a:srgbClr val="040408"/>
                </a:solidFill>
                <a:latin typeface="+mn-lt"/>
                <a:cs typeface="B Zar" panose="00000400000000000000" pitchFamily="2" charset="-78"/>
              </a:rPr>
              <a:t>کوچکتر از مقدار کليد ريشه باشد، هيچ عنصري در زيردرخت راست نمي تواند که مقدار کليد </a:t>
            </a:r>
            <a:r>
              <a:rPr lang="en-US" altLang="zh-TW" sz="2400" dirty="0" smtClean="0">
                <a:solidFill>
                  <a:srgbClr val="040408"/>
                </a:solidFill>
                <a:latin typeface="+mn-lt"/>
                <a:cs typeface="B Zar" panose="00000400000000000000" pitchFamily="2" charset="-78"/>
              </a:rPr>
              <a:t>x</a:t>
            </a:r>
            <a:r>
              <a:rPr lang="fa-IR" altLang="zh-TW" sz="2400" dirty="0" smtClean="0">
                <a:solidFill>
                  <a:srgbClr val="040408"/>
                </a:solidFill>
                <a:latin typeface="+mn-lt"/>
                <a:cs typeface="B Zar" panose="00000400000000000000" pitchFamily="2" charset="-78"/>
              </a:rPr>
              <a:t> </a:t>
            </a:r>
            <a:r>
              <a:rPr lang="fa-IR" altLang="zh-TW" sz="2800" dirty="0" smtClean="0">
                <a:solidFill>
                  <a:srgbClr val="040408"/>
                </a:solidFill>
                <a:latin typeface="+mn-lt"/>
                <a:cs typeface="B Zar" panose="00000400000000000000" pitchFamily="2" charset="-78"/>
              </a:rPr>
              <a:t>را دارا باشد و فقط زير درخت چپ بايد جستجو شود.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hlink"/>
              </a:buClr>
              <a:buFontTx/>
              <a:buChar char="•"/>
            </a:pPr>
            <a:r>
              <a:rPr lang="fa-IR" altLang="zh-TW" sz="2800" dirty="0" smtClean="0">
                <a:solidFill>
                  <a:srgbClr val="040408"/>
                </a:solidFill>
                <a:latin typeface="+mn-lt"/>
                <a:cs typeface="B Zar" panose="00000400000000000000" pitchFamily="2" charset="-78"/>
              </a:rPr>
              <a:t> اگر </a:t>
            </a:r>
            <a:r>
              <a:rPr lang="en-US" altLang="zh-TW" sz="2400" dirty="0" smtClean="0">
                <a:solidFill>
                  <a:srgbClr val="040408"/>
                </a:solidFill>
                <a:latin typeface="+mn-lt"/>
                <a:cs typeface="B Zar" panose="00000400000000000000" pitchFamily="2" charset="-78"/>
              </a:rPr>
              <a:t>x</a:t>
            </a:r>
            <a:r>
              <a:rPr lang="fa-IR" altLang="zh-TW" sz="2400" dirty="0" smtClean="0">
                <a:solidFill>
                  <a:srgbClr val="040408"/>
                </a:solidFill>
                <a:latin typeface="+mn-lt"/>
                <a:cs typeface="B Zar" panose="00000400000000000000" pitchFamily="2" charset="-78"/>
              </a:rPr>
              <a:t> </a:t>
            </a:r>
            <a:r>
              <a:rPr lang="fa-IR" altLang="zh-TW" sz="2800" dirty="0" smtClean="0">
                <a:solidFill>
                  <a:srgbClr val="040408"/>
                </a:solidFill>
                <a:latin typeface="+mn-lt"/>
                <a:cs typeface="B Zar" panose="00000400000000000000" pitchFamily="2" charset="-78"/>
              </a:rPr>
              <a:t>بزرگتر از مقدار کليد ريشه باشد، فقط لازم است زيردرخت راست را جستجو مي کنيم.</a:t>
            </a:r>
            <a:endParaRPr lang="en-US" altLang="zh-TW" sz="2800" dirty="0" smtClean="0">
              <a:solidFill>
                <a:srgbClr val="040408"/>
              </a:solidFill>
              <a:latin typeface="+mn-lt"/>
              <a:cs typeface="B Zar" panose="000004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Oval 2"/>
          <p:cNvSpPr>
            <a:spLocks noChangeAspect="1" noChangeArrowheads="1"/>
          </p:cNvSpPr>
          <p:nvPr/>
        </p:nvSpPr>
        <p:spPr bwMode="auto">
          <a:xfrm>
            <a:off x="3183820" y="1846366"/>
            <a:ext cx="411594" cy="445969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en-US" altLang="zh-TW" sz="2000" b="1">
                <a:latin typeface="Times New Roman" pitchFamily="18" charset="0"/>
                <a:cs typeface="B Zar" panose="00000400000000000000" pitchFamily="2" charset="-78"/>
              </a:rPr>
              <a:t>44</a:t>
            </a:r>
          </a:p>
        </p:txBody>
      </p:sp>
      <p:sp>
        <p:nvSpPr>
          <p:cNvPr id="188419" name="Oval 3"/>
          <p:cNvSpPr>
            <a:spLocks noChangeAspect="1" noChangeArrowheads="1"/>
          </p:cNvSpPr>
          <p:nvPr/>
        </p:nvSpPr>
        <p:spPr bwMode="auto">
          <a:xfrm>
            <a:off x="2686478" y="3270036"/>
            <a:ext cx="411594" cy="445969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en-US" altLang="zh-TW" sz="2000" b="1">
                <a:latin typeface="Times New Roman" pitchFamily="18" charset="0"/>
                <a:cs typeface="B Zar" panose="00000400000000000000" pitchFamily="2" charset="-78"/>
              </a:rPr>
              <a:t>32</a:t>
            </a:r>
          </a:p>
        </p:txBody>
      </p:sp>
      <p:sp>
        <p:nvSpPr>
          <p:cNvPr id="188420" name="Oval 4"/>
          <p:cNvSpPr>
            <a:spLocks noChangeAspect="1" noChangeArrowheads="1"/>
          </p:cNvSpPr>
          <p:nvPr/>
        </p:nvSpPr>
        <p:spPr bwMode="auto">
          <a:xfrm>
            <a:off x="4641549" y="3218578"/>
            <a:ext cx="411594" cy="445969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en-US" altLang="zh-TW" sz="2000" b="1">
                <a:latin typeface="Times New Roman" pitchFamily="18" charset="0"/>
                <a:cs typeface="B Zar" panose="00000400000000000000" pitchFamily="2" charset="-78"/>
              </a:rPr>
              <a:t>65</a:t>
            </a:r>
          </a:p>
        </p:txBody>
      </p:sp>
      <p:sp>
        <p:nvSpPr>
          <p:cNvPr id="188421" name="Oval 5"/>
          <p:cNvSpPr>
            <a:spLocks noChangeAspect="1" noChangeArrowheads="1"/>
          </p:cNvSpPr>
          <p:nvPr/>
        </p:nvSpPr>
        <p:spPr bwMode="auto">
          <a:xfrm>
            <a:off x="6082128" y="2549625"/>
            <a:ext cx="411594" cy="445969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en-US" altLang="zh-TW" sz="2000" b="1">
                <a:latin typeface="Times New Roman" pitchFamily="18" charset="0"/>
                <a:cs typeface="B Zar" panose="00000400000000000000" pitchFamily="2" charset="-78"/>
              </a:rPr>
              <a:t>88</a:t>
            </a:r>
          </a:p>
        </p:txBody>
      </p:sp>
      <p:sp>
        <p:nvSpPr>
          <p:cNvPr id="188422" name="Oval 6"/>
          <p:cNvSpPr>
            <a:spLocks noChangeAspect="1" noChangeArrowheads="1"/>
          </p:cNvSpPr>
          <p:nvPr/>
        </p:nvSpPr>
        <p:spPr bwMode="auto">
          <a:xfrm>
            <a:off x="1863290" y="4059058"/>
            <a:ext cx="411594" cy="445969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en-US" altLang="zh-TW" sz="2000" b="1">
                <a:latin typeface="Times New Roman" pitchFamily="18" charset="0"/>
                <a:cs typeface="B Zar" panose="00000400000000000000" pitchFamily="2" charset="-78"/>
              </a:rPr>
              <a:t>28</a:t>
            </a:r>
          </a:p>
        </p:txBody>
      </p:sp>
      <p:sp>
        <p:nvSpPr>
          <p:cNvPr id="188423" name="Oval 7"/>
          <p:cNvSpPr>
            <a:spLocks noChangeAspect="1" noChangeArrowheads="1"/>
          </p:cNvSpPr>
          <p:nvPr/>
        </p:nvSpPr>
        <p:spPr bwMode="auto">
          <a:xfrm>
            <a:off x="1880439" y="2532472"/>
            <a:ext cx="411594" cy="445969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en-US" altLang="zh-TW" sz="2000" b="1">
                <a:latin typeface="Times New Roman" pitchFamily="18" charset="0"/>
                <a:cs typeface="B Zar" panose="00000400000000000000" pitchFamily="2" charset="-78"/>
              </a:rPr>
              <a:t>17</a:t>
            </a:r>
          </a:p>
        </p:txBody>
      </p:sp>
      <p:sp>
        <p:nvSpPr>
          <p:cNvPr id="188424" name="Oval 8"/>
          <p:cNvSpPr>
            <a:spLocks noChangeAspect="1" noChangeArrowheads="1"/>
          </p:cNvSpPr>
          <p:nvPr/>
        </p:nvSpPr>
        <p:spPr bwMode="auto">
          <a:xfrm>
            <a:off x="5739133" y="5517033"/>
            <a:ext cx="411594" cy="445969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en-US" altLang="zh-TW" sz="2000" b="1">
                <a:latin typeface="Times New Roman" pitchFamily="18" charset="0"/>
                <a:cs typeface="B Zar" panose="00000400000000000000" pitchFamily="2" charset="-78"/>
              </a:rPr>
              <a:t>80</a:t>
            </a:r>
          </a:p>
        </p:txBody>
      </p:sp>
      <p:sp>
        <p:nvSpPr>
          <p:cNvPr id="188425" name="Oval 9"/>
          <p:cNvSpPr>
            <a:spLocks noChangeAspect="1" noChangeArrowheads="1"/>
          </p:cNvSpPr>
          <p:nvPr/>
        </p:nvSpPr>
        <p:spPr bwMode="auto">
          <a:xfrm>
            <a:off x="4967394" y="4882385"/>
            <a:ext cx="411594" cy="445969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en-US" altLang="zh-TW" sz="2000" b="1">
                <a:latin typeface="Times New Roman" pitchFamily="18" charset="0"/>
                <a:cs typeface="B Zar" panose="00000400000000000000" pitchFamily="2" charset="-78"/>
              </a:rPr>
              <a:t>76</a:t>
            </a:r>
          </a:p>
        </p:txBody>
      </p:sp>
      <p:sp>
        <p:nvSpPr>
          <p:cNvPr id="188426" name="Oval 10"/>
          <p:cNvSpPr>
            <a:spLocks noChangeAspect="1" noChangeArrowheads="1"/>
          </p:cNvSpPr>
          <p:nvPr/>
        </p:nvSpPr>
        <p:spPr bwMode="auto">
          <a:xfrm>
            <a:off x="7042514" y="3287189"/>
            <a:ext cx="411594" cy="445969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en-US" altLang="zh-TW" sz="2000" b="1">
                <a:latin typeface="Times New Roman" pitchFamily="18" charset="0"/>
                <a:cs typeface="B Zar" panose="00000400000000000000" pitchFamily="2" charset="-78"/>
              </a:rPr>
              <a:t>97</a:t>
            </a:r>
          </a:p>
        </p:txBody>
      </p:sp>
      <p:sp>
        <p:nvSpPr>
          <p:cNvPr id="188427" name="Oval 11"/>
          <p:cNvSpPr>
            <a:spLocks noChangeAspect="1" noChangeArrowheads="1"/>
          </p:cNvSpPr>
          <p:nvPr/>
        </p:nvSpPr>
        <p:spPr bwMode="auto">
          <a:xfrm>
            <a:off x="5430438" y="4110516"/>
            <a:ext cx="411594" cy="445969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en-US" altLang="zh-TW" sz="2000" b="1">
                <a:latin typeface="Times New Roman" pitchFamily="18" charset="0"/>
                <a:cs typeface="B Zar" panose="00000400000000000000" pitchFamily="2" charset="-78"/>
              </a:rPr>
              <a:t>82</a:t>
            </a:r>
          </a:p>
        </p:txBody>
      </p:sp>
      <p:sp>
        <p:nvSpPr>
          <p:cNvPr id="188428" name="Oval 12"/>
          <p:cNvSpPr>
            <a:spLocks noChangeAspect="1" noChangeArrowheads="1"/>
          </p:cNvSpPr>
          <p:nvPr/>
        </p:nvSpPr>
        <p:spPr bwMode="auto">
          <a:xfrm>
            <a:off x="3869810" y="4059058"/>
            <a:ext cx="411594" cy="445969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en-US" altLang="zh-TW" sz="2000" b="1">
                <a:latin typeface="Times New Roman" pitchFamily="18" charset="0"/>
                <a:cs typeface="B Zar" panose="00000400000000000000" pitchFamily="2" charset="-78"/>
              </a:rPr>
              <a:t>54</a:t>
            </a:r>
          </a:p>
        </p:txBody>
      </p:sp>
      <p:sp>
        <p:nvSpPr>
          <p:cNvPr id="188429" name="Oval 13"/>
          <p:cNvSpPr>
            <a:spLocks noChangeAspect="1" noChangeArrowheads="1"/>
          </p:cNvSpPr>
          <p:nvPr/>
        </p:nvSpPr>
        <p:spPr bwMode="auto">
          <a:xfrm>
            <a:off x="2703627" y="4899538"/>
            <a:ext cx="411594" cy="445969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en-US" altLang="zh-TW" sz="2000" b="1">
                <a:latin typeface="Times New Roman" pitchFamily="18" charset="0"/>
                <a:cs typeface="B Zar" panose="00000400000000000000" pitchFamily="2" charset="-78"/>
              </a:rPr>
              <a:t>29</a:t>
            </a:r>
          </a:p>
        </p:txBody>
      </p:sp>
      <p:sp>
        <p:nvSpPr>
          <p:cNvPr id="188430" name="Line 14"/>
          <p:cNvSpPr>
            <a:spLocks noChangeAspect="1" noChangeShapeType="1"/>
          </p:cNvSpPr>
          <p:nvPr/>
        </p:nvSpPr>
        <p:spPr bwMode="auto">
          <a:xfrm flipH="1">
            <a:off x="2257734" y="2172267"/>
            <a:ext cx="943236" cy="46312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/>
            <a:endParaRPr lang="fa-IR">
              <a:cs typeface="B Zar" panose="00000400000000000000" pitchFamily="2" charset="-78"/>
            </a:endParaRPr>
          </a:p>
        </p:txBody>
      </p:sp>
      <p:sp>
        <p:nvSpPr>
          <p:cNvPr id="188431" name="Line 15"/>
          <p:cNvSpPr>
            <a:spLocks noChangeAspect="1" noChangeShapeType="1"/>
          </p:cNvSpPr>
          <p:nvPr/>
        </p:nvSpPr>
        <p:spPr bwMode="auto">
          <a:xfrm>
            <a:off x="3578265" y="2189419"/>
            <a:ext cx="2521013" cy="53173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/>
            <a:endParaRPr lang="fa-IR">
              <a:cs typeface="B Zar" panose="00000400000000000000" pitchFamily="2" charset="-78"/>
            </a:endParaRPr>
          </a:p>
        </p:txBody>
      </p:sp>
      <p:sp>
        <p:nvSpPr>
          <p:cNvPr id="188432" name="Line 16"/>
          <p:cNvSpPr>
            <a:spLocks noChangeAspect="1" noChangeShapeType="1"/>
          </p:cNvSpPr>
          <p:nvPr/>
        </p:nvSpPr>
        <p:spPr bwMode="auto">
          <a:xfrm>
            <a:off x="2240584" y="2961288"/>
            <a:ext cx="514493" cy="41166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/>
            <a:endParaRPr lang="fa-IR">
              <a:cs typeface="B Zar" panose="00000400000000000000" pitchFamily="2" charset="-78"/>
            </a:endParaRPr>
          </a:p>
        </p:txBody>
      </p:sp>
      <p:sp>
        <p:nvSpPr>
          <p:cNvPr id="188433" name="Line 17"/>
          <p:cNvSpPr>
            <a:spLocks noChangeAspect="1" noChangeShapeType="1"/>
          </p:cNvSpPr>
          <p:nvPr/>
        </p:nvSpPr>
        <p:spPr bwMode="auto">
          <a:xfrm flipH="1">
            <a:off x="2223434" y="3647394"/>
            <a:ext cx="514493" cy="46312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/>
            <a:endParaRPr lang="fa-IR">
              <a:cs typeface="B Zar" panose="00000400000000000000" pitchFamily="2" charset="-78"/>
            </a:endParaRPr>
          </a:p>
        </p:txBody>
      </p:sp>
      <p:sp>
        <p:nvSpPr>
          <p:cNvPr id="188434" name="Line 18"/>
          <p:cNvSpPr>
            <a:spLocks noChangeAspect="1" noChangeShapeType="1"/>
          </p:cNvSpPr>
          <p:nvPr/>
        </p:nvSpPr>
        <p:spPr bwMode="auto">
          <a:xfrm>
            <a:off x="2240584" y="4453569"/>
            <a:ext cx="531642" cy="49742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/>
            <a:endParaRPr lang="fa-IR">
              <a:cs typeface="B Zar" panose="00000400000000000000" pitchFamily="2" charset="-78"/>
            </a:endParaRPr>
          </a:p>
        </p:txBody>
      </p:sp>
      <p:sp>
        <p:nvSpPr>
          <p:cNvPr id="188435" name="Line 19"/>
          <p:cNvSpPr>
            <a:spLocks noChangeAspect="1" noChangeShapeType="1"/>
          </p:cNvSpPr>
          <p:nvPr/>
        </p:nvSpPr>
        <p:spPr bwMode="auto">
          <a:xfrm flipH="1">
            <a:off x="5018844" y="2875525"/>
            <a:ext cx="1080434" cy="48027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/>
            <a:endParaRPr lang="fa-IR">
              <a:cs typeface="B Zar" panose="00000400000000000000" pitchFamily="2" charset="-78"/>
            </a:endParaRPr>
          </a:p>
        </p:txBody>
      </p:sp>
      <p:sp>
        <p:nvSpPr>
          <p:cNvPr id="188436" name="Line 20"/>
          <p:cNvSpPr>
            <a:spLocks noChangeAspect="1" noChangeShapeType="1"/>
          </p:cNvSpPr>
          <p:nvPr/>
        </p:nvSpPr>
        <p:spPr bwMode="auto">
          <a:xfrm>
            <a:off x="6442273" y="2909830"/>
            <a:ext cx="634541" cy="46312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/>
            <a:endParaRPr lang="fa-IR">
              <a:cs typeface="B Zar" panose="00000400000000000000" pitchFamily="2" charset="-78"/>
            </a:endParaRPr>
          </a:p>
        </p:txBody>
      </p:sp>
      <p:sp>
        <p:nvSpPr>
          <p:cNvPr id="188437" name="Line 21"/>
          <p:cNvSpPr>
            <a:spLocks noChangeAspect="1" noChangeShapeType="1"/>
          </p:cNvSpPr>
          <p:nvPr/>
        </p:nvSpPr>
        <p:spPr bwMode="auto">
          <a:xfrm>
            <a:off x="4984544" y="3630242"/>
            <a:ext cx="531642" cy="54888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/>
            <a:endParaRPr lang="fa-IR">
              <a:cs typeface="B Zar" panose="00000400000000000000" pitchFamily="2" charset="-78"/>
            </a:endParaRPr>
          </a:p>
        </p:txBody>
      </p:sp>
      <p:sp>
        <p:nvSpPr>
          <p:cNvPr id="188438" name="Line 22"/>
          <p:cNvSpPr>
            <a:spLocks noChangeAspect="1" noChangeShapeType="1"/>
          </p:cNvSpPr>
          <p:nvPr/>
        </p:nvSpPr>
        <p:spPr bwMode="auto">
          <a:xfrm flipH="1">
            <a:off x="4195656" y="3613089"/>
            <a:ext cx="497343" cy="49742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/>
            <a:endParaRPr lang="fa-IR">
              <a:cs typeface="B Zar" panose="00000400000000000000" pitchFamily="2" charset="-78"/>
            </a:endParaRPr>
          </a:p>
        </p:txBody>
      </p:sp>
      <p:sp>
        <p:nvSpPr>
          <p:cNvPr id="188439" name="Line 23"/>
          <p:cNvSpPr>
            <a:spLocks noChangeAspect="1" noChangeShapeType="1"/>
          </p:cNvSpPr>
          <p:nvPr/>
        </p:nvSpPr>
        <p:spPr bwMode="auto">
          <a:xfrm flipH="1">
            <a:off x="5293240" y="4539332"/>
            <a:ext cx="240097" cy="36020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/>
            <a:endParaRPr lang="fa-IR">
              <a:cs typeface="B Zar" panose="00000400000000000000" pitchFamily="2" charset="-78"/>
            </a:endParaRPr>
          </a:p>
        </p:txBody>
      </p:sp>
      <p:sp>
        <p:nvSpPr>
          <p:cNvPr id="188440" name="Line 24"/>
          <p:cNvSpPr>
            <a:spLocks noChangeAspect="1" noChangeShapeType="1"/>
          </p:cNvSpPr>
          <p:nvPr/>
        </p:nvSpPr>
        <p:spPr bwMode="auto">
          <a:xfrm>
            <a:off x="5327539" y="5259743"/>
            <a:ext cx="463043" cy="34305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/>
            <a:endParaRPr lang="fa-IR">
              <a:cs typeface="B Zar" panose="00000400000000000000" pitchFamily="2" charset="-78"/>
            </a:endParaRPr>
          </a:p>
        </p:txBody>
      </p:sp>
      <p:sp>
        <p:nvSpPr>
          <p:cNvPr id="188441" name="Rectangle 25"/>
          <p:cNvSpPr>
            <a:spLocks noChangeAspect="1" noChangeArrowheads="1"/>
          </p:cNvSpPr>
          <p:nvPr/>
        </p:nvSpPr>
        <p:spPr bwMode="auto">
          <a:xfrm>
            <a:off x="6579471" y="4127669"/>
            <a:ext cx="411594" cy="3602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/>
            <a:endParaRPr lang="fa-IR">
              <a:cs typeface="B Zar" panose="00000400000000000000" pitchFamily="2" charset="-78"/>
            </a:endParaRPr>
          </a:p>
        </p:txBody>
      </p:sp>
      <p:sp>
        <p:nvSpPr>
          <p:cNvPr id="188442" name="Rectangle 26"/>
          <p:cNvSpPr>
            <a:spLocks noChangeAspect="1" noChangeArrowheads="1"/>
          </p:cNvSpPr>
          <p:nvPr/>
        </p:nvSpPr>
        <p:spPr bwMode="auto">
          <a:xfrm>
            <a:off x="4418602" y="5585644"/>
            <a:ext cx="411594" cy="3602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/>
            <a:endParaRPr lang="fa-IR">
              <a:cs typeface="B Zar" panose="00000400000000000000" pitchFamily="2" charset="-78"/>
            </a:endParaRPr>
          </a:p>
        </p:txBody>
      </p:sp>
      <p:sp>
        <p:nvSpPr>
          <p:cNvPr id="188443" name="Rectangle 27"/>
          <p:cNvSpPr>
            <a:spLocks noChangeAspect="1" noChangeArrowheads="1"/>
          </p:cNvSpPr>
          <p:nvPr/>
        </p:nvSpPr>
        <p:spPr bwMode="auto">
          <a:xfrm>
            <a:off x="5979230" y="4933843"/>
            <a:ext cx="411594" cy="3602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/>
            <a:endParaRPr lang="fa-IR">
              <a:cs typeface="B Zar" panose="00000400000000000000" pitchFamily="2" charset="-78"/>
            </a:endParaRPr>
          </a:p>
        </p:txBody>
      </p:sp>
      <p:sp>
        <p:nvSpPr>
          <p:cNvPr id="188444" name="Rectangle 28"/>
          <p:cNvSpPr>
            <a:spLocks noChangeAspect="1" noChangeArrowheads="1"/>
          </p:cNvSpPr>
          <p:nvPr/>
        </p:nvSpPr>
        <p:spPr bwMode="auto">
          <a:xfrm>
            <a:off x="7608456" y="4144821"/>
            <a:ext cx="411594" cy="3602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/>
            <a:endParaRPr lang="fa-IR">
              <a:cs typeface="B Zar" panose="00000400000000000000" pitchFamily="2" charset="-78"/>
            </a:endParaRPr>
          </a:p>
        </p:txBody>
      </p:sp>
      <p:sp>
        <p:nvSpPr>
          <p:cNvPr id="188445" name="Rectangle 29"/>
          <p:cNvSpPr>
            <a:spLocks noChangeAspect="1" noChangeArrowheads="1"/>
          </p:cNvSpPr>
          <p:nvPr/>
        </p:nvSpPr>
        <p:spPr bwMode="auto">
          <a:xfrm>
            <a:off x="1143000" y="4933843"/>
            <a:ext cx="411594" cy="3602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/>
            <a:endParaRPr lang="fa-IR">
              <a:cs typeface="B Zar" panose="00000400000000000000" pitchFamily="2" charset="-78"/>
            </a:endParaRPr>
          </a:p>
        </p:txBody>
      </p:sp>
      <p:sp>
        <p:nvSpPr>
          <p:cNvPr id="188446" name="Rectangle 30"/>
          <p:cNvSpPr>
            <a:spLocks noChangeAspect="1" noChangeArrowheads="1"/>
          </p:cNvSpPr>
          <p:nvPr/>
        </p:nvSpPr>
        <p:spPr bwMode="auto">
          <a:xfrm>
            <a:off x="1177300" y="3321494"/>
            <a:ext cx="411594" cy="3602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/>
            <a:endParaRPr lang="fa-IR">
              <a:cs typeface="B Zar" panose="00000400000000000000" pitchFamily="2" charset="-78"/>
            </a:endParaRPr>
          </a:p>
        </p:txBody>
      </p:sp>
      <p:sp>
        <p:nvSpPr>
          <p:cNvPr id="188447" name="Rectangle 31"/>
          <p:cNvSpPr>
            <a:spLocks noChangeAspect="1" noChangeArrowheads="1"/>
          </p:cNvSpPr>
          <p:nvPr/>
        </p:nvSpPr>
        <p:spPr bwMode="auto">
          <a:xfrm>
            <a:off x="2189135" y="5602796"/>
            <a:ext cx="411594" cy="3602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/>
            <a:endParaRPr lang="fa-IR">
              <a:cs typeface="B Zar" panose="00000400000000000000" pitchFamily="2" charset="-78"/>
            </a:endParaRPr>
          </a:p>
        </p:txBody>
      </p:sp>
      <p:sp>
        <p:nvSpPr>
          <p:cNvPr id="188448" name="Rectangle 32"/>
          <p:cNvSpPr>
            <a:spLocks noChangeAspect="1" noChangeArrowheads="1"/>
          </p:cNvSpPr>
          <p:nvPr/>
        </p:nvSpPr>
        <p:spPr bwMode="auto">
          <a:xfrm>
            <a:off x="3183820" y="5602796"/>
            <a:ext cx="411594" cy="3602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/>
            <a:endParaRPr lang="fa-IR">
              <a:cs typeface="B Zar" panose="00000400000000000000" pitchFamily="2" charset="-78"/>
            </a:endParaRPr>
          </a:p>
        </p:txBody>
      </p:sp>
      <p:sp>
        <p:nvSpPr>
          <p:cNvPr id="188449" name="Rectangle 33"/>
          <p:cNvSpPr>
            <a:spLocks noChangeAspect="1" noChangeArrowheads="1"/>
          </p:cNvSpPr>
          <p:nvPr/>
        </p:nvSpPr>
        <p:spPr bwMode="auto">
          <a:xfrm>
            <a:off x="3098072" y="4076211"/>
            <a:ext cx="411594" cy="3602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/>
            <a:endParaRPr lang="fa-IR">
              <a:cs typeface="B Zar" panose="00000400000000000000" pitchFamily="2" charset="-78"/>
            </a:endParaRPr>
          </a:p>
        </p:txBody>
      </p:sp>
      <p:sp>
        <p:nvSpPr>
          <p:cNvPr id="188450" name="Rectangle 34"/>
          <p:cNvSpPr>
            <a:spLocks noChangeAspect="1" noChangeArrowheads="1"/>
          </p:cNvSpPr>
          <p:nvPr/>
        </p:nvSpPr>
        <p:spPr bwMode="auto">
          <a:xfrm>
            <a:off x="3458216" y="4882385"/>
            <a:ext cx="411594" cy="3602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/>
            <a:endParaRPr lang="fa-IR">
              <a:cs typeface="B Zar" panose="00000400000000000000" pitchFamily="2" charset="-78"/>
            </a:endParaRPr>
          </a:p>
        </p:txBody>
      </p:sp>
      <p:sp>
        <p:nvSpPr>
          <p:cNvPr id="188451" name="Rectangle 35"/>
          <p:cNvSpPr>
            <a:spLocks noChangeAspect="1" noChangeArrowheads="1"/>
          </p:cNvSpPr>
          <p:nvPr/>
        </p:nvSpPr>
        <p:spPr bwMode="auto">
          <a:xfrm>
            <a:off x="4229955" y="4899538"/>
            <a:ext cx="411594" cy="3602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/>
            <a:endParaRPr lang="fa-IR">
              <a:cs typeface="B Zar" panose="00000400000000000000" pitchFamily="2" charset="-78"/>
            </a:endParaRPr>
          </a:p>
        </p:txBody>
      </p:sp>
      <p:sp>
        <p:nvSpPr>
          <p:cNvPr id="188452" name="Rectangle 36"/>
          <p:cNvSpPr>
            <a:spLocks noChangeAspect="1" noChangeArrowheads="1"/>
          </p:cNvSpPr>
          <p:nvPr/>
        </p:nvSpPr>
        <p:spPr bwMode="auto">
          <a:xfrm>
            <a:off x="5258940" y="6237444"/>
            <a:ext cx="411594" cy="3602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/>
            <a:endParaRPr lang="fa-IR">
              <a:cs typeface="B Zar" panose="00000400000000000000" pitchFamily="2" charset="-78"/>
            </a:endParaRPr>
          </a:p>
        </p:txBody>
      </p:sp>
      <p:sp>
        <p:nvSpPr>
          <p:cNvPr id="188453" name="Rectangle 37"/>
          <p:cNvSpPr>
            <a:spLocks noChangeAspect="1" noChangeArrowheads="1"/>
          </p:cNvSpPr>
          <p:nvPr/>
        </p:nvSpPr>
        <p:spPr bwMode="auto">
          <a:xfrm>
            <a:off x="6287925" y="6237444"/>
            <a:ext cx="411594" cy="3602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/>
            <a:endParaRPr lang="fa-IR">
              <a:cs typeface="B Zar" panose="00000400000000000000" pitchFamily="2" charset="-78"/>
            </a:endParaRPr>
          </a:p>
        </p:txBody>
      </p:sp>
      <p:sp>
        <p:nvSpPr>
          <p:cNvPr id="188454" name="Line 38"/>
          <p:cNvSpPr>
            <a:spLocks noChangeAspect="1" noChangeShapeType="1"/>
          </p:cNvSpPr>
          <p:nvPr/>
        </p:nvSpPr>
        <p:spPr bwMode="auto">
          <a:xfrm flipH="1">
            <a:off x="1383097" y="2909830"/>
            <a:ext cx="548792" cy="41166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/>
            <a:endParaRPr lang="fa-IR">
              <a:cs typeface="B Zar" panose="00000400000000000000" pitchFamily="2" charset="-78"/>
            </a:endParaRPr>
          </a:p>
        </p:txBody>
      </p:sp>
      <p:sp>
        <p:nvSpPr>
          <p:cNvPr id="188455" name="Line 39"/>
          <p:cNvSpPr>
            <a:spLocks noChangeAspect="1" noChangeShapeType="1"/>
          </p:cNvSpPr>
          <p:nvPr/>
        </p:nvSpPr>
        <p:spPr bwMode="auto">
          <a:xfrm>
            <a:off x="3029473" y="3664547"/>
            <a:ext cx="291546" cy="41166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/>
            <a:endParaRPr lang="fa-IR">
              <a:cs typeface="B Zar" panose="00000400000000000000" pitchFamily="2" charset="-78"/>
            </a:endParaRPr>
          </a:p>
        </p:txBody>
      </p:sp>
      <p:sp>
        <p:nvSpPr>
          <p:cNvPr id="188456" name="Line 40"/>
          <p:cNvSpPr>
            <a:spLocks noChangeAspect="1" noChangeShapeType="1"/>
          </p:cNvSpPr>
          <p:nvPr/>
        </p:nvSpPr>
        <p:spPr bwMode="auto">
          <a:xfrm flipH="1">
            <a:off x="1348797" y="4436416"/>
            <a:ext cx="548792" cy="49742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/>
            <a:endParaRPr lang="fa-IR">
              <a:cs typeface="B Zar" panose="00000400000000000000" pitchFamily="2" charset="-78"/>
            </a:endParaRPr>
          </a:p>
        </p:txBody>
      </p:sp>
      <p:sp>
        <p:nvSpPr>
          <p:cNvPr id="188457" name="Line 41"/>
          <p:cNvSpPr>
            <a:spLocks noChangeAspect="1" noChangeShapeType="1"/>
          </p:cNvSpPr>
          <p:nvPr/>
        </p:nvSpPr>
        <p:spPr bwMode="auto">
          <a:xfrm flipH="1">
            <a:off x="2394932" y="5276896"/>
            <a:ext cx="360145" cy="32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/>
            <a:endParaRPr lang="fa-IR">
              <a:cs typeface="B Zar" panose="00000400000000000000" pitchFamily="2" charset="-78"/>
            </a:endParaRPr>
          </a:p>
        </p:txBody>
      </p:sp>
      <p:sp>
        <p:nvSpPr>
          <p:cNvPr id="188458" name="Line 42"/>
          <p:cNvSpPr>
            <a:spLocks noChangeAspect="1" noChangeShapeType="1"/>
          </p:cNvSpPr>
          <p:nvPr/>
        </p:nvSpPr>
        <p:spPr bwMode="auto">
          <a:xfrm>
            <a:off x="3063772" y="5294049"/>
            <a:ext cx="342995" cy="30874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/>
            <a:endParaRPr lang="fa-IR">
              <a:cs typeface="B Zar" panose="00000400000000000000" pitchFamily="2" charset="-78"/>
            </a:endParaRPr>
          </a:p>
        </p:txBody>
      </p:sp>
      <p:sp>
        <p:nvSpPr>
          <p:cNvPr id="188459" name="Line 43"/>
          <p:cNvSpPr>
            <a:spLocks noChangeAspect="1" noChangeShapeType="1"/>
          </p:cNvSpPr>
          <p:nvPr/>
        </p:nvSpPr>
        <p:spPr bwMode="auto">
          <a:xfrm flipH="1">
            <a:off x="3664013" y="4453569"/>
            <a:ext cx="257246" cy="42881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/>
            <a:endParaRPr lang="fa-IR">
              <a:cs typeface="B Zar" panose="00000400000000000000" pitchFamily="2" charset="-78"/>
            </a:endParaRPr>
          </a:p>
        </p:txBody>
      </p:sp>
      <p:sp>
        <p:nvSpPr>
          <p:cNvPr id="188460" name="Line 44"/>
          <p:cNvSpPr>
            <a:spLocks noChangeAspect="1" noChangeShapeType="1"/>
          </p:cNvSpPr>
          <p:nvPr/>
        </p:nvSpPr>
        <p:spPr bwMode="auto">
          <a:xfrm>
            <a:off x="4195656" y="4487874"/>
            <a:ext cx="240097" cy="41166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/>
            <a:endParaRPr lang="fa-IR">
              <a:cs typeface="B Zar" panose="00000400000000000000" pitchFamily="2" charset="-78"/>
            </a:endParaRPr>
          </a:p>
        </p:txBody>
      </p:sp>
      <p:sp>
        <p:nvSpPr>
          <p:cNvPr id="188461" name="Line 45"/>
          <p:cNvSpPr>
            <a:spLocks noChangeAspect="1" noChangeShapeType="1"/>
          </p:cNvSpPr>
          <p:nvPr/>
        </p:nvSpPr>
        <p:spPr bwMode="auto">
          <a:xfrm flipH="1">
            <a:off x="4624399" y="5276896"/>
            <a:ext cx="411594" cy="30874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/>
            <a:endParaRPr lang="fa-IR">
              <a:cs typeface="B Zar" panose="00000400000000000000" pitchFamily="2" charset="-78"/>
            </a:endParaRPr>
          </a:p>
        </p:txBody>
      </p:sp>
      <p:sp>
        <p:nvSpPr>
          <p:cNvPr id="188462" name="Line 46"/>
          <p:cNvSpPr>
            <a:spLocks noChangeAspect="1" noChangeShapeType="1"/>
          </p:cNvSpPr>
          <p:nvPr/>
        </p:nvSpPr>
        <p:spPr bwMode="auto">
          <a:xfrm flipH="1">
            <a:off x="5464737" y="5911544"/>
            <a:ext cx="342995" cy="32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/>
            <a:endParaRPr lang="fa-IR">
              <a:cs typeface="B Zar" panose="00000400000000000000" pitchFamily="2" charset="-78"/>
            </a:endParaRPr>
          </a:p>
        </p:txBody>
      </p:sp>
      <p:sp>
        <p:nvSpPr>
          <p:cNvPr id="188463" name="Line 47"/>
          <p:cNvSpPr>
            <a:spLocks noChangeAspect="1" noChangeShapeType="1"/>
          </p:cNvSpPr>
          <p:nvPr/>
        </p:nvSpPr>
        <p:spPr bwMode="auto">
          <a:xfrm>
            <a:off x="6116428" y="5894391"/>
            <a:ext cx="360145" cy="34305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/>
            <a:endParaRPr lang="fa-IR">
              <a:cs typeface="B Zar" panose="00000400000000000000" pitchFamily="2" charset="-78"/>
            </a:endParaRPr>
          </a:p>
        </p:txBody>
      </p:sp>
      <p:sp>
        <p:nvSpPr>
          <p:cNvPr id="188464" name="Line 48"/>
          <p:cNvSpPr>
            <a:spLocks noChangeAspect="1" noChangeShapeType="1"/>
          </p:cNvSpPr>
          <p:nvPr/>
        </p:nvSpPr>
        <p:spPr bwMode="auto">
          <a:xfrm>
            <a:off x="5756283" y="4522179"/>
            <a:ext cx="428744" cy="41166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/>
            <a:endParaRPr lang="fa-IR">
              <a:cs typeface="B Zar" panose="00000400000000000000" pitchFamily="2" charset="-78"/>
            </a:endParaRPr>
          </a:p>
        </p:txBody>
      </p:sp>
      <p:sp>
        <p:nvSpPr>
          <p:cNvPr id="188465" name="Line 49"/>
          <p:cNvSpPr>
            <a:spLocks noChangeAspect="1" noChangeShapeType="1"/>
          </p:cNvSpPr>
          <p:nvPr/>
        </p:nvSpPr>
        <p:spPr bwMode="auto">
          <a:xfrm flipH="1">
            <a:off x="6785268" y="3698852"/>
            <a:ext cx="325845" cy="44596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/>
            <a:endParaRPr lang="fa-IR">
              <a:cs typeface="B Zar" panose="00000400000000000000" pitchFamily="2" charset="-78"/>
            </a:endParaRPr>
          </a:p>
        </p:txBody>
      </p:sp>
      <p:sp>
        <p:nvSpPr>
          <p:cNvPr id="188466" name="Line 50"/>
          <p:cNvSpPr>
            <a:spLocks noChangeAspect="1" noChangeShapeType="1"/>
          </p:cNvSpPr>
          <p:nvPr/>
        </p:nvSpPr>
        <p:spPr bwMode="auto">
          <a:xfrm>
            <a:off x="7385509" y="3698852"/>
            <a:ext cx="428744" cy="44596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/>
            <a:endParaRPr lang="fa-IR">
              <a:cs typeface="B Zar" panose="00000400000000000000" pitchFamily="2" charset="-78"/>
            </a:endParaRPr>
          </a:p>
        </p:txBody>
      </p:sp>
      <p:sp>
        <p:nvSpPr>
          <p:cNvPr id="188468" name="Text Box 52"/>
          <p:cNvSpPr txBox="1">
            <a:spLocks noChangeAspect="1" noChangeArrowheads="1"/>
          </p:cNvSpPr>
          <p:nvPr/>
        </p:nvSpPr>
        <p:spPr bwMode="auto">
          <a:xfrm>
            <a:off x="2346341" y="1258888"/>
            <a:ext cx="1354830" cy="397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/>
            <a:r>
              <a:rPr lang="en-US" altLang="zh-TW" sz="2000" b="1" dirty="0">
                <a:latin typeface="Times New Roman" pitchFamily="18" charset="0"/>
                <a:cs typeface="B Zar" panose="00000400000000000000" pitchFamily="2" charset="-78"/>
              </a:rPr>
              <a:t>Search(25)</a:t>
            </a:r>
          </a:p>
        </p:txBody>
      </p:sp>
      <p:sp>
        <p:nvSpPr>
          <p:cNvPr id="188469" name="Text Box 53"/>
          <p:cNvSpPr txBox="1">
            <a:spLocks noChangeAspect="1" noChangeArrowheads="1"/>
          </p:cNvSpPr>
          <p:nvPr/>
        </p:nvSpPr>
        <p:spPr bwMode="auto">
          <a:xfrm>
            <a:off x="3581123" y="1258888"/>
            <a:ext cx="1354830" cy="397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/>
            <a:r>
              <a:rPr lang="en-US" altLang="zh-TW" sz="2000" b="1" dirty="0">
                <a:latin typeface="Times New Roman" pitchFamily="18" charset="0"/>
                <a:cs typeface="B Zar" panose="00000400000000000000" pitchFamily="2" charset="-78"/>
              </a:rPr>
              <a:t>Search(76)</a:t>
            </a:r>
          </a:p>
        </p:txBody>
      </p:sp>
      <p:sp>
        <p:nvSpPr>
          <p:cNvPr id="188470" name="Line 54"/>
          <p:cNvSpPr>
            <a:spLocks noChangeAspect="1" noChangeShapeType="1"/>
          </p:cNvSpPr>
          <p:nvPr/>
        </p:nvSpPr>
        <p:spPr bwMode="auto">
          <a:xfrm>
            <a:off x="2892275" y="1571924"/>
            <a:ext cx="308696" cy="360206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/>
            <a:endParaRPr lang="fa-IR">
              <a:cs typeface="B Zar" panose="00000400000000000000" pitchFamily="2" charset="-78"/>
            </a:endParaRPr>
          </a:p>
        </p:txBody>
      </p:sp>
      <p:sp>
        <p:nvSpPr>
          <p:cNvPr id="188471" name="Freeform 55"/>
          <p:cNvSpPr>
            <a:spLocks noChangeAspect="1"/>
          </p:cNvSpPr>
          <p:nvPr/>
        </p:nvSpPr>
        <p:spPr bwMode="auto">
          <a:xfrm>
            <a:off x="2103386" y="1794908"/>
            <a:ext cx="1080434" cy="737564"/>
          </a:xfrm>
          <a:custGeom>
            <a:avLst/>
            <a:gdLst/>
            <a:ahLst/>
            <a:cxnLst>
              <a:cxn ang="0">
                <a:pos x="756" y="156"/>
              </a:cxn>
              <a:cxn ang="0">
                <a:pos x="252" y="60"/>
              </a:cxn>
              <a:cxn ang="0">
                <a:pos x="0" y="516"/>
              </a:cxn>
            </a:cxnLst>
            <a:rect l="0" t="0" r="r" b="b"/>
            <a:pathLst>
              <a:path w="756" h="516">
                <a:moveTo>
                  <a:pt x="756" y="156"/>
                </a:moveTo>
                <a:cubicBezTo>
                  <a:pt x="567" y="78"/>
                  <a:pt x="378" y="0"/>
                  <a:pt x="252" y="60"/>
                </a:cubicBezTo>
                <a:cubicBezTo>
                  <a:pt x="126" y="120"/>
                  <a:pt x="42" y="440"/>
                  <a:pt x="0" y="516"/>
                </a:cubicBezTo>
              </a:path>
            </a:pathLst>
          </a:cu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/>
            <a:endParaRPr lang="fa-IR">
              <a:cs typeface="B Zar" panose="00000400000000000000" pitchFamily="2" charset="-78"/>
            </a:endParaRPr>
          </a:p>
        </p:txBody>
      </p:sp>
      <p:sp>
        <p:nvSpPr>
          <p:cNvPr id="188472" name="Freeform 56"/>
          <p:cNvSpPr>
            <a:spLocks noChangeAspect="1"/>
          </p:cNvSpPr>
          <p:nvPr/>
        </p:nvSpPr>
        <p:spPr bwMode="auto">
          <a:xfrm>
            <a:off x="2103386" y="2518178"/>
            <a:ext cx="823188" cy="751858"/>
          </a:xfrm>
          <a:custGeom>
            <a:avLst/>
            <a:gdLst/>
            <a:ahLst/>
            <a:cxnLst>
              <a:cxn ang="0">
                <a:pos x="0" y="10"/>
              </a:cxn>
              <a:cxn ang="0">
                <a:pos x="612" y="94"/>
              </a:cxn>
              <a:cxn ang="0">
                <a:pos x="648" y="574"/>
              </a:cxn>
            </a:cxnLst>
            <a:rect l="0" t="0" r="r" b="b"/>
            <a:pathLst>
              <a:path w="720" h="574">
                <a:moveTo>
                  <a:pt x="0" y="10"/>
                </a:moveTo>
                <a:cubicBezTo>
                  <a:pt x="252" y="5"/>
                  <a:pt x="504" y="0"/>
                  <a:pt x="612" y="94"/>
                </a:cubicBezTo>
                <a:cubicBezTo>
                  <a:pt x="720" y="188"/>
                  <a:pt x="642" y="494"/>
                  <a:pt x="648" y="574"/>
                </a:cubicBezTo>
              </a:path>
            </a:pathLst>
          </a:cu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/>
            <a:endParaRPr lang="fa-IR">
              <a:cs typeface="B Zar" panose="00000400000000000000" pitchFamily="2" charset="-78"/>
            </a:endParaRPr>
          </a:p>
        </p:txBody>
      </p:sp>
      <p:sp>
        <p:nvSpPr>
          <p:cNvPr id="188473" name="Freeform 57"/>
          <p:cNvSpPr>
            <a:spLocks noChangeAspect="1"/>
          </p:cNvSpPr>
          <p:nvPr/>
        </p:nvSpPr>
        <p:spPr bwMode="auto">
          <a:xfrm>
            <a:off x="2023354" y="3258601"/>
            <a:ext cx="817471" cy="800457"/>
          </a:xfrm>
          <a:custGeom>
            <a:avLst/>
            <a:gdLst/>
            <a:ahLst/>
            <a:cxnLst>
              <a:cxn ang="0">
                <a:pos x="572" y="8"/>
              </a:cxn>
              <a:cxn ang="0">
                <a:pos x="92" y="92"/>
              </a:cxn>
              <a:cxn ang="0">
                <a:pos x="20" y="560"/>
              </a:cxn>
            </a:cxnLst>
            <a:rect l="0" t="0" r="r" b="b"/>
            <a:pathLst>
              <a:path w="572" h="560">
                <a:moveTo>
                  <a:pt x="572" y="8"/>
                </a:moveTo>
                <a:cubicBezTo>
                  <a:pt x="378" y="4"/>
                  <a:pt x="184" y="0"/>
                  <a:pt x="92" y="92"/>
                </a:cubicBezTo>
                <a:cubicBezTo>
                  <a:pt x="0" y="184"/>
                  <a:pt x="32" y="482"/>
                  <a:pt x="20" y="560"/>
                </a:cubicBezTo>
              </a:path>
            </a:pathLst>
          </a:cu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/>
            <a:endParaRPr lang="fa-IR">
              <a:cs typeface="B Zar" panose="00000400000000000000" pitchFamily="2" charset="-78"/>
            </a:endParaRPr>
          </a:p>
        </p:txBody>
      </p:sp>
      <p:sp>
        <p:nvSpPr>
          <p:cNvPr id="188474" name="Freeform 58"/>
          <p:cNvSpPr>
            <a:spLocks noChangeAspect="1"/>
          </p:cNvSpPr>
          <p:nvPr/>
        </p:nvSpPr>
        <p:spPr bwMode="auto">
          <a:xfrm>
            <a:off x="1228749" y="4076211"/>
            <a:ext cx="754589" cy="857632"/>
          </a:xfrm>
          <a:custGeom>
            <a:avLst/>
            <a:gdLst/>
            <a:ahLst/>
            <a:cxnLst>
              <a:cxn ang="0">
                <a:pos x="528" y="0"/>
              </a:cxn>
              <a:cxn ang="0">
                <a:pos x="84" y="108"/>
              </a:cxn>
              <a:cxn ang="0">
                <a:pos x="24" y="600"/>
              </a:cxn>
            </a:cxnLst>
            <a:rect l="0" t="0" r="r" b="b"/>
            <a:pathLst>
              <a:path w="528" h="600">
                <a:moveTo>
                  <a:pt x="528" y="0"/>
                </a:moveTo>
                <a:cubicBezTo>
                  <a:pt x="348" y="4"/>
                  <a:pt x="168" y="8"/>
                  <a:pt x="84" y="108"/>
                </a:cubicBezTo>
                <a:cubicBezTo>
                  <a:pt x="0" y="208"/>
                  <a:pt x="34" y="518"/>
                  <a:pt x="24" y="600"/>
                </a:cubicBezTo>
              </a:path>
            </a:pathLst>
          </a:custGeom>
          <a:noFill/>
          <a:ln w="9525">
            <a:solidFill>
              <a:srgbClr val="0000FF"/>
            </a:solidFill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pPr algn="l" rtl="0"/>
            <a:endParaRPr lang="fa-IR">
              <a:cs typeface="B Zar" panose="00000400000000000000" pitchFamily="2" charset="-78"/>
            </a:endParaRPr>
          </a:p>
        </p:txBody>
      </p:sp>
      <p:sp>
        <p:nvSpPr>
          <p:cNvPr id="188475" name="Line 59"/>
          <p:cNvSpPr>
            <a:spLocks noChangeAspect="1" noChangeShapeType="1"/>
          </p:cNvSpPr>
          <p:nvPr/>
        </p:nvSpPr>
        <p:spPr bwMode="auto">
          <a:xfrm flipH="1">
            <a:off x="3526815" y="1554771"/>
            <a:ext cx="222947" cy="34305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/>
            <a:endParaRPr lang="fa-IR">
              <a:cs typeface="B Zar" panose="00000400000000000000" pitchFamily="2" charset="-78"/>
            </a:endParaRPr>
          </a:p>
        </p:txBody>
      </p:sp>
      <p:sp>
        <p:nvSpPr>
          <p:cNvPr id="188476" name="Freeform 60"/>
          <p:cNvSpPr>
            <a:spLocks noChangeAspect="1"/>
          </p:cNvSpPr>
          <p:nvPr/>
        </p:nvSpPr>
        <p:spPr bwMode="auto">
          <a:xfrm>
            <a:off x="3561115" y="1837790"/>
            <a:ext cx="2572463" cy="746140"/>
          </a:xfrm>
          <a:custGeom>
            <a:avLst/>
            <a:gdLst/>
            <a:ahLst/>
            <a:cxnLst>
              <a:cxn ang="0">
                <a:pos x="0" y="54"/>
              </a:cxn>
              <a:cxn ang="0">
                <a:pos x="948" y="78"/>
              </a:cxn>
              <a:cxn ang="0">
                <a:pos x="1800" y="522"/>
              </a:cxn>
            </a:cxnLst>
            <a:rect l="0" t="0" r="r" b="b"/>
            <a:pathLst>
              <a:path w="1800" h="522">
                <a:moveTo>
                  <a:pt x="0" y="54"/>
                </a:moveTo>
                <a:cubicBezTo>
                  <a:pt x="324" y="27"/>
                  <a:pt x="648" y="0"/>
                  <a:pt x="948" y="78"/>
                </a:cubicBezTo>
                <a:cubicBezTo>
                  <a:pt x="1248" y="156"/>
                  <a:pt x="1658" y="448"/>
                  <a:pt x="1800" y="522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/>
            <a:endParaRPr lang="fa-IR">
              <a:cs typeface="B Zar" panose="00000400000000000000" pitchFamily="2" charset="-78"/>
            </a:endParaRPr>
          </a:p>
        </p:txBody>
      </p:sp>
      <p:sp>
        <p:nvSpPr>
          <p:cNvPr id="188477" name="Freeform 61"/>
          <p:cNvSpPr>
            <a:spLocks noChangeAspect="1"/>
          </p:cNvSpPr>
          <p:nvPr/>
        </p:nvSpPr>
        <p:spPr bwMode="auto">
          <a:xfrm>
            <a:off x="4967394" y="2746880"/>
            <a:ext cx="1097584" cy="506003"/>
          </a:xfrm>
          <a:custGeom>
            <a:avLst/>
            <a:gdLst/>
            <a:ahLst/>
            <a:cxnLst>
              <a:cxn ang="0">
                <a:pos x="768" y="30"/>
              </a:cxn>
              <a:cxn ang="0">
                <a:pos x="192" y="54"/>
              </a:cxn>
              <a:cxn ang="0">
                <a:pos x="0" y="354"/>
              </a:cxn>
            </a:cxnLst>
            <a:rect l="0" t="0" r="r" b="b"/>
            <a:pathLst>
              <a:path w="768" h="354">
                <a:moveTo>
                  <a:pt x="768" y="30"/>
                </a:moveTo>
                <a:cubicBezTo>
                  <a:pt x="544" y="15"/>
                  <a:pt x="320" y="0"/>
                  <a:pt x="192" y="54"/>
                </a:cubicBezTo>
                <a:cubicBezTo>
                  <a:pt x="64" y="108"/>
                  <a:pt x="32" y="304"/>
                  <a:pt x="0" y="354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/>
            <a:endParaRPr lang="fa-IR">
              <a:cs typeface="B Zar" panose="00000400000000000000" pitchFamily="2" charset="-78"/>
            </a:endParaRPr>
          </a:p>
        </p:txBody>
      </p:sp>
      <p:sp>
        <p:nvSpPr>
          <p:cNvPr id="188478" name="Freeform 62"/>
          <p:cNvSpPr>
            <a:spLocks noChangeAspect="1"/>
          </p:cNvSpPr>
          <p:nvPr/>
        </p:nvSpPr>
        <p:spPr bwMode="auto">
          <a:xfrm>
            <a:off x="5053143" y="3493021"/>
            <a:ext cx="631682" cy="63464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72" y="84"/>
              </a:cxn>
              <a:cxn ang="0">
                <a:pos x="420" y="444"/>
              </a:cxn>
            </a:cxnLst>
            <a:rect l="0" t="0" r="r" b="b"/>
            <a:pathLst>
              <a:path w="442" h="444">
                <a:moveTo>
                  <a:pt x="0" y="0"/>
                </a:moveTo>
                <a:cubicBezTo>
                  <a:pt x="151" y="5"/>
                  <a:pt x="302" y="10"/>
                  <a:pt x="372" y="84"/>
                </a:cubicBezTo>
                <a:cubicBezTo>
                  <a:pt x="442" y="158"/>
                  <a:pt x="412" y="384"/>
                  <a:pt x="420" y="444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/>
            <a:endParaRPr lang="fa-IR">
              <a:cs typeface="B Zar" panose="00000400000000000000" pitchFamily="2" charset="-78"/>
            </a:endParaRPr>
          </a:p>
        </p:txBody>
      </p:sp>
      <p:sp>
        <p:nvSpPr>
          <p:cNvPr id="188479" name="Freeform 63"/>
          <p:cNvSpPr>
            <a:spLocks noChangeAspect="1"/>
          </p:cNvSpPr>
          <p:nvPr/>
        </p:nvSpPr>
        <p:spPr bwMode="auto">
          <a:xfrm>
            <a:off x="4715865" y="4239161"/>
            <a:ext cx="714573" cy="677530"/>
          </a:xfrm>
          <a:custGeom>
            <a:avLst/>
            <a:gdLst/>
            <a:ahLst/>
            <a:cxnLst>
              <a:cxn ang="0">
                <a:pos x="500" y="6"/>
              </a:cxn>
              <a:cxn ang="0">
                <a:pos x="44" y="78"/>
              </a:cxn>
              <a:cxn ang="0">
                <a:pos x="236" y="474"/>
              </a:cxn>
            </a:cxnLst>
            <a:rect l="0" t="0" r="r" b="b"/>
            <a:pathLst>
              <a:path w="500" h="474">
                <a:moveTo>
                  <a:pt x="500" y="6"/>
                </a:moveTo>
                <a:cubicBezTo>
                  <a:pt x="294" y="3"/>
                  <a:pt x="88" y="0"/>
                  <a:pt x="44" y="78"/>
                </a:cubicBezTo>
                <a:cubicBezTo>
                  <a:pt x="0" y="156"/>
                  <a:pt x="204" y="408"/>
                  <a:pt x="236" y="474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pPr algn="l" rtl="0"/>
            <a:endParaRPr lang="fa-IR">
              <a:cs typeface="B Zar" panose="00000400000000000000" pitchFamily="2" charset="-78"/>
            </a:endParaRPr>
          </a:p>
        </p:txBody>
      </p:sp>
      <p:sp>
        <p:nvSpPr>
          <p:cNvPr id="67" name="Title 66"/>
          <p:cNvSpPr>
            <a:spLocks noGrp="1"/>
          </p:cNvSpPr>
          <p:nvPr>
            <p:ph type="title"/>
          </p:nvPr>
        </p:nvSpPr>
        <p:spPr>
          <a:xfrm>
            <a:off x="188686" y="295275"/>
            <a:ext cx="8421914" cy="1143000"/>
          </a:xfrm>
        </p:spPr>
        <p:txBody>
          <a:bodyPr/>
          <a:lstStyle/>
          <a:p>
            <a:r>
              <a:rPr lang="fa-IR" dirty="0" smtClean="0">
                <a:cs typeface="B Zar" panose="00000400000000000000" pitchFamily="2" charset="-78"/>
              </a:rPr>
              <a:t>جستجوي يک عضو در درخت جستجوي دودويي</a:t>
            </a:r>
            <a:endParaRPr lang="fa-IR" dirty="0">
              <a:cs typeface="B Zar" panose="000004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188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68" grpId="0"/>
      <p:bldP spid="188469" grpId="0"/>
      <p:bldP spid="188470" grpId="0" animBg="1"/>
      <p:bldP spid="188471" grpId="0" animBg="1"/>
      <p:bldP spid="188472" grpId="0" animBg="1"/>
      <p:bldP spid="188473" grpId="0" animBg="1"/>
      <p:bldP spid="188474" grpId="0" animBg="1"/>
      <p:bldP spid="188475" grpId="0" animBg="1"/>
      <p:bldP spid="188476" grpId="0" animBg="1"/>
      <p:bldP spid="188477" grpId="0" animBg="1"/>
      <p:bldP spid="188478" grpId="0" animBg="1"/>
      <p:bldP spid="18847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6" name="Picture 4" descr="p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094" r="8091" b="11865"/>
          <a:stretch>
            <a:fillRect/>
          </a:stretch>
        </p:blipFill>
        <p:spPr bwMode="auto">
          <a:xfrm>
            <a:off x="852720" y="3846286"/>
            <a:ext cx="5693229" cy="2627085"/>
          </a:xfrm>
          <a:prstGeom prst="rect">
            <a:avLst/>
          </a:prstGeom>
          <a:noFill/>
        </p:spPr>
      </p:pic>
      <p:pic>
        <p:nvPicPr>
          <p:cNvPr id="182277" name="Picture 5" descr="p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395" r="2144" b="15489"/>
          <a:stretch>
            <a:fillRect/>
          </a:stretch>
        </p:blipFill>
        <p:spPr bwMode="auto">
          <a:xfrm>
            <a:off x="852720" y="1553032"/>
            <a:ext cx="5688013" cy="2061028"/>
          </a:xfrm>
          <a:prstGeom prst="rect">
            <a:avLst/>
          </a:prstGeom>
          <a:noFill/>
        </p:spPr>
      </p:pic>
      <p:sp>
        <p:nvSpPr>
          <p:cNvPr id="182280" name="Freeform 8"/>
          <p:cNvSpPr>
            <a:spLocks/>
          </p:cNvSpPr>
          <p:nvPr/>
        </p:nvSpPr>
        <p:spPr bwMode="auto">
          <a:xfrm>
            <a:off x="719370" y="4722812"/>
            <a:ext cx="781050" cy="1223963"/>
          </a:xfrm>
          <a:custGeom>
            <a:avLst/>
            <a:gdLst/>
            <a:ahLst/>
            <a:cxnLst>
              <a:cxn ang="0">
                <a:pos x="492" y="1104"/>
              </a:cxn>
              <a:cxn ang="0">
                <a:pos x="0" y="1104"/>
              </a:cxn>
              <a:cxn ang="0">
                <a:pos x="0" y="0"/>
              </a:cxn>
              <a:cxn ang="0">
                <a:pos x="336" y="0"/>
              </a:cxn>
            </a:cxnLst>
            <a:rect l="0" t="0" r="r" b="b"/>
            <a:pathLst>
              <a:path w="492" h="1104">
                <a:moveTo>
                  <a:pt x="492" y="1104"/>
                </a:moveTo>
                <a:lnTo>
                  <a:pt x="0" y="1104"/>
                </a:lnTo>
                <a:lnTo>
                  <a:pt x="0" y="0"/>
                </a:lnTo>
                <a:lnTo>
                  <a:pt x="336" y="0"/>
                </a:lnTo>
              </a:path>
            </a:pathLst>
          </a:custGeom>
          <a:noFill/>
          <a:ln w="9525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pPr algn="l" rtl="0"/>
            <a:endParaRPr lang="fa-IR">
              <a:cs typeface="B Zar" panose="00000400000000000000" pitchFamily="2" charset="-78"/>
            </a:endParaRPr>
          </a:p>
        </p:txBody>
      </p:sp>
      <p:sp>
        <p:nvSpPr>
          <p:cNvPr id="182281" name="Text Box 9"/>
          <p:cNvSpPr txBox="1">
            <a:spLocks noChangeArrowheads="1"/>
          </p:cNvSpPr>
          <p:nvPr/>
        </p:nvSpPr>
        <p:spPr bwMode="auto">
          <a:xfrm>
            <a:off x="-83905" y="5057775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/>
            <a:r>
              <a:rPr lang="en-US" altLang="zh-TW" sz="2400" b="1">
                <a:solidFill>
                  <a:srgbClr val="FF0000"/>
                </a:solidFill>
                <a:latin typeface="Times New Roman" pitchFamily="18" charset="0"/>
                <a:cs typeface="B Zar" panose="00000400000000000000" pitchFamily="2" charset="-78"/>
              </a:rPr>
              <a:t>O(h)</a:t>
            </a:r>
            <a:endParaRPr lang="en-US" altLang="zh-TW" sz="2400">
              <a:solidFill>
                <a:srgbClr val="003399"/>
              </a:solidFill>
              <a:latin typeface="Times New Roman" pitchFamily="18" charset="0"/>
              <a:cs typeface="B Zar" panose="00000400000000000000" pitchFamily="2" charset="-78"/>
            </a:endParaRPr>
          </a:p>
        </p:txBody>
      </p:sp>
      <p:sp>
        <p:nvSpPr>
          <p:cNvPr id="9" name="Title 66"/>
          <p:cNvSpPr txBox="1">
            <a:spLocks/>
          </p:cNvSpPr>
          <p:nvPr/>
        </p:nvSpPr>
        <p:spPr bwMode="auto">
          <a:xfrm>
            <a:off x="203200" y="246743"/>
            <a:ext cx="842191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B Zar" panose="00000400000000000000" pitchFamily="2" charset="-78"/>
              </a:rPr>
              <a:t>جستجوي يک عضو در درخت جستجوي دودويي</a:t>
            </a:r>
            <a:endParaRPr kumimoji="0" lang="fa-IR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B Zar" panose="00000400000000000000" pitchFamily="2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791200" y="4919374"/>
            <a:ext cx="2598058" cy="1321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altLang="zh-TW" sz="2000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اگر </a:t>
            </a:r>
            <a:r>
              <a:rPr lang="en-US" altLang="zh-TW" sz="2000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h</a:t>
            </a:r>
            <a:r>
              <a:rPr lang="fa-IR" altLang="zh-TW" sz="2000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 ارتفاع يا عمق يک درخت جستجوي دودويي باشد، عمل جستجو در مدت </a:t>
            </a:r>
            <a:r>
              <a:rPr lang="en-US" altLang="zh-TW" sz="2000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O(h)</a:t>
            </a:r>
            <a:r>
              <a:rPr lang="fa-IR" altLang="zh-TW" sz="2000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 انجام مي شود.</a:t>
            </a:r>
            <a:endParaRPr lang="en-US" altLang="zh-TW" sz="2000" dirty="0" smtClean="0">
              <a:solidFill>
                <a:srgbClr val="66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anose="00000400000000000000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10285" y="3828404"/>
            <a:ext cx="18870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altLang="zh-TW" sz="2400" dirty="0" smtClean="0">
                <a:solidFill>
                  <a:srgbClr val="0034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جستجوي تکراري </a:t>
            </a:r>
            <a:endParaRPr lang="fa-I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anose="00000400000000000000" pitchFamily="2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654673" y="1571432"/>
            <a:ext cx="18950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altLang="zh-TW" sz="2400" dirty="0" smtClean="0">
                <a:solidFill>
                  <a:srgbClr val="0034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جستجوي بازگشتي</a:t>
            </a:r>
            <a:endParaRPr lang="fa-I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anose="000004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743" y="295275"/>
            <a:ext cx="8363857" cy="1143000"/>
          </a:xfrm>
        </p:spPr>
        <p:txBody>
          <a:bodyPr/>
          <a:lstStyle/>
          <a:p>
            <a:pPr lvl="0"/>
            <a:r>
              <a:rPr lang="fa-IR" dirty="0" smtClean="0">
                <a:cs typeface="B Zar" panose="00000400000000000000" pitchFamily="2" charset="-78"/>
              </a:rPr>
              <a:t>جستجوي درخت جستجوي دودويي</a:t>
            </a:r>
            <a:r>
              <a:rPr lang="fa-IR" sz="2400" dirty="0" smtClean="0">
                <a:cs typeface="B Zar" panose="00000400000000000000" pitchFamily="2" charset="-78"/>
              </a:rPr>
              <a:t> (از طريق انديس)</a:t>
            </a:r>
            <a:endParaRPr lang="fa-IR" dirty="0"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altLang="zh-TW" sz="2800" kern="1200" dirty="0" smtClean="0">
                <a:cs typeface="B Zar" panose="00000400000000000000" pitchFamily="2" charset="-78"/>
              </a:rPr>
              <a:t>هر گره داراي يک فيلد اضافي به نام </a:t>
            </a:r>
            <a:r>
              <a:rPr lang="en-US" altLang="zh-TW" sz="2400" kern="1200" dirty="0" err="1" smtClean="0">
                <a:cs typeface="B Zar" panose="00000400000000000000" pitchFamily="2" charset="-78"/>
              </a:rPr>
              <a:t>leftsize</a:t>
            </a:r>
            <a:r>
              <a:rPr lang="en-US" altLang="zh-TW" sz="2400" kern="1200" dirty="0" smtClean="0">
                <a:cs typeface="B Zar" panose="00000400000000000000" pitchFamily="2" charset="-78"/>
              </a:rPr>
              <a:t> </a:t>
            </a:r>
            <a:r>
              <a:rPr lang="fa-IR" altLang="zh-TW" sz="2400" kern="1200" dirty="0" smtClean="0">
                <a:cs typeface="B Zar" panose="00000400000000000000" pitchFamily="2" charset="-78"/>
              </a:rPr>
              <a:t> </a:t>
            </a:r>
            <a:r>
              <a:rPr lang="fa-IR" altLang="zh-TW" sz="2800" kern="1200" dirty="0" smtClean="0">
                <a:cs typeface="B Zar" panose="00000400000000000000" pitchFamily="2" charset="-78"/>
              </a:rPr>
              <a:t>است که يکي بيشتر از تعداد عضوهاي زير درخت چپ گره است</a:t>
            </a:r>
            <a:endParaRPr lang="en-US" altLang="zh-TW" sz="2800" kern="1200" dirty="0" smtClean="0">
              <a:cs typeface="B Zar" panose="00000400000000000000" pitchFamily="2" charset="-78"/>
            </a:endParaRPr>
          </a:p>
          <a:p>
            <a:endParaRPr lang="fa-IR" dirty="0">
              <a:cs typeface="B Zar" panose="00000400000000000000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3C2DDB-ADD9-4DD8-9D3A-A992FD079958}" type="slidenum">
              <a:rPr lang="ar-SA" smtClean="0">
                <a:cs typeface="B Zar" panose="00000400000000000000" pitchFamily="2" charset="-78"/>
              </a:rPr>
              <a:pPr>
                <a:defRPr/>
              </a:pPr>
              <a:t>19</a:t>
            </a:fld>
            <a:endParaRPr lang="en-US" dirty="0">
              <a:cs typeface="B Zar" panose="00000400000000000000" pitchFamily="2" charset="-78"/>
            </a:endParaRPr>
          </a:p>
        </p:txBody>
      </p:sp>
      <p:grpSp>
        <p:nvGrpSpPr>
          <p:cNvPr id="17" name="Group 4"/>
          <p:cNvGrpSpPr>
            <a:grpSpLocks/>
          </p:cNvGrpSpPr>
          <p:nvPr/>
        </p:nvGrpSpPr>
        <p:grpSpPr bwMode="auto">
          <a:xfrm>
            <a:off x="997631" y="2670857"/>
            <a:ext cx="3281362" cy="2092325"/>
            <a:chOff x="3600" y="8307"/>
            <a:chExt cx="4320" cy="2624"/>
          </a:xfrm>
        </p:grpSpPr>
        <p:sp>
          <p:nvSpPr>
            <p:cNvPr id="18" name="Oval 5"/>
            <p:cNvSpPr>
              <a:spLocks noChangeArrowheads="1"/>
            </p:cNvSpPr>
            <p:nvPr/>
          </p:nvSpPr>
          <p:spPr bwMode="auto">
            <a:xfrm>
              <a:off x="5925" y="8307"/>
              <a:ext cx="735" cy="541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/>
              <a:r>
                <a:rPr lang="en-US" sz="1600" b="1" dirty="0">
                  <a:latin typeface="Times New Roman" pitchFamily="18" charset="0"/>
                  <a:cs typeface="B Zar" panose="00000400000000000000" pitchFamily="2" charset="-78"/>
                </a:rPr>
                <a:t>30</a:t>
              </a:r>
              <a:endParaRPr lang="en-US" sz="1100" b="1" dirty="0">
                <a:cs typeface="B Zar" panose="00000400000000000000" pitchFamily="2" charset="-78"/>
              </a:endParaRPr>
            </a:p>
          </p:txBody>
        </p:sp>
        <p:sp>
          <p:nvSpPr>
            <p:cNvPr id="19" name="Oval 6"/>
            <p:cNvSpPr>
              <a:spLocks noChangeArrowheads="1"/>
            </p:cNvSpPr>
            <p:nvPr/>
          </p:nvSpPr>
          <p:spPr bwMode="auto">
            <a:xfrm>
              <a:off x="7200" y="9297"/>
              <a:ext cx="720" cy="552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/>
              <a:r>
                <a:rPr lang="en-US" sz="1600" b="1">
                  <a:latin typeface="Times New Roman" pitchFamily="18" charset="0"/>
                  <a:cs typeface="B Zar" panose="00000400000000000000" pitchFamily="2" charset="-78"/>
                </a:rPr>
                <a:t>40</a:t>
              </a:r>
              <a:endParaRPr lang="en-US" sz="1100" b="1">
                <a:cs typeface="B Zar" panose="00000400000000000000" pitchFamily="2" charset="-78"/>
              </a:endParaRPr>
            </a:p>
          </p:txBody>
        </p:sp>
        <p:sp>
          <p:nvSpPr>
            <p:cNvPr id="20" name="Oval 7"/>
            <p:cNvSpPr>
              <a:spLocks noChangeArrowheads="1"/>
            </p:cNvSpPr>
            <p:nvPr/>
          </p:nvSpPr>
          <p:spPr bwMode="auto">
            <a:xfrm>
              <a:off x="4789" y="9311"/>
              <a:ext cx="645" cy="542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/>
              <a:r>
                <a:rPr lang="en-US" sz="1600" b="1">
                  <a:latin typeface="Times New Roman" pitchFamily="18" charset="0"/>
                  <a:cs typeface="B Zar" panose="00000400000000000000" pitchFamily="2" charset="-78"/>
                </a:rPr>
                <a:t>5</a:t>
              </a:r>
              <a:endParaRPr lang="en-US" sz="1100" b="1">
                <a:cs typeface="B Zar" panose="00000400000000000000" pitchFamily="2" charset="-78"/>
              </a:endParaRPr>
            </a:p>
          </p:txBody>
        </p:sp>
        <p:sp>
          <p:nvSpPr>
            <p:cNvPr id="21" name="Oval 8"/>
            <p:cNvSpPr>
              <a:spLocks noChangeArrowheads="1"/>
            </p:cNvSpPr>
            <p:nvPr/>
          </p:nvSpPr>
          <p:spPr bwMode="auto">
            <a:xfrm>
              <a:off x="3600" y="10391"/>
              <a:ext cx="645" cy="540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/>
              <a:r>
                <a:rPr lang="en-US" sz="1600" b="1">
                  <a:latin typeface="Times New Roman" pitchFamily="18" charset="0"/>
                  <a:cs typeface="B Zar" panose="00000400000000000000" pitchFamily="2" charset="-78"/>
                </a:rPr>
                <a:t>2</a:t>
              </a:r>
              <a:endParaRPr lang="en-US" sz="1100" b="1">
                <a:cs typeface="B Zar" panose="00000400000000000000" pitchFamily="2" charset="-78"/>
              </a:endParaRPr>
            </a:p>
          </p:txBody>
        </p:sp>
        <p:cxnSp>
          <p:nvCxnSpPr>
            <p:cNvPr id="22" name="AutoShape 9"/>
            <p:cNvCxnSpPr>
              <a:cxnSpLocks noChangeShapeType="1"/>
              <a:stCxn id="18" idx="3"/>
              <a:endCxn id="20" idx="7"/>
            </p:cNvCxnSpPr>
            <p:nvPr/>
          </p:nvCxnSpPr>
          <p:spPr bwMode="auto">
            <a:xfrm flipH="1">
              <a:off x="5340" y="8769"/>
              <a:ext cx="693" cy="621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3" name="AutoShape 10"/>
            <p:cNvCxnSpPr>
              <a:cxnSpLocks noChangeShapeType="1"/>
              <a:stCxn id="18" idx="5"/>
              <a:endCxn id="19" idx="1"/>
            </p:cNvCxnSpPr>
            <p:nvPr/>
          </p:nvCxnSpPr>
          <p:spPr bwMode="auto">
            <a:xfrm>
              <a:off x="6552" y="8769"/>
              <a:ext cx="753" cy="609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4" name="AutoShape 11"/>
            <p:cNvCxnSpPr>
              <a:cxnSpLocks noChangeShapeType="1"/>
              <a:stCxn id="20" idx="3"/>
              <a:endCxn id="21" idx="7"/>
            </p:cNvCxnSpPr>
            <p:nvPr/>
          </p:nvCxnSpPr>
          <p:spPr bwMode="auto">
            <a:xfrm flipH="1">
              <a:off x="4151" y="9774"/>
              <a:ext cx="732" cy="696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</p:cxnSp>
      </p:grpSp>
      <p:sp>
        <p:nvSpPr>
          <p:cNvPr id="27" name="Rectangle 60"/>
          <p:cNvSpPr>
            <a:spLocks noChangeArrowheads="1"/>
          </p:cNvSpPr>
          <p:nvPr/>
        </p:nvSpPr>
        <p:spPr bwMode="auto">
          <a:xfrm>
            <a:off x="2548164" y="2463120"/>
            <a:ext cx="339837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 rtl="0" eaLnBrk="0" hangingPunct="0"/>
            <a:r>
              <a:rPr lang="en-US" altLang="zh-TW" sz="2400" b="1" dirty="0" smtClean="0">
                <a:solidFill>
                  <a:srgbClr val="00B050"/>
                </a:solidFill>
                <a:latin typeface="Times New Roman" pitchFamily="18" charset="0"/>
                <a:cs typeface="B Zar" panose="00000400000000000000" pitchFamily="2" charset="-78"/>
              </a:rPr>
              <a:t>3</a:t>
            </a:r>
            <a:endParaRPr lang="en-US" altLang="zh-TW" sz="2400" b="1" dirty="0">
              <a:solidFill>
                <a:srgbClr val="00B050"/>
              </a:solidFill>
              <a:latin typeface="Times New Roman" pitchFamily="18" charset="0"/>
              <a:cs typeface="B Zar" panose="00000400000000000000" pitchFamily="2" charset="-78"/>
            </a:endParaRPr>
          </a:p>
        </p:txBody>
      </p:sp>
      <p:sp>
        <p:nvSpPr>
          <p:cNvPr id="28" name="Rectangle 60"/>
          <p:cNvSpPr>
            <a:spLocks noChangeArrowheads="1"/>
          </p:cNvSpPr>
          <p:nvPr/>
        </p:nvSpPr>
        <p:spPr bwMode="auto">
          <a:xfrm>
            <a:off x="1684564" y="3239634"/>
            <a:ext cx="339837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 rtl="0" eaLnBrk="0" hangingPunct="0"/>
            <a:r>
              <a:rPr lang="en-US" altLang="zh-TW" sz="2400" b="1" dirty="0" smtClean="0">
                <a:solidFill>
                  <a:srgbClr val="00B050"/>
                </a:solidFill>
                <a:latin typeface="Times New Roman" pitchFamily="18" charset="0"/>
                <a:cs typeface="B Zar" panose="00000400000000000000" pitchFamily="2" charset="-78"/>
              </a:rPr>
              <a:t>2</a:t>
            </a:r>
            <a:endParaRPr lang="en-US" altLang="zh-TW" sz="2400" b="1" dirty="0">
              <a:solidFill>
                <a:srgbClr val="00B050"/>
              </a:solidFill>
              <a:latin typeface="Times New Roman" pitchFamily="18" charset="0"/>
              <a:cs typeface="B Zar" panose="00000400000000000000" pitchFamily="2" charset="-78"/>
            </a:endParaRPr>
          </a:p>
        </p:txBody>
      </p:sp>
      <p:sp>
        <p:nvSpPr>
          <p:cNvPr id="29" name="Rectangle 60"/>
          <p:cNvSpPr>
            <a:spLocks noChangeArrowheads="1"/>
          </p:cNvSpPr>
          <p:nvPr/>
        </p:nvSpPr>
        <p:spPr bwMode="auto">
          <a:xfrm>
            <a:off x="828221" y="4125006"/>
            <a:ext cx="339837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 rtl="0" eaLnBrk="0" hangingPunct="0"/>
            <a:r>
              <a:rPr lang="en-US" altLang="zh-TW" sz="2400" b="1" dirty="0" smtClean="0">
                <a:solidFill>
                  <a:srgbClr val="00B050"/>
                </a:solidFill>
                <a:latin typeface="Times New Roman" pitchFamily="18" charset="0"/>
                <a:cs typeface="B Zar" panose="00000400000000000000" pitchFamily="2" charset="-78"/>
              </a:rPr>
              <a:t>1</a:t>
            </a:r>
            <a:endParaRPr lang="en-US" altLang="zh-TW" sz="2400" b="1" dirty="0">
              <a:solidFill>
                <a:srgbClr val="00B050"/>
              </a:solidFill>
              <a:latin typeface="Times New Roman" pitchFamily="18" charset="0"/>
              <a:cs typeface="B Zar" panose="00000400000000000000" pitchFamily="2" charset="-78"/>
            </a:endParaRPr>
          </a:p>
        </p:txBody>
      </p:sp>
      <p:sp>
        <p:nvSpPr>
          <p:cNvPr id="30" name="Rectangle 60"/>
          <p:cNvSpPr>
            <a:spLocks noChangeArrowheads="1"/>
          </p:cNvSpPr>
          <p:nvPr/>
        </p:nvSpPr>
        <p:spPr bwMode="auto">
          <a:xfrm>
            <a:off x="4297135" y="3326720"/>
            <a:ext cx="339837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 rtl="0" eaLnBrk="0" hangingPunct="0"/>
            <a:r>
              <a:rPr lang="en-US" altLang="zh-TW" sz="2400" b="1" dirty="0" smtClean="0">
                <a:solidFill>
                  <a:srgbClr val="00B050"/>
                </a:solidFill>
                <a:latin typeface="Times New Roman" pitchFamily="18" charset="0"/>
                <a:cs typeface="B Zar" panose="00000400000000000000" pitchFamily="2" charset="-78"/>
              </a:rPr>
              <a:t>1</a:t>
            </a:r>
            <a:endParaRPr lang="en-US" altLang="zh-TW" sz="2400" b="1" dirty="0">
              <a:solidFill>
                <a:srgbClr val="00B050"/>
              </a:solidFill>
              <a:latin typeface="Times New Roman" pitchFamily="18" charset="0"/>
              <a:cs typeface="B Zar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B Zar" panose="00000400000000000000" pitchFamily="2" charset="-78"/>
              </a:rPr>
              <a:t>درختها</a:t>
            </a:r>
          </a:p>
        </p:txBody>
      </p:sp>
      <p:sp>
        <p:nvSpPr>
          <p:cNvPr id="5123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696686" y="1619249"/>
            <a:ext cx="7913914" cy="4404179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Blip>
                <a:blip r:embed="rId2"/>
              </a:buBlip>
            </a:pPr>
            <a:r>
              <a:rPr lang="fa-IR" sz="2800" dirty="0" smtClean="0">
                <a:solidFill>
                  <a:srgbClr val="371F7B"/>
                </a:solidFill>
                <a:cs typeface="B Zar" panose="00000400000000000000" pitchFamily="2" charset="-78"/>
              </a:rPr>
              <a:t>مقدمه </a:t>
            </a:r>
          </a:p>
          <a:p>
            <a:pPr lvl="1">
              <a:lnSpc>
                <a:spcPct val="8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fa-IR" sz="2400" dirty="0" smtClean="0">
                <a:solidFill>
                  <a:srgbClr val="371F7B"/>
                </a:solidFill>
                <a:cs typeface="B Zar" panose="00000400000000000000" pitchFamily="2" charset="-78"/>
              </a:rPr>
              <a:t>بازنمايي درخت ها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Blip>
                <a:blip r:embed="rId2"/>
              </a:buBlip>
            </a:pPr>
            <a:r>
              <a:rPr lang="fa-IR" sz="2800" dirty="0" smtClean="0">
                <a:solidFill>
                  <a:srgbClr val="371F7B"/>
                </a:solidFill>
                <a:cs typeface="B Zar" panose="00000400000000000000" pitchFamily="2" charset="-78"/>
              </a:rPr>
              <a:t>درخت هاي دودويي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Blip>
                <a:blip r:embed="rId2"/>
              </a:buBlip>
            </a:pPr>
            <a:r>
              <a:rPr lang="fa-IR" sz="2800" dirty="0" smtClean="0">
                <a:solidFill>
                  <a:srgbClr val="371F7B"/>
                </a:solidFill>
                <a:cs typeface="B Zar" panose="00000400000000000000" pitchFamily="2" charset="-78"/>
              </a:rPr>
              <a:t>پيمايش درختهاي دودويي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Blip>
                <a:blip r:embed="rId2"/>
              </a:buBlip>
            </a:pPr>
            <a:r>
              <a:rPr lang="fa-IR" sz="2800" dirty="0" smtClean="0">
                <a:solidFill>
                  <a:srgbClr val="371F7B"/>
                </a:solidFill>
                <a:cs typeface="B Zar" panose="00000400000000000000" pitchFamily="2" charset="-78"/>
              </a:rPr>
              <a:t>عمليات ديگر روي درختهاي دودويي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Blip>
                <a:blip r:embed="rId2"/>
              </a:buBlip>
            </a:pPr>
            <a:r>
              <a:rPr lang="fa-IR" sz="2800" dirty="0" smtClean="0">
                <a:solidFill>
                  <a:srgbClr val="371F7B"/>
                </a:solidFill>
                <a:cs typeface="B Zar" panose="00000400000000000000" pitchFamily="2" charset="-78"/>
              </a:rPr>
              <a:t>درختهاي دودويي نخ کشي شده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Blip>
                <a:blip r:embed="rId2"/>
              </a:buBlip>
            </a:pPr>
            <a:r>
              <a:rPr lang="en-US" sz="2200" dirty="0" smtClean="0">
                <a:solidFill>
                  <a:srgbClr val="371F7B"/>
                </a:solidFill>
                <a:cs typeface="B Zar" panose="00000400000000000000" pitchFamily="2" charset="-78"/>
              </a:rPr>
              <a:t>Heap</a:t>
            </a:r>
            <a:r>
              <a:rPr lang="fa-IR" sz="2200" dirty="0" smtClean="0">
                <a:solidFill>
                  <a:srgbClr val="371F7B"/>
                </a:solidFill>
                <a:cs typeface="B Zar" panose="00000400000000000000" pitchFamily="2" charset="-78"/>
              </a:rPr>
              <a:t> </a:t>
            </a:r>
            <a:r>
              <a:rPr lang="fa-IR" sz="2800" dirty="0" smtClean="0">
                <a:solidFill>
                  <a:srgbClr val="371F7B"/>
                </a:solidFill>
                <a:cs typeface="B Zar" panose="00000400000000000000" pitchFamily="2" charset="-78"/>
              </a:rPr>
              <a:t>ها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Blip>
                <a:blip r:embed="rId2"/>
              </a:buBlip>
            </a:pPr>
            <a:r>
              <a:rPr lang="fa-IR" sz="2800" dirty="0" smtClean="0">
                <a:solidFill>
                  <a:srgbClr val="371F7B"/>
                </a:solidFill>
                <a:cs typeface="B Zar" panose="00000400000000000000" pitchFamily="2" charset="-78"/>
              </a:rPr>
              <a:t>درختان جستجوي دودويي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Blip>
                <a:blip r:embed="rId2"/>
              </a:buBlip>
            </a:pPr>
            <a:r>
              <a:rPr lang="fa-IR" sz="2800" dirty="0" smtClean="0">
                <a:solidFill>
                  <a:srgbClr val="371F7B"/>
                </a:solidFill>
                <a:cs typeface="B Zar" panose="00000400000000000000" pitchFamily="2" charset="-78"/>
              </a:rPr>
              <a:t>درختهاي انتخاب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Blip>
                <a:blip r:embed="rId2"/>
              </a:buBlip>
            </a:pPr>
            <a:r>
              <a:rPr lang="fa-IR" sz="2800" dirty="0" smtClean="0">
                <a:solidFill>
                  <a:srgbClr val="371F7B"/>
                </a:solidFill>
                <a:cs typeface="B Zar" panose="00000400000000000000" pitchFamily="2" charset="-78"/>
              </a:rPr>
              <a:t>جنگل ها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Blip>
                <a:blip r:embed="rId2"/>
              </a:buBlip>
            </a:pPr>
            <a:r>
              <a:rPr lang="fa-IR" sz="2800" dirty="0" smtClean="0">
                <a:solidFill>
                  <a:srgbClr val="371F7B"/>
                </a:solidFill>
                <a:cs typeface="B Zar" panose="00000400000000000000" pitchFamily="2" charset="-78"/>
              </a:rPr>
              <a:t>نمايش مجموعه ها 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Blip>
                <a:blip r:embed="rId2"/>
              </a:buBlip>
            </a:pPr>
            <a:r>
              <a:rPr lang="fa-IR" sz="2800" dirty="0" smtClean="0">
                <a:solidFill>
                  <a:srgbClr val="371F7B"/>
                </a:solidFill>
                <a:cs typeface="B Zar" panose="00000400000000000000" pitchFamily="2" charset="-78"/>
              </a:rPr>
              <a:t>شمارش درخت هاي دودويي متمايز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dirty="0" smtClean="0">
                <a:cs typeface="B Zar" panose="00000400000000000000" pitchFamily="2" charset="-78"/>
              </a:rPr>
              <a:t>دانشگاه کاشان دانشکده برق و کامپيوتر</a:t>
            </a:r>
            <a:endParaRPr lang="en-US" dirty="0">
              <a:cs typeface="B Zar" panose="00000400000000000000" pitchFamily="2" charset="-78"/>
            </a:endParaRPr>
          </a:p>
        </p:txBody>
      </p:sp>
      <p:sp>
        <p:nvSpPr>
          <p:cNvPr id="512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6725969-D2BB-4EC4-89AE-1727DABA49DA}" type="slidenum">
              <a:rPr lang="ar-SA" smtClean="0">
                <a:cs typeface="B Zar" panose="00000400000000000000" pitchFamily="2" charset="-78"/>
              </a:rPr>
              <a:pPr/>
              <a:t>2</a:t>
            </a:fld>
            <a:endParaRPr lang="en-US" smtClean="0">
              <a:cs typeface="B Zar" panose="000004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743" y="295275"/>
            <a:ext cx="8363857" cy="1143000"/>
          </a:xfrm>
        </p:spPr>
        <p:txBody>
          <a:bodyPr/>
          <a:lstStyle/>
          <a:p>
            <a:pPr lvl="0"/>
            <a:r>
              <a:rPr lang="fa-IR" dirty="0" smtClean="0"/>
              <a:t>جستجوي درخت جستجوي دودويي</a:t>
            </a:r>
            <a:r>
              <a:rPr lang="fa-IR" sz="2400" dirty="0" smtClean="0"/>
              <a:t> (از طريق انديس)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3C2DDB-ADD9-4DD8-9D3A-A992FD079958}" type="slidenum">
              <a:rPr lang="ar-SA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35417" y="1546452"/>
            <a:ext cx="7777162" cy="489364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lnSpc>
                <a:spcPct val="40000"/>
              </a:lnSpc>
              <a:spcBef>
                <a:spcPct val="50000"/>
              </a:spcBef>
            </a:pPr>
            <a:r>
              <a:rPr lang="en-US" sz="2400" dirty="0" smtClean="0">
                <a:solidFill>
                  <a:srgbClr val="040408"/>
                </a:solidFill>
                <a:latin typeface="Times New Roman" pitchFamily="18" charset="0"/>
              </a:rPr>
              <a:t>tree-pointer  </a:t>
            </a:r>
            <a:r>
              <a:rPr lang="en-US" sz="2400" dirty="0" err="1" smtClean="0">
                <a:solidFill>
                  <a:srgbClr val="040408"/>
                </a:solidFill>
                <a:latin typeface="Times New Roman" pitchFamily="18" charset="0"/>
              </a:rPr>
              <a:t>Indexsearch</a:t>
            </a:r>
            <a:r>
              <a:rPr lang="en-US" sz="2400" dirty="0" smtClean="0">
                <a:solidFill>
                  <a:srgbClr val="040408"/>
                </a:solidFill>
                <a:latin typeface="Times New Roman" pitchFamily="18" charset="0"/>
              </a:rPr>
              <a:t>(tree-pointer  tree, </a:t>
            </a:r>
            <a:r>
              <a:rPr lang="en-US" sz="2400" dirty="0" err="1" smtClean="0">
                <a:solidFill>
                  <a:srgbClr val="040408"/>
                </a:solidFill>
                <a:latin typeface="Times New Roman" pitchFamily="18" charset="0"/>
              </a:rPr>
              <a:t>int</a:t>
            </a:r>
            <a:r>
              <a:rPr lang="en-US" sz="2400" dirty="0" smtClean="0">
                <a:solidFill>
                  <a:srgbClr val="040408"/>
                </a:solidFill>
                <a:latin typeface="Times New Roman" pitchFamily="18" charset="0"/>
              </a:rPr>
              <a:t> k)</a:t>
            </a:r>
            <a:endParaRPr lang="en-US" sz="2400" dirty="0">
              <a:solidFill>
                <a:srgbClr val="040408"/>
              </a:solidFill>
              <a:latin typeface="Times New Roman" pitchFamily="18" charset="0"/>
            </a:endParaRPr>
          </a:p>
          <a:p>
            <a:pPr algn="l" rtl="0">
              <a:lnSpc>
                <a:spcPct val="40000"/>
              </a:lnSpc>
              <a:spcBef>
                <a:spcPct val="50000"/>
              </a:spcBef>
            </a:pPr>
            <a:r>
              <a:rPr lang="en-US" sz="2400" dirty="0" smtClean="0">
                <a:solidFill>
                  <a:srgbClr val="040408"/>
                </a:solidFill>
                <a:latin typeface="Times New Roman" pitchFamily="18" charset="0"/>
              </a:rPr>
              <a:t>//Search the binary search tree for the </a:t>
            </a:r>
            <a:r>
              <a:rPr lang="en-US" sz="2400" dirty="0" err="1" smtClean="0">
                <a:solidFill>
                  <a:srgbClr val="040408"/>
                </a:solidFill>
                <a:latin typeface="Times New Roman" pitchFamily="18" charset="0"/>
              </a:rPr>
              <a:t>kth</a:t>
            </a:r>
            <a:r>
              <a:rPr lang="en-US" sz="2400" dirty="0" smtClean="0">
                <a:solidFill>
                  <a:srgbClr val="040408"/>
                </a:solidFill>
                <a:latin typeface="Times New Roman" pitchFamily="18" charset="0"/>
              </a:rPr>
              <a:t> smallest element</a:t>
            </a:r>
          </a:p>
          <a:p>
            <a:pPr algn="l" rtl="0">
              <a:lnSpc>
                <a:spcPct val="40000"/>
              </a:lnSpc>
              <a:spcBef>
                <a:spcPct val="50000"/>
              </a:spcBef>
            </a:pPr>
            <a:r>
              <a:rPr lang="en-US" sz="2400" dirty="0" smtClean="0">
                <a:solidFill>
                  <a:srgbClr val="040408"/>
                </a:solidFill>
                <a:latin typeface="Times New Roman" pitchFamily="18" charset="0"/>
              </a:rPr>
              <a:t>{</a:t>
            </a:r>
            <a:endParaRPr lang="en-US" sz="2400" dirty="0">
              <a:solidFill>
                <a:srgbClr val="040408"/>
              </a:solidFill>
              <a:latin typeface="Times New Roman" pitchFamily="18" charset="0"/>
            </a:endParaRPr>
          </a:p>
          <a:p>
            <a:pPr algn="l" rtl="0">
              <a:lnSpc>
                <a:spcPct val="40000"/>
              </a:lnSpc>
              <a:spcBef>
                <a:spcPct val="50000"/>
              </a:spcBef>
            </a:pPr>
            <a:r>
              <a:rPr lang="en-US" sz="2400" dirty="0" smtClean="0">
                <a:solidFill>
                  <a:srgbClr val="040408"/>
                </a:solidFill>
                <a:latin typeface="Times New Roman" pitchFamily="18" charset="0"/>
              </a:rPr>
              <a:t>	tree –pointer  t = tree;</a:t>
            </a:r>
          </a:p>
          <a:p>
            <a:pPr algn="l" rtl="0">
              <a:lnSpc>
                <a:spcPct val="40000"/>
              </a:lnSpc>
              <a:spcBef>
                <a:spcPct val="50000"/>
              </a:spcBef>
            </a:pPr>
            <a:r>
              <a:rPr lang="en-US" sz="2400" dirty="0" smtClean="0">
                <a:solidFill>
                  <a:srgbClr val="040408"/>
                </a:solidFill>
                <a:latin typeface="Times New Roman" pitchFamily="18" charset="0"/>
              </a:rPr>
              <a:t>	while ( t) </a:t>
            </a:r>
          </a:p>
          <a:p>
            <a:pPr algn="l" rtl="0">
              <a:lnSpc>
                <a:spcPct val="40000"/>
              </a:lnSpc>
              <a:spcBef>
                <a:spcPct val="50000"/>
              </a:spcBef>
            </a:pPr>
            <a:r>
              <a:rPr lang="en-US" sz="2400" dirty="0" smtClean="0">
                <a:solidFill>
                  <a:srgbClr val="040408"/>
                </a:solidFill>
                <a:latin typeface="Times New Roman" pitchFamily="18" charset="0"/>
              </a:rPr>
              <a:t>	{</a:t>
            </a:r>
          </a:p>
          <a:p>
            <a:pPr algn="l" rtl="0">
              <a:lnSpc>
                <a:spcPct val="40000"/>
              </a:lnSpc>
              <a:spcBef>
                <a:spcPct val="50000"/>
              </a:spcBef>
            </a:pPr>
            <a:r>
              <a:rPr lang="en-US" sz="2400" dirty="0" smtClean="0">
                <a:solidFill>
                  <a:srgbClr val="040408"/>
                </a:solidFill>
                <a:latin typeface="Times New Roman" pitchFamily="18" charset="0"/>
              </a:rPr>
              <a:t>		if ( k== t-&gt;</a:t>
            </a:r>
            <a:r>
              <a:rPr lang="en-US" sz="2400" dirty="0" err="1" smtClean="0">
                <a:solidFill>
                  <a:srgbClr val="040408"/>
                </a:solidFill>
                <a:latin typeface="Times New Roman" pitchFamily="18" charset="0"/>
              </a:rPr>
              <a:t>leftsize</a:t>
            </a:r>
            <a:r>
              <a:rPr lang="en-US" sz="2400" dirty="0" smtClean="0">
                <a:solidFill>
                  <a:srgbClr val="040408"/>
                </a:solidFill>
                <a:latin typeface="Times New Roman" pitchFamily="18" charset="0"/>
              </a:rPr>
              <a:t>) return t;</a:t>
            </a:r>
          </a:p>
          <a:p>
            <a:pPr algn="l" rtl="0">
              <a:lnSpc>
                <a:spcPct val="40000"/>
              </a:lnSpc>
              <a:spcBef>
                <a:spcPct val="50000"/>
              </a:spcBef>
            </a:pPr>
            <a:r>
              <a:rPr lang="en-US" sz="2400" dirty="0" smtClean="0">
                <a:solidFill>
                  <a:srgbClr val="040408"/>
                </a:solidFill>
                <a:latin typeface="Times New Roman" pitchFamily="18" charset="0"/>
              </a:rPr>
              <a:t>		if  ( </a:t>
            </a:r>
            <a:r>
              <a:rPr lang="en-US" sz="2400" smtClean="0">
                <a:solidFill>
                  <a:srgbClr val="040408"/>
                </a:solidFill>
                <a:latin typeface="Times New Roman" pitchFamily="18" charset="0"/>
              </a:rPr>
              <a:t>k&lt;  </a:t>
            </a:r>
            <a:r>
              <a:rPr lang="en-US" sz="2400" dirty="0" smtClean="0">
                <a:solidFill>
                  <a:srgbClr val="040408"/>
                </a:solidFill>
                <a:latin typeface="Times New Roman" pitchFamily="18" charset="0"/>
              </a:rPr>
              <a:t>t-&gt; </a:t>
            </a:r>
            <a:r>
              <a:rPr lang="en-US" sz="2400" dirty="0" err="1" smtClean="0">
                <a:solidFill>
                  <a:srgbClr val="040408"/>
                </a:solidFill>
                <a:latin typeface="Times New Roman" pitchFamily="18" charset="0"/>
              </a:rPr>
              <a:t>leftsize</a:t>
            </a:r>
            <a:r>
              <a:rPr lang="en-US" sz="2400" dirty="0" smtClean="0">
                <a:solidFill>
                  <a:srgbClr val="040408"/>
                </a:solidFill>
                <a:latin typeface="Times New Roman" pitchFamily="18" charset="0"/>
              </a:rPr>
              <a:t>) t= t-&gt; </a:t>
            </a:r>
            <a:r>
              <a:rPr lang="en-US" sz="2400" dirty="0" err="1" smtClean="0">
                <a:solidFill>
                  <a:srgbClr val="040408"/>
                </a:solidFill>
                <a:latin typeface="Times New Roman" pitchFamily="18" charset="0"/>
              </a:rPr>
              <a:t>leftchild</a:t>
            </a:r>
            <a:r>
              <a:rPr lang="en-US" sz="2400" dirty="0" smtClean="0">
                <a:solidFill>
                  <a:srgbClr val="040408"/>
                </a:solidFill>
                <a:latin typeface="Times New Roman" pitchFamily="18" charset="0"/>
              </a:rPr>
              <a:t>;</a:t>
            </a:r>
          </a:p>
          <a:p>
            <a:pPr algn="l" rtl="0">
              <a:lnSpc>
                <a:spcPct val="40000"/>
              </a:lnSpc>
              <a:spcBef>
                <a:spcPct val="50000"/>
              </a:spcBef>
            </a:pPr>
            <a:r>
              <a:rPr lang="en-US" sz="2400" dirty="0" smtClean="0">
                <a:solidFill>
                  <a:srgbClr val="040408"/>
                </a:solidFill>
                <a:latin typeface="Times New Roman" pitchFamily="18" charset="0"/>
              </a:rPr>
              <a:t>		else {</a:t>
            </a:r>
          </a:p>
          <a:p>
            <a:pPr algn="l" rtl="0">
              <a:lnSpc>
                <a:spcPct val="40000"/>
              </a:lnSpc>
              <a:spcBef>
                <a:spcPct val="50000"/>
              </a:spcBef>
            </a:pPr>
            <a:r>
              <a:rPr lang="en-US" sz="2400" dirty="0" smtClean="0">
                <a:solidFill>
                  <a:srgbClr val="040408"/>
                </a:solidFill>
                <a:latin typeface="Times New Roman" pitchFamily="18" charset="0"/>
              </a:rPr>
              <a:t>		       k - = t -&gt; </a:t>
            </a:r>
            <a:r>
              <a:rPr lang="en-US" sz="2400" dirty="0" err="1" smtClean="0">
                <a:solidFill>
                  <a:srgbClr val="040408"/>
                </a:solidFill>
                <a:latin typeface="Times New Roman" pitchFamily="18" charset="0"/>
              </a:rPr>
              <a:t>leftsize</a:t>
            </a:r>
            <a:r>
              <a:rPr lang="en-US" sz="2400" dirty="0" smtClean="0">
                <a:solidFill>
                  <a:srgbClr val="040408"/>
                </a:solidFill>
                <a:latin typeface="Times New Roman" pitchFamily="18" charset="0"/>
              </a:rPr>
              <a:t>;</a:t>
            </a:r>
          </a:p>
          <a:p>
            <a:pPr algn="l" rtl="0">
              <a:lnSpc>
                <a:spcPct val="40000"/>
              </a:lnSpc>
              <a:spcBef>
                <a:spcPct val="50000"/>
              </a:spcBef>
            </a:pPr>
            <a:r>
              <a:rPr lang="en-US" sz="2400" dirty="0" smtClean="0">
                <a:solidFill>
                  <a:srgbClr val="040408"/>
                </a:solidFill>
                <a:latin typeface="Times New Roman" pitchFamily="18" charset="0"/>
              </a:rPr>
              <a:t>		       t    = t -&gt; </a:t>
            </a:r>
            <a:r>
              <a:rPr lang="en-US" sz="2400" dirty="0" err="1" smtClean="0">
                <a:solidFill>
                  <a:srgbClr val="040408"/>
                </a:solidFill>
                <a:latin typeface="Times New Roman" pitchFamily="18" charset="0"/>
              </a:rPr>
              <a:t>rightchild</a:t>
            </a:r>
            <a:r>
              <a:rPr lang="en-US" sz="2400" dirty="0" smtClean="0">
                <a:solidFill>
                  <a:srgbClr val="040408"/>
                </a:solidFill>
                <a:latin typeface="Times New Roman" pitchFamily="18" charset="0"/>
              </a:rPr>
              <a:t>;</a:t>
            </a:r>
          </a:p>
          <a:p>
            <a:pPr algn="l" rtl="0">
              <a:lnSpc>
                <a:spcPct val="40000"/>
              </a:lnSpc>
              <a:spcBef>
                <a:spcPct val="50000"/>
              </a:spcBef>
            </a:pPr>
            <a:r>
              <a:rPr lang="en-US" sz="2400" dirty="0" smtClean="0">
                <a:solidFill>
                  <a:srgbClr val="040408"/>
                </a:solidFill>
                <a:latin typeface="Times New Roman" pitchFamily="18" charset="0"/>
              </a:rPr>
              <a:t>		}</a:t>
            </a:r>
          </a:p>
          <a:p>
            <a:pPr algn="l" rtl="0">
              <a:lnSpc>
                <a:spcPct val="40000"/>
              </a:lnSpc>
              <a:spcBef>
                <a:spcPct val="50000"/>
              </a:spcBef>
            </a:pPr>
            <a:r>
              <a:rPr lang="en-US" sz="2400" dirty="0">
                <a:solidFill>
                  <a:srgbClr val="040408"/>
                </a:solidFill>
                <a:latin typeface="Times New Roman" pitchFamily="18" charset="0"/>
              </a:rPr>
              <a:t>	</a:t>
            </a:r>
            <a:r>
              <a:rPr lang="en-US" sz="2400" dirty="0" smtClean="0">
                <a:solidFill>
                  <a:srgbClr val="040408"/>
                </a:solidFill>
                <a:latin typeface="Times New Roman" pitchFamily="18" charset="0"/>
              </a:rPr>
              <a:t>}</a:t>
            </a:r>
            <a:endParaRPr lang="en-US" sz="2400" dirty="0">
              <a:solidFill>
                <a:srgbClr val="040408"/>
              </a:solidFill>
              <a:latin typeface="Times New Roman" pitchFamily="18" charset="0"/>
            </a:endParaRPr>
          </a:p>
          <a:p>
            <a:pPr algn="l" rtl="0">
              <a:lnSpc>
                <a:spcPct val="40000"/>
              </a:lnSpc>
              <a:spcBef>
                <a:spcPct val="50000"/>
              </a:spcBef>
            </a:pPr>
            <a:r>
              <a:rPr lang="en-US" sz="2400" dirty="0" smtClean="0">
                <a:solidFill>
                  <a:srgbClr val="040408"/>
                </a:solidFill>
                <a:latin typeface="Times New Roman" pitchFamily="18" charset="0"/>
              </a:rPr>
              <a:t>	return 0;</a:t>
            </a:r>
          </a:p>
          <a:p>
            <a:pPr algn="l" rtl="0">
              <a:lnSpc>
                <a:spcPct val="40000"/>
              </a:lnSpc>
              <a:spcBef>
                <a:spcPct val="50000"/>
              </a:spcBef>
            </a:pPr>
            <a:r>
              <a:rPr lang="en-US" sz="2400" dirty="0" smtClean="0">
                <a:solidFill>
                  <a:srgbClr val="040408"/>
                </a:solidFill>
                <a:latin typeface="Times New Roman" pitchFamily="18" charset="0"/>
              </a:rPr>
              <a:t>}</a:t>
            </a:r>
            <a:endParaRPr lang="en-US" sz="2400" dirty="0">
              <a:solidFill>
                <a:srgbClr val="040408"/>
              </a:solidFill>
              <a:latin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91200" y="4919374"/>
            <a:ext cx="259805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altLang="zh-TW" sz="2000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اگر </a:t>
            </a:r>
            <a:r>
              <a:rPr lang="en-US" altLang="zh-TW" sz="2000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h</a:t>
            </a:r>
            <a:r>
              <a:rPr lang="fa-IR" altLang="zh-TW" sz="2000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ارتفاع يا عمق يک درخت جستجوي دودويي باشد، عمل جستجو در مدت </a:t>
            </a:r>
            <a:r>
              <a:rPr lang="en-US" altLang="zh-TW" sz="2000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O(h)</a:t>
            </a:r>
            <a:r>
              <a:rPr lang="fa-IR" altLang="zh-TW" sz="2000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انجام مي شود.</a:t>
            </a:r>
            <a:endParaRPr lang="en-US" altLang="zh-TW" sz="2000" dirty="0" smtClean="0">
              <a:solidFill>
                <a:srgbClr val="66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257" y="295275"/>
            <a:ext cx="8519886" cy="1143000"/>
          </a:xfrm>
        </p:spPr>
        <p:txBody>
          <a:bodyPr/>
          <a:lstStyle/>
          <a:p>
            <a:r>
              <a:rPr lang="fa-IR" dirty="0" smtClean="0">
                <a:cs typeface="B Zar" panose="00000400000000000000" pitchFamily="2" charset="-78"/>
              </a:rPr>
              <a:t>اضافه کردن يک عضو در درخت جستجوي دودويي</a:t>
            </a:r>
            <a:endParaRPr lang="fa-IR" dirty="0"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>
                <a:cs typeface="B Zar" panose="00000400000000000000" pitchFamily="2" charset="-78"/>
              </a:rPr>
              <a:t>براي درج عنصر جديد</a:t>
            </a:r>
            <a:r>
              <a:rPr lang="en-US" dirty="0" smtClean="0">
                <a:cs typeface="B Zar" panose="00000400000000000000" pitchFamily="2" charset="-78"/>
              </a:rPr>
              <a:t>x </a:t>
            </a:r>
            <a:r>
              <a:rPr lang="fa-IR" dirty="0" smtClean="0">
                <a:cs typeface="B Zar" panose="00000400000000000000" pitchFamily="2" charset="-78"/>
              </a:rPr>
              <a:t> در درخت</a:t>
            </a:r>
            <a:r>
              <a:rPr lang="fa-IR" dirty="0" smtClean="0">
                <a:latin typeface="Perpetua" pitchFamily="18" charset="0"/>
                <a:cs typeface="B Zar" panose="00000400000000000000" pitchFamily="2" charset="-78"/>
              </a:rPr>
              <a:t> ، ابتدا بايد مشخص کنيم که آيا با کليد عناصر موجود در درخت متفاوت است يا خير. براي انجام اين کار بايد درخت را جستجو کرد. اگرجستجو ناموفق باشد ، عنصر را در محلي که جستجو خاتمه پيدا نموده است اضافه مي کنيم.</a:t>
            </a:r>
            <a:endParaRPr lang="en-US" dirty="0" smtClean="0">
              <a:cs typeface="B Zar" panose="00000400000000000000" pitchFamily="2" charset="-78"/>
            </a:endParaRPr>
          </a:p>
          <a:p>
            <a:endParaRPr lang="fa-IR" dirty="0">
              <a:cs typeface="B Zar" panose="00000400000000000000" pitchFamily="2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dirty="0" smtClean="0">
                <a:cs typeface="B Zar" panose="00000400000000000000" pitchFamily="2" charset="-78"/>
              </a:rPr>
              <a:t>دانشگاه کاشان دانشکده برق و کامپيوتر</a:t>
            </a:r>
            <a:endParaRPr lang="en-US" dirty="0">
              <a:cs typeface="B Zar" panose="00000400000000000000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3C2DDB-ADD9-4DD8-9D3A-A992FD079958}" type="slidenum">
              <a:rPr lang="ar-SA" smtClean="0">
                <a:cs typeface="B Zar" panose="00000400000000000000" pitchFamily="2" charset="-78"/>
              </a:rPr>
              <a:pPr>
                <a:defRPr/>
              </a:pPr>
              <a:t>21</a:t>
            </a:fld>
            <a:endParaRPr lang="en-US">
              <a:cs typeface="B Zar" panose="00000400000000000000" pitchFamily="2" charset="-78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743" y="295275"/>
            <a:ext cx="8534400" cy="1143000"/>
          </a:xfrm>
        </p:spPr>
        <p:txBody>
          <a:bodyPr/>
          <a:lstStyle/>
          <a:p>
            <a:pPr lvl="0"/>
            <a:r>
              <a:rPr lang="fa-IR" dirty="0" smtClean="0">
                <a:cs typeface="B Zar" panose="00000400000000000000" pitchFamily="2" charset="-78"/>
              </a:rPr>
              <a:t>اضافه کردن يک عضو در درخت جستجوي دودويي</a:t>
            </a:r>
            <a:endParaRPr lang="fa-IR" dirty="0"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>
              <a:cs typeface="B Zar" panose="00000400000000000000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3C2DDB-ADD9-4DD8-9D3A-A992FD079958}" type="slidenum">
              <a:rPr lang="ar-SA" smtClean="0">
                <a:cs typeface="B Zar" panose="00000400000000000000" pitchFamily="2" charset="-78"/>
              </a:rPr>
              <a:pPr>
                <a:defRPr/>
              </a:pPr>
              <a:t>22</a:t>
            </a:fld>
            <a:endParaRPr lang="en-US" dirty="0">
              <a:cs typeface="B Zar" panose="00000400000000000000" pitchFamily="2" charset="-78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35417" y="1546452"/>
            <a:ext cx="8358640" cy="52014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>
              <a:lnSpc>
                <a:spcPct val="40000"/>
              </a:lnSpc>
              <a:spcBef>
                <a:spcPct val="50000"/>
              </a:spcBef>
            </a:pPr>
            <a:r>
              <a:rPr lang="en-US" sz="2000" dirty="0" err="1" smtClean="0">
                <a:solidFill>
                  <a:srgbClr val="040408"/>
                </a:solidFill>
                <a:latin typeface="Times New Roman" pitchFamily="18" charset="0"/>
                <a:cs typeface="B Zar" panose="00000400000000000000" pitchFamily="2" charset="-78"/>
              </a:rPr>
              <a:t>int</a:t>
            </a:r>
            <a:r>
              <a:rPr lang="en-US" sz="2000" dirty="0" smtClean="0">
                <a:solidFill>
                  <a:srgbClr val="040408"/>
                </a:solidFill>
                <a:latin typeface="Times New Roman" pitchFamily="18" charset="0"/>
                <a:cs typeface="B Zar" panose="00000400000000000000" pitchFamily="2" charset="-78"/>
              </a:rPr>
              <a:t> </a:t>
            </a:r>
            <a:r>
              <a:rPr lang="en-US" sz="2000" dirty="0" err="1" smtClean="0">
                <a:solidFill>
                  <a:srgbClr val="040408"/>
                </a:solidFill>
                <a:latin typeface="Times New Roman" pitchFamily="18" charset="0"/>
                <a:cs typeface="B Zar" panose="00000400000000000000" pitchFamily="2" charset="-78"/>
              </a:rPr>
              <a:t>Insert_node</a:t>
            </a:r>
            <a:r>
              <a:rPr lang="en-US" sz="2000" dirty="0" smtClean="0">
                <a:solidFill>
                  <a:srgbClr val="040408"/>
                </a:solidFill>
                <a:latin typeface="Times New Roman" pitchFamily="18" charset="0"/>
                <a:cs typeface="B Zar" panose="00000400000000000000" pitchFamily="2" charset="-78"/>
              </a:rPr>
              <a:t>(tree-pointer  tree, </a:t>
            </a:r>
            <a:r>
              <a:rPr lang="en-US" sz="2000" dirty="0" err="1" smtClean="0">
                <a:solidFill>
                  <a:srgbClr val="040408"/>
                </a:solidFill>
                <a:latin typeface="Times New Roman" pitchFamily="18" charset="0"/>
                <a:cs typeface="B Zar" panose="00000400000000000000" pitchFamily="2" charset="-78"/>
              </a:rPr>
              <a:t>int</a:t>
            </a:r>
            <a:r>
              <a:rPr lang="en-US" sz="2000" dirty="0" smtClean="0">
                <a:solidFill>
                  <a:srgbClr val="040408"/>
                </a:solidFill>
                <a:latin typeface="Times New Roman" pitchFamily="18" charset="0"/>
                <a:cs typeface="B Zar" panose="00000400000000000000" pitchFamily="2" charset="-78"/>
              </a:rPr>
              <a:t> x)</a:t>
            </a:r>
            <a:endParaRPr lang="en-US" sz="2000" dirty="0">
              <a:solidFill>
                <a:srgbClr val="040408"/>
              </a:solidFill>
              <a:latin typeface="Times New Roman" pitchFamily="18" charset="0"/>
              <a:cs typeface="B Zar" panose="00000400000000000000" pitchFamily="2" charset="-78"/>
            </a:endParaRPr>
          </a:p>
          <a:p>
            <a:pPr algn="l" rtl="0">
              <a:lnSpc>
                <a:spcPct val="40000"/>
              </a:lnSpc>
              <a:spcBef>
                <a:spcPct val="50000"/>
              </a:spcBef>
            </a:pPr>
            <a:r>
              <a:rPr lang="en-US" sz="2000" dirty="0" smtClean="0">
                <a:solidFill>
                  <a:srgbClr val="040408"/>
                </a:solidFill>
                <a:latin typeface="Times New Roman" pitchFamily="18" charset="0"/>
                <a:cs typeface="B Zar" panose="00000400000000000000" pitchFamily="2" charset="-78"/>
              </a:rPr>
              <a:t>//Insert x into the binary search tree</a:t>
            </a:r>
          </a:p>
          <a:p>
            <a:pPr algn="l" rtl="0">
              <a:lnSpc>
                <a:spcPct val="40000"/>
              </a:lnSpc>
              <a:spcBef>
                <a:spcPct val="50000"/>
              </a:spcBef>
            </a:pPr>
            <a:r>
              <a:rPr lang="en-US" sz="2000" dirty="0" smtClean="0">
                <a:solidFill>
                  <a:srgbClr val="040408"/>
                </a:solidFill>
                <a:latin typeface="Times New Roman" pitchFamily="18" charset="0"/>
                <a:cs typeface="B Zar" panose="00000400000000000000" pitchFamily="2" charset="-78"/>
              </a:rPr>
              <a:t>{</a:t>
            </a:r>
          </a:p>
          <a:p>
            <a:pPr algn="l" rtl="0">
              <a:lnSpc>
                <a:spcPct val="40000"/>
              </a:lnSpc>
              <a:spcBef>
                <a:spcPct val="50000"/>
              </a:spcBef>
            </a:pPr>
            <a:r>
              <a:rPr lang="en-US" sz="2000" dirty="0" smtClean="0">
                <a:solidFill>
                  <a:srgbClr val="040408"/>
                </a:solidFill>
                <a:latin typeface="Times New Roman" pitchFamily="18" charset="0"/>
                <a:cs typeface="B Zar" panose="00000400000000000000" pitchFamily="2" charset="-78"/>
              </a:rPr>
              <a:t>// search for x, q is the parent of p</a:t>
            </a:r>
            <a:endParaRPr lang="en-US" sz="2000" dirty="0">
              <a:solidFill>
                <a:srgbClr val="040408"/>
              </a:solidFill>
              <a:latin typeface="Times New Roman" pitchFamily="18" charset="0"/>
              <a:cs typeface="B Zar" panose="00000400000000000000" pitchFamily="2" charset="-78"/>
            </a:endParaRPr>
          </a:p>
          <a:p>
            <a:pPr algn="l" rtl="0">
              <a:lnSpc>
                <a:spcPct val="40000"/>
              </a:lnSpc>
              <a:spcBef>
                <a:spcPct val="50000"/>
              </a:spcBef>
            </a:pPr>
            <a:r>
              <a:rPr lang="en-US" sz="2000" dirty="0" smtClean="0">
                <a:solidFill>
                  <a:srgbClr val="040408"/>
                </a:solidFill>
                <a:latin typeface="Times New Roman" pitchFamily="18" charset="0"/>
                <a:cs typeface="B Zar" panose="00000400000000000000" pitchFamily="2" charset="-78"/>
              </a:rPr>
              <a:t>tree –pointer  p = tree, q=0;</a:t>
            </a:r>
          </a:p>
          <a:p>
            <a:pPr algn="l" rtl="0">
              <a:lnSpc>
                <a:spcPct val="40000"/>
              </a:lnSpc>
              <a:spcBef>
                <a:spcPct val="50000"/>
              </a:spcBef>
            </a:pPr>
            <a:r>
              <a:rPr lang="en-US" sz="2000" dirty="0" smtClean="0">
                <a:solidFill>
                  <a:srgbClr val="040408"/>
                </a:solidFill>
                <a:latin typeface="Times New Roman" pitchFamily="18" charset="0"/>
                <a:cs typeface="B Zar" panose="00000400000000000000" pitchFamily="2" charset="-78"/>
              </a:rPr>
              <a:t>while ( p) {</a:t>
            </a:r>
          </a:p>
          <a:p>
            <a:pPr algn="l" rtl="0">
              <a:lnSpc>
                <a:spcPct val="40000"/>
              </a:lnSpc>
              <a:spcBef>
                <a:spcPct val="50000"/>
              </a:spcBef>
            </a:pPr>
            <a:r>
              <a:rPr lang="en-US" sz="2000" dirty="0" smtClean="0">
                <a:solidFill>
                  <a:srgbClr val="040408"/>
                </a:solidFill>
                <a:latin typeface="Times New Roman" pitchFamily="18" charset="0"/>
                <a:cs typeface="B Zar" panose="00000400000000000000" pitchFamily="2" charset="-78"/>
              </a:rPr>
              <a:t>    q=p;</a:t>
            </a:r>
          </a:p>
          <a:p>
            <a:pPr algn="l" rtl="0">
              <a:lnSpc>
                <a:spcPct val="40000"/>
              </a:lnSpc>
              <a:spcBef>
                <a:spcPct val="50000"/>
              </a:spcBef>
            </a:pPr>
            <a:r>
              <a:rPr lang="en-US" sz="2000" dirty="0" smtClean="0">
                <a:solidFill>
                  <a:srgbClr val="040408"/>
                </a:solidFill>
                <a:latin typeface="Times New Roman" pitchFamily="18" charset="0"/>
                <a:cs typeface="B Zar" panose="00000400000000000000" pitchFamily="2" charset="-78"/>
              </a:rPr>
              <a:t>    if (x==p-&gt; data) return false; //x is already in tree</a:t>
            </a:r>
          </a:p>
          <a:p>
            <a:pPr algn="l" rtl="0">
              <a:lnSpc>
                <a:spcPct val="40000"/>
              </a:lnSpc>
              <a:spcBef>
                <a:spcPct val="50000"/>
              </a:spcBef>
            </a:pPr>
            <a:r>
              <a:rPr lang="en-US" sz="2000" dirty="0" smtClean="0">
                <a:solidFill>
                  <a:srgbClr val="040408"/>
                </a:solidFill>
                <a:latin typeface="Times New Roman" pitchFamily="18" charset="0"/>
                <a:cs typeface="B Zar" panose="00000400000000000000" pitchFamily="2" charset="-78"/>
              </a:rPr>
              <a:t>    if (x &lt;p-&gt;data) p=p-&gt;</a:t>
            </a:r>
            <a:r>
              <a:rPr lang="en-US" sz="2000" dirty="0" err="1" smtClean="0">
                <a:solidFill>
                  <a:srgbClr val="040408"/>
                </a:solidFill>
                <a:latin typeface="Times New Roman" pitchFamily="18" charset="0"/>
                <a:cs typeface="B Zar" panose="00000400000000000000" pitchFamily="2" charset="-78"/>
              </a:rPr>
              <a:t>leftchild</a:t>
            </a:r>
            <a:r>
              <a:rPr lang="en-US" sz="2000" dirty="0" smtClean="0">
                <a:solidFill>
                  <a:srgbClr val="040408"/>
                </a:solidFill>
                <a:latin typeface="Times New Roman" pitchFamily="18" charset="0"/>
                <a:cs typeface="B Zar" panose="00000400000000000000" pitchFamily="2" charset="-78"/>
              </a:rPr>
              <a:t>;</a:t>
            </a:r>
          </a:p>
          <a:p>
            <a:pPr algn="l" rtl="0">
              <a:lnSpc>
                <a:spcPct val="40000"/>
              </a:lnSpc>
              <a:spcBef>
                <a:spcPct val="50000"/>
              </a:spcBef>
            </a:pPr>
            <a:r>
              <a:rPr lang="en-US" sz="2000" dirty="0" smtClean="0">
                <a:solidFill>
                  <a:srgbClr val="040408"/>
                </a:solidFill>
                <a:latin typeface="Times New Roman" pitchFamily="18" charset="0"/>
                <a:cs typeface="B Zar" panose="00000400000000000000" pitchFamily="2" charset="-78"/>
              </a:rPr>
              <a:t>    else p=p-&gt;</a:t>
            </a:r>
            <a:r>
              <a:rPr lang="en-US" sz="2000" dirty="0" err="1" smtClean="0">
                <a:solidFill>
                  <a:srgbClr val="040408"/>
                </a:solidFill>
                <a:latin typeface="Times New Roman" pitchFamily="18" charset="0"/>
                <a:cs typeface="B Zar" panose="00000400000000000000" pitchFamily="2" charset="-78"/>
              </a:rPr>
              <a:t>rightchild</a:t>
            </a:r>
            <a:r>
              <a:rPr lang="en-US" sz="2000" dirty="0" smtClean="0">
                <a:solidFill>
                  <a:srgbClr val="040408"/>
                </a:solidFill>
                <a:latin typeface="Times New Roman" pitchFamily="18" charset="0"/>
                <a:cs typeface="B Zar" panose="00000400000000000000" pitchFamily="2" charset="-78"/>
              </a:rPr>
              <a:t>;</a:t>
            </a:r>
          </a:p>
          <a:p>
            <a:pPr algn="l" rtl="0">
              <a:lnSpc>
                <a:spcPct val="40000"/>
              </a:lnSpc>
              <a:spcBef>
                <a:spcPct val="50000"/>
              </a:spcBef>
            </a:pPr>
            <a:r>
              <a:rPr lang="en-US" sz="2000" dirty="0" smtClean="0">
                <a:solidFill>
                  <a:srgbClr val="040408"/>
                </a:solidFill>
                <a:latin typeface="Times New Roman" pitchFamily="18" charset="0"/>
                <a:cs typeface="B Zar" panose="00000400000000000000" pitchFamily="2" charset="-78"/>
              </a:rPr>
              <a:t>}</a:t>
            </a:r>
          </a:p>
          <a:p>
            <a:pPr algn="l" rtl="0">
              <a:lnSpc>
                <a:spcPct val="40000"/>
              </a:lnSpc>
              <a:spcBef>
                <a:spcPct val="50000"/>
              </a:spcBef>
            </a:pPr>
            <a:r>
              <a:rPr lang="en-US" sz="2000" dirty="0" smtClean="0">
                <a:solidFill>
                  <a:srgbClr val="040408"/>
                </a:solidFill>
                <a:latin typeface="Times New Roman" pitchFamily="18" charset="0"/>
                <a:cs typeface="B Zar" panose="00000400000000000000" pitchFamily="2" charset="-78"/>
              </a:rPr>
              <a:t>//perform insertion</a:t>
            </a:r>
          </a:p>
          <a:p>
            <a:pPr algn="l" rtl="0">
              <a:lnSpc>
                <a:spcPct val="40000"/>
              </a:lnSpc>
              <a:spcBef>
                <a:spcPct val="50000"/>
              </a:spcBef>
            </a:pPr>
            <a:r>
              <a:rPr lang="en-US" sz="2000" dirty="0" smtClean="0">
                <a:solidFill>
                  <a:srgbClr val="040408"/>
                </a:solidFill>
                <a:latin typeface="Times New Roman" pitchFamily="18" charset="0"/>
                <a:cs typeface="B Zar" panose="00000400000000000000" pitchFamily="2" charset="-78"/>
              </a:rPr>
              <a:t>p= (tree-pointer) </a:t>
            </a:r>
            <a:r>
              <a:rPr lang="en-US" sz="2000" dirty="0" err="1" smtClean="0">
                <a:solidFill>
                  <a:srgbClr val="040408"/>
                </a:solidFill>
                <a:latin typeface="Times New Roman" pitchFamily="18" charset="0"/>
                <a:cs typeface="B Zar" panose="00000400000000000000" pitchFamily="2" charset="-78"/>
              </a:rPr>
              <a:t>malloc</a:t>
            </a:r>
            <a:r>
              <a:rPr lang="en-US" sz="2000" dirty="0" smtClean="0">
                <a:solidFill>
                  <a:srgbClr val="040408"/>
                </a:solidFill>
                <a:latin typeface="Times New Roman" pitchFamily="18" charset="0"/>
                <a:cs typeface="B Zar" panose="00000400000000000000" pitchFamily="2" charset="-78"/>
              </a:rPr>
              <a:t> (</a:t>
            </a:r>
            <a:r>
              <a:rPr lang="en-US" sz="2000" dirty="0" err="1" smtClean="0">
                <a:solidFill>
                  <a:srgbClr val="040408"/>
                </a:solidFill>
                <a:latin typeface="Times New Roman" pitchFamily="18" charset="0"/>
                <a:cs typeface="B Zar" panose="00000400000000000000" pitchFamily="2" charset="-78"/>
              </a:rPr>
              <a:t>sizeof</a:t>
            </a:r>
            <a:r>
              <a:rPr lang="en-US" sz="2000" dirty="0" smtClean="0">
                <a:solidFill>
                  <a:srgbClr val="040408"/>
                </a:solidFill>
                <a:latin typeface="Times New Roman" pitchFamily="18" charset="0"/>
                <a:cs typeface="B Zar" panose="00000400000000000000" pitchFamily="2" charset="-78"/>
              </a:rPr>
              <a:t> (node));</a:t>
            </a:r>
          </a:p>
          <a:p>
            <a:pPr algn="l" rtl="0">
              <a:lnSpc>
                <a:spcPct val="40000"/>
              </a:lnSpc>
              <a:spcBef>
                <a:spcPct val="50000"/>
              </a:spcBef>
            </a:pPr>
            <a:r>
              <a:rPr lang="en-US" sz="2000" dirty="0" smtClean="0">
                <a:solidFill>
                  <a:srgbClr val="040408"/>
                </a:solidFill>
                <a:latin typeface="Times New Roman" pitchFamily="18" charset="0"/>
                <a:cs typeface="B Zar" panose="00000400000000000000" pitchFamily="2" charset="-78"/>
              </a:rPr>
              <a:t>p-&gt;</a:t>
            </a:r>
            <a:r>
              <a:rPr lang="en-US" sz="2000" dirty="0" err="1" smtClean="0">
                <a:solidFill>
                  <a:srgbClr val="040408"/>
                </a:solidFill>
                <a:latin typeface="Times New Roman" pitchFamily="18" charset="0"/>
                <a:cs typeface="B Zar" panose="00000400000000000000" pitchFamily="2" charset="-78"/>
              </a:rPr>
              <a:t>leftchild</a:t>
            </a:r>
            <a:r>
              <a:rPr lang="en-US" sz="2000" dirty="0" smtClean="0">
                <a:solidFill>
                  <a:srgbClr val="040408"/>
                </a:solidFill>
                <a:latin typeface="Times New Roman" pitchFamily="18" charset="0"/>
                <a:cs typeface="B Zar" panose="00000400000000000000" pitchFamily="2" charset="-78"/>
              </a:rPr>
              <a:t>=p-&gt;</a:t>
            </a:r>
            <a:r>
              <a:rPr lang="en-US" sz="2000" dirty="0" err="1" smtClean="0">
                <a:solidFill>
                  <a:srgbClr val="040408"/>
                </a:solidFill>
                <a:latin typeface="Times New Roman" pitchFamily="18" charset="0"/>
                <a:cs typeface="B Zar" panose="00000400000000000000" pitchFamily="2" charset="-78"/>
              </a:rPr>
              <a:t>rightchild</a:t>
            </a:r>
            <a:r>
              <a:rPr lang="en-US" sz="2000" dirty="0" smtClean="0">
                <a:solidFill>
                  <a:srgbClr val="040408"/>
                </a:solidFill>
                <a:latin typeface="Times New Roman" pitchFamily="18" charset="0"/>
                <a:cs typeface="B Zar" panose="00000400000000000000" pitchFamily="2" charset="-78"/>
              </a:rPr>
              <a:t>=0; p-&gt;data=x;</a:t>
            </a:r>
          </a:p>
          <a:p>
            <a:pPr algn="l" rtl="0">
              <a:lnSpc>
                <a:spcPct val="40000"/>
              </a:lnSpc>
              <a:spcBef>
                <a:spcPct val="50000"/>
              </a:spcBef>
            </a:pPr>
            <a:r>
              <a:rPr lang="en-US" sz="2000" dirty="0" smtClean="0">
                <a:solidFill>
                  <a:srgbClr val="040408"/>
                </a:solidFill>
                <a:latin typeface="Times New Roman" pitchFamily="18" charset="0"/>
                <a:cs typeface="B Zar" panose="00000400000000000000" pitchFamily="2" charset="-78"/>
              </a:rPr>
              <a:t>if  (!tree) tree=p;</a:t>
            </a:r>
          </a:p>
          <a:p>
            <a:pPr algn="l" rtl="0">
              <a:lnSpc>
                <a:spcPct val="40000"/>
              </a:lnSpc>
              <a:spcBef>
                <a:spcPct val="50000"/>
              </a:spcBef>
            </a:pPr>
            <a:r>
              <a:rPr lang="en-US" sz="2000" dirty="0" smtClean="0">
                <a:solidFill>
                  <a:srgbClr val="040408"/>
                </a:solidFill>
                <a:latin typeface="Times New Roman" pitchFamily="18" charset="0"/>
                <a:cs typeface="B Zar" panose="00000400000000000000" pitchFamily="2" charset="-78"/>
              </a:rPr>
              <a:t>else if (x&lt; q-&gt; data) q-&gt;</a:t>
            </a:r>
            <a:r>
              <a:rPr lang="en-US" sz="2000" dirty="0" err="1" smtClean="0">
                <a:solidFill>
                  <a:srgbClr val="040408"/>
                </a:solidFill>
                <a:latin typeface="Times New Roman" pitchFamily="18" charset="0"/>
                <a:cs typeface="B Zar" panose="00000400000000000000" pitchFamily="2" charset="-78"/>
              </a:rPr>
              <a:t>leftchild</a:t>
            </a:r>
            <a:r>
              <a:rPr lang="en-US" sz="2000" dirty="0" smtClean="0">
                <a:solidFill>
                  <a:srgbClr val="040408"/>
                </a:solidFill>
                <a:latin typeface="Times New Roman" pitchFamily="18" charset="0"/>
                <a:cs typeface="B Zar" panose="00000400000000000000" pitchFamily="2" charset="-78"/>
              </a:rPr>
              <a:t> =p;</a:t>
            </a:r>
          </a:p>
          <a:p>
            <a:pPr algn="l" rtl="0">
              <a:lnSpc>
                <a:spcPct val="40000"/>
              </a:lnSpc>
              <a:spcBef>
                <a:spcPct val="50000"/>
              </a:spcBef>
            </a:pPr>
            <a:r>
              <a:rPr lang="en-US" sz="2000" dirty="0" smtClean="0">
                <a:solidFill>
                  <a:srgbClr val="040408"/>
                </a:solidFill>
                <a:latin typeface="Times New Roman" pitchFamily="18" charset="0"/>
                <a:cs typeface="B Zar" panose="00000400000000000000" pitchFamily="2" charset="-78"/>
              </a:rPr>
              <a:t>else q-&gt; </a:t>
            </a:r>
            <a:r>
              <a:rPr lang="en-US" sz="2000" dirty="0" err="1" smtClean="0">
                <a:solidFill>
                  <a:srgbClr val="040408"/>
                </a:solidFill>
                <a:latin typeface="Times New Roman" pitchFamily="18" charset="0"/>
                <a:cs typeface="B Zar" panose="00000400000000000000" pitchFamily="2" charset="-78"/>
              </a:rPr>
              <a:t>rightchild</a:t>
            </a:r>
            <a:r>
              <a:rPr lang="en-US" sz="2000" dirty="0" smtClean="0">
                <a:solidFill>
                  <a:srgbClr val="040408"/>
                </a:solidFill>
                <a:latin typeface="Times New Roman" pitchFamily="18" charset="0"/>
                <a:cs typeface="B Zar" panose="00000400000000000000" pitchFamily="2" charset="-78"/>
              </a:rPr>
              <a:t>=p;</a:t>
            </a:r>
          </a:p>
          <a:p>
            <a:pPr algn="l" rtl="0">
              <a:lnSpc>
                <a:spcPct val="40000"/>
              </a:lnSpc>
              <a:spcBef>
                <a:spcPct val="50000"/>
              </a:spcBef>
            </a:pPr>
            <a:r>
              <a:rPr lang="en-US" sz="2000" dirty="0" smtClean="0">
                <a:solidFill>
                  <a:srgbClr val="040408"/>
                </a:solidFill>
                <a:latin typeface="Times New Roman" pitchFamily="18" charset="0"/>
                <a:cs typeface="B Zar" panose="00000400000000000000" pitchFamily="2" charset="-78"/>
              </a:rPr>
              <a:t>return true;</a:t>
            </a:r>
          </a:p>
          <a:p>
            <a:pPr algn="l" rtl="0">
              <a:lnSpc>
                <a:spcPct val="40000"/>
              </a:lnSpc>
              <a:spcBef>
                <a:spcPct val="50000"/>
              </a:spcBef>
            </a:pPr>
            <a:r>
              <a:rPr lang="en-US" sz="2000" dirty="0" smtClean="0">
                <a:solidFill>
                  <a:srgbClr val="040408"/>
                </a:solidFill>
                <a:latin typeface="Times New Roman" pitchFamily="18" charset="0"/>
                <a:cs typeface="B Zar" panose="00000400000000000000" pitchFamily="2" charset="-78"/>
              </a:rPr>
              <a:t>}</a:t>
            </a:r>
            <a:endParaRPr lang="en-US" sz="2000" dirty="0">
              <a:solidFill>
                <a:srgbClr val="040408"/>
              </a:solidFill>
              <a:latin typeface="Times New Roman" pitchFamily="18" charset="0"/>
              <a:cs typeface="B Zar" panose="000004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91200" y="4919374"/>
            <a:ext cx="259805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altLang="zh-TW" sz="2000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اگر </a:t>
            </a:r>
            <a:r>
              <a:rPr lang="en-US" altLang="zh-TW" sz="2000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h</a:t>
            </a:r>
            <a:r>
              <a:rPr lang="fa-IR" altLang="zh-TW" sz="2000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 ارتفاع يا عمق يک درخت جستجوي دودويي باشد، عمل اضافه کردن در مدت </a:t>
            </a:r>
            <a:r>
              <a:rPr lang="en-US" altLang="zh-TW" sz="2000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O(h)</a:t>
            </a:r>
            <a:r>
              <a:rPr lang="fa-IR" altLang="zh-TW" sz="2000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 انجام مي شود.</a:t>
            </a:r>
            <a:endParaRPr lang="en-US" altLang="zh-TW" sz="2000" dirty="0" smtClean="0">
              <a:solidFill>
                <a:srgbClr val="66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anose="000004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endParaRPr lang="fa-IR" dirty="0">
              <a:cs typeface="B Zar" panose="00000400000000000000" pitchFamily="2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dirty="0" smtClean="0">
                <a:cs typeface="B Zar" panose="00000400000000000000" pitchFamily="2" charset="-78"/>
              </a:rPr>
              <a:t>دانشگاه کاشان دانشکده برق و کامپيوتر</a:t>
            </a:r>
            <a:endParaRPr lang="en-US" dirty="0">
              <a:cs typeface="B Zar" panose="00000400000000000000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3C2DDB-ADD9-4DD8-9D3A-A992FD079958}" type="slidenum">
              <a:rPr lang="ar-SA" smtClean="0">
                <a:cs typeface="B Zar" panose="00000400000000000000" pitchFamily="2" charset="-78"/>
              </a:rPr>
              <a:pPr>
                <a:defRPr/>
              </a:pPr>
              <a:t>23</a:t>
            </a:fld>
            <a:endParaRPr lang="en-US">
              <a:cs typeface="B Zar" panose="00000400000000000000" pitchFamily="2" charset="-78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395288" y="1625600"/>
            <a:ext cx="2736850" cy="2019300"/>
            <a:chOff x="395288" y="1625600"/>
            <a:chExt cx="2736850" cy="2019300"/>
          </a:xfrm>
        </p:grpSpPr>
        <p:sp>
          <p:nvSpPr>
            <p:cNvPr id="8" name="Oval 6"/>
            <p:cNvSpPr>
              <a:spLocks noChangeArrowheads="1"/>
            </p:cNvSpPr>
            <p:nvPr/>
          </p:nvSpPr>
          <p:spPr bwMode="auto">
            <a:xfrm>
              <a:off x="1868245" y="1625600"/>
              <a:ext cx="465645" cy="416327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ctr" rtl="0"/>
              <a:r>
                <a:rPr lang="en-US" sz="1400" b="1" dirty="0">
                  <a:latin typeface="Times New Roman" pitchFamily="18" charset="0"/>
                  <a:cs typeface="B Zar" panose="00000400000000000000" pitchFamily="2" charset="-78"/>
                </a:rPr>
                <a:t>30</a:t>
              </a:r>
              <a:endParaRPr lang="en-US" sz="1050" b="1" dirty="0">
                <a:cs typeface="B Zar" panose="00000400000000000000" pitchFamily="2" charset="-78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2675996" y="2387455"/>
              <a:ext cx="456142" cy="424792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ctr" rtl="0"/>
              <a:r>
                <a:rPr lang="en-US" sz="1400" b="1">
                  <a:latin typeface="Times New Roman" pitchFamily="18" charset="0"/>
                  <a:cs typeface="B Zar" panose="00000400000000000000" pitchFamily="2" charset="-78"/>
                </a:rPr>
                <a:t>40</a:t>
              </a:r>
              <a:endParaRPr lang="en-US" sz="1050" b="1">
                <a:cs typeface="B Zar" panose="00000400000000000000" pitchFamily="2" charset="-78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1148555" y="2398229"/>
              <a:ext cx="408627" cy="417096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ctr" rtl="0"/>
              <a:r>
                <a:rPr lang="en-US" sz="1400" b="1">
                  <a:latin typeface="Times New Roman" pitchFamily="18" charset="0"/>
                  <a:cs typeface="B Zar" panose="00000400000000000000" pitchFamily="2" charset="-78"/>
                </a:rPr>
                <a:t>5</a:t>
              </a:r>
              <a:endParaRPr lang="en-US" sz="1050" b="1">
                <a:cs typeface="B Zar" panose="00000400000000000000" pitchFamily="2" charset="-78"/>
              </a:endParaRPr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auto">
            <a:xfrm>
              <a:off x="395288" y="3229343"/>
              <a:ext cx="408627" cy="415557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ctr" rtl="0"/>
              <a:r>
                <a:rPr lang="en-US" sz="1400" b="1">
                  <a:latin typeface="Times New Roman" pitchFamily="18" charset="0"/>
                  <a:cs typeface="B Zar" panose="00000400000000000000" pitchFamily="2" charset="-78"/>
                </a:rPr>
                <a:t>2</a:t>
              </a:r>
              <a:endParaRPr lang="en-US" sz="1050" b="1">
                <a:cs typeface="B Zar" panose="00000400000000000000" pitchFamily="2" charset="-78"/>
              </a:endParaRPr>
            </a:p>
          </p:txBody>
        </p:sp>
        <p:cxnSp>
          <p:nvCxnSpPr>
            <p:cNvPr id="12" name="AutoShape 10"/>
            <p:cNvCxnSpPr>
              <a:cxnSpLocks noChangeShapeType="1"/>
              <a:stCxn id="8" idx="3"/>
              <a:endCxn id="10" idx="7"/>
            </p:cNvCxnSpPr>
            <p:nvPr/>
          </p:nvCxnSpPr>
          <p:spPr bwMode="auto">
            <a:xfrm flipH="1">
              <a:off x="1497630" y="1981132"/>
              <a:ext cx="439036" cy="477891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3" name="AutoShape 11"/>
            <p:cNvCxnSpPr>
              <a:cxnSpLocks noChangeShapeType="1"/>
              <a:stCxn id="8" idx="5"/>
              <a:endCxn id="9" idx="1"/>
            </p:cNvCxnSpPr>
            <p:nvPr/>
          </p:nvCxnSpPr>
          <p:spPr bwMode="auto">
            <a:xfrm>
              <a:off x="2265469" y="1981132"/>
              <a:ext cx="477048" cy="468656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4" name="AutoShape 12"/>
            <p:cNvCxnSpPr>
              <a:cxnSpLocks noChangeShapeType="1"/>
              <a:stCxn id="10" idx="3"/>
              <a:endCxn id="11" idx="7"/>
            </p:cNvCxnSpPr>
            <p:nvPr/>
          </p:nvCxnSpPr>
          <p:spPr bwMode="auto">
            <a:xfrm flipH="1">
              <a:off x="744363" y="2754530"/>
              <a:ext cx="463744" cy="535607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</p:cxnSp>
      </p:grpSp>
      <p:grpSp>
        <p:nvGrpSpPr>
          <p:cNvPr id="49" name="Group 48"/>
          <p:cNvGrpSpPr/>
          <p:nvPr/>
        </p:nvGrpSpPr>
        <p:grpSpPr>
          <a:xfrm>
            <a:off x="2757030" y="3860800"/>
            <a:ext cx="3432634" cy="2016125"/>
            <a:chOff x="2757030" y="3860800"/>
            <a:chExt cx="3432634" cy="2016125"/>
          </a:xfrm>
        </p:grpSpPr>
        <p:sp>
          <p:nvSpPr>
            <p:cNvPr id="16" name="Oval 14"/>
            <p:cNvSpPr>
              <a:spLocks noChangeArrowheads="1"/>
            </p:cNvSpPr>
            <p:nvPr/>
          </p:nvSpPr>
          <p:spPr bwMode="auto">
            <a:xfrm>
              <a:off x="4238170" y="3860800"/>
              <a:ext cx="400505" cy="412750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ctr" rtl="0"/>
              <a:r>
                <a:rPr lang="en-US" sz="1600" b="1">
                  <a:latin typeface="Times New Roman" pitchFamily="18" charset="0"/>
                  <a:cs typeface="B Zar" panose="00000400000000000000" pitchFamily="2" charset="-78"/>
                </a:rPr>
                <a:t>30</a:t>
              </a:r>
              <a:endParaRPr lang="en-US" sz="1100" b="1">
                <a:cs typeface="B Zar" panose="00000400000000000000" pitchFamily="2" charset="-78"/>
              </a:endParaRPr>
            </a:p>
          </p:txBody>
        </p:sp>
        <p:sp>
          <p:nvSpPr>
            <p:cNvPr id="17" name="Oval 15"/>
            <p:cNvSpPr>
              <a:spLocks noChangeArrowheads="1"/>
            </p:cNvSpPr>
            <p:nvPr/>
          </p:nvSpPr>
          <p:spPr bwMode="auto">
            <a:xfrm>
              <a:off x="5044885" y="4622861"/>
              <a:ext cx="392304" cy="420627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ctr" rtl="0"/>
              <a:r>
                <a:rPr lang="en-US" sz="1600" b="1">
                  <a:latin typeface="Times New Roman" pitchFamily="18" charset="0"/>
                  <a:cs typeface="B Zar" panose="00000400000000000000" pitchFamily="2" charset="-78"/>
                </a:rPr>
                <a:t>40</a:t>
              </a:r>
              <a:endParaRPr lang="en-US" sz="1100" b="1">
                <a:cs typeface="B Zar" panose="00000400000000000000" pitchFamily="2" charset="-78"/>
              </a:endParaRPr>
            </a:p>
          </p:txBody>
        </p:sp>
        <p:sp>
          <p:nvSpPr>
            <p:cNvPr id="18" name="Oval 16"/>
            <p:cNvSpPr>
              <a:spLocks noChangeArrowheads="1"/>
            </p:cNvSpPr>
            <p:nvPr/>
          </p:nvSpPr>
          <p:spPr bwMode="auto">
            <a:xfrm>
              <a:off x="3509725" y="4633913"/>
              <a:ext cx="352663" cy="412750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ctr" rtl="0"/>
              <a:r>
                <a:rPr lang="en-US" sz="1600" b="1">
                  <a:latin typeface="Times New Roman" pitchFamily="18" charset="0"/>
                  <a:cs typeface="B Zar" panose="00000400000000000000" pitchFamily="2" charset="-78"/>
                </a:rPr>
                <a:t>5</a:t>
              </a:r>
              <a:endParaRPr lang="en-US" sz="1100" b="1">
                <a:cs typeface="B Zar" panose="00000400000000000000" pitchFamily="2" charset="-78"/>
              </a:endParaRPr>
            </a:p>
          </p:txBody>
        </p:sp>
        <p:sp>
          <p:nvSpPr>
            <p:cNvPr id="19" name="Oval 17"/>
            <p:cNvSpPr>
              <a:spLocks noChangeArrowheads="1"/>
            </p:cNvSpPr>
            <p:nvPr/>
          </p:nvSpPr>
          <p:spPr bwMode="auto">
            <a:xfrm>
              <a:off x="2757030" y="5464175"/>
              <a:ext cx="351296" cy="412750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ctr" rtl="0"/>
              <a:r>
                <a:rPr lang="en-US" sz="1600" b="1">
                  <a:latin typeface="Times New Roman" pitchFamily="18" charset="0"/>
                  <a:cs typeface="B Zar" panose="00000400000000000000" pitchFamily="2" charset="-78"/>
                </a:rPr>
                <a:t>2</a:t>
              </a:r>
              <a:endParaRPr lang="en-US" sz="1100" b="1">
                <a:cs typeface="B Zar" panose="00000400000000000000" pitchFamily="2" charset="-78"/>
              </a:endParaRPr>
            </a:p>
          </p:txBody>
        </p:sp>
        <p:cxnSp>
          <p:nvCxnSpPr>
            <p:cNvPr id="20" name="AutoShape 18"/>
            <p:cNvCxnSpPr>
              <a:cxnSpLocks noChangeShapeType="1"/>
              <a:stCxn id="16" idx="3"/>
              <a:endCxn id="18" idx="7"/>
            </p:cNvCxnSpPr>
            <p:nvPr/>
          </p:nvCxnSpPr>
          <p:spPr bwMode="auto">
            <a:xfrm rot="5400000">
              <a:off x="3813156" y="4210691"/>
              <a:ext cx="481255" cy="486081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1" name="AutoShape 19"/>
            <p:cNvCxnSpPr>
              <a:cxnSpLocks noChangeShapeType="1"/>
              <a:stCxn id="16" idx="5"/>
              <a:endCxn id="17" idx="1"/>
            </p:cNvCxnSpPr>
            <p:nvPr/>
          </p:nvCxnSpPr>
          <p:spPr bwMode="auto">
            <a:xfrm rot="16200000" flipH="1">
              <a:off x="4605501" y="4187624"/>
              <a:ext cx="471356" cy="522315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2" name="AutoShape 20"/>
            <p:cNvCxnSpPr>
              <a:cxnSpLocks noChangeShapeType="1"/>
              <a:stCxn id="18" idx="3"/>
              <a:endCxn id="19" idx="7"/>
            </p:cNvCxnSpPr>
            <p:nvPr/>
          </p:nvCxnSpPr>
          <p:spPr bwMode="auto">
            <a:xfrm rot="5400000">
              <a:off x="3039924" y="5003174"/>
              <a:ext cx="538404" cy="504491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3" name="Oval 29"/>
            <p:cNvSpPr>
              <a:spLocks noChangeArrowheads="1"/>
            </p:cNvSpPr>
            <p:nvPr/>
          </p:nvSpPr>
          <p:spPr bwMode="auto">
            <a:xfrm>
              <a:off x="5797360" y="5419786"/>
              <a:ext cx="392304" cy="420627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ctr" rtl="0"/>
              <a:r>
                <a:rPr lang="en-US" sz="1600" b="1">
                  <a:latin typeface="Times New Roman" pitchFamily="18" charset="0"/>
                  <a:cs typeface="B Zar" panose="00000400000000000000" pitchFamily="2" charset="-78"/>
                </a:rPr>
                <a:t>80</a:t>
              </a:r>
              <a:endParaRPr lang="en-US" sz="1100" b="1">
                <a:cs typeface="B Zar" panose="00000400000000000000" pitchFamily="2" charset="-78"/>
              </a:endParaRPr>
            </a:p>
          </p:txBody>
        </p:sp>
        <p:cxnSp>
          <p:nvCxnSpPr>
            <p:cNvPr id="24" name="AutoShape 30"/>
            <p:cNvCxnSpPr>
              <a:cxnSpLocks noChangeShapeType="1"/>
              <a:stCxn id="17" idx="5"/>
              <a:endCxn id="23" idx="1"/>
            </p:cNvCxnSpPr>
            <p:nvPr/>
          </p:nvCxnSpPr>
          <p:spPr bwMode="auto">
            <a:xfrm rot="16200000" flipH="1">
              <a:off x="5367526" y="4994099"/>
              <a:ext cx="499496" cy="47507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48" name="Group 47"/>
          <p:cNvGrpSpPr/>
          <p:nvPr/>
        </p:nvGrpSpPr>
        <p:grpSpPr>
          <a:xfrm>
            <a:off x="5145088" y="1401763"/>
            <a:ext cx="3411537" cy="2017713"/>
            <a:chOff x="5145088" y="1401763"/>
            <a:chExt cx="3411537" cy="2017713"/>
          </a:xfrm>
        </p:grpSpPr>
        <p:cxnSp>
          <p:nvCxnSpPr>
            <p:cNvPr id="35" name="AutoShape 26"/>
            <p:cNvCxnSpPr>
              <a:cxnSpLocks noChangeShapeType="1"/>
              <a:stCxn id="31" idx="3"/>
              <a:endCxn id="33" idx="7"/>
            </p:cNvCxnSpPr>
            <p:nvPr/>
          </p:nvCxnSpPr>
          <p:spPr bwMode="auto">
            <a:xfrm flipH="1">
              <a:off x="6246152" y="1757016"/>
              <a:ext cx="438527" cy="477515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6" name="AutoShape 27"/>
            <p:cNvCxnSpPr>
              <a:cxnSpLocks noChangeShapeType="1"/>
              <a:stCxn id="31" idx="5"/>
              <a:endCxn id="32" idx="1"/>
            </p:cNvCxnSpPr>
            <p:nvPr/>
          </p:nvCxnSpPr>
          <p:spPr bwMode="auto">
            <a:xfrm>
              <a:off x="7013099" y="1757016"/>
              <a:ext cx="476495" cy="468288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7" name="AutoShape 28"/>
            <p:cNvCxnSpPr>
              <a:cxnSpLocks noChangeShapeType="1"/>
              <a:stCxn id="33" idx="3"/>
              <a:endCxn id="34" idx="7"/>
            </p:cNvCxnSpPr>
            <p:nvPr/>
          </p:nvCxnSpPr>
          <p:spPr bwMode="auto">
            <a:xfrm flipH="1">
              <a:off x="5493758" y="2529806"/>
              <a:ext cx="463206" cy="535186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</p:cxnSp>
        <p:grpSp>
          <p:nvGrpSpPr>
            <p:cNvPr id="47" name="Group 46"/>
            <p:cNvGrpSpPr/>
            <p:nvPr/>
          </p:nvGrpSpPr>
          <p:grpSpPr>
            <a:xfrm>
              <a:off x="5145088" y="1401763"/>
              <a:ext cx="3411537" cy="2017713"/>
              <a:chOff x="5145088" y="1401763"/>
              <a:chExt cx="3411537" cy="2017713"/>
            </a:xfrm>
          </p:grpSpPr>
          <p:sp>
            <p:nvSpPr>
              <p:cNvPr id="31" name="Oval 22"/>
              <p:cNvSpPr>
                <a:spLocks noChangeArrowheads="1"/>
              </p:cNvSpPr>
              <p:nvPr/>
            </p:nvSpPr>
            <p:spPr bwMode="auto">
              <a:xfrm>
                <a:off x="6616337" y="1401763"/>
                <a:ext cx="465104" cy="416000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pPr algn="ctr" rtl="0"/>
                <a:r>
                  <a:rPr lang="en-US" sz="1400" b="1" dirty="0">
                    <a:latin typeface="Times New Roman" pitchFamily="18" charset="0"/>
                    <a:cs typeface="B Zar" panose="00000400000000000000" pitchFamily="2" charset="-78"/>
                  </a:rPr>
                  <a:t>30</a:t>
                </a:r>
                <a:endParaRPr lang="en-US" sz="1050" b="1" dirty="0">
                  <a:cs typeface="B Zar" panose="00000400000000000000" pitchFamily="2" charset="-78"/>
                </a:endParaRPr>
              </a:p>
            </p:txBody>
          </p:sp>
          <p:sp>
            <p:nvSpPr>
              <p:cNvPr id="32" name="Oval 23"/>
              <p:cNvSpPr>
                <a:spLocks noChangeArrowheads="1"/>
              </p:cNvSpPr>
              <p:nvPr/>
            </p:nvSpPr>
            <p:spPr bwMode="auto">
              <a:xfrm>
                <a:off x="7423151" y="2163019"/>
                <a:ext cx="455613" cy="424458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pPr algn="ctr" rtl="0"/>
                <a:r>
                  <a:rPr lang="en-US" sz="1400" b="1">
                    <a:latin typeface="Times New Roman" pitchFamily="18" charset="0"/>
                    <a:cs typeface="B Zar" panose="00000400000000000000" pitchFamily="2" charset="-78"/>
                  </a:rPr>
                  <a:t>40</a:t>
                </a:r>
                <a:endParaRPr lang="en-US" sz="1050" b="1">
                  <a:cs typeface="B Zar" panose="00000400000000000000" pitchFamily="2" charset="-78"/>
                </a:endParaRPr>
              </a:p>
            </p:txBody>
          </p:sp>
          <p:sp>
            <p:nvSpPr>
              <p:cNvPr id="33" name="Oval 24"/>
              <p:cNvSpPr>
                <a:spLocks noChangeArrowheads="1"/>
              </p:cNvSpPr>
              <p:nvPr/>
            </p:nvSpPr>
            <p:spPr bwMode="auto">
              <a:xfrm>
                <a:off x="5897481" y="2173784"/>
                <a:ext cx="408153" cy="416768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pPr algn="ctr" rtl="0"/>
                <a:r>
                  <a:rPr lang="en-US" sz="1400" b="1">
                    <a:latin typeface="Times New Roman" pitchFamily="18" charset="0"/>
                    <a:cs typeface="B Zar" panose="00000400000000000000" pitchFamily="2" charset="-78"/>
                  </a:rPr>
                  <a:t>5</a:t>
                </a:r>
                <a:endParaRPr lang="en-US" sz="1050" b="1">
                  <a:cs typeface="B Zar" panose="00000400000000000000" pitchFamily="2" charset="-78"/>
                </a:endParaRPr>
              </a:p>
            </p:txBody>
          </p:sp>
          <p:sp>
            <p:nvSpPr>
              <p:cNvPr id="34" name="Oval 25"/>
              <p:cNvSpPr>
                <a:spLocks noChangeArrowheads="1"/>
              </p:cNvSpPr>
              <p:nvPr/>
            </p:nvSpPr>
            <p:spPr bwMode="auto">
              <a:xfrm>
                <a:off x="5145088" y="3004245"/>
                <a:ext cx="408153" cy="415231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pPr algn="ctr" rtl="0"/>
                <a:r>
                  <a:rPr lang="en-US" sz="1400" b="1">
                    <a:latin typeface="Times New Roman" pitchFamily="18" charset="0"/>
                    <a:cs typeface="B Zar" panose="00000400000000000000" pitchFamily="2" charset="-78"/>
                  </a:rPr>
                  <a:t>2</a:t>
                </a:r>
                <a:endParaRPr lang="en-US" sz="1050" b="1">
                  <a:cs typeface="B Zar" panose="00000400000000000000" pitchFamily="2" charset="-78"/>
                </a:endParaRPr>
              </a:p>
            </p:txBody>
          </p:sp>
          <p:sp>
            <p:nvSpPr>
              <p:cNvPr id="27" name="Oval 32"/>
              <p:cNvSpPr>
                <a:spLocks noChangeArrowheads="1"/>
              </p:cNvSpPr>
              <p:nvPr/>
            </p:nvSpPr>
            <p:spPr bwMode="auto">
              <a:xfrm>
                <a:off x="6804025" y="2994025"/>
                <a:ext cx="455612" cy="423863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pPr algn="ctr" rtl="0"/>
                <a:r>
                  <a:rPr lang="en-US" sz="1400" b="1">
                    <a:latin typeface="Times New Roman" pitchFamily="18" charset="0"/>
                    <a:cs typeface="B Zar" panose="00000400000000000000" pitchFamily="2" charset="-78"/>
                  </a:rPr>
                  <a:t>35</a:t>
                </a:r>
                <a:endParaRPr lang="en-US" sz="1050" b="1">
                  <a:cs typeface="B Zar" panose="00000400000000000000" pitchFamily="2" charset="-78"/>
                </a:endParaRPr>
              </a:p>
            </p:txBody>
          </p:sp>
          <p:sp>
            <p:nvSpPr>
              <p:cNvPr id="28" name="Oval 33"/>
              <p:cNvSpPr>
                <a:spLocks noChangeArrowheads="1"/>
              </p:cNvSpPr>
              <p:nvPr/>
            </p:nvSpPr>
            <p:spPr bwMode="auto">
              <a:xfrm>
                <a:off x="8101013" y="2981325"/>
                <a:ext cx="455612" cy="423863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pPr algn="ctr" rtl="0"/>
                <a:r>
                  <a:rPr lang="en-US" sz="1400" b="1">
                    <a:latin typeface="Times New Roman" pitchFamily="18" charset="0"/>
                    <a:cs typeface="B Zar" panose="00000400000000000000" pitchFamily="2" charset="-78"/>
                  </a:rPr>
                  <a:t>80</a:t>
                </a:r>
                <a:endParaRPr lang="en-US" sz="1050" b="1">
                  <a:cs typeface="B Zar" panose="00000400000000000000" pitchFamily="2" charset="-78"/>
                </a:endParaRPr>
              </a:p>
            </p:txBody>
          </p:sp>
        </p:grpSp>
        <p:cxnSp>
          <p:nvCxnSpPr>
            <p:cNvPr id="29" name="AutoShape 34"/>
            <p:cNvCxnSpPr>
              <a:cxnSpLocks noChangeShapeType="1"/>
              <a:stCxn id="32" idx="3"/>
              <a:endCxn id="27" idx="7"/>
            </p:cNvCxnSpPr>
            <p:nvPr/>
          </p:nvCxnSpPr>
          <p:spPr bwMode="auto">
            <a:xfrm flipH="1">
              <a:off x="7192963" y="2547938"/>
              <a:ext cx="303212" cy="49371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0" name="AutoShape 35"/>
            <p:cNvCxnSpPr>
              <a:cxnSpLocks noChangeShapeType="1"/>
              <a:stCxn id="32" idx="5"/>
              <a:endCxn id="28" idx="1"/>
            </p:cNvCxnSpPr>
            <p:nvPr/>
          </p:nvCxnSpPr>
          <p:spPr bwMode="auto">
            <a:xfrm>
              <a:off x="7818438" y="2547938"/>
              <a:ext cx="349250" cy="48101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38" name="Line 37"/>
          <p:cNvSpPr>
            <a:spLocks noChangeShapeType="1"/>
          </p:cNvSpPr>
          <p:nvPr/>
        </p:nvSpPr>
        <p:spPr bwMode="auto">
          <a:xfrm>
            <a:off x="2195513" y="3354388"/>
            <a:ext cx="1008062" cy="10795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algn="l" rtl="0"/>
            <a:endParaRPr lang="fa-IR">
              <a:cs typeface="B Zar" panose="00000400000000000000" pitchFamily="2" charset="-78"/>
            </a:endParaRPr>
          </a:p>
        </p:txBody>
      </p:sp>
      <p:sp>
        <p:nvSpPr>
          <p:cNvPr id="39" name="Line 38"/>
          <p:cNvSpPr>
            <a:spLocks noChangeShapeType="1"/>
          </p:cNvSpPr>
          <p:nvPr/>
        </p:nvSpPr>
        <p:spPr bwMode="auto">
          <a:xfrm flipV="1">
            <a:off x="5867400" y="3498850"/>
            <a:ext cx="792163" cy="115093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algn="l" rtl="0"/>
            <a:endParaRPr lang="fa-IR">
              <a:cs typeface="B Zar" panose="00000400000000000000" pitchFamily="2" charset="-78"/>
            </a:endParaRPr>
          </a:p>
        </p:txBody>
      </p:sp>
      <p:sp>
        <p:nvSpPr>
          <p:cNvPr id="40" name="Text Box 39"/>
          <p:cNvSpPr txBox="1">
            <a:spLocks noChangeArrowheads="1"/>
          </p:cNvSpPr>
          <p:nvPr/>
        </p:nvSpPr>
        <p:spPr bwMode="auto">
          <a:xfrm rot="2850399">
            <a:off x="1462881" y="3585369"/>
            <a:ext cx="1512888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sz="1600" dirty="0" smtClean="0">
                <a:cs typeface="B Zar" panose="00000400000000000000" pitchFamily="2" charset="-78"/>
              </a:rPr>
              <a:t>اضافه کردن </a:t>
            </a:r>
            <a:r>
              <a:rPr lang="en-US" sz="1600" dirty="0" smtClean="0">
                <a:cs typeface="B Zar" panose="00000400000000000000" pitchFamily="2" charset="-78"/>
              </a:rPr>
              <a:t>80</a:t>
            </a:r>
            <a:endParaRPr lang="en-US" sz="1600" dirty="0">
              <a:cs typeface="B Zar" panose="00000400000000000000" pitchFamily="2" charset="-78"/>
            </a:endParaRPr>
          </a:p>
        </p:txBody>
      </p:sp>
      <p:sp>
        <p:nvSpPr>
          <p:cNvPr id="41" name="Text Box 40"/>
          <p:cNvSpPr txBox="1">
            <a:spLocks noChangeArrowheads="1"/>
          </p:cNvSpPr>
          <p:nvPr/>
        </p:nvSpPr>
        <p:spPr bwMode="auto">
          <a:xfrm rot="18232807">
            <a:off x="5712619" y="4161632"/>
            <a:ext cx="1512887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sz="1600" dirty="0" smtClean="0">
                <a:cs typeface="B Zar" panose="00000400000000000000" pitchFamily="2" charset="-78"/>
              </a:rPr>
              <a:t>اضافه کردن </a:t>
            </a:r>
            <a:r>
              <a:rPr lang="en-US" sz="1600" dirty="0" smtClean="0">
                <a:cs typeface="B Zar" panose="00000400000000000000" pitchFamily="2" charset="-78"/>
              </a:rPr>
              <a:t>35</a:t>
            </a:r>
            <a:endParaRPr lang="en-US" sz="1600" dirty="0">
              <a:cs typeface="B Zar" panose="00000400000000000000" pitchFamily="2" charset="-78"/>
            </a:endParaRPr>
          </a:p>
        </p:txBody>
      </p:sp>
      <p:sp>
        <p:nvSpPr>
          <p:cNvPr id="52" name="Title 1"/>
          <p:cNvSpPr>
            <a:spLocks noGrp="1"/>
          </p:cNvSpPr>
          <p:nvPr>
            <p:ph type="title"/>
          </p:nvPr>
        </p:nvSpPr>
        <p:spPr>
          <a:xfrm>
            <a:off x="246743" y="295275"/>
            <a:ext cx="8577943" cy="1143000"/>
          </a:xfrm>
        </p:spPr>
        <p:txBody>
          <a:bodyPr/>
          <a:lstStyle/>
          <a:p>
            <a:pPr lvl="0"/>
            <a:r>
              <a:rPr lang="fa-IR" dirty="0" smtClean="0">
                <a:cs typeface="B Zar" panose="00000400000000000000" pitchFamily="2" charset="-78"/>
              </a:rPr>
              <a:t>اضافه کردن يک عضو در درخت جستجوي دودويي</a:t>
            </a:r>
            <a:endParaRPr lang="fa-IR" dirty="0">
              <a:cs typeface="B Zar" panose="00000400000000000000" pitchFamily="2" charset="-78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829" y="295275"/>
            <a:ext cx="8276771" cy="1143000"/>
          </a:xfrm>
        </p:spPr>
        <p:txBody>
          <a:bodyPr/>
          <a:lstStyle/>
          <a:p>
            <a:r>
              <a:rPr lang="fa-IR" dirty="0" smtClean="0">
                <a:cs typeface="B Zar" panose="00000400000000000000" pitchFamily="2" charset="-78"/>
              </a:rPr>
              <a:t>حذف يک عضو از درخت جستجوي دودويي</a:t>
            </a:r>
            <a:endParaRPr lang="fa-IR" dirty="0"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>
                <a:cs typeface="B Zar" panose="00000400000000000000" pitchFamily="2" charset="-78"/>
              </a:rPr>
              <a:t>3 حالت بايد در نظر گرفته شود:</a:t>
            </a:r>
          </a:p>
          <a:p>
            <a:pPr lvl="1"/>
            <a:r>
              <a:rPr lang="fa-IR" dirty="0" smtClean="0">
                <a:cs typeface="B Zar" panose="00000400000000000000" pitchFamily="2" charset="-78"/>
              </a:rPr>
              <a:t>حالت1: حذف عضو برگ</a:t>
            </a:r>
          </a:p>
          <a:p>
            <a:pPr lvl="1"/>
            <a:r>
              <a:rPr lang="fa-IR" dirty="0" smtClean="0">
                <a:cs typeface="B Zar" panose="00000400000000000000" pitchFamily="2" charset="-78"/>
              </a:rPr>
              <a:t>حالت 2: حذف عضو غير برگ که فقط يک بچه دارد</a:t>
            </a:r>
          </a:p>
          <a:p>
            <a:pPr lvl="1" algn="just"/>
            <a:r>
              <a:rPr lang="fa-IR" dirty="0" smtClean="0">
                <a:cs typeface="B Zar" panose="00000400000000000000" pitchFamily="2" charset="-78"/>
              </a:rPr>
              <a:t>حالت 3: حذف عنصر غير برگ که دو بچه دارد. بزرگترين عضو در زير درخت چپ يا کوچکترين عضو در زير درخت راست ( نزديکترين عددها به عدد مذکور ) جايگزين آن مي شوند. حال خود عنصر جايگزين شونده بايد از محل قبلي خود حذف شود. عنصر جايگزين شونده همواره درجه حداکثر يک دارد (حالت 1 يا 2) پس حذف آن ساده است.</a:t>
            </a:r>
            <a:endParaRPr lang="fa-IR" dirty="0">
              <a:cs typeface="B Zar" panose="00000400000000000000" pitchFamily="2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dirty="0" smtClean="0">
                <a:cs typeface="B Zar" panose="00000400000000000000" pitchFamily="2" charset="-78"/>
              </a:rPr>
              <a:t>دانشگاه کاشان دانشکده برق و کامپيوتر</a:t>
            </a:r>
            <a:endParaRPr lang="en-US" dirty="0">
              <a:cs typeface="B Zar" panose="00000400000000000000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3C2DDB-ADD9-4DD8-9D3A-A992FD079958}" type="slidenum">
              <a:rPr lang="ar-SA" smtClean="0">
                <a:cs typeface="B Zar" panose="00000400000000000000" pitchFamily="2" charset="-78"/>
              </a:rPr>
              <a:pPr>
                <a:defRPr/>
              </a:pPr>
              <a:t>24</a:t>
            </a:fld>
            <a:endParaRPr lang="en-US">
              <a:cs typeface="B Zar" panose="00000400000000000000" pitchFamily="2" charset="-78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829" y="295275"/>
            <a:ext cx="8276771" cy="1143000"/>
          </a:xfrm>
        </p:spPr>
        <p:txBody>
          <a:bodyPr/>
          <a:lstStyle/>
          <a:p>
            <a:r>
              <a:rPr lang="fa-IR" dirty="0" smtClean="0">
                <a:cs typeface="B Zar" panose="00000400000000000000" pitchFamily="2" charset="-78"/>
              </a:rPr>
              <a:t>حذف يک عضو از درخت جستجوي دودويي</a:t>
            </a:r>
            <a:endParaRPr lang="fa-IR" dirty="0"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>
                <a:cs typeface="B Zar" panose="00000400000000000000" pitchFamily="2" charset="-78"/>
              </a:rPr>
              <a:t>حالت 3: </a:t>
            </a:r>
          </a:p>
          <a:p>
            <a:pPr lvl="1"/>
            <a:r>
              <a:rPr lang="fa-IR" dirty="0" smtClean="0">
                <a:cs typeface="B Zar" panose="00000400000000000000" pitchFamily="2" charset="-78"/>
              </a:rPr>
              <a:t>عنصر جايگزين شونده عنصر قبلي يا بعدي در پيمايش ميانوندي است. </a:t>
            </a:r>
          </a:p>
          <a:p>
            <a:pPr lvl="1"/>
            <a:r>
              <a:rPr lang="fa-IR" dirty="0" smtClean="0">
                <a:cs typeface="B Zar" panose="00000400000000000000" pitchFamily="2" charset="-78"/>
              </a:rPr>
              <a:t>عنصر قبلي يا بعدي در پيمايش ميانوندي نزديکترين عنصرها به عنصر حذف شونده هستند.</a:t>
            </a:r>
            <a:endParaRPr lang="fa-IR" dirty="0">
              <a:cs typeface="B Zar" panose="00000400000000000000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3C2DDB-ADD9-4DD8-9D3A-A992FD079958}" type="slidenum">
              <a:rPr lang="ar-SA" smtClean="0">
                <a:cs typeface="B Zar" panose="00000400000000000000" pitchFamily="2" charset="-78"/>
              </a:rPr>
              <a:pPr>
                <a:defRPr/>
              </a:pPr>
              <a:t>25</a:t>
            </a:fld>
            <a:endParaRPr lang="en-US">
              <a:cs typeface="B Zar" panose="00000400000000000000" pitchFamily="2" charset="-78"/>
            </a:endParaRPr>
          </a:p>
        </p:txBody>
      </p:sp>
      <p:pic>
        <p:nvPicPr>
          <p:cNvPr id="10" name="Picture 4" descr="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032" t="8710" r="8743" b="11903"/>
          <a:stretch>
            <a:fillRect/>
          </a:stretch>
        </p:blipFill>
        <p:spPr bwMode="auto">
          <a:xfrm>
            <a:off x="466952" y="3804103"/>
            <a:ext cx="4752975" cy="2879725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5791200" y="4919374"/>
            <a:ext cx="259805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altLang="zh-TW" sz="2000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اگر </a:t>
            </a:r>
            <a:r>
              <a:rPr lang="en-US" altLang="zh-TW" sz="2000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h</a:t>
            </a:r>
            <a:r>
              <a:rPr lang="fa-IR" altLang="zh-TW" sz="2000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 ارتفاع يا عمق يک درخت جستجوي دودويي باشد، عمل حذف کردن در مدت </a:t>
            </a:r>
            <a:r>
              <a:rPr lang="en-US" altLang="zh-TW" sz="2000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O(h)</a:t>
            </a:r>
            <a:r>
              <a:rPr lang="fa-IR" altLang="zh-TW" sz="2000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 انجام مي شود.</a:t>
            </a:r>
            <a:endParaRPr lang="en-US" altLang="zh-TW" sz="2000" dirty="0" smtClean="0">
              <a:solidFill>
                <a:srgbClr val="66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anose="000004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altLang="zh-TW" dirty="0" smtClean="0">
                <a:cs typeface="B Zar" panose="00000400000000000000" pitchFamily="2" charset="-78"/>
              </a:rPr>
              <a:t>درخت هاي جستجوي دودويي</a:t>
            </a:r>
            <a:endParaRPr lang="en-US" altLang="zh-TW" dirty="0">
              <a:cs typeface="B Zar" panose="00000400000000000000" pitchFamily="2" charset="-78"/>
            </a:endParaRPr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1598613"/>
            <a:ext cx="8226425" cy="4744130"/>
          </a:xfrm>
        </p:spPr>
        <p:txBody>
          <a:bodyPr/>
          <a:lstStyle/>
          <a:p>
            <a:pPr algn="r">
              <a:spcAft>
                <a:spcPts val="1800"/>
              </a:spcAft>
            </a:pPr>
            <a:r>
              <a:rPr lang="fa-IR" altLang="zh-TW" sz="2800" dirty="0" smtClean="0">
                <a:cs typeface="B Zar" panose="00000400000000000000" pitchFamily="2" charset="-78"/>
              </a:rPr>
              <a:t>ارتفاع / عمق درخت جستجوي دودويي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fa-IR" altLang="zh-TW" sz="2400" dirty="0" smtClean="0">
                <a:cs typeface="B Zar" panose="00000400000000000000" pitchFamily="2" charset="-78"/>
              </a:rPr>
              <a:t>ارتفاع يک درخت جستجوي دودويي </a:t>
            </a:r>
            <a:r>
              <a:rPr lang="en-US" altLang="zh-TW" sz="2000" dirty="0" smtClean="0">
                <a:cs typeface="B Zar" panose="00000400000000000000" pitchFamily="2" charset="-78"/>
              </a:rPr>
              <a:t>n</a:t>
            </a:r>
            <a:r>
              <a:rPr lang="fa-IR" altLang="zh-TW" sz="2000" dirty="0" smtClean="0">
                <a:cs typeface="B Zar" panose="00000400000000000000" pitchFamily="2" charset="-78"/>
              </a:rPr>
              <a:t> </a:t>
            </a:r>
            <a:r>
              <a:rPr lang="fa-IR" altLang="zh-TW" sz="2400" dirty="0" smtClean="0">
                <a:cs typeface="B Zar" panose="00000400000000000000" pitchFamily="2" charset="-78"/>
              </a:rPr>
              <a:t>عضوي مي تواند به بزرگي </a:t>
            </a:r>
            <a:r>
              <a:rPr lang="en-US" altLang="zh-TW" sz="2000" dirty="0" smtClean="0">
                <a:cs typeface="B Zar" panose="00000400000000000000" pitchFamily="2" charset="-78"/>
              </a:rPr>
              <a:t>n</a:t>
            </a:r>
            <a:r>
              <a:rPr lang="fa-IR" altLang="zh-TW" sz="2000" dirty="0" smtClean="0">
                <a:cs typeface="B Zar" panose="00000400000000000000" pitchFamily="2" charset="-78"/>
              </a:rPr>
              <a:t> </a:t>
            </a:r>
            <a:r>
              <a:rPr lang="fa-IR" altLang="zh-TW" sz="2400" dirty="0" smtClean="0">
                <a:cs typeface="B Zar" panose="00000400000000000000" pitchFamily="2" charset="-78"/>
              </a:rPr>
              <a:t>باشد. 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fa-IR" altLang="zh-TW" sz="2400" dirty="0" smtClean="0">
                <a:cs typeface="B Zar" panose="00000400000000000000" pitchFamily="2" charset="-78"/>
              </a:rPr>
              <a:t>وقتي که عميات اضافه و حذف کردن به صورت تصادفي انجام شود ارتفاع درخت جستجوي دودويي به طور متوسط </a:t>
            </a:r>
            <a:r>
              <a:rPr lang="en-US" altLang="zh-TW" sz="2000" dirty="0" smtClean="0">
                <a:cs typeface="B Zar" panose="00000400000000000000" pitchFamily="2" charset="-78"/>
              </a:rPr>
              <a:t>O(log</a:t>
            </a:r>
            <a:r>
              <a:rPr lang="en-US" altLang="zh-TW" sz="2000" baseline="-25000" dirty="0" smtClean="0">
                <a:cs typeface="B Zar" panose="00000400000000000000" pitchFamily="2" charset="-78"/>
              </a:rPr>
              <a:t>2</a:t>
            </a:r>
            <a:r>
              <a:rPr lang="en-US" altLang="zh-TW" sz="2000" dirty="0" smtClean="0">
                <a:cs typeface="B Zar" panose="00000400000000000000" pitchFamily="2" charset="-78"/>
              </a:rPr>
              <a:t>n)</a:t>
            </a:r>
            <a:r>
              <a:rPr lang="fa-IR" altLang="zh-TW" sz="2000" dirty="0" smtClean="0">
                <a:cs typeface="B Zar" panose="00000400000000000000" pitchFamily="2" charset="-78"/>
              </a:rPr>
              <a:t> </a:t>
            </a:r>
            <a:r>
              <a:rPr lang="fa-IR" altLang="zh-TW" sz="2400" dirty="0" smtClean="0">
                <a:cs typeface="B Zar" panose="00000400000000000000" pitchFamily="2" charset="-78"/>
              </a:rPr>
              <a:t>است.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fa-IR" altLang="zh-TW" sz="2400" dirty="0" smtClean="0">
                <a:cs typeface="B Zar" panose="00000400000000000000" pitchFamily="2" charset="-78"/>
              </a:rPr>
              <a:t>درختهاي جستجويي که در بدترين حالت عمق </a:t>
            </a:r>
            <a:r>
              <a:rPr lang="en-US" altLang="zh-TW" sz="2000" dirty="0" smtClean="0">
                <a:cs typeface="B Zar" panose="00000400000000000000" pitchFamily="2" charset="-78"/>
              </a:rPr>
              <a:t>O(log</a:t>
            </a:r>
            <a:r>
              <a:rPr lang="en-US" altLang="zh-TW" sz="2000" baseline="-25000" dirty="0" smtClean="0">
                <a:cs typeface="B Zar" panose="00000400000000000000" pitchFamily="2" charset="-78"/>
              </a:rPr>
              <a:t>2</a:t>
            </a:r>
            <a:r>
              <a:rPr lang="en-US" altLang="zh-TW" sz="2000" dirty="0" smtClean="0">
                <a:cs typeface="B Zar" panose="00000400000000000000" pitchFamily="2" charset="-78"/>
              </a:rPr>
              <a:t>n)</a:t>
            </a:r>
            <a:r>
              <a:rPr lang="fa-IR" altLang="zh-TW" sz="2400" dirty="0" smtClean="0">
                <a:cs typeface="B Zar" panose="00000400000000000000" pitchFamily="2" charset="-78"/>
              </a:rPr>
              <a:t> دارند </a:t>
            </a:r>
            <a:r>
              <a:rPr lang="fa-IR" altLang="zh-TW" sz="2400" dirty="0" smtClean="0">
                <a:solidFill>
                  <a:srgbClr val="5A2781"/>
                </a:solidFill>
                <a:cs typeface="B Zar" panose="00000400000000000000" pitchFamily="2" charset="-78"/>
              </a:rPr>
              <a:t>درختهاي جستجوي متوازن </a:t>
            </a:r>
            <a:r>
              <a:rPr lang="en-US" altLang="zh-TW" sz="2400" dirty="0" smtClean="0">
                <a:solidFill>
                  <a:srgbClr val="5A2781"/>
                </a:solidFill>
                <a:cs typeface="B Zar" panose="00000400000000000000" pitchFamily="2" charset="-78"/>
              </a:rPr>
              <a:t> </a:t>
            </a:r>
            <a:r>
              <a:rPr lang="en-US" altLang="zh-TW" sz="2000" dirty="0" smtClean="0">
                <a:solidFill>
                  <a:srgbClr val="00B050"/>
                </a:solidFill>
                <a:cs typeface="B Zar" panose="00000400000000000000" pitchFamily="2" charset="-78"/>
              </a:rPr>
              <a:t>balanced search trees </a:t>
            </a:r>
            <a:r>
              <a:rPr lang="fa-IR" altLang="zh-TW" sz="2400" dirty="0" smtClean="0">
                <a:cs typeface="B Zar" panose="00000400000000000000" pitchFamily="2" charset="-78"/>
              </a:rPr>
              <a:t>ناميده مي شوند.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fa-IR" sz="2400" dirty="0" smtClean="0">
                <a:cs typeface="B Zar" panose="00000400000000000000" pitchFamily="2" charset="-78"/>
              </a:rPr>
              <a:t>درختان جستجوي متوازني وجود دارند که عمل جستجو، درج و حذف در آنها در زمان </a:t>
            </a:r>
            <a:r>
              <a:rPr lang="en-US" sz="2400" dirty="0" smtClean="0">
                <a:latin typeface="Perpetua" pitchFamily="18" charset="0"/>
                <a:cs typeface="B Zar" panose="00000400000000000000" pitchFamily="2" charset="-78"/>
              </a:rPr>
              <a:t>O(h)</a:t>
            </a:r>
            <a:r>
              <a:rPr lang="fa-IR" sz="2400" dirty="0" smtClean="0">
                <a:latin typeface="Perpetua" pitchFamily="18" charset="0"/>
                <a:cs typeface="B Zar" panose="00000400000000000000" pitchFamily="2" charset="-78"/>
              </a:rPr>
              <a:t> انجام مي شود از جمله درختان </a:t>
            </a:r>
            <a:r>
              <a:rPr lang="en-US" sz="2400" dirty="0" err="1" smtClean="0">
                <a:latin typeface="Perpetua" pitchFamily="18" charset="0"/>
                <a:cs typeface="B Zar" panose="00000400000000000000" pitchFamily="2" charset="-78"/>
              </a:rPr>
              <a:t>red_black</a:t>
            </a:r>
            <a:r>
              <a:rPr lang="en-US" sz="2400" dirty="0" smtClean="0">
                <a:latin typeface="Perpetua" pitchFamily="18" charset="0"/>
                <a:cs typeface="B Zar" panose="00000400000000000000" pitchFamily="2" charset="-78"/>
              </a:rPr>
              <a:t> ، 2-3 ، AVL</a:t>
            </a:r>
            <a:r>
              <a:rPr lang="fa-IR" sz="2400" dirty="0" smtClean="0">
                <a:cs typeface="B Zar" panose="00000400000000000000" pitchFamily="2" charset="-78"/>
              </a:rPr>
              <a:t> </a:t>
            </a:r>
            <a:endParaRPr lang="en-US" sz="2400" dirty="0" smtClean="0">
              <a:cs typeface="B Zar" panose="000004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331788"/>
            <a:ext cx="8226425" cy="1143000"/>
          </a:xfrm>
        </p:spPr>
        <p:txBody>
          <a:bodyPr/>
          <a:lstStyle/>
          <a:p>
            <a:pPr algn="r"/>
            <a:r>
              <a:rPr lang="fa-IR" altLang="zh-TW" dirty="0" smtClean="0">
                <a:cs typeface="B Zar" panose="00000400000000000000" pitchFamily="2" charset="-78"/>
              </a:rPr>
              <a:t>صف هاي اولويت</a:t>
            </a:r>
            <a:endParaRPr lang="en-US" altLang="zh-TW" sz="3600" dirty="0">
              <a:cs typeface="B Zar" panose="00000400000000000000" pitchFamily="2" charset="-78"/>
            </a:endParaRP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1412875"/>
            <a:ext cx="8226425" cy="4537075"/>
          </a:xfrm>
        </p:spPr>
        <p:txBody>
          <a:bodyPr/>
          <a:lstStyle/>
          <a:p>
            <a:pPr algn="r"/>
            <a:r>
              <a:rPr lang="fa-IR" altLang="zh-TW" sz="2800" dirty="0" smtClean="0">
                <a:cs typeface="B Zar" panose="00000400000000000000" pitchFamily="2" charset="-78"/>
              </a:rPr>
              <a:t>عضوي که بايد حذف شود عضو با </a:t>
            </a:r>
            <a:r>
              <a:rPr lang="fa-IR" altLang="zh-TW" sz="2800" dirty="0" smtClean="0">
                <a:solidFill>
                  <a:schemeClr val="tx2"/>
                </a:solidFill>
                <a:cs typeface="B Zar" panose="00000400000000000000" pitchFamily="2" charset="-78"/>
              </a:rPr>
              <a:t>بالاترين</a:t>
            </a:r>
            <a:r>
              <a:rPr lang="fa-IR" altLang="zh-TW" sz="3600" dirty="0" smtClean="0">
                <a:cs typeface="B Zar" panose="00000400000000000000" pitchFamily="2" charset="-78"/>
              </a:rPr>
              <a:t> </a:t>
            </a:r>
            <a:r>
              <a:rPr lang="fa-IR" altLang="zh-TW" sz="2800" dirty="0" smtClean="0">
                <a:cs typeface="B Zar" panose="00000400000000000000" pitchFamily="2" charset="-78"/>
              </a:rPr>
              <a:t>يا </a:t>
            </a:r>
            <a:r>
              <a:rPr lang="fa-IR" altLang="zh-TW" sz="2800" dirty="0" smtClean="0">
                <a:solidFill>
                  <a:schemeClr val="tx2"/>
                </a:solidFill>
                <a:cs typeface="B Zar" panose="00000400000000000000" pitchFamily="2" charset="-78"/>
              </a:rPr>
              <a:t>پايين ترين</a:t>
            </a:r>
            <a:r>
              <a:rPr lang="fa-IR" altLang="zh-TW" sz="2800" dirty="0" smtClean="0">
                <a:cs typeface="B Zar" panose="00000400000000000000" pitchFamily="2" charset="-78"/>
              </a:rPr>
              <a:t> اولويت است</a:t>
            </a:r>
          </a:p>
          <a:p>
            <a:pPr algn="r"/>
            <a:r>
              <a:rPr lang="fa-IR" altLang="zh-TW" sz="2800" dirty="0" smtClean="0">
                <a:cs typeface="B Zar" panose="00000400000000000000" pitchFamily="2" charset="-78"/>
              </a:rPr>
              <a:t>مثال : تخصيص منابع </a:t>
            </a:r>
          </a:p>
          <a:p>
            <a:pPr lvl="1">
              <a:buNone/>
            </a:pPr>
            <a:r>
              <a:rPr lang="fa-IR" altLang="zh-TW" sz="2400" dirty="0" smtClean="0">
                <a:cs typeface="B Zar" panose="00000400000000000000" pitchFamily="2" charset="-78"/>
              </a:rPr>
              <a:t>هر وقت که کامپيوتري آزاد شد </a:t>
            </a:r>
          </a:p>
          <a:p>
            <a:pPr lvl="1"/>
            <a:r>
              <a:rPr lang="fa-IR" altLang="zh-TW" sz="2400" dirty="0" smtClean="0">
                <a:cs typeface="B Zar" panose="00000400000000000000" pitchFamily="2" charset="-78"/>
              </a:rPr>
              <a:t>کاربري که متقاضي زمان کمتري است انتخاب شود : (</a:t>
            </a:r>
            <a:r>
              <a:rPr lang="fa-IR" altLang="zh-TW" sz="2400" dirty="0" smtClean="0">
                <a:solidFill>
                  <a:schemeClr val="tx2"/>
                </a:solidFill>
                <a:ea typeface="+mn-ea"/>
                <a:cs typeface="B Zar" panose="00000400000000000000" pitchFamily="2" charset="-78"/>
              </a:rPr>
              <a:t>صف اولويت مينيموم</a:t>
            </a:r>
            <a:r>
              <a:rPr lang="fa-IR" altLang="zh-TW" sz="2400" dirty="0" smtClean="0">
                <a:cs typeface="B Zar" panose="00000400000000000000" pitchFamily="2" charset="-78"/>
              </a:rPr>
              <a:t>)</a:t>
            </a:r>
          </a:p>
          <a:p>
            <a:pPr lvl="1">
              <a:buNone/>
            </a:pPr>
            <a:r>
              <a:rPr lang="fa-IR" altLang="zh-TW" sz="2400" dirty="0" smtClean="0">
                <a:cs typeface="B Zar" panose="00000400000000000000" pitchFamily="2" charset="-78"/>
              </a:rPr>
              <a:t>در هر عمل حذف عضوي که کوچکترين مقدار کليد را دارد حذف مي شود</a:t>
            </a:r>
          </a:p>
          <a:p>
            <a:pPr lvl="1">
              <a:buNone/>
            </a:pPr>
            <a:endParaRPr lang="fa-IR" altLang="zh-TW" sz="2400" dirty="0" smtClean="0">
              <a:cs typeface="B Zar" panose="00000400000000000000" pitchFamily="2" charset="-78"/>
            </a:endParaRPr>
          </a:p>
          <a:p>
            <a:pPr lvl="1"/>
            <a:r>
              <a:rPr lang="fa-IR" altLang="zh-TW" sz="2400" dirty="0" smtClean="0">
                <a:cs typeface="B Zar" panose="00000400000000000000" pitchFamily="2" charset="-78"/>
              </a:rPr>
              <a:t>کاربري که پول بيشتري پرداخته است انتخاب شود: (</a:t>
            </a:r>
            <a:r>
              <a:rPr lang="fa-IR" altLang="zh-TW" sz="2400" dirty="0" smtClean="0">
                <a:solidFill>
                  <a:schemeClr val="tx2"/>
                </a:solidFill>
                <a:ea typeface="+mn-ea"/>
                <a:cs typeface="B Zar" panose="00000400000000000000" pitchFamily="2" charset="-78"/>
              </a:rPr>
              <a:t>صف اولويت ماکزيموم)</a:t>
            </a:r>
          </a:p>
          <a:p>
            <a:pPr lvl="1">
              <a:buNone/>
            </a:pPr>
            <a:r>
              <a:rPr lang="fa-IR" altLang="zh-TW" sz="2400" dirty="0" smtClean="0">
                <a:cs typeface="B Zar" panose="00000400000000000000" pitchFamily="2" charset="-78"/>
              </a:rPr>
              <a:t>در هر عمل حذف عضوي که بزگترين مقدار کليد را دارد حذف مي شود</a:t>
            </a:r>
            <a:endParaRPr lang="fa-IR" altLang="zh-TW" sz="2400" dirty="0" smtClean="0">
              <a:solidFill>
                <a:schemeClr val="tx2"/>
              </a:solidFill>
              <a:ea typeface="+mn-ea"/>
              <a:cs typeface="B Zar" panose="000004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331788"/>
            <a:ext cx="8226425" cy="1143000"/>
          </a:xfrm>
        </p:spPr>
        <p:txBody>
          <a:bodyPr/>
          <a:lstStyle/>
          <a:p>
            <a:pPr algn="r"/>
            <a:r>
              <a:rPr lang="fa-IR" altLang="zh-TW" dirty="0" smtClean="0">
                <a:cs typeface="B Zar" panose="00000400000000000000" pitchFamily="2" charset="-78"/>
              </a:rPr>
              <a:t>صف هاي اولويت</a:t>
            </a:r>
            <a:endParaRPr lang="en-US" altLang="zh-TW" sz="3600" dirty="0">
              <a:cs typeface="B Zar" panose="00000400000000000000" pitchFamily="2" charset="-78"/>
            </a:endParaRP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1412875"/>
            <a:ext cx="8226425" cy="4537075"/>
          </a:xfrm>
        </p:spPr>
        <p:txBody>
          <a:bodyPr/>
          <a:lstStyle/>
          <a:p>
            <a:pPr algn="r"/>
            <a:r>
              <a:rPr lang="fa-IR" altLang="zh-TW" sz="2800" dirty="0" smtClean="0">
                <a:cs typeface="B Zar" panose="00000400000000000000" pitchFamily="2" charset="-78"/>
              </a:rPr>
              <a:t>صف اولويت ماکزيمم (صف مينيموم به صورت مشابه قابل تعريف) </a:t>
            </a:r>
          </a:p>
          <a:p>
            <a:pPr algn="r"/>
            <a:r>
              <a:rPr lang="fa-IR" altLang="zh-TW" sz="2800" dirty="0" smtClean="0">
                <a:cs typeface="B Zar" panose="00000400000000000000" pitchFamily="2" charset="-78"/>
              </a:rPr>
              <a:t>ساده ترين پياده سازي : ليست خطي مرتب نشده</a:t>
            </a:r>
          </a:p>
          <a:p>
            <a:pPr algn="r">
              <a:buNone/>
            </a:pPr>
            <a:r>
              <a:rPr lang="fa-IR" altLang="zh-TW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نمايش ترتيبي</a:t>
            </a:r>
          </a:p>
          <a:p>
            <a:pPr lvl="1">
              <a:buNone/>
            </a:pPr>
            <a:r>
              <a:rPr lang="fa-IR" altLang="zh-TW" sz="2400" dirty="0" smtClean="0">
                <a:solidFill>
                  <a:srgbClr val="000000"/>
                </a:solidFill>
                <a:cs typeface="B Zar" panose="00000400000000000000" pitchFamily="2" charset="-78"/>
              </a:rPr>
              <a:t>اضافه کردن عضو به آساني در انتهاي صف </a:t>
            </a:r>
            <a:r>
              <a:rPr lang="en-US" altLang="zh-TW" sz="2400" dirty="0" smtClean="0">
                <a:solidFill>
                  <a:srgbClr val="000000"/>
                </a:solidFill>
                <a:cs typeface="B Zar" panose="00000400000000000000" pitchFamily="2" charset="-78"/>
              </a:rPr>
              <a:t>O(1)              </a:t>
            </a:r>
            <a:endParaRPr lang="fa-IR" altLang="zh-TW" sz="2400" dirty="0" smtClean="0">
              <a:solidFill>
                <a:srgbClr val="000000"/>
              </a:solidFill>
              <a:cs typeface="B Zar" panose="00000400000000000000" pitchFamily="2" charset="-78"/>
            </a:endParaRPr>
          </a:p>
          <a:p>
            <a:pPr lvl="1">
              <a:buNone/>
            </a:pPr>
            <a:r>
              <a:rPr lang="fa-IR" altLang="zh-TW" sz="2400" dirty="0" smtClean="0">
                <a:solidFill>
                  <a:srgbClr val="000000"/>
                </a:solidFill>
                <a:cs typeface="B Zar" panose="00000400000000000000" pitchFamily="2" charset="-78"/>
              </a:rPr>
              <a:t>حذف يک عضو نيازمند جستجوي عضو با بزرگترين کليد </a:t>
            </a:r>
            <a:r>
              <a:rPr lang="en-US" altLang="zh-TW" sz="2400" dirty="0" smtClean="0">
                <a:solidFill>
                  <a:srgbClr val="000000"/>
                </a:solidFill>
                <a:cs typeface="B Zar" panose="00000400000000000000" pitchFamily="2" charset="-78"/>
              </a:rPr>
              <a:t>O(n)</a:t>
            </a:r>
            <a:endParaRPr lang="fa-IR" altLang="zh-TW" sz="2400" dirty="0" smtClean="0">
              <a:solidFill>
                <a:srgbClr val="000000"/>
              </a:solidFill>
              <a:cs typeface="B Zar" panose="00000400000000000000" pitchFamily="2" charset="-78"/>
            </a:endParaRPr>
          </a:p>
          <a:p>
            <a:pPr marL="342900" lvl="1" indent="-342900">
              <a:buClr>
                <a:schemeClr val="hlink"/>
              </a:buClr>
              <a:buNone/>
            </a:pPr>
            <a:r>
              <a:rPr lang="fa-IR" altLang="zh-TW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B Zar" panose="00000400000000000000" pitchFamily="2" charset="-78"/>
              </a:rPr>
              <a:t>نمايش پيوندي </a:t>
            </a:r>
          </a:p>
          <a:p>
            <a:pPr lvl="1">
              <a:buNone/>
            </a:pPr>
            <a:r>
              <a:rPr lang="fa-IR" altLang="zh-TW" sz="2400" dirty="0" smtClean="0">
                <a:cs typeface="B Zar" panose="00000400000000000000" pitchFamily="2" charset="-78"/>
              </a:rPr>
              <a:t>اضافه کردن عضو به آساني در ابتداي زنجير </a:t>
            </a:r>
            <a:r>
              <a:rPr lang="en-US" altLang="zh-TW" sz="2400" dirty="0" smtClean="0">
                <a:cs typeface="B Zar" panose="00000400000000000000" pitchFamily="2" charset="-78"/>
              </a:rPr>
              <a:t>O(1)            </a:t>
            </a:r>
            <a:endParaRPr lang="fa-IR" altLang="zh-TW" sz="2400" dirty="0" smtClean="0">
              <a:cs typeface="B Zar" panose="00000400000000000000" pitchFamily="2" charset="-78"/>
            </a:endParaRPr>
          </a:p>
          <a:p>
            <a:pPr lvl="1">
              <a:buNone/>
            </a:pPr>
            <a:r>
              <a:rPr lang="fa-IR" altLang="zh-TW" sz="2400" dirty="0" smtClean="0">
                <a:cs typeface="B Zar" panose="00000400000000000000" pitchFamily="2" charset="-78"/>
              </a:rPr>
              <a:t>حذف يک عضو نيازمند جستجوي عضو با بزرگترين کليد </a:t>
            </a:r>
            <a:r>
              <a:rPr lang="en-US" altLang="zh-TW" sz="2400" dirty="0" smtClean="0">
                <a:cs typeface="B Zar" panose="00000400000000000000" pitchFamily="2" charset="-78"/>
              </a:rPr>
              <a:t>O(n)</a:t>
            </a:r>
            <a:endParaRPr lang="fa-IR" altLang="zh-TW" sz="2400" dirty="0" smtClean="0">
              <a:cs typeface="B Zar" panose="00000400000000000000" pitchFamily="2" charset="-78"/>
            </a:endParaRPr>
          </a:p>
          <a:p>
            <a:pPr marL="342900" lvl="1" indent="-342900">
              <a:buClr>
                <a:schemeClr val="hlink"/>
              </a:buClr>
              <a:buNone/>
            </a:pPr>
            <a:endParaRPr lang="fa-IR" altLang="zh-TW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B Zar" panose="000004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331788"/>
            <a:ext cx="8226425" cy="1143000"/>
          </a:xfrm>
        </p:spPr>
        <p:txBody>
          <a:bodyPr/>
          <a:lstStyle/>
          <a:p>
            <a:pPr algn="r"/>
            <a:r>
              <a:rPr lang="fa-IR" altLang="zh-TW" dirty="0" smtClean="0">
                <a:cs typeface="B Zar" panose="00000400000000000000" pitchFamily="2" charset="-78"/>
              </a:rPr>
              <a:t>صف هاي اولويت</a:t>
            </a:r>
            <a:endParaRPr lang="en-US" altLang="zh-TW" sz="3600" dirty="0">
              <a:cs typeface="B Zar" panose="00000400000000000000" pitchFamily="2" charset="-78"/>
            </a:endParaRP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1412875"/>
            <a:ext cx="8226425" cy="4871811"/>
          </a:xfrm>
        </p:spPr>
        <p:txBody>
          <a:bodyPr/>
          <a:lstStyle/>
          <a:p>
            <a:pPr algn="r"/>
            <a:r>
              <a:rPr lang="fa-IR" altLang="zh-TW" sz="2800" dirty="0" smtClean="0">
                <a:cs typeface="B Zar" panose="00000400000000000000" pitchFamily="2" charset="-78"/>
              </a:rPr>
              <a:t>صف اولويت ماکزيمم (صف مينيموم به صورت مشابه قابل تعريف) </a:t>
            </a:r>
          </a:p>
          <a:p>
            <a:pPr algn="r"/>
            <a:r>
              <a:rPr lang="fa-IR" altLang="zh-TW" sz="2800" dirty="0" smtClean="0">
                <a:cs typeface="B Zar" panose="00000400000000000000" pitchFamily="2" charset="-78"/>
              </a:rPr>
              <a:t>ساده ترين پياده سازي : ليست خطي مرتب نشده</a:t>
            </a:r>
          </a:p>
          <a:p>
            <a:pPr algn="r">
              <a:buNone/>
            </a:pPr>
            <a:endParaRPr lang="fa-IR" altLang="zh-TW" sz="2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anose="00000400000000000000" pitchFamily="2" charset="-78"/>
            </a:endParaRPr>
          </a:p>
          <a:p>
            <a:pPr lvl="0">
              <a:buNone/>
            </a:pPr>
            <a:r>
              <a:rPr lang="fa-IR" altLang="zh-TW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نمايش ترتيبي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B Zar" panose="00000400000000000000" pitchFamily="2" charset="-78"/>
              </a:rPr>
              <a:t>Unordered  array</a:t>
            </a:r>
            <a:endParaRPr lang="fa-IR" altLang="zh-TW" sz="2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anose="00000400000000000000" pitchFamily="2" charset="-78"/>
            </a:endParaRPr>
          </a:p>
          <a:p>
            <a:pPr lvl="1">
              <a:buNone/>
            </a:pPr>
            <a:r>
              <a:rPr lang="fa-IR" altLang="zh-TW" sz="2400" dirty="0" smtClean="0">
                <a:solidFill>
                  <a:srgbClr val="000000"/>
                </a:solidFill>
                <a:cs typeface="B Zar" panose="00000400000000000000" pitchFamily="2" charset="-78"/>
              </a:rPr>
              <a:t>اضافه کردن عضو به آساني در انتهاي صف </a:t>
            </a:r>
            <a:r>
              <a:rPr lang="en-US" altLang="zh-TW" sz="2400" dirty="0" smtClean="0">
                <a:solidFill>
                  <a:srgbClr val="000000"/>
                </a:solidFill>
                <a:cs typeface="B Zar" panose="00000400000000000000" pitchFamily="2" charset="-78"/>
              </a:rPr>
              <a:t>O(1)              </a:t>
            </a:r>
            <a:endParaRPr lang="fa-IR" altLang="zh-TW" sz="2400" dirty="0" smtClean="0">
              <a:solidFill>
                <a:srgbClr val="000000"/>
              </a:solidFill>
              <a:cs typeface="B Zar" panose="00000400000000000000" pitchFamily="2" charset="-78"/>
            </a:endParaRPr>
          </a:p>
          <a:p>
            <a:pPr lvl="1">
              <a:buNone/>
            </a:pPr>
            <a:r>
              <a:rPr lang="fa-IR" altLang="zh-TW" sz="2400" dirty="0" smtClean="0">
                <a:solidFill>
                  <a:srgbClr val="000000"/>
                </a:solidFill>
                <a:cs typeface="B Zar" panose="00000400000000000000" pitchFamily="2" charset="-78"/>
              </a:rPr>
              <a:t>حذف يک عضو نيازمند جستجوي عضو با بزرگترين کليد </a:t>
            </a:r>
            <a:r>
              <a:rPr lang="en-US" altLang="zh-TW" sz="2400" dirty="0" smtClean="0">
                <a:solidFill>
                  <a:srgbClr val="000000"/>
                </a:solidFill>
                <a:cs typeface="B Zar" panose="00000400000000000000" pitchFamily="2" charset="-78"/>
              </a:rPr>
              <a:t>O(n)</a:t>
            </a:r>
            <a:endParaRPr lang="fa-IR" altLang="zh-TW" sz="2400" dirty="0" smtClean="0">
              <a:solidFill>
                <a:srgbClr val="000000"/>
              </a:solidFill>
              <a:cs typeface="B Zar" panose="00000400000000000000" pitchFamily="2" charset="-78"/>
            </a:endParaRPr>
          </a:p>
          <a:p>
            <a:pPr lvl="1">
              <a:buNone/>
            </a:pPr>
            <a:endParaRPr lang="fa-IR" altLang="zh-TW" sz="2400" dirty="0" smtClean="0">
              <a:solidFill>
                <a:srgbClr val="000000"/>
              </a:solidFill>
              <a:cs typeface="B Zar" panose="00000400000000000000" pitchFamily="2" charset="-78"/>
            </a:endParaRPr>
          </a:p>
          <a:p>
            <a:pPr marL="342900" lvl="1" indent="-342900">
              <a:buClr>
                <a:schemeClr val="hlink"/>
              </a:buClr>
              <a:buNone/>
            </a:pPr>
            <a:r>
              <a:rPr lang="fa-IR" altLang="zh-TW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B Zar" panose="00000400000000000000" pitchFamily="2" charset="-78"/>
              </a:rPr>
              <a:t>نمايش پيوندي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B Zar" panose="00000400000000000000" pitchFamily="2" charset="-78"/>
              </a:rPr>
              <a:t>Unordered  linked  list</a:t>
            </a:r>
            <a:endParaRPr lang="fa-IR" altLang="zh-TW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B Zar" panose="00000400000000000000" pitchFamily="2" charset="-78"/>
            </a:endParaRPr>
          </a:p>
          <a:p>
            <a:pPr lvl="1">
              <a:buNone/>
            </a:pPr>
            <a:r>
              <a:rPr lang="fa-IR" altLang="zh-TW" sz="2400" dirty="0" smtClean="0">
                <a:cs typeface="B Zar" panose="00000400000000000000" pitchFamily="2" charset="-78"/>
              </a:rPr>
              <a:t>اضافه کردن عضو به آساني در ابتداي زنجير </a:t>
            </a:r>
            <a:r>
              <a:rPr lang="en-US" altLang="zh-TW" sz="2400" dirty="0" smtClean="0">
                <a:cs typeface="B Zar" panose="00000400000000000000" pitchFamily="2" charset="-78"/>
              </a:rPr>
              <a:t>O(1)             </a:t>
            </a:r>
            <a:endParaRPr lang="fa-IR" altLang="zh-TW" sz="2400" dirty="0" smtClean="0">
              <a:cs typeface="B Zar" panose="00000400000000000000" pitchFamily="2" charset="-78"/>
            </a:endParaRPr>
          </a:p>
          <a:p>
            <a:pPr lvl="1">
              <a:buNone/>
            </a:pPr>
            <a:r>
              <a:rPr lang="fa-IR" altLang="zh-TW" sz="2400" dirty="0" smtClean="0">
                <a:cs typeface="B Zar" panose="00000400000000000000" pitchFamily="2" charset="-78"/>
              </a:rPr>
              <a:t>حذف يک عضو نيازمند جستجوي عضو با بزرگترين کليد </a:t>
            </a:r>
            <a:r>
              <a:rPr lang="en-US" altLang="zh-TW" sz="2400" dirty="0" smtClean="0">
                <a:cs typeface="B Zar" panose="00000400000000000000" pitchFamily="2" charset="-78"/>
              </a:rPr>
              <a:t>O(n)</a:t>
            </a:r>
            <a:endParaRPr lang="fa-IR" altLang="zh-TW" sz="2400" dirty="0" smtClean="0">
              <a:cs typeface="B Zar" panose="00000400000000000000" pitchFamily="2" charset="-78"/>
            </a:endParaRPr>
          </a:p>
          <a:p>
            <a:pPr marL="342900" lvl="1" indent="-342900">
              <a:buClr>
                <a:schemeClr val="hlink"/>
              </a:buClr>
              <a:buNone/>
            </a:pPr>
            <a:endParaRPr lang="fa-IR" altLang="zh-TW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B Zar" panose="000004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331788"/>
            <a:ext cx="8226425" cy="1143000"/>
          </a:xfrm>
        </p:spPr>
        <p:txBody>
          <a:bodyPr/>
          <a:lstStyle/>
          <a:p>
            <a:pPr algn="r"/>
            <a:r>
              <a:rPr lang="fa-IR" altLang="zh-TW" dirty="0" smtClean="0">
                <a:cs typeface="B Zar" panose="00000400000000000000" pitchFamily="2" charset="-78"/>
              </a:rPr>
              <a:t>صف هاي اولويت</a:t>
            </a:r>
            <a:endParaRPr lang="en-US" altLang="zh-TW" sz="3600" dirty="0">
              <a:cs typeface="B Zar" panose="00000400000000000000" pitchFamily="2" charset="-78"/>
            </a:endParaRP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1412875"/>
            <a:ext cx="8226425" cy="4842782"/>
          </a:xfrm>
        </p:spPr>
        <p:txBody>
          <a:bodyPr/>
          <a:lstStyle/>
          <a:p>
            <a:pPr algn="r"/>
            <a:r>
              <a:rPr lang="fa-IR" altLang="zh-TW" sz="2800" dirty="0" smtClean="0">
                <a:cs typeface="B Zar" panose="00000400000000000000" pitchFamily="2" charset="-78"/>
              </a:rPr>
              <a:t>صف اولويت ماکزيمم (صف مينيموم به صورت مشابه قابل تعريف) </a:t>
            </a:r>
          </a:p>
          <a:p>
            <a:pPr algn="r"/>
            <a:r>
              <a:rPr lang="fa-IR" altLang="zh-TW" sz="2800" dirty="0" smtClean="0">
                <a:cs typeface="B Zar" panose="00000400000000000000" pitchFamily="2" charset="-78"/>
              </a:rPr>
              <a:t>پياده سازي با ليست خطي مرتب</a:t>
            </a:r>
          </a:p>
          <a:p>
            <a:pPr lvl="0">
              <a:buNone/>
            </a:pPr>
            <a:r>
              <a:rPr lang="fa-IR" altLang="zh-TW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نمايش ترتيبي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B Zar" panose="00000400000000000000" pitchFamily="2" charset="-78"/>
              </a:rPr>
              <a:t>Sorted  Array</a:t>
            </a:r>
            <a:endParaRPr lang="en-US" sz="2800" b="1" dirty="0" smtClean="0">
              <a:solidFill>
                <a:schemeClr val="tx1"/>
              </a:solidFill>
              <a:latin typeface="Arial" pitchFamily="34" charset="0"/>
              <a:cs typeface="B Zar" panose="00000400000000000000" pitchFamily="2" charset="-78"/>
            </a:endParaRPr>
          </a:p>
          <a:p>
            <a:pPr algn="r">
              <a:buNone/>
            </a:pPr>
            <a:r>
              <a:rPr lang="fa-IR" altLang="zh-TW" sz="2800" dirty="0" smtClean="0">
                <a:solidFill>
                  <a:srgbClr val="FF0000"/>
                </a:solidFill>
                <a:cs typeface="B Zar" panose="00000400000000000000" pitchFamily="2" charset="-78"/>
              </a:rPr>
              <a:t>عضوها به صورت غير نزولي </a:t>
            </a:r>
          </a:p>
          <a:p>
            <a:pPr lvl="1">
              <a:buNone/>
            </a:pPr>
            <a:r>
              <a:rPr lang="fa-IR" altLang="zh-TW" sz="2400" dirty="0" smtClean="0">
                <a:solidFill>
                  <a:srgbClr val="000000"/>
                </a:solidFill>
                <a:cs typeface="B Zar" panose="00000400000000000000" pitchFamily="2" charset="-78"/>
              </a:rPr>
              <a:t>اضافه کردن عضو		 </a:t>
            </a:r>
            <a:r>
              <a:rPr lang="en-US" altLang="zh-TW" sz="2400" dirty="0" smtClean="0">
                <a:solidFill>
                  <a:srgbClr val="000000"/>
                </a:solidFill>
                <a:cs typeface="B Zar" panose="00000400000000000000" pitchFamily="2" charset="-78"/>
              </a:rPr>
              <a:t>O(n)</a:t>
            </a:r>
            <a:endParaRPr lang="fa-IR" altLang="zh-TW" sz="2400" dirty="0" smtClean="0">
              <a:solidFill>
                <a:srgbClr val="000000"/>
              </a:solidFill>
              <a:cs typeface="B Zar" panose="00000400000000000000" pitchFamily="2" charset="-78"/>
            </a:endParaRPr>
          </a:p>
          <a:p>
            <a:pPr lvl="1">
              <a:buNone/>
            </a:pPr>
            <a:r>
              <a:rPr lang="fa-IR" altLang="zh-TW" sz="2400" dirty="0" smtClean="0">
                <a:solidFill>
                  <a:srgbClr val="000000"/>
                </a:solidFill>
                <a:cs typeface="B Zar" panose="00000400000000000000" pitchFamily="2" charset="-78"/>
              </a:rPr>
              <a:t>حذف يک عضو  		 </a:t>
            </a:r>
            <a:r>
              <a:rPr lang="en-US" altLang="zh-TW" sz="2400" dirty="0" smtClean="0">
                <a:solidFill>
                  <a:srgbClr val="000000"/>
                </a:solidFill>
                <a:cs typeface="B Zar" panose="00000400000000000000" pitchFamily="2" charset="-78"/>
              </a:rPr>
              <a:t>O(1)</a:t>
            </a:r>
            <a:endParaRPr lang="fa-IR" altLang="zh-TW" sz="2400" dirty="0" smtClean="0">
              <a:solidFill>
                <a:srgbClr val="000000"/>
              </a:solidFill>
              <a:cs typeface="B Zar" panose="00000400000000000000" pitchFamily="2" charset="-78"/>
            </a:endParaRPr>
          </a:p>
          <a:p>
            <a:pPr marL="342900" lvl="1" indent="-342900">
              <a:buClr>
                <a:schemeClr val="hlink"/>
              </a:buClr>
              <a:buNone/>
            </a:pPr>
            <a:endParaRPr lang="fa-IR" altLang="zh-TW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B Zar" panose="00000400000000000000" pitchFamily="2" charset="-78"/>
            </a:endParaRPr>
          </a:p>
          <a:p>
            <a:pPr marL="342900" lvl="1" indent="-342900">
              <a:buClr>
                <a:schemeClr val="hlink"/>
              </a:buClr>
              <a:buNone/>
            </a:pPr>
            <a:r>
              <a:rPr lang="fa-IR" altLang="zh-TW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B Zar" panose="00000400000000000000" pitchFamily="2" charset="-78"/>
              </a:rPr>
              <a:t>نمايش پيوندي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B Zar" panose="00000400000000000000" pitchFamily="2" charset="-78"/>
              </a:rPr>
              <a:t>Sorted  linked  list</a:t>
            </a:r>
            <a:endParaRPr lang="en-US" b="1" dirty="0" smtClean="0">
              <a:solidFill>
                <a:schemeClr val="tx1"/>
              </a:solidFill>
              <a:latin typeface="Arial" pitchFamily="34" charset="0"/>
              <a:cs typeface="B Zar" panose="00000400000000000000" pitchFamily="2" charset="-78"/>
            </a:endParaRPr>
          </a:p>
          <a:p>
            <a:pPr marL="342900" lvl="1" indent="-342900">
              <a:buClr>
                <a:schemeClr val="hlink"/>
              </a:buClr>
              <a:buNone/>
            </a:pPr>
            <a:r>
              <a:rPr lang="fa-IR" altLang="zh-TW" dirty="0" smtClean="0">
                <a:solidFill>
                  <a:srgbClr val="FF0000"/>
                </a:solidFill>
                <a:cs typeface="B Zar" panose="00000400000000000000" pitchFamily="2" charset="-78"/>
              </a:rPr>
              <a:t>عضوها به صورت غير صعودي</a:t>
            </a:r>
            <a:endParaRPr lang="fa-IR" altLang="zh-TW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B Zar" panose="00000400000000000000" pitchFamily="2" charset="-78"/>
            </a:endParaRPr>
          </a:p>
          <a:p>
            <a:pPr lvl="1">
              <a:buNone/>
            </a:pPr>
            <a:r>
              <a:rPr lang="fa-IR" altLang="zh-TW" sz="2400" dirty="0" smtClean="0">
                <a:cs typeface="B Zar" panose="00000400000000000000" pitchFamily="2" charset="-78"/>
              </a:rPr>
              <a:t>اضافه کردن عضو		</a:t>
            </a:r>
            <a:r>
              <a:rPr lang="en-US" altLang="zh-TW" sz="2400" dirty="0" smtClean="0">
                <a:cs typeface="B Zar" panose="00000400000000000000" pitchFamily="2" charset="-78"/>
              </a:rPr>
              <a:t>O(n) </a:t>
            </a:r>
          </a:p>
          <a:p>
            <a:pPr lvl="1">
              <a:buNone/>
            </a:pPr>
            <a:r>
              <a:rPr lang="fa-IR" altLang="zh-TW" sz="2400" dirty="0" smtClean="0">
                <a:cs typeface="B Zar" panose="00000400000000000000" pitchFamily="2" charset="-78"/>
              </a:rPr>
              <a:t>حذف يک عضو		 </a:t>
            </a:r>
            <a:r>
              <a:rPr lang="en-US" altLang="zh-TW" sz="2400" dirty="0" smtClean="0">
                <a:cs typeface="B Zar" panose="00000400000000000000" pitchFamily="2" charset="-78"/>
              </a:rPr>
              <a:t>O(1)</a:t>
            </a:r>
            <a:endParaRPr lang="fa-IR" altLang="zh-TW" sz="2400" dirty="0" smtClean="0">
              <a:cs typeface="B Zar" panose="00000400000000000000" pitchFamily="2" charset="-78"/>
            </a:endParaRPr>
          </a:p>
          <a:p>
            <a:pPr marL="342900" lvl="1" indent="-342900">
              <a:buClr>
                <a:schemeClr val="hlink"/>
              </a:buClr>
              <a:buNone/>
            </a:pPr>
            <a:endParaRPr lang="fa-IR" altLang="zh-TW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B Zar" panose="00000400000000000000" pitchFamily="2" charset="-78"/>
            </a:endParaRPr>
          </a:p>
        </p:txBody>
      </p:sp>
      <p:sp>
        <p:nvSpPr>
          <p:cNvPr id="4" name="Cloud Callout 3"/>
          <p:cNvSpPr/>
          <p:nvPr/>
        </p:nvSpPr>
        <p:spPr bwMode="auto">
          <a:xfrm>
            <a:off x="508000" y="3309256"/>
            <a:ext cx="3294743" cy="1235098"/>
          </a:xfrm>
          <a:prstGeom prst="cloudCallout">
            <a:avLst>
              <a:gd name="adj1" fmla="val 59343"/>
              <a:gd name="adj2" fmla="val 29750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36000" tIns="36000" rIns="36000" bIns="36000" numCol="1" rtlCol="1" anchor="ctr" anchorCtr="0" compatLnSpc="1">
            <a:prstTxWarp prst="textNoShape">
              <a:avLst/>
            </a:prstTxWarp>
            <a:spAutoFit/>
          </a:bodyPr>
          <a:lstStyle/>
          <a:p>
            <a:pPr marR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A50021"/>
              </a:buClr>
              <a:buSzTx/>
              <a:tabLst/>
            </a:pPr>
            <a:r>
              <a:rPr lang="fa-IR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در صورت استفاده ار </a:t>
            </a:r>
            <a:r>
              <a:rPr lang="en-US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heap</a:t>
            </a:r>
            <a:r>
              <a:rPr lang="fa-IR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 ماکزيمم زمان حذف و اضافه </a:t>
            </a:r>
            <a:r>
              <a:rPr lang="en-US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O(log n)</a:t>
            </a:r>
            <a:r>
              <a:rPr lang="fa-IR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 مي شود</a:t>
            </a:r>
            <a:endParaRPr kumimoji="0" lang="fa-IR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anose="000004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331788"/>
            <a:ext cx="8226425" cy="1143000"/>
          </a:xfrm>
        </p:spPr>
        <p:txBody>
          <a:bodyPr/>
          <a:lstStyle/>
          <a:p>
            <a:pPr algn="r"/>
            <a:r>
              <a:rPr lang="fa-IR" altLang="zh-TW" dirty="0" smtClean="0">
                <a:cs typeface="B Zar" panose="00000400000000000000" pitchFamily="2" charset="-78"/>
              </a:rPr>
              <a:t>صف هاي اولويت</a:t>
            </a:r>
            <a:endParaRPr lang="en-US" altLang="zh-TW" sz="3600" dirty="0">
              <a:cs typeface="B Zar" panose="00000400000000000000" pitchFamily="2" charset="-78"/>
            </a:endParaRP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1596571"/>
            <a:ext cx="8226425" cy="4659086"/>
          </a:xfrm>
        </p:spPr>
        <p:txBody>
          <a:bodyPr/>
          <a:lstStyle/>
          <a:p>
            <a:pPr lvl="0">
              <a:buClr>
                <a:srgbClr val="6F89F7"/>
              </a:buClr>
            </a:pPr>
            <a:r>
              <a:rPr lang="fa-IR" altLang="zh-TW" sz="2800" dirty="0" smtClean="0">
                <a:cs typeface="B Zar" panose="00000400000000000000" pitchFamily="2" charset="-78"/>
              </a:rPr>
              <a:t>صف اولويت ماکزيمم (صف مينيموم به صورت مشابه قابل تعريف) </a:t>
            </a:r>
          </a:p>
          <a:p>
            <a:pPr marL="342900" lvl="1" indent="-342900">
              <a:buClr>
                <a:schemeClr val="hlink"/>
              </a:buClr>
              <a:buNone/>
            </a:pPr>
            <a:endParaRPr lang="fa-IR" altLang="zh-TW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B Zar" panose="00000400000000000000" pitchFamily="2" charset="-78"/>
            </a:endParaRPr>
          </a:p>
        </p:txBody>
      </p:sp>
      <p:pic>
        <p:nvPicPr>
          <p:cNvPr id="7" name="Picture 4" descr="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993" t="12535" r="20119" b="18761"/>
          <a:stretch>
            <a:fillRect/>
          </a:stretch>
        </p:blipFill>
        <p:spPr bwMode="auto">
          <a:xfrm>
            <a:off x="1596571" y="2960914"/>
            <a:ext cx="5716401" cy="25835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B Zar" panose="00000400000000000000" pitchFamily="2" charset="-78"/>
              </a:rPr>
              <a:t>Heap</a:t>
            </a:r>
            <a:endParaRPr lang="fa-IR" dirty="0"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50000"/>
              </a:spcBef>
              <a:buNone/>
              <a:defRPr/>
            </a:pPr>
            <a:r>
              <a:rPr lang="fa-IR" dirty="0" smtClean="0">
                <a:latin typeface="Perpetua" pitchFamily="18" charset="0"/>
                <a:cs typeface="B Zar" panose="00000400000000000000" pitchFamily="2" charset="-78"/>
              </a:rPr>
              <a:t>تعريف</a:t>
            </a:r>
          </a:p>
          <a:p>
            <a:pPr algn="just">
              <a:spcBef>
                <a:spcPct val="50000"/>
              </a:spcBef>
              <a:defRPr/>
            </a:pPr>
            <a:r>
              <a:rPr lang="en-US" altLang="zh-TW" sz="2800" b="1" dirty="0" smtClean="0">
                <a:solidFill>
                  <a:srgbClr val="7030A0"/>
                </a:solidFill>
                <a:latin typeface="Times New Roman" pitchFamily="18" charset="0"/>
                <a:cs typeface="B Zar" panose="00000400000000000000" pitchFamily="2" charset="-78"/>
              </a:rPr>
              <a:t>max tree</a:t>
            </a:r>
            <a:r>
              <a:rPr lang="fa-IR" altLang="zh-TW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B Zar" panose="00000400000000000000" pitchFamily="2" charset="-78"/>
              </a:rPr>
              <a:t> </a:t>
            </a:r>
            <a:r>
              <a:rPr lang="fa-IR" altLang="zh-TW" sz="2800" dirty="0" smtClean="0">
                <a:solidFill>
                  <a:srgbClr val="000000"/>
                </a:solidFill>
                <a:cs typeface="B Zar" panose="00000400000000000000" pitchFamily="2" charset="-78"/>
              </a:rPr>
              <a:t>درختي است که مقدار کليد هر گره آن کمتر از مقادير کليدهاي فرزندانش نباشد.</a:t>
            </a:r>
          </a:p>
          <a:p>
            <a:pPr algn="just">
              <a:spcBef>
                <a:spcPct val="50000"/>
              </a:spcBef>
              <a:defRPr/>
            </a:pPr>
            <a:r>
              <a:rPr lang="en-US" altLang="zh-TW" sz="2800" b="1" dirty="0" smtClean="0">
                <a:solidFill>
                  <a:srgbClr val="7030A0"/>
                </a:solidFill>
                <a:latin typeface="Times New Roman" pitchFamily="18" charset="0"/>
                <a:cs typeface="B Zar" panose="00000400000000000000" pitchFamily="2" charset="-78"/>
              </a:rPr>
              <a:t>max heap</a:t>
            </a:r>
            <a:r>
              <a:rPr lang="fa-IR" altLang="zh-TW" sz="2800" b="1" dirty="0" smtClean="0">
                <a:solidFill>
                  <a:srgbClr val="7030A0"/>
                </a:solidFill>
                <a:latin typeface="Times New Roman" pitchFamily="18" charset="0"/>
                <a:cs typeface="B Zar" panose="00000400000000000000" pitchFamily="2" charset="-78"/>
              </a:rPr>
              <a:t> </a:t>
            </a:r>
            <a:r>
              <a:rPr lang="fa-IR" altLang="zh-TW" sz="2800" dirty="0" smtClean="0">
                <a:solidFill>
                  <a:srgbClr val="000000"/>
                </a:solidFill>
                <a:cs typeface="B Zar" panose="00000400000000000000" pitchFamily="2" charset="-78"/>
              </a:rPr>
              <a:t>يک درخت دودويي کامل است که همزمان </a:t>
            </a:r>
            <a:r>
              <a:rPr lang="fa-IR" altLang="zh-TW" sz="2800" dirty="0" smtClean="0">
                <a:solidFill>
                  <a:srgbClr val="040408"/>
                </a:solidFill>
                <a:cs typeface="B Zar" panose="00000400000000000000" pitchFamily="2" charset="-78"/>
              </a:rPr>
              <a:t> </a:t>
            </a:r>
            <a:r>
              <a:rPr lang="en-US" altLang="zh-TW" sz="2800" dirty="0" smtClean="0">
                <a:solidFill>
                  <a:srgbClr val="040408"/>
                </a:solidFill>
                <a:latin typeface="Times New Roman" pitchFamily="18" charset="0"/>
                <a:cs typeface="B Zar" panose="00000400000000000000" pitchFamily="2" charset="-78"/>
              </a:rPr>
              <a:t>max tree</a:t>
            </a:r>
            <a:r>
              <a:rPr lang="fa-IR" altLang="zh-TW" sz="2800" dirty="0" smtClean="0">
                <a:solidFill>
                  <a:srgbClr val="040408"/>
                </a:solidFill>
                <a:latin typeface="Times New Roman" pitchFamily="18" charset="0"/>
                <a:cs typeface="B Zar" panose="00000400000000000000" pitchFamily="2" charset="-78"/>
              </a:rPr>
              <a:t> </a:t>
            </a:r>
            <a:r>
              <a:rPr lang="fa-IR" altLang="zh-TW" sz="2800" dirty="0" smtClean="0">
                <a:solidFill>
                  <a:srgbClr val="000000"/>
                </a:solidFill>
                <a:cs typeface="B Zar" panose="00000400000000000000" pitchFamily="2" charset="-78"/>
              </a:rPr>
              <a:t>نيز مي باشد.</a:t>
            </a:r>
          </a:p>
          <a:p>
            <a:pPr algn="just">
              <a:spcBef>
                <a:spcPct val="50000"/>
              </a:spcBef>
              <a:defRPr/>
            </a:pPr>
            <a:r>
              <a:rPr lang="en-US" altLang="zh-TW" sz="2800" b="1" dirty="0" smtClean="0">
                <a:solidFill>
                  <a:srgbClr val="7030A0"/>
                </a:solidFill>
                <a:latin typeface="Times New Roman" pitchFamily="18" charset="0"/>
                <a:cs typeface="B Zar" panose="00000400000000000000" pitchFamily="2" charset="-78"/>
              </a:rPr>
              <a:t>min tree</a:t>
            </a:r>
            <a:r>
              <a:rPr lang="fa-IR" altLang="zh-TW" sz="2800" b="1" dirty="0" smtClean="0">
                <a:solidFill>
                  <a:srgbClr val="7030A0"/>
                </a:solidFill>
                <a:latin typeface="Times New Roman" pitchFamily="18" charset="0"/>
                <a:cs typeface="B Zar" panose="00000400000000000000" pitchFamily="2" charset="-78"/>
              </a:rPr>
              <a:t> </a:t>
            </a:r>
            <a:r>
              <a:rPr lang="fa-IR" altLang="zh-TW" sz="2800" dirty="0" smtClean="0">
                <a:solidFill>
                  <a:srgbClr val="000000"/>
                </a:solidFill>
                <a:cs typeface="B Zar" panose="00000400000000000000" pitchFamily="2" charset="-78"/>
              </a:rPr>
              <a:t>درختي است که مقدار کليد هر گره آن بيشتر از مقادير کليدهاي فرزندانش نباشد.</a:t>
            </a:r>
          </a:p>
          <a:p>
            <a:pPr algn="just">
              <a:spcBef>
                <a:spcPct val="50000"/>
              </a:spcBef>
              <a:defRPr/>
            </a:pPr>
            <a:r>
              <a:rPr lang="en-US" altLang="zh-TW" sz="2800" b="1" dirty="0" smtClean="0">
                <a:solidFill>
                  <a:srgbClr val="7030A0"/>
                </a:solidFill>
                <a:latin typeface="Times New Roman" pitchFamily="18" charset="0"/>
                <a:cs typeface="B Zar" panose="00000400000000000000" pitchFamily="2" charset="-78"/>
              </a:rPr>
              <a:t>min heap</a:t>
            </a:r>
            <a:r>
              <a:rPr lang="fa-IR" altLang="zh-TW" sz="2800" b="1" dirty="0" smtClean="0">
                <a:solidFill>
                  <a:srgbClr val="7030A0"/>
                </a:solidFill>
                <a:latin typeface="Times New Roman" pitchFamily="18" charset="0"/>
                <a:cs typeface="B Zar" panose="00000400000000000000" pitchFamily="2" charset="-78"/>
              </a:rPr>
              <a:t> </a:t>
            </a:r>
            <a:r>
              <a:rPr lang="fa-IR" altLang="zh-TW" sz="2800" dirty="0" smtClean="0">
                <a:solidFill>
                  <a:srgbClr val="000000"/>
                </a:solidFill>
                <a:cs typeface="B Zar" panose="00000400000000000000" pitchFamily="2" charset="-78"/>
              </a:rPr>
              <a:t>يک درخت دودويي کامل است که همزمان </a:t>
            </a:r>
            <a:r>
              <a:rPr lang="en-US" altLang="zh-TW" sz="2800" dirty="0" smtClean="0">
                <a:solidFill>
                  <a:srgbClr val="040408"/>
                </a:solidFill>
                <a:latin typeface="Times New Roman" pitchFamily="18" charset="0"/>
                <a:cs typeface="B Zar" panose="00000400000000000000" pitchFamily="2" charset="-78"/>
              </a:rPr>
              <a:t>min tree</a:t>
            </a:r>
            <a:r>
              <a:rPr lang="fa-IR" altLang="zh-TW" sz="2800" dirty="0" smtClean="0">
                <a:solidFill>
                  <a:srgbClr val="040408"/>
                </a:solidFill>
                <a:latin typeface="Times New Roman" pitchFamily="18" charset="0"/>
                <a:cs typeface="B Zar" panose="00000400000000000000" pitchFamily="2" charset="-78"/>
              </a:rPr>
              <a:t> </a:t>
            </a:r>
            <a:r>
              <a:rPr lang="fa-IR" altLang="zh-TW" sz="2800" dirty="0" smtClean="0">
                <a:solidFill>
                  <a:srgbClr val="000000"/>
                </a:solidFill>
                <a:cs typeface="B Zar" panose="00000400000000000000" pitchFamily="2" charset="-78"/>
              </a:rPr>
              <a:t>نيز مي باشد.</a:t>
            </a:r>
            <a:endParaRPr lang="en-US" altLang="zh-TW" sz="2800" dirty="0" smtClean="0">
              <a:solidFill>
                <a:srgbClr val="000000"/>
              </a:solidFill>
              <a:cs typeface="B Zar" panose="00000400000000000000" pitchFamily="2" charset="-78"/>
            </a:endParaRPr>
          </a:p>
          <a:p>
            <a:endParaRPr lang="fa-IR" dirty="0">
              <a:cs typeface="B Zar" panose="00000400000000000000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3C2DDB-ADD9-4DD8-9D3A-A992FD079958}" type="slidenum">
              <a:rPr lang="ar-SA" smtClean="0">
                <a:cs typeface="B Zar" panose="00000400000000000000" pitchFamily="2" charset="-78"/>
              </a:rPr>
              <a:pPr>
                <a:defRPr/>
              </a:pPr>
              <a:t>8</a:t>
            </a:fld>
            <a:endParaRPr lang="en-US">
              <a:cs typeface="B Zar" panose="00000400000000000000" pitchFamily="2" charset="-78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9263" y="1747838"/>
            <a:ext cx="8226425" cy="1325562"/>
          </a:xfrm>
        </p:spPr>
        <p:txBody>
          <a:bodyPr/>
          <a:lstStyle/>
          <a:p>
            <a:r>
              <a:rPr lang="fa-IR" altLang="zh-TW" sz="2800" dirty="0" smtClean="0">
                <a:solidFill>
                  <a:srgbClr val="040408"/>
                </a:solidFill>
                <a:cs typeface="B Zar" panose="00000400000000000000" pitchFamily="2" charset="-78"/>
              </a:rPr>
              <a:t>مقدار کليد در گره ريشه در </a:t>
            </a:r>
            <a:r>
              <a:rPr lang="en-US" altLang="zh-TW" sz="2400" dirty="0" smtClean="0">
                <a:solidFill>
                  <a:srgbClr val="FF0000"/>
                </a:solidFill>
                <a:cs typeface="B Zar" panose="00000400000000000000" pitchFamily="2" charset="-78"/>
              </a:rPr>
              <a:t>max heap</a:t>
            </a:r>
            <a:r>
              <a:rPr lang="fa-IR" altLang="zh-TW" sz="2800" dirty="0" smtClean="0">
                <a:solidFill>
                  <a:srgbClr val="FF0000"/>
                </a:solidFill>
                <a:cs typeface="B Zar" panose="00000400000000000000" pitchFamily="2" charset="-78"/>
              </a:rPr>
              <a:t> </a:t>
            </a:r>
            <a:r>
              <a:rPr lang="fa-IR" altLang="zh-TW" sz="2800" dirty="0" smtClean="0">
                <a:solidFill>
                  <a:schemeClr val="tx2"/>
                </a:solidFill>
                <a:cs typeface="B Zar" panose="00000400000000000000" pitchFamily="2" charset="-78"/>
              </a:rPr>
              <a:t>(</a:t>
            </a:r>
            <a:r>
              <a:rPr lang="en-US" altLang="zh-TW" sz="2400" dirty="0" smtClean="0">
                <a:solidFill>
                  <a:schemeClr val="tx2"/>
                </a:solidFill>
                <a:cs typeface="B Zar" panose="00000400000000000000" pitchFamily="2" charset="-78"/>
              </a:rPr>
              <a:t>min heap</a:t>
            </a:r>
            <a:r>
              <a:rPr lang="fa-IR" altLang="zh-TW" sz="2800" dirty="0" smtClean="0">
                <a:solidFill>
                  <a:schemeClr val="tx2"/>
                </a:solidFill>
                <a:cs typeface="B Zar" panose="00000400000000000000" pitchFamily="2" charset="-78"/>
              </a:rPr>
              <a:t>) </a:t>
            </a:r>
            <a:r>
              <a:rPr lang="fa-IR" altLang="zh-TW" sz="2800" dirty="0" smtClean="0">
                <a:solidFill>
                  <a:srgbClr val="FF0000"/>
                </a:solidFill>
                <a:cs typeface="B Zar" panose="00000400000000000000" pitchFamily="2" charset="-78"/>
              </a:rPr>
              <a:t>بزرگترين</a:t>
            </a:r>
            <a:r>
              <a:rPr lang="fa-IR" altLang="zh-TW" dirty="0" smtClean="0">
                <a:solidFill>
                  <a:srgbClr val="040408"/>
                </a:solidFill>
                <a:cs typeface="B Zar" panose="00000400000000000000" pitchFamily="2" charset="-78"/>
              </a:rPr>
              <a:t> </a:t>
            </a:r>
            <a:r>
              <a:rPr lang="fa-IR" altLang="zh-TW" sz="2800" dirty="0" smtClean="0">
                <a:solidFill>
                  <a:srgbClr val="040408"/>
                </a:solidFill>
                <a:cs typeface="B Zar" panose="00000400000000000000" pitchFamily="2" charset="-78"/>
              </a:rPr>
              <a:t>(</a:t>
            </a:r>
            <a:r>
              <a:rPr lang="fa-IR" altLang="zh-TW" sz="2800" dirty="0" smtClean="0">
                <a:solidFill>
                  <a:schemeClr val="tx2"/>
                </a:solidFill>
                <a:cs typeface="B Zar" panose="00000400000000000000" pitchFamily="2" charset="-78"/>
              </a:rPr>
              <a:t>کوچکترين</a:t>
            </a:r>
            <a:r>
              <a:rPr lang="fa-IR" altLang="zh-TW" sz="2800" dirty="0" smtClean="0">
                <a:solidFill>
                  <a:srgbClr val="040408"/>
                </a:solidFill>
                <a:cs typeface="B Zar" panose="00000400000000000000" pitchFamily="2" charset="-78"/>
              </a:rPr>
              <a:t>) کليد در درخت است.</a:t>
            </a:r>
            <a:endParaRPr lang="en-US" altLang="zh-TW" sz="2800" dirty="0" smtClean="0">
              <a:solidFill>
                <a:srgbClr val="040408"/>
              </a:solidFill>
              <a:cs typeface="B Zar" panose="00000400000000000000" pitchFamily="2" charset="-78"/>
            </a:endParaRPr>
          </a:p>
          <a:p>
            <a:r>
              <a:rPr lang="fa-IR" altLang="zh-TW" sz="2800" b="1" dirty="0" smtClean="0">
                <a:solidFill>
                  <a:srgbClr val="040408"/>
                </a:solidFill>
                <a:cs typeface="B Zar" panose="00000400000000000000" pitchFamily="2" charset="-78"/>
              </a:rPr>
              <a:t>مثال</a:t>
            </a:r>
            <a:endParaRPr lang="en-US" altLang="zh-TW" sz="2800" b="1" dirty="0" smtClean="0">
              <a:solidFill>
                <a:srgbClr val="040408"/>
              </a:solidFill>
              <a:cs typeface="B Zar" panose="00000400000000000000" pitchFamily="2" charset="-78"/>
            </a:endParaRPr>
          </a:p>
        </p:txBody>
      </p:sp>
      <p:pic>
        <p:nvPicPr>
          <p:cNvPr id="174084" name="Picture 4" descr="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316" t="12780" r="9487" b="16496"/>
          <a:stretch>
            <a:fillRect/>
          </a:stretch>
        </p:blipFill>
        <p:spPr bwMode="auto">
          <a:xfrm>
            <a:off x="638629" y="2772229"/>
            <a:ext cx="4978400" cy="1799771"/>
          </a:xfrm>
          <a:prstGeom prst="rect">
            <a:avLst/>
          </a:prstGeom>
          <a:noFill/>
        </p:spPr>
      </p:pic>
      <p:pic>
        <p:nvPicPr>
          <p:cNvPr id="174085" name="Picture 5" descr="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377" t="11609" r="7084" b="14884"/>
          <a:stretch>
            <a:fillRect/>
          </a:stretch>
        </p:blipFill>
        <p:spPr bwMode="auto">
          <a:xfrm>
            <a:off x="653143" y="4760685"/>
            <a:ext cx="4963885" cy="1756229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6499762" y="3218805"/>
            <a:ext cx="17427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 smtClean="0">
                <a:solidFill>
                  <a:srgbClr val="0034DC"/>
                </a:solidFill>
                <a:latin typeface="+mn-lt"/>
                <a:cs typeface="B Zar" panose="00000400000000000000" pitchFamily="2" charset="-78"/>
              </a:rPr>
              <a:t>max heap</a:t>
            </a:r>
            <a:endParaRPr lang="fa-IR" altLang="zh-TW" sz="2800" dirty="0">
              <a:solidFill>
                <a:srgbClr val="0034DC"/>
              </a:solidFill>
              <a:latin typeface="+mn-lt"/>
              <a:cs typeface="B Zar" panose="000004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76885" y="5279832"/>
            <a:ext cx="16578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 smtClean="0">
                <a:solidFill>
                  <a:srgbClr val="0034DC"/>
                </a:solidFill>
                <a:latin typeface="+mn-lt"/>
                <a:cs typeface="B Zar" panose="00000400000000000000" pitchFamily="2" charset="-78"/>
              </a:rPr>
              <a:t>min heap</a:t>
            </a:r>
            <a:endParaRPr lang="fa-IR" altLang="zh-TW" sz="2800" dirty="0" smtClean="0">
              <a:solidFill>
                <a:srgbClr val="0034DC"/>
              </a:solidFill>
              <a:latin typeface="+mn-lt"/>
              <a:cs typeface="B Zar" panose="00000400000000000000" pitchFamily="2" charset="-78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B Zar" panose="00000400000000000000" pitchFamily="2" charset="-78"/>
              </a:rPr>
              <a:t>Heap</a:t>
            </a:r>
            <a:endParaRPr lang="fa-IR" dirty="0">
              <a:cs typeface="B Zar" panose="000004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ueprint">
  <a:themeElements>
    <a:clrScheme name="Blueprint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Blueprint">
      <a:majorFont>
        <a:latin typeface="Tahoma"/>
        <a:ea typeface=""/>
        <a:cs typeface="Zar"/>
      </a:majorFont>
      <a:minorFont>
        <a:latin typeface="Tahoma"/>
        <a:ea typeface=""/>
        <a:cs typeface="Za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457200" marR="0" indent="-45720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A50021"/>
          </a:buClr>
          <a:buSzTx/>
          <a:buFont typeface="Wingdings" pitchFamily="2" charset="2"/>
          <a:buChar char="ü"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457200" marR="0" indent="-45720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A50021"/>
          </a:buClr>
          <a:buSzTx/>
          <a:buFont typeface="Wingdings" pitchFamily="2" charset="2"/>
          <a:buChar char="ü"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Blueprint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14623</TotalTime>
  <Words>1476</Words>
  <Application>Microsoft Office PowerPoint</Application>
  <PresentationFormat>On-screen Show (4:3)</PresentationFormat>
  <Paragraphs>289</Paragraphs>
  <Slides>26</Slides>
  <Notes>2</Notes>
  <HiddenSlides>2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Courier New</vt:lpstr>
      <vt:lpstr>Verdana</vt:lpstr>
      <vt:lpstr>Zar</vt:lpstr>
      <vt:lpstr>Wingdings</vt:lpstr>
      <vt:lpstr>Times New Roman</vt:lpstr>
      <vt:lpstr>Arial</vt:lpstr>
      <vt:lpstr>Tahoma</vt:lpstr>
      <vt:lpstr>標楷體</vt:lpstr>
      <vt:lpstr>B Zar</vt:lpstr>
      <vt:lpstr>Perpetua</vt:lpstr>
      <vt:lpstr>Blueprint</vt:lpstr>
      <vt:lpstr>درختها- قسمت چهارم</vt:lpstr>
      <vt:lpstr>درختها</vt:lpstr>
      <vt:lpstr>صف هاي اولويت</vt:lpstr>
      <vt:lpstr>صف هاي اولويت</vt:lpstr>
      <vt:lpstr>صف هاي اولويت</vt:lpstr>
      <vt:lpstr>صف هاي اولويت</vt:lpstr>
      <vt:lpstr>صف هاي اولويت</vt:lpstr>
      <vt:lpstr>Heap</vt:lpstr>
      <vt:lpstr>Heap</vt:lpstr>
      <vt:lpstr>Heap</vt:lpstr>
      <vt:lpstr>Heap</vt:lpstr>
      <vt:lpstr>اضافه کردن يک عنصر در Max Heap</vt:lpstr>
      <vt:lpstr>PowerPoint Presentation</vt:lpstr>
      <vt:lpstr>درختهاي جستجوي دودويي</vt:lpstr>
      <vt:lpstr>درختهاي جستجوي دودويي</vt:lpstr>
      <vt:lpstr>جستجوي يک عضو در درخت جستجوي دودويي</vt:lpstr>
      <vt:lpstr>جستجوي يک عضو در درخت جستجوي دودويي</vt:lpstr>
      <vt:lpstr>PowerPoint Presentation</vt:lpstr>
      <vt:lpstr>جستجوي درخت جستجوي دودويي (از طريق انديس)</vt:lpstr>
      <vt:lpstr>جستجوي درخت جستجوي دودويي (از طريق انديس)</vt:lpstr>
      <vt:lpstr>اضافه کردن يک عضو در درخت جستجوي دودويي</vt:lpstr>
      <vt:lpstr>اضافه کردن يک عضو در درخت جستجوي دودويي</vt:lpstr>
      <vt:lpstr>اضافه کردن يک عضو در درخت جستجوي دودويي</vt:lpstr>
      <vt:lpstr>حذف يک عضو از درخت جستجوي دودويي</vt:lpstr>
      <vt:lpstr>حذف يک عضو از درخت جستجوي دودويي</vt:lpstr>
      <vt:lpstr>درخت هاي جستجوي دودويي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structure</dc:title>
  <dc:creator>A.Mirzaei</dc:creator>
  <cp:lastModifiedBy>SM Vahidipour</cp:lastModifiedBy>
  <cp:revision>1970</cp:revision>
  <dcterms:created xsi:type="dcterms:W3CDTF">2000-10-26T15:38:46Z</dcterms:created>
  <dcterms:modified xsi:type="dcterms:W3CDTF">2018-05-13T15:01:32Z</dcterms:modified>
</cp:coreProperties>
</file>