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65" r:id="rId3"/>
    <p:sldId id="257" r:id="rId4"/>
    <p:sldId id="258" r:id="rId5"/>
    <p:sldId id="259" r:id="rId6"/>
    <p:sldId id="260" r:id="rId7"/>
    <p:sldId id="267" r:id="rId8"/>
    <p:sldId id="268" r:id="rId9"/>
    <p:sldId id="261" r:id="rId10"/>
    <p:sldId id="262" r:id="rId11"/>
    <p:sldId id="263" r:id="rId12"/>
    <p:sldId id="264" r:id="rId13"/>
    <p:sldId id="266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 snapToGrid="0">
      <p:cViewPr varScale="1">
        <p:scale>
          <a:sx n="83" d="100"/>
          <a:sy n="83" d="100"/>
        </p:scale>
        <p:origin x="67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5EE00-37A1-460A-9B1E-952701D02924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1778-7C3E-4AC9-A361-886716FA3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70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B1778-7C3E-4AC9-A361-886716FA36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94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Getting Started With Solr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9AF-B542-479E-8959-330B1E08C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18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Getting Started With Solr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9AF-B542-479E-8959-330B1E08C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4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Getting Started With Solr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9AF-B542-479E-8959-330B1E08C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Bauhaus 93" panose="04030905020B02020C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Bahnschrift SemiBold" panose="020B0502040204020203" pitchFamily="34" charset="0"/>
              </a:defRPr>
            </a:lvl1pPr>
            <a:lvl2pPr>
              <a:defRPr>
                <a:latin typeface="Bahnschrift SemiBold" panose="020B0502040204020203" pitchFamily="34" charset="0"/>
              </a:defRPr>
            </a:lvl2pPr>
            <a:lvl3pPr>
              <a:defRPr>
                <a:latin typeface="Bahnschrift SemiBold" panose="020B0502040204020203" pitchFamily="34" charset="0"/>
              </a:defRPr>
            </a:lvl3pPr>
            <a:lvl4pPr>
              <a:defRPr>
                <a:latin typeface="Bahnschrift SemiBold" panose="020B0502040204020203" pitchFamily="34" charset="0"/>
              </a:defRPr>
            </a:lvl4pPr>
            <a:lvl5pPr>
              <a:defRPr>
                <a:latin typeface="Bahnschrift SemiBold" panose="020B05020402040202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Getting Started With Solr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9AF-B542-479E-8959-330B1E08C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74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Getting Started With Solr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9AF-B542-479E-8959-330B1E08C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Getting Started With Solr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9AF-B542-479E-8959-330B1E08C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5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Getting Started With Solr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9AF-B542-479E-8959-330B1E08C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95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Getting Started With Solr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9AF-B542-479E-8959-330B1E08C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6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Getting Started With Solr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9AF-B542-479E-8959-330B1E08C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5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Getting Started With Solr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9AF-B542-479E-8959-330B1E08C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4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Getting Started With Solr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9AF-B542-479E-8959-330B1E08C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6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auhaus 93" panose="04030905020B02020C02" pitchFamily="82" charset="0"/>
              </a:defRPr>
            </a:lvl1pPr>
          </a:lstStyle>
          <a:p>
            <a:r>
              <a:rPr lang="en-US" dirty="0" smtClean="0"/>
              <a:t>Getting Started With Solr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6B9AF-B542-479E-8959-330B1E08CE6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937" y="6311900"/>
            <a:ext cx="750749" cy="37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44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auhaus 93" panose="04030905020B02020C02" pitchFamily="8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70C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Bahnschrift SemiBold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Bahnschrift SemiBold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B050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Bahnschrift SemiBold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Bahnschrift SemiBold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Bahnschrift SemiBold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ucene.apache.org/solr/mirrors-solr-latest-redir.html" TargetMode="External"/><Relationship Id="rId2" Type="http://schemas.openxmlformats.org/officeDocument/2006/relationships/hyperlink" Target="http://www.oracle.com/technetwork/java/javase/downloads/jre8-downloads-2133155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:8983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Started With Solr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Sahar Nafisi</a:t>
            </a:r>
          </a:p>
          <a:p>
            <a:r>
              <a:rPr lang="en-US" dirty="0" smtClean="0"/>
              <a:t>Information Retrieval Presentation(</a:t>
            </a:r>
            <a:r>
              <a:rPr lang="en-US" dirty="0" err="1" smtClean="0"/>
              <a:t>Dr.Vahidipour</a:t>
            </a:r>
            <a:r>
              <a:rPr lang="en-US" dirty="0" smtClean="0"/>
              <a:t>)</a:t>
            </a:r>
          </a:p>
          <a:p>
            <a:r>
              <a:rPr lang="en-US" dirty="0" smtClean="0"/>
              <a:t>Kashan University</a:t>
            </a:r>
          </a:p>
          <a:p>
            <a:r>
              <a:rPr lang="en-US" dirty="0" smtClean="0"/>
              <a:t>Spring 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693" y="766703"/>
            <a:ext cx="2578613" cy="130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089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 &amp; Index </a:t>
            </a:r>
            <a:r>
              <a:rPr lang="en-US" dirty="0" smtClean="0"/>
              <a:t>Dataset (cont.)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Getting Started With Solr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9AF-B542-479E-8959-330B1E08CE69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076" y="1779234"/>
            <a:ext cx="3779848" cy="448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90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 &amp; Index Dataset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We would need to define a field to search for every </a:t>
            </a:r>
            <a:r>
              <a:rPr lang="en-US" dirty="0" smtClean="0"/>
              <a:t>query. Set </a:t>
            </a:r>
            <a:r>
              <a:rPr lang="en-US" dirty="0"/>
              <a:t>up a "catchall field" by defining a copy field that will take all data from all fields and index it into a field named </a:t>
            </a:r>
            <a:r>
              <a:rPr lang="en-US" dirty="0">
                <a:latin typeface="Consolas" panose="020B0609020204030204" pitchFamily="49" charset="0"/>
              </a:rPr>
              <a:t>_text_.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Getting Started With Solr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9AF-B542-479E-8959-330B1E08CE69}" type="slidenum">
              <a:rPr lang="en-US" smtClean="0"/>
              <a:t>11</a:t>
            </a:fld>
            <a:endParaRPr lang="en-US"/>
          </a:p>
        </p:txBody>
      </p:sp>
      <p:pic>
        <p:nvPicPr>
          <p:cNvPr id="1027" name="Picture 3" descr="C:\Users\ALIREZ~1\AppData\Local\Temp\SNAGHTML2b13ca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504045"/>
            <a:ext cx="47244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16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 &amp; Index Dataset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import documents from json, csv, xml &amp; … files, execute following command in Solr directory: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Getting Started With Solr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9AF-B542-479E-8959-330B1E08CE69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11540" y="2964873"/>
            <a:ext cx="10568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C0C0C0"/>
                </a:highlight>
                <a:latin typeface="Consolas" panose="020B0609020204030204" pitchFamily="49" charset="0"/>
              </a:rPr>
              <a:t>java -Dc</a:t>
            </a:r>
            <a:r>
              <a:rPr lang="en-US" dirty="0" smtClean="0">
                <a:solidFill>
                  <a:srgbClr val="000000"/>
                </a:solidFill>
                <a:highlight>
                  <a:srgbClr val="C0C0C0"/>
                </a:highlight>
                <a:latin typeface="Consolas" panose="020B0609020204030204" pitchFamily="49" charset="0"/>
              </a:rPr>
              <a:t>=&lt;core_name&gt; </a:t>
            </a:r>
            <a:r>
              <a:rPr lang="en-US" dirty="0">
                <a:solidFill>
                  <a:srgbClr val="000000"/>
                </a:solidFill>
                <a:highlight>
                  <a:srgbClr val="C0C0C0"/>
                </a:highlight>
                <a:latin typeface="Consolas" panose="020B0609020204030204" pitchFamily="49" charset="0"/>
              </a:rPr>
              <a:t>-jar .\example\</a:t>
            </a:r>
            <a:r>
              <a:rPr lang="en-US" dirty="0" err="1">
                <a:solidFill>
                  <a:srgbClr val="000000"/>
                </a:solidFill>
                <a:highlight>
                  <a:srgbClr val="C0C0C0"/>
                </a:highlight>
                <a:latin typeface="Consolas" panose="020B0609020204030204" pitchFamily="49" charset="0"/>
              </a:rPr>
              <a:t>exampledocs</a:t>
            </a:r>
            <a:r>
              <a:rPr lang="en-US" dirty="0">
                <a:solidFill>
                  <a:srgbClr val="000000"/>
                </a:solidFill>
                <a:highlight>
                  <a:srgbClr val="C0C0C0"/>
                </a:highlight>
                <a:latin typeface="Consolas" panose="020B0609020204030204" pitchFamily="49" charset="0"/>
              </a:rPr>
              <a:t>\post.jar -c </a:t>
            </a:r>
            <a:r>
              <a:rPr lang="en-US" dirty="0" smtClean="0">
                <a:solidFill>
                  <a:srgbClr val="000000"/>
                </a:solidFill>
                <a:highlight>
                  <a:srgbClr val="C0C0C0"/>
                </a:highlight>
                <a:latin typeface="Consolas" panose="020B0609020204030204" pitchFamily="49" charset="0"/>
              </a:rPr>
              <a:t>&lt;</a:t>
            </a:r>
            <a:r>
              <a:rPr lang="en-US" dirty="0" err="1" smtClean="0">
                <a:solidFill>
                  <a:srgbClr val="000000"/>
                </a:solidFill>
                <a:highlight>
                  <a:srgbClr val="C0C0C0"/>
                </a:highlight>
                <a:latin typeface="Consolas" panose="020B0609020204030204" pitchFamily="49" charset="0"/>
              </a:rPr>
              <a:t>dataset_file</a:t>
            </a:r>
            <a:r>
              <a:rPr lang="en-US" dirty="0" smtClean="0">
                <a:solidFill>
                  <a:srgbClr val="000000"/>
                </a:solidFill>
                <a:highlight>
                  <a:srgbClr val="C0C0C0"/>
                </a:highlight>
                <a:latin typeface="Consolas" panose="020B0609020204030204" pitchFamily="49" charset="0"/>
              </a:rPr>
              <a:t>(s)_path&gt;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90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Indexed Dataset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6653" y="1690688"/>
            <a:ext cx="7998694" cy="435133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Getting Started With Solr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9AF-B542-479E-8959-330B1E08CE6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05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execute query in “query” section of </a:t>
            </a:r>
            <a:r>
              <a:rPr lang="en-US" dirty="0" err="1" smtClean="0"/>
              <a:t>solr</a:t>
            </a:r>
            <a:r>
              <a:rPr lang="en-US" dirty="0" smtClean="0"/>
              <a:t> admin.</a:t>
            </a:r>
          </a:p>
          <a:p>
            <a:endParaRPr lang="en-US" dirty="0" smtClean="0"/>
          </a:p>
          <a:p>
            <a:r>
              <a:rPr lang="en-US" dirty="0" smtClean="0"/>
              <a:t>Also we can determine  the start number and number of rows in each page.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Getting Started With Solr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9AF-B542-479E-8959-330B1E08CE6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98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Execute query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173" y="1690688"/>
            <a:ext cx="7459436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Getting Started With Solr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9AF-B542-479E-8959-330B1E08CE6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84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☺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Getting Started With Solr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9AF-B542-479E-8959-330B1E08CE6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3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Start …!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Solr is designed to help developers to improve searching functionality in other applications.</a:t>
            </a:r>
          </a:p>
          <a:p>
            <a:pPr lvl="1" algn="just"/>
            <a:r>
              <a:rPr lang="en-US" dirty="0" smtClean="0"/>
              <a:t>Not used in raw form as an independent search engine.</a:t>
            </a:r>
          </a:p>
          <a:p>
            <a:pPr algn="just"/>
            <a:endParaRPr lang="en-US" dirty="0"/>
          </a:p>
          <a:p>
            <a:pPr algn="just"/>
            <a:r>
              <a:rPr lang="en-US" sz="2600" dirty="0" smtClean="0"/>
              <a:t>So, there is no strong Graphical User Interface and visualization tools.</a:t>
            </a:r>
          </a:p>
          <a:p>
            <a:pPr lvl="1" algn="just"/>
            <a:r>
              <a:rPr lang="en-US" dirty="0" smtClean="0"/>
              <a:t>Most of operations must execute in command line and communications with search engine should be made in RESTful API context.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Solr has prepared a full set of RESTful API’s for indexing, updating, searching &amp; … dataset.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Getting Started With Solr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9AF-B542-479E-8959-330B1E08CE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60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 &amp;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JRE (Java Runtime Environment) first, to run Solr.</a:t>
            </a:r>
          </a:p>
          <a:p>
            <a:pPr lvl="1"/>
            <a:r>
              <a:rPr lang="en-US" dirty="0" smtClean="0"/>
              <a:t>Download correct version for your OS from here:</a:t>
            </a:r>
            <a:br>
              <a:rPr lang="en-US" dirty="0" smtClean="0"/>
            </a:br>
            <a:r>
              <a:rPr lang="en-US" sz="1800" dirty="0" smtClean="0">
                <a:hlinkClick r:id="rId2"/>
              </a:rPr>
              <a:t>http://www.oracle.com/technetwork/java/javase/downloads/jre8-downloads-2133155.html</a:t>
            </a:r>
          </a:p>
          <a:p>
            <a:r>
              <a:rPr lang="en-US" dirty="0" smtClean="0"/>
              <a:t>Download correct version of Solr for your OS.</a:t>
            </a:r>
          </a:p>
          <a:p>
            <a:pPr lvl="1"/>
            <a:r>
              <a:rPr lang="en-US" dirty="0" smtClean="0">
                <a:hlinkClick r:id="rId3"/>
              </a:rPr>
              <a:t>https://lucene.apache.org/solr/mirrors-solr-latest-redir.html</a:t>
            </a:r>
            <a:endParaRPr lang="en-US" dirty="0" smtClean="0"/>
          </a:p>
          <a:p>
            <a:pPr lvl="1"/>
            <a:r>
              <a:rPr lang="en-US" dirty="0" smtClean="0"/>
              <a:t>Extract compressed file and open terminal in Solr directory and run this command: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there was no errors, Solr is working successfully.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43843" y="4682836"/>
            <a:ext cx="1957587" cy="3740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highlight>
                  <a:srgbClr val="C0C0C0"/>
                </a:highlight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$ bin/solr.cmd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Getting Started With Solr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9AF-B542-479E-8959-330B1E08CE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20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Solr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Execute this command in CMD.</a:t>
            </a:r>
          </a:p>
          <a:p>
            <a:endParaRPr lang="en-US" dirty="0"/>
          </a:p>
          <a:p>
            <a:r>
              <a:rPr lang="en-US" dirty="0" smtClean="0"/>
              <a:t>Open browser and enter </a:t>
            </a:r>
            <a:r>
              <a:rPr lang="en-US" sz="2000" dirty="0">
                <a:highlight>
                  <a:srgbClr val="C0C0C0"/>
                </a:highlight>
                <a:latin typeface="Consolas" panose="020B0609020204030204" pitchFamily="49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en-US" sz="2000" dirty="0" smtClean="0">
                <a:highlight>
                  <a:srgbClr val="C0C0C0"/>
                </a:highlight>
                <a:latin typeface="Consolas" panose="020B0609020204030204" pitchFamily="49" charset="0"/>
                <a:cs typeface="Arial" panose="020B0604020202020204" pitchFamily="34" charset="0"/>
                <a:hlinkClick r:id="rId2"/>
              </a:rPr>
              <a:t>localhost:8983</a:t>
            </a:r>
            <a:r>
              <a:rPr lang="en-US" dirty="0" smtClean="0"/>
              <a:t>in URL bar.</a:t>
            </a:r>
          </a:p>
          <a:p>
            <a:r>
              <a:rPr lang="en-US" dirty="0" smtClean="0"/>
              <a:t>Create Solr core with this command:</a:t>
            </a:r>
            <a:endParaRPr lang="fa-IR" dirty="0" smtClean="0"/>
          </a:p>
          <a:p>
            <a:endParaRPr lang="en-US" dirty="0" smtClean="0"/>
          </a:p>
          <a:p>
            <a:r>
              <a:rPr lang="en-US" dirty="0"/>
              <a:t>For each search engine and data set, we need to create a </a:t>
            </a:r>
            <a:r>
              <a:rPr lang="en-US" dirty="0" smtClean="0"/>
              <a:t>core.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63930" y="2307207"/>
            <a:ext cx="2717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$ </a:t>
            </a:r>
            <a:r>
              <a:rPr lang="en-US" dirty="0" smtClean="0">
                <a:highlight>
                  <a:srgbClr val="C0C0C0"/>
                </a:highlight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bin/solr.cmd start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24197" y="3945878"/>
            <a:ext cx="4743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C0C0C0"/>
                </a:highlight>
                <a:latin typeface="Consolas" panose="020B0609020204030204" pitchFamily="49" charset="0"/>
              </a:rPr>
              <a:t>$ bin\solr.cmd create -c &lt;core_name&gt;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Getting Started With Solr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9AF-B542-479E-8959-330B1E08CE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87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Solr Admin Panel </a:t>
            </a:r>
            <a:r>
              <a:rPr lang="en-US" dirty="0"/>
              <a:t>&amp; Core Selector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Getting Started With Solr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9AF-B542-479E-8959-330B1E08CE69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035" y="1348836"/>
            <a:ext cx="10647929" cy="47600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0012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Useful Solr Commands in Terminal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highlight>
                  <a:srgbClr val="C0C0C0"/>
                </a:highlight>
                <a:latin typeface="Consolas" panose="020B0609020204030204" pitchFamily="49" charset="0"/>
              </a:rPr>
              <a:t>$ bin\solr.cmd start -p &lt;port_number&gt;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n-US" dirty="0" smtClean="0"/>
              <a:t>Starts Solr server on another</a:t>
            </a:r>
            <a:r>
              <a:rPr lang="fa-IR" dirty="0" smtClean="0"/>
              <a:t> </a:t>
            </a:r>
            <a:r>
              <a:rPr lang="en-US" dirty="0" smtClean="0"/>
              <a:t> port other than default port(8983).</a:t>
            </a:r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highlight>
                  <a:srgbClr val="C0C0C0"/>
                </a:highlight>
                <a:latin typeface="Consolas" panose="020B0609020204030204" pitchFamily="49" charset="0"/>
              </a:rPr>
              <a:t>$ bin\solr.cmd status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Show all Solr servers running on system and memory status of </a:t>
            </a:r>
            <a:r>
              <a:rPr lang="en-US" dirty="0" smtClean="0"/>
              <a:t>them.</a:t>
            </a:r>
          </a:p>
          <a:p>
            <a:pPr>
              <a:lnSpc>
                <a:spcPct val="100000"/>
              </a:lnSpc>
            </a:pPr>
            <a:endParaRPr lang="en-US" dirty="0" smtClean="0">
              <a:solidFill>
                <a:srgbClr val="000000"/>
              </a:solidFill>
              <a:highlight>
                <a:srgbClr val="C0C0C0"/>
              </a:highlight>
              <a:latin typeface="Consolas" panose="020B0609020204030204" pitchFamily="49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highlight>
                  <a:srgbClr val="C0C0C0"/>
                </a:highlight>
                <a:latin typeface="Consolas" panose="020B0609020204030204" pitchFamily="49" charset="0"/>
              </a:rPr>
              <a:t>$ </a:t>
            </a:r>
            <a:r>
              <a:rPr lang="en-US" dirty="0">
                <a:solidFill>
                  <a:srgbClr val="000000"/>
                </a:solidFill>
                <a:highlight>
                  <a:srgbClr val="C0C0C0"/>
                </a:highlight>
                <a:latin typeface="Consolas" panose="020B0609020204030204" pitchFamily="49" charset="0"/>
              </a:rPr>
              <a:t>bin\solr.cmd </a:t>
            </a:r>
            <a:r>
              <a:rPr lang="en-US" dirty="0" smtClean="0">
                <a:solidFill>
                  <a:srgbClr val="000000"/>
                </a:solidFill>
                <a:highlight>
                  <a:srgbClr val="C0C0C0"/>
                </a:highlight>
                <a:latin typeface="Consolas" panose="020B0609020204030204" pitchFamily="49" charset="0"/>
              </a:rPr>
              <a:t>stop -all</a:t>
            </a:r>
          </a:p>
          <a:p>
            <a:pPr marL="457200"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Stop all </a:t>
            </a:r>
            <a:r>
              <a:rPr lang="en-US" dirty="0"/>
              <a:t>Solr </a:t>
            </a:r>
            <a:r>
              <a:rPr lang="en-US" dirty="0" smtClean="0"/>
              <a:t>servers running on system.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endParaRPr lang="en-US" dirty="0" smtClean="0">
              <a:solidFill>
                <a:srgbClr val="000000"/>
              </a:solidFill>
              <a:highlight>
                <a:srgbClr val="C0C0C0"/>
              </a:highlight>
              <a:latin typeface="Consolas" panose="020B0609020204030204" pitchFamily="49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highlight>
                  <a:srgbClr val="C0C0C0"/>
                </a:highlight>
                <a:latin typeface="Consolas" panose="020B0609020204030204" pitchFamily="49" charset="0"/>
              </a:rPr>
              <a:t>$ </a:t>
            </a:r>
            <a:r>
              <a:rPr lang="en-US" dirty="0">
                <a:solidFill>
                  <a:srgbClr val="000000"/>
                </a:solidFill>
                <a:highlight>
                  <a:srgbClr val="C0C0C0"/>
                </a:highlight>
                <a:latin typeface="Consolas" panose="020B0609020204030204" pitchFamily="49" charset="0"/>
              </a:rPr>
              <a:t>bin\solr.cmd stop </a:t>
            </a:r>
            <a:r>
              <a:rPr lang="en-US" dirty="0" smtClean="0">
                <a:solidFill>
                  <a:srgbClr val="000000"/>
                </a:solidFill>
                <a:highlight>
                  <a:srgbClr val="C0C0C0"/>
                </a:highlight>
                <a:latin typeface="Consolas" panose="020B0609020204030204" pitchFamily="49" charset="0"/>
              </a:rPr>
              <a:t>–p &lt;port_number&gt; </a:t>
            </a:r>
            <a:endParaRPr lang="en-US" dirty="0">
              <a:solidFill>
                <a:srgbClr val="000000"/>
              </a:solidFill>
              <a:highlight>
                <a:srgbClr val="C0C0C0"/>
              </a:highlight>
              <a:latin typeface="Consolas" panose="020B0609020204030204" pitchFamily="49" charset="0"/>
            </a:endParaRPr>
          </a:p>
          <a:p>
            <a:pPr marL="457200"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Stop Solr server running on a specified port.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Getting Started With Solr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9AF-B542-479E-8959-330B1E08CE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28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 Stop Words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Solr has a stop words list for every language, users can view this list, and also add, edit and remove stop words from that.</a:t>
            </a:r>
          </a:p>
          <a:p>
            <a:endParaRPr lang="en-US" dirty="0"/>
          </a:p>
          <a:p>
            <a:r>
              <a:rPr lang="en-US" dirty="0" smtClean="0"/>
              <a:t>To modify stop words list go to:</a:t>
            </a:r>
            <a:br>
              <a:rPr lang="en-US" dirty="0" smtClean="0"/>
            </a:br>
            <a:r>
              <a:rPr lang="en-US" sz="2400" dirty="0" smtClean="0">
                <a:latin typeface="Consolas" panose="020B0609020204030204" pitchFamily="49" charset="0"/>
              </a:rPr>
              <a:t>./server/</a:t>
            </a:r>
            <a:r>
              <a:rPr lang="en-US" sz="2400" dirty="0" err="1" smtClean="0">
                <a:latin typeface="Consolas" panose="020B0609020204030204" pitchFamily="49" charset="0"/>
              </a:rPr>
              <a:t>solr</a:t>
            </a:r>
            <a:r>
              <a:rPr lang="en-US" sz="2400" dirty="0" smtClean="0">
                <a:latin typeface="Consolas" panose="020B0609020204030204" pitchFamily="49" charset="0"/>
              </a:rPr>
              <a:t>/&lt;</a:t>
            </a:r>
            <a:r>
              <a:rPr lang="en-US" sz="2400" dirty="0" err="1" smtClean="0">
                <a:latin typeface="Consolas" panose="020B0609020204030204" pitchFamily="49" charset="0"/>
              </a:rPr>
              <a:t>core_name</a:t>
            </a:r>
            <a:r>
              <a:rPr lang="en-US" sz="2400" dirty="0" smtClean="0">
                <a:latin typeface="Consolas" panose="020B0609020204030204" pitchFamily="49" charset="0"/>
              </a:rPr>
              <a:t>&gt;/</a:t>
            </a:r>
            <a:r>
              <a:rPr lang="en-US" sz="2400" dirty="0" err="1" smtClean="0">
                <a:latin typeface="Consolas" panose="020B0609020204030204" pitchFamily="49" charset="0"/>
              </a:rPr>
              <a:t>conf</a:t>
            </a:r>
            <a:r>
              <a:rPr lang="en-US" sz="2400" dirty="0" smtClean="0">
                <a:latin typeface="Consolas" panose="020B0609020204030204" pitchFamily="49" charset="0"/>
              </a:rPr>
              <a:t>/</a:t>
            </a:r>
            <a:r>
              <a:rPr lang="en-US" sz="2400" dirty="0" err="1" smtClean="0">
                <a:latin typeface="Consolas" panose="020B0609020204030204" pitchFamily="49" charset="0"/>
              </a:rPr>
              <a:t>lang</a:t>
            </a:r>
            <a:r>
              <a:rPr lang="en-US" sz="2400" dirty="0" smtClean="0">
                <a:latin typeface="Consolas" panose="020B0609020204030204" pitchFamily="49" charset="0"/>
              </a:rPr>
              <a:t>/</a:t>
            </a:r>
            <a:r>
              <a:rPr lang="en-US" sz="2400" dirty="0" err="1" smtClean="0">
                <a:latin typeface="Consolas" panose="020B0609020204030204" pitchFamily="49" charset="0"/>
              </a:rPr>
              <a:t>stopwords</a:t>
            </a:r>
            <a:r>
              <a:rPr lang="en-US" sz="2400" dirty="0" smtClean="0">
                <a:latin typeface="Consolas" panose="020B0609020204030204" pitchFamily="49" charset="0"/>
              </a:rPr>
              <a:t>_&lt;</a:t>
            </a:r>
            <a:r>
              <a:rPr lang="en-US" sz="2400" dirty="0" err="1" smtClean="0">
                <a:latin typeface="Consolas" panose="020B0609020204030204" pitchFamily="49" charset="0"/>
              </a:rPr>
              <a:t>lang</a:t>
            </a:r>
            <a:r>
              <a:rPr lang="en-US" sz="2400" dirty="0" smtClean="0">
                <a:latin typeface="Consolas" panose="020B0609020204030204" pitchFamily="49" charset="0"/>
              </a:rPr>
              <a:t>&gt;.txt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and open txt file with an editor.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Getting Started With Solr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9AF-B542-479E-8959-330B1E08CE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878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Words List Screenshot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Getting Started With Solr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9AF-B542-479E-8959-330B1E08CE69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315" y="1822591"/>
            <a:ext cx="7899370" cy="4401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799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&amp; Index Dataset (Films Dataset)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Because ‘name’ of the first film in the dataset is number</a:t>
            </a:r>
            <a:br>
              <a:rPr lang="en-US" dirty="0" smtClean="0"/>
            </a:br>
            <a:r>
              <a:rPr lang="en-US" dirty="0" smtClean="0"/>
              <a:t>("</a:t>
            </a:r>
            <a:r>
              <a:rPr lang="en-US" dirty="0"/>
              <a:t>name": ".45</a:t>
            </a:r>
            <a:r>
              <a:rPr lang="en-US" dirty="0" smtClean="0"/>
              <a:t>"), Solr</a:t>
            </a:r>
            <a:r>
              <a:rPr lang="en-US" dirty="0"/>
              <a:t> </a:t>
            </a:r>
            <a:r>
              <a:rPr lang="en-US" dirty="0" smtClean="0"/>
              <a:t>considers type of ‘name’ field as number and in other rows can’t parse string to number and causes error.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To solve this problem,  we must define ‘name’ field as ‘general_text’ in admin UI’s schema section.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You can define all fields of dataset with their type in schema section but if you don’t, fields generate automatically after data import.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Getting Started With Solr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B9AF-B542-479E-8959-330B1E08CE6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50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532</Words>
  <Application>Microsoft Office PowerPoint</Application>
  <PresentationFormat>Widescreen</PresentationFormat>
  <Paragraphs>100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Bahnschrift SemiBold</vt:lpstr>
      <vt:lpstr>Bauhaus 93</vt:lpstr>
      <vt:lpstr>Calibri</vt:lpstr>
      <vt:lpstr>Consolas</vt:lpstr>
      <vt:lpstr>Times New Roman</vt:lpstr>
      <vt:lpstr>Wingdings</vt:lpstr>
      <vt:lpstr>Office Theme</vt:lpstr>
      <vt:lpstr>Getting Started With Solr</vt:lpstr>
      <vt:lpstr>Before Start …!</vt:lpstr>
      <vt:lpstr>Download &amp; Run</vt:lpstr>
      <vt:lpstr>Start Solr Server</vt:lpstr>
      <vt:lpstr>Solr Admin Panel &amp; Core Selector</vt:lpstr>
      <vt:lpstr>Some Useful Solr Commands in Terminal</vt:lpstr>
      <vt:lpstr>Modify Stop Words List</vt:lpstr>
      <vt:lpstr>Stop Words List Screenshot</vt:lpstr>
      <vt:lpstr>Import &amp; Index Dataset (Films Dataset)</vt:lpstr>
      <vt:lpstr>Import &amp; Index Dataset (cont.)</vt:lpstr>
      <vt:lpstr>Import &amp; Index Dataset (cont.)</vt:lpstr>
      <vt:lpstr>Import &amp; Index Dataset (cont.)</vt:lpstr>
      <vt:lpstr>Overview of Indexed Dataset</vt:lpstr>
      <vt:lpstr>Execute query</vt:lpstr>
      <vt:lpstr>Execute query</vt:lpstr>
      <vt:lpstr>Thank you 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Sahar Nafisi</cp:lastModifiedBy>
  <cp:revision>135</cp:revision>
  <dcterms:created xsi:type="dcterms:W3CDTF">2018-05-25T07:43:24Z</dcterms:created>
  <dcterms:modified xsi:type="dcterms:W3CDTF">2018-05-27T20:00:14Z</dcterms:modified>
</cp:coreProperties>
</file>