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73"/>
  </p:notesMasterIdLst>
  <p:handoutMasterIdLst>
    <p:handoutMasterId r:id="rId74"/>
  </p:handoutMasterIdLst>
  <p:sldIdLst>
    <p:sldId id="1375" r:id="rId2"/>
    <p:sldId id="1383" r:id="rId3"/>
    <p:sldId id="1184" r:id="rId4"/>
    <p:sldId id="1185" r:id="rId5"/>
    <p:sldId id="1295" r:id="rId6"/>
    <p:sldId id="1299" r:id="rId7"/>
    <p:sldId id="1300" r:id="rId8"/>
    <p:sldId id="1301" r:id="rId9"/>
    <p:sldId id="1394" r:id="rId10"/>
    <p:sldId id="1400" r:id="rId11"/>
    <p:sldId id="1401" r:id="rId12"/>
    <p:sldId id="1402" r:id="rId13"/>
    <p:sldId id="1403" r:id="rId14"/>
    <p:sldId id="1404" r:id="rId15"/>
    <p:sldId id="1405" r:id="rId16"/>
    <p:sldId id="1406" r:id="rId17"/>
    <p:sldId id="1377" r:id="rId18"/>
    <p:sldId id="1189" r:id="rId19"/>
    <p:sldId id="1407" r:id="rId20"/>
    <p:sldId id="1190" r:id="rId21"/>
    <p:sldId id="1191" r:id="rId22"/>
    <p:sldId id="1033" r:id="rId23"/>
    <p:sldId id="1034" r:id="rId24"/>
    <p:sldId id="1374" r:id="rId25"/>
    <p:sldId id="1372" r:id="rId26"/>
    <p:sldId id="1036" r:id="rId27"/>
    <p:sldId id="1393" r:id="rId28"/>
    <p:sldId id="1040" r:id="rId29"/>
    <p:sldId id="1408" r:id="rId30"/>
    <p:sldId id="1409" r:id="rId31"/>
    <p:sldId id="1410" r:id="rId32"/>
    <p:sldId id="1418" r:id="rId33"/>
    <p:sldId id="1411" r:id="rId34"/>
    <p:sldId id="1412" r:id="rId35"/>
    <p:sldId id="1413" r:id="rId36"/>
    <p:sldId id="1414" r:id="rId37"/>
    <p:sldId id="1415" r:id="rId38"/>
    <p:sldId id="1416" r:id="rId39"/>
    <p:sldId id="1417" r:id="rId40"/>
    <p:sldId id="1419" r:id="rId41"/>
    <p:sldId id="1042" r:id="rId42"/>
    <p:sldId id="1044" r:id="rId43"/>
    <p:sldId id="1043" r:id="rId44"/>
    <p:sldId id="1041" r:id="rId45"/>
    <p:sldId id="1421" r:id="rId46"/>
    <p:sldId id="1422" r:id="rId47"/>
    <p:sldId id="1424" r:id="rId48"/>
    <p:sldId id="1423" r:id="rId49"/>
    <p:sldId id="1427" r:id="rId50"/>
    <p:sldId id="1425" r:id="rId51"/>
    <p:sldId id="1426" r:id="rId52"/>
    <p:sldId id="1392" r:id="rId53"/>
    <p:sldId id="1395" r:id="rId54"/>
    <p:sldId id="1073" r:id="rId55"/>
    <p:sldId id="1429" r:id="rId56"/>
    <p:sldId id="1430" r:id="rId57"/>
    <p:sldId id="1428" r:id="rId58"/>
    <p:sldId id="1206" r:id="rId59"/>
    <p:sldId id="1431" r:id="rId60"/>
    <p:sldId id="1307" r:id="rId61"/>
    <p:sldId id="1205" r:id="rId62"/>
    <p:sldId id="1324" r:id="rId63"/>
    <p:sldId id="1385" r:id="rId64"/>
    <p:sldId id="1396" r:id="rId65"/>
    <p:sldId id="1271" r:id="rId66"/>
    <p:sldId id="1273" r:id="rId67"/>
    <p:sldId id="1274" r:id="rId68"/>
    <p:sldId id="1275" r:id="rId69"/>
    <p:sldId id="1276" r:id="rId70"/>
    <p:sldId id="1278" r:id="rId71"/>
    <p:sldId id="1288" r:id="rId7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6EA"/>
    <a:srgbClr val="FAE2F6"/>
    <a:srgbClr val="170981"/>
    <a:srgbClr val="121328"/>
    <a:srgbClr val="D7FDF9"/>
    <a:srgbClr val="003366"/>
    <a:srgbClr val="0066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88689" autoAdjust="0"/>
  </p:normalViewPr>
  <p:slideViewPr>
    <p:cSldViewPr>
      <p:cViewPr varScale="1">
        <p:scale>
          <a:sx n="66" d="100"/>
          <a:sy n="66" d="100"/>
        </p:scale>
        <p:origin x="1626" y="60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4.xml"/><Relationship Id="rId13" Type="http://schemas.openxmlformats.org/officeDocument/2006/relationships/slide" Target="slides/slide64.xml"/><Relationship Id="rId3" Type="http://schemas.openxmlformats.org/officeDocument/2006/relationships/slide" Target="slides/slide9.xml"/><Relationship Id="rId7" Type="http://schemas.openxmlformats.org/officeDocument/2006/relationships/slide" Target="slides/slide53.xml"/><Relationship Id="rId12" Type="http://schemas.openxmlformats.org/officeDocument/2006/relationships/slide" Target="slides/slide61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25.xml"/><Relationship Id="rId11" Type="http://schemas.openxmlformats.org/officeDocument/2006/relationships/slide" Target="slides/slide58.xml"/><Relationship Id="rId5" Type="http://schemas.openxmlformats.org/officeDocument/2006/relationships/slide" Target="slides/slide22.xml"/><Relationship Id="rId10" Type="http://schemas.openxmlformats.org/officeDocument/2006/relationships/slide" Target="slides/slide57.xml"/><Relationship Id="rId4" Type="http://schemas.openxmlformats.org/officeDocument/2006/relationships/slide" Target="slides/slide21.xml"/><Relationship Id="rId9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F62D7F1-655E-42EC-B689-36C8878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2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5" tIns="46153" rIns="92305" bIns="46153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8A76F1A-8999-4BF3-B4CA-818B78572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48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030DE9-6DEB-421F-BA10-B5CAB9C55AB9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C48EC503-CC4A-4279-90A9-87CD25551BAC}" type="slidenum">
              <a:rPr lang="zh-CN" altLang="en-US"/>
              <a:pPr algn="r" eaLnBrk="0" hangingPunct="0"/>
              <a:t>1</a:t>
            </a:fld>
            <a:endParaRPr lang="en-US" altLang="zh-CN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91662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Prohibitive</a:t>
            </a:r>
            <a:r>
              <a:rPr lang="fa-IR" dirty="0" smtClean="0"/>
              <a:t>  فوق العاده ---- جلوگیری</a:t>
            </a:r>
            <a:r>
              <a:rPr lang="fa-IR" baseline="0" dirty="0" smtClean="0"/>
              <a:t> کننده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76F1A-8999-4BF3-B4CA-818B785723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82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decouple </a:t>
            </a:r>
            <a:r>
              <a:rPr lang="fa-IR" dirty="0" smtClean="0"/>
              <a:t>جدا</a:t>
            </a:r>
            <a:r>
              <a:rPr lang="fa-IR" baseline="0" dirty="0" smtClean="0"/>
              <a:t> کردن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76F1A-8999-4BF3-B4CA-818B785723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R=</a:t>
            </a:r>
            <a:r>
              <a:rPr lang="fa-IR" dirty="0" smtClean="0"/>
              <a:t>تعداد</a:t>
            </a:r>
            <a:r>
              <a:rPr lang="fa-IR" baseline="0" dirty="0" smtClean="0"/>
              <a:t> قوانین انجمنی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76F1A-8999-4BF3-B4CA-818B785723A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78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/>
              <a:t>DHP: Reduce the Number of Candidates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76F1A-8999-4BF3-B4CA-818B785723A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1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BDF11A-B886-45A3-8428-0C310B3737DC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7804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D9828AB-5C86-4295-971B-86B008BAB523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5445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F78779-08E1-4F85-A397-F2D6AD27F72A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3471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6A00EC-C191-472E-B435-FB5BFE47AFE6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2700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DB01D67-9133-4E3B-91FF-DA70F0725D74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P. 290: </a:t>
            </a:r>
            <a:r>
              <a:rPr lang="en-US" altLang="en-US" dirty="0" err="1" smtClean="0"/>
              <a:t>Psuedo</a:t>
            </a:r>
            <a:r>
              <a:rPr lang="en-US" alt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53719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869B34-F006-4277-883F-30958C9ED658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978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3CDF76-FFB5-4616-B37F-F4482F266C1E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7920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73AFB2-7138-458B-861A-F4C8EC753D9B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028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B1E2AB-B76D-4033-B749-5216EE6C772D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9845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ADEF52-DA9B-4019-A03F-95F3A5F06AEB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060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3" rIns="92305" bIns="46153" anchor="b"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D96E5A6C-5FD0-4766-BE01-442CEEB34F98}" type="slidenum">
              <a:rPr lang="en-US" altLang="en-US"/>
              <a:pPr algn="r" eaLnBrk="0" hangingPunct="0"/>
              <a:t>27</a:t>
            </a:fld>
            <a:endParaRPr lang="en-US" alt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9450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1FFA74-CA91-4638-82AA-F4D1A318C7FC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9432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43DF3D-C521-4598-932F-B82CB866169A}" type="slidenum">
              <a:rPr lang="en-US" altLang="en-US" smtClean="0"/>
              <a:pPr/>
              <a:t>41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0506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DB2410-8E1B-485C-8892-2475839A342F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706570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53C634-ECA0-4BC9-AC4F-67092A58BA1E}" type="slidenum">
              <a:rPr lang="en-US" altLang="en-US" smtClean="0"/>
              <a:pPr/>
              <a:t>43</a:t>
            </a:fld>
            <a:endParaRPr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49761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AA54FD-A8D8-4AF0-9727-4745149175B5}" type="slidenum">
              <a:rPr lang="en-US" altLang="en-US" smtClean="0"/>
              <a:pPr/>
              <a:t>44</a:t>
            </a:fld>
            <a:endParaRPr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9927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05" tIns="46153" rIns="92305" bIns="46153" anchor="b"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690741E5-18FA-4016-858C-EBF3360D5E1B}" type="slidenum">
              <a:rPr lang="en-US" altLang="en-US"/>
              <a:pPr algn="r" eaLnBrk="0" hangingPunct="0"/>
              <a:t>52</a:t>
            </a:fld>
            <a:endParaRPr lang="en-US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735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92479C-F2D0-4E76-A794-BD59793129FA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Set of Items:</a:t>
            </a:r>
            <a:r>
              <a:rPr lang="en-US" altLang="en-US" baseline="0" dirty="0" smtClean="0"/>
              <a:t> bread and milk</a:t>
            </a:r>
          </a:p>
          <a:p>
            <a:r>
              <a:rPr lang="en-US" altLang="en-US" baseline="0" dirty="0" smtClean="0"/>
              <a:t>Set of subsequence: (in shopping history) First buy PC, then Digital Camera, then Memory Card.</a:t>
            </a:r>
          </a:p>
          <a:p>
            <a:r>
              <a:rPr lang="en-US" altLang="en-US" baseline="0" dirty="0" smtClean="0"/>
              <a:t>Set of substructure: different structural form, such as subgraph, subtree, which may combined with itemsets or subsequences.</a:t>
            </a:r>
          </a:p>
          <a:p>
            <a:endParaRPr lang="en-US" alt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R. Agrawal et.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al.,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Mining association rules between sets of items in large databases, 19646 citation.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 </a:t>
            </a:r>
            <a:r>
              <a:rPr lang="en-US" altLang="en-US" sz="1200" dirty="0" smtClean="0"/>
              <a:t>inherent regularities:</a:t>
            </a:r>
            <a:r>
              <a:rPr lang="fa-IR" altLang="en-US" sz="1200" dirty="0" smtClean="0"/>
              <a:t>نظم ذاتی </a:t>
            </a:r>
            <a:endParaRPr lang="en-US" alt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 purpose of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market basket analysis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is to determine what products customers purchase together.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Cross-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marketing</a:t>
            </a:r>
            <a:r>
              <a:rPr lang="fa-IR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بازاریابی متقابل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Sale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Campaign: </a:t>
            </a:r>
            <a:r>
              <a:rPr lang="fa-IR" sz="12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کمپین فروش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97098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1ADAA9E-39EF-4677-8D8C-DF08FFEC7C6F}" type="slidenum">
              <a:rPr lang="en-US" altLang="en-US" smtClean="0"/>
              <a:pPr/>
              <a:t>53</a:t>
            </a:fld>
            <a:endParaRPr lang="en-US" alt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77650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DD3C35-0E81-4E0C-87B4-69DE1FDD1DB2}" type="slidenum">
              <a:rPr lang="en-US" altLang="en-US" smtClean="0"/>
              <a:pPr/>
              <a:t>54</a:t>
            </a:fld>
            <a:endParaRPr lang="en-US" alt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Contingency Table: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جدول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حدوث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در برخي از مواقع ممکن است الگوهايي با تکرار کم نيز براي کاربر سودمند باشند.</a:t>
            </a:r>
          </a:p>
          <a:p>
            <a:r>
              <a:rPr lang="fa-IR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معیارها دو</a:t>
            </a:r>
            <a:r>
              <a:rPr lang="fa-IR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دسته اند: 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objective , Subjective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Objective:</a:t>
            </a:r>
            <a:r>
              <a:rPr lang="fa-IR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به داده مربوط است مثل ساپورت و کانفیدنس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Subjective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</a:t>
            </a:r>
            <a:r>
              <a:rPr lang="fa-IR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به فرد و حوزه کار مربوط است</a:t>
            </a:r>
          </a:p>
          <a:p>
            <a:endParaRPr lang="en-US" altLang="en-US" dirty="0" smtClean="0"/>
          </a:p>
          <a:p>
            <a:r>
              <a:rPr lang="fa-IR" altLang="en-US" dirty="0" smtClean="0"/>
              <a:t>در حالت</a:t>
            </a:r>
            <a:r>
              <a:rPr lang="fa-IR" altLang="en-US" baseline="0" dirty="0" smtClean="0"/>
              <a:t> اول بین دو مورد همبستگی منفی وجود دارد افزایش یکی باعث کاهش دیگری است</a:t>
            </a:r>
          </a:p>
          <a:p>
            <a:endParaRPr lang="fa-IR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5369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DD3C35-0E81-4E0C-87B4-69DE1FDD1DB2}" type="slidenum">
              <a:rPr lang="en-US" altLang="en-US" smtClean="0"/>
              <a:pPr/>
              <a:t>55</a:t>
            </a:fld>
            <a:endParaRPr lang="en-US" alt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Contingency Table: </a:t>
            </a:r>
            <a:r>
              <a:rPr lang="fa-IR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جدول</a:t>
            </a:r>
            <a:r>
              <a:rPr lang="fa-IR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حدوث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fa-IR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در برخي از مواقع ممکن است الگوهايي با تکرار کم نيز براي کاربر سودمند باشند.</a:t>
            </a:r>
          </a:p>
          <a:p>
            <a:r>
              <a:rPr lang="fa-IR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معیارها دو</a:t>
            </a:r>
            <a:r>
              <a:rPr lang="fa-IR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دسته اند: 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objective , Subjective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Objective:</a:t>
            </a:r>
            <a:r>
              <a:rPr lang="fa-IR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به داده مربوط است مثل ساپورت و کانفیدنس</a:t>
            </a:r>
          </a:p>
          <a:p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Subjective</a:t>
            </a:r>
            <a:r>
              <a:rPr lang="en-US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</a:t>
            </a:r>
            <a:r>
              <a:rPr lang="fa-IR" altLang="en-US" sz="120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 به فرد و حوزه کار مربوط است</a:t>
            </a:r>
          </a:p>
          <a:p>
            <a:endParaRPr lang="en-US" altLang="en-US" dirty="0" smtClean="0"/>
          </a:p>
          <a:p>
            <a:r>
              <a:rPr lang="fa-IR" altLang="en-US" dirty="0" smtClean="0"/>
              <a:t>در حالت</a:t>
            </a:r>
            <a:r>
              <a:rPr lang="fa-IR" altLang="en-US" baseline="0" dirty="0" smtClean="0"/>
              <a:t> اول بین دو مورد همبستگی منفی وجود دارد افزایش یکی باعث کاهش دیگری است</a:t>
            </a:r>
          </a:p>
          <a:p>
            <a:endParaRPr lang="fa-IR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4551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آمدن</a:t>
            </a:r>
            <a:r>
              <a:rPr lang="fa-IR" baseline="0" dirty="0" smtClean="0"/>
              <a:t> دو واژه با همدیگر</a:t>
            </a:r>
          </a:p>
          <a:p>
            <a:r>
              <a:rPr lang="fa-IR" dirty="0" smtClean="0"/>
              <a:t>پی</a:t>
            </a:r>
            <a:r>
              <a:rPr lang="fa-IR" baseline="0" dirty="0" smtClean="0"/>
              <a:t> و کیو در 88 درصد داکیومنتها هستند</a:t>
            </a:r>
          </a:p>
          <a:p>
            <a:r>
              <a:rPr lang="fa-IR" baseline="0" dirty="0" smtClean="0"/>
              <a:t>آر و اس به ندرت در کنار هم هستند (2 درصد) اما لیفت بالایی دارند. </a:t>
            </a:r>
          </a:p>
          <a:p>
            <a:r>
              <a:rPr lang="fa-IR" baseline="0" dirty="0" smtClean="0"/>
              <a:t>معیار کانفیدنس بهتر است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76F1A-8999-4BF3-B4CA-818B785723A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83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B88C09-913C-4813-B6D0-2C10CD4BC910}" type="slidenum">
              <a:rPr lang="en-US" altLang="en-US" smtClean="0"/>
              <a:pPr/>
              <a:t>57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92559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2B88C09-913C-4813-B6D0-2C10CD4BC910}" type="slidenum">
              <a:rPr lang="en-US" altLang="en-US" smtClean="0"/>
              <a:pPr/>
              <a:t>58</a:t>
            </a:fld>
            <a:endParaRPr lang="en-US" alt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89866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C052E3-3089-4889-A919-E4BF15BA5C07}" type="slidenum">
              <a:rPr lang="en-US" altLang="en-US" smtClean="0"/>
              <a:pPr/>
              <a:t>60</a:t>
            </a:fld>
            <a:endParaRPr lang="en-US" alt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744238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AC1AA8-FD88-4DA0-9B9B-D9E14A366404}" type="slidenum">
              <a:rPr lang="en-US" altLang="en-US" smtClean="0"/>
              <a:pPr/>
              <a:t>61</a:t>
            </a:fld>
            <a:endParaRPr lang="en-US" alt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84943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8D71B30-B90D-4275-9BAC-075FBCF74040}" type="slidenum">
              <a:rPr lang="en-US" altLang="en-US" smtClean="0"/>
              <a:pPr/>
              <a:t>62</a:t>
            </a:fld>
            <a:endParaRPr lang="en-US" alt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2094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9227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56C390-63C8-46B5-AC28-41D3F739D8DB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Intrinsic</a:t>
            </a:r>
            <a:r>
              <a:rPr lang="fa-IR" altLang="en-US" dirty="0" smtClean="0"/>
              <a:t> ذاتی </a:t>
            </a:r>
            <a:endParaRPr lang="en-US" altLang="en-US" dirty="0" smtClean="0"/>
          </a:p>
          <a:p>
            <a:r>
              <a:rPr lang="en-US" altLang="en-US" sz="1200" dirty="0" smtClean="0"/>
              <a:t>Discriminative</a:t>
            </a:r>
            <a:r>
              <a:rPr lang="fa-IR" altLang="en-US" sz="1200" dirty="0" smtClean="0"/>
              <a:t> متمایز کننده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93887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69BB930-AF51-4A43-9BEB-F9C938584873}" type="slidenum">
              <a:rPr lang="en-US" altLang="en-US" smtClean="0"/>
              <a:pPr/>
              <a:t>64</a:t>
            </a:fld>
            <a:endParaRPr lang="en-US" alt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07744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25A167-50CE-4B09-9316-FA5C9C5602CA}" type="slidenum">
              <a:rPr lang="en-US" altLang="en-US" smtClean="0"/>
              <a:pPr/>
              <a:t>65</a:t>
            </a:fld>
            <a:endParaRPr lang="en-US" altLang="en-US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11829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C065B4-258A-4989-80E4-DA1BBA4285AC}" type="slidenum">
              <a:rPr lang="en-US" altLang="en-US" smtClean="0"/>
              <a:pPr/>
              <a:t>66</a:t>
            </a:fld>
            <a:endParaRPr lang="en-US" alt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00378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E658D2-46B1-48DE-B042-0D54710703DB}" type="slidenum">
              <a:rPr lang="en-US" altLang="en-US" smtClean="0"/>
              <a:pPr/>
              <a:t>67</a:t>
            </a:fld>
            <a:endParaRPr lang="en-US" alt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810872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98E9DAB-552E-43C8-9BF9-67BEA378600C}" type="slidenum">
              <a:rPr lang="en-US" altLang="en-US" smtClean="0"/>
              <a:pPr/>
              <a:t>68</a:t>
            </a:fld>
            <a:endParaRPr lang="en-US" alt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169282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06FF12-CC5E-45CC-83F5-9075A817CFD9}" type="slidenum">
              <a:rPr lang="en-US" altLang="en-US" smtClean="0"/>
              <a:pPr/>
              <a:t>69</a:t>
            </a:fld>
            <a:endParaRPr lang="en-US" alt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6916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074C12-946B-4057-A45D-D2A346A4E8E3}" type="slidenum">
              <a:rPr lang="en-US" altLang="en-US" smtClean="0"/>
              <a:pPr/>
              <a:t>70</a:t>
            </a:fld>
            <a:endParaRPr lang="en-US" alt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357564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1B757C-9C03-430A-8D17-81493F85997C}" type="slidenum">
              <a:rPr lang="en-US" altLang="en-US" smtClean="0"/>
              <a:pPr/>
              <a:t>71</a:t>
            </a:fld>
            <a:endParaRPr lang="en-US" alt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385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2CA4687-FF4D-4FC9-BDCD-BF91B8C0E933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6813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FCD92AD-95E0-42B2-A3ED-284FB14459C8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Confidence (A</a:t>
            </a:r>
            <a:r>
              <a:rPr lang="en-US" altLang="en-US" dirty="0" smtClean="0">
                <a:sym typeface="Wingdings" panose="05000000000000000000" pitchFamily="2" charset="2"/>
              </a:rPr>
              <a:t>B)=P(B|A)=Support</a:t>
            </a:r>
            <a:r>
              <a:rPr lang="en-US" altLang="en-US" baseline="0" dirty="0" smtClean="0">
                <a:sym typeface="Wingdings" panose="05000000000000000000" pitchFamily="2" charset="2"/>
              </a:rPr>
              <a:t> (AUB)/Support (A)</a:t>
            </a:r>
          </a:p>
          <a:p>
            <a:r>
              <a:rPr lang="fa-IR" altLang="en-US" baseline="0" dirty="0" smtClean="0">
                <a:sym typeface="Wingdings" panose="05000000000000000000" pitchFamily="2" charset="2"/>
              </a:rPr>
              <a:t>نتیجه از رابطه بالا</a:t>
            </a:r>
          </a:p>
          <a:p>
            <a:r>
              <a:rPr lang="en-US" altLang="en-US" baseline="0" dirty="0" smtClean="0">
                <a:sym typeface="Wingdings" panose="05000000000000000000" pitchFamily="2" charset="2"/>
              </a:rPr>
              <a:t>Calculate Confidence  calculate Support  Min Support  Frequent </a:t>
            </a:r>
            <a:r>
              <a:rPr lang="en-US" altLang="en-US" baseline="0" dirty="0" err="1" smtClean="0">
                <a:sym typeface="Wingdings" panose="05000000000000000000" pitchFamily="2" charset="2"/>
              </a:rPr>
              <a:t>Itemset</a:t>
            </a:r>
            <a:r>
              <a:rPr lang="fa-IR" altLang="en-US" baseline="0" dirty="0" smtClean="0">
                <a:sym typeface="Wingdings" panose="05000000000000000000" pitchFamily="2" charset="2"/>
              </a:rPr>
              <a:t> </a:t>
            </a:r>
          </a:p>
          <a:p>
            <a:r>
              <a:rPr lang="fa-IR" altLang="en-US" baseline="0" dirty="0" smtClean="0">
                <a:sym typeface="Wingdings" panose="05000000000000000000" pitchFamily="2" charset="2"/>
              </a:rPr>
              <a:t>این نکته در اسلایدهای بعدی هم گفته شده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665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C00847-B582-40AF-A274-32917DC707FA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086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B60919-4772-450E-AF06-CF98E63946E3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2^{100} – 1 because every k-itemset (pattern) for k = 1, ..,100 is frequent with support either 1 or 2.</a:t>
            </a:r>
          </a:p>
        </p:txBody>
      </p:sp>
    </p:spTree>
    <p:extLst>
      <p:ext uri="{BB962C8B-B14F-4D97-AF65-F5344CB8AC3E}">
        <p14:creationId xmlns:p14="http://schemas.microsoft.com/office/powerpoint/2010/main" val="2678311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2338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6E971E-8441-4D7E-B394-4885D6D9104D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2977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929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9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D628072-D04E-4872-B43D-78D1C6546AD6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40E0B9C-90F8-4032-A3E5-1BA0C28A9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368733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C1B6-354B-42AE-9FD8-67050D8D4EB8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069FC-B6F2-4B00-9C21-9774B378D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8771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81000"/>
            <a:ext cx="20955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D950E-7A28-42AF-AE38-EAAAEEECB372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1E709-67A1-4658-80B5-AE7F1A481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52834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30E2B-20B6-49F9-8F43-D3F3B29E94FB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C395-BBD0-48A0-A1FC-78BFFB8B4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00153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114800" cy="247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6CA07-3975-4DA6-A35E-B91CAC135809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7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8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D5AAF-D074-4C85-B19C-53CBC0D13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6594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8639B-BC5C-4A4F-9E3D-71CBD19F3815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CC6C9-A112-4A2B-9FB2-180819008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62938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0AF40-340B-45F3-8416-0D639D8DB918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76B98-5253-4FDF-B4C6-31C478260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77837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1F41-1B08-466A-AC07-74CF368C5557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7BD6-DB09-492E-A8BF-E86BCFF68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935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59384-A025-4096-9B48-6653355EB8BB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8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3E6FC-BD70-4790-A8C7-E1623E12C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54873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D1F5D-6051-43AE-9D88-543073F93745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4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F6075-15EB-4097-AD2A-01789AA51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4572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0B31-326D-4851-9E85-5184C8F71364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3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4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B3378-A16A-41BA-B1D4-ACAF32B88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5716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E4BCF-555B-4DD4-BD40-C457CC37E79E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C50BC-232E-4627-AD90-D792053A4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91318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40E49-9331-48F8-B300-D1557D5ABF00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6" name="Rectangle 20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C37B-7DB9-44DD-A29F-E3C835C59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09172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56"/>
          <p:cNvSpPr>
            <a:spLocks noChangeArrowheads="1"/>
          </p:cNvSpPr>
          <p:nvPr/>
        </p:nvSpPr>
        <p:spPr bwMode="gray">
          <a:xfrm>
            <a:off x="381000" y="1219200"/>
            <a:ext cx="8410575" cy="46038"/>
          </a:xfrm>
          <a:prstGeom prst="rect">
            <a:avLst/>
          </a:prstGeom>
          <a:gradFill rotWithShape="0">
            <a:gsLst>
              <a:gs pos="0">
                <a:schemeClr val="accent1">
                  <a:alpha val="50000"/>
                </a:schemeClr>
              </a:gs>
              <a:gs pos="100000">
                <a:schemeClr val="folHlink">
                  <a:alpha val="5000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en-US" altLang="en-US" smtClean="0"/>
          </a:p>
        </p:txBody>
      </p:sp>
      <p:sp>
        <p:nvSpPr>
          <p:cNvPr id="1027" name="Rectangle 2057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20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82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8779" name="Rectangle 20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929ADFC-3A89-4BCD-9F8F-4403606B143A}" type="datetime4">
              <a:rPr lang="en-US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928780" name="Rectangle 20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7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Data Mining: Concepts and Techniques</a:t>
            </a:r>
          </a:p>
        </p:txBody>
      </p:sp>
      <p:sp>
        <p:nvSpPr>
          <p:cNvPr id="928781" name="Rectangle 20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1AF12A-8400-4A3C-8B6D-DAF6925CB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ransition spd="med">
    <p:zoom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Berlin Sans FB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.uiuc.edu/~hanj/pdf/pkdd07_twu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28802D4-A8ED-47FD-980C-8987B881C036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3075" name="Slide Number Placeholder 5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6F573D96-8D7A-4279-A827-43668DF40C98}" type="slidenum">
              <a:rPr lang="zh-CN" altLang="en-US" sz="1200">
                <a:ea typeface="宋体" pitchFamily="2" charset="-122"/>
              </a:rPr>
              <a:pPr algn="r"/>
              <a:t>1</a:t>
            </a:fld>
            <a:endParaRPr lang="en-US" altLang="zh-CN" sz="1200">
              <a:ea typeface="宋体" pitchFamily="2" charset="-122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077200" cy="3886200"/>
          </a:xfrm>
        </p:spPr>
        <p:txBody>
          <a:bodyPr/>
          <a:lstStyle/>
          <a:p>
            <a:pPr eaLnBrk="1" hangingPunct="1"/>
            <a:r>
              <a:rPr lang="en-US" altLang="en-US" sz="6000" smtClean="0"/>
              <a:t>Data Mining: </a:t>
            </a:r>
            <a:br>
              <a:rPr lang="en-US" altLang="en-US" sz="6000" smtClean="0"/>
            </a:br>
            <a:r>
              <a:rPr lang="en-US" altLang="en-US" sz="6000" smtClean="0"/>
              <a:t> </a:t>
            </a:r>
            <a:r>
              <a:rPr lang="en-US" altLang="en-US" sz="4800" smtClean="0"/>
              <a:t>Concepts and Techniques</a:t>
            </a:r>
            <a:br>
              <a:rPr lang="en-US" altLang="en-US" sz="4800" smtClean="0"/>
            </a:br>
            <a:r>
              <a:rPr lang="en-US" altLang="en-US" sz="4800" smtClean="0"/>
              <a:t> </a:t>
            </a:r>
            <a:r>
              <a:rPr lang="en-US" altLang="en-US" sz="2800" smtClean="0"/>
              <a:t>(3</a:t>
            </a:r>
            <a:r>
              <a:rPr lang="en-US" altLang="en-US" sz="2800" baseline="30000" smtClean="0"/>
              <a:t>rd</a:t>
            </a:r>
            <a:r>
              <a:rPr lang="en-US" altLang="en-US" sz="2800" smtClean="0"/>
              <a:t> ed.)</a:t>
            </a:r>
            <a:r>
              <a:rPr lang="en-US" altLang="en-US" sz="4800" smtClean="0"/>
              <a:t/>
            </a:r>
            <a:br>
              <a:rPr lang="en-US" altLang="en-US" sz="4800" smtClean="0"/>
            </a:br>
            <a:r>
              <a:rPr lang="en-US" altLang="en-US" sz="4800" smtClean="0"/>
              <a:t/>
            </a:r>
            <a:br>
              <a:rPr lang="en-US" altLang="en-US" sz="4800" smtClean="0"/>
            </a:br>
            <a:r>
              <a:rPr lang="en-US" altLang="en-US" sz="3200" smtClean="0"/>
              <a:t>— Chapter 6</a:t>
            </a:r>
            <a:r>
              <a:rPr lang="en-US" altLang="en-US" sz="2800" smtClean="0"/>
              <a:t> —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419600"/>
            <a:ext cx="8610600" cy="19050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smtClean="0"/>
              <a:t>Jiawei Han, Micheline Kamber, and Jian Pei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smtClean="0"/>
              <a:t>University of Illinois at Urbana-Champaign &amp;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smtClean="0"/>
              <a:t>Simon Fraser University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smtClean="0"/>
              <a:t>©2013 Han, Kamber &amp; Pei.  All rights reserved.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Mining Task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Given a set of transactions T, the goal of association rule mining is to find all rules having </a:t>
            </a:r>
          </a:p>
          <a:p>
            <a:pPr lvl="1"/>
            <a:r>
              <a:rPr lang="en-US" altLang="en-US" dirty="0" smtClean="0"/>
              <a:t>support </a:t>
            </a:r>
            <a:r>
              <a:rPr lang="en-US" altLang="en-US" dirty="0" smtClean="0">
                <a:cs typeface="Arial" panose="020B0604020202020204" pitchFamily="34" charset="0"/>
              </a:rPr>
              <a:t>≥ </a:t>
            </a:r>
            <a:r>
              <a:rPr lang="en-US" altLang="en-US" i="1" dirty="0" err="1" smtClean="0">
                <a:cs typeface="Arial" panose="020B0604020202020204" pitchFamily="34" charset="0"/>
              </a:rPr>
              <a:t>minsup</a:t>
            </a:r>
            <a:r>
              <a:rPr lang="en-US" altLang="en-US" i="1" dirty="0" smtClean="0"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threshold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confidence ≥ </a:t>
            </a:r>
            <a:r>
              <a:rPr lang="en-US" altLang="en-US" i="1" dirty="0" err="1" smtClean="0">
                <a:cs typeface="Arial" panose="020B0604020202020204" pitchFamily="34" charset="0"/>
              </a:rPr>
              <a:t>minconf</a:t>
            </a:r>
            <a:r>
              <a:rPr lang="en-US" altLang="en-US" i="1" dirty="0" smtClean="0"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cs typeface="Arial" panose="020B0604020202020204" pitchFamily="34" charset="0"/>
              </a:rPr>
              <a:t>threshold</a:t>
            </a:r>
          </a:p>
          <a:p>
            <a:pPr lvl="1"/>
            <a:endParaRPr lang="en-US" altLang="en-US" dirty="0" smtClean="0">
              <a:cs typeface="Arial" panose="020B0604020202020204" pitchFamily="34" charset="0"/>
            </a:endParaRPr>
          </a:p>
          <a:p>
            <a:r>
              <a:rPr lang="en-US" altLang="en-US" dirty="0" smtClean="0">
                <a:cs typeface="Arial" panose="020B0604020202020204" pitchFamily="34" charset="0"/>
              </a:rPr>
              <a:t>Brute-force approach: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List all possible association rules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Compute the support and confidence for each rule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Prune rules that fail the </a:t>
            </a:r>
            <a:r>
              <a:rPr lang="en-US" altLang="en-US" i="1" dirty="0" err="1" smtClean="0">
                <a:cs typeface="Arial" panose="020B0604020202020204" pitchFamily="34" charset="0"/>
              </a:rPr>
              <a:t>minsup</a:t>
            </a:r>
            <a:r>
              <a:rPr lang="en-US" altLang="en-US" dirty="0" smtClean="0">
                <a:cs typeface="Arial" panose="020B0604020202020204" pitchFamily="34" charset="0"/>
              </a:rPr>
              <a:t> and </a:t>
            </a:r>
            <a:r>
              <a:rPr lang="en-US" altLang="en-US" i="1" dirty="0" err="1" smtClean="0">
                <a:cs typeface="Arial" panose="020B0604020202020204" pitchFamily="34" charset="0"/>
              </a:rPr>
              <a:t>minconf</a:t>
            </a:r>
            <a:r>
              <a:rPr lang="en-US" altLang="en-US" dirty="0" smtClean="0">
                <a:cs typeface="Arial" panose="020B0604020202020204" pitchFamily="34" charset="0"/>
              </a:rPr>
              <a:t> thresholds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Computationally prohibitive</a:t>
            </a:r>
            <a:r>
              <a:rPr lang="en-US" altLang="en-US" dirty="0" smtClean="0"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415361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Mining Association Rules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67200" y="1219200"/>
            <a:ext cx="4724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0">
                <a:solidFill>
                  <a:srgbClr val="CC3300"/>
                </a:solidFill>
                <a:sym typeface="Symbol" panose="05050102010706020507" pitchFamily="18" charset="2"/>
              </a:rPr>
              <a:t>Example of Rules:</a:t>
            </a:r>
            <a:br>
              <a:rPr lang="en-US" altLang="en-US" sz="2400" b="0">
                <a:solidFill>
                  <a:srgbClr val="CC3300"/>
                </a:solidFill>
                <a:sym typeface="Symbol" panose="05050102010706020507" pitchFamily="18" charset="2"/>
              </a:rPr>
            </a:br>
            <a:endParaRPr lang="en-US" altLang="en-US" sz="1000" b="0">
              <a:solidFill>
                <a:srgbClr val="CC3300"/>
              </a:solidFill>
              <a:sym typeface="Symbol" panose="05050102010706020507" pitchFamily="18" charset="2"/>
            </a:endParaRPr>
          </a:p>
          <a:p>
            <a:r>
              <a:rPr lang="en-US" altLang="en-US" sz="2000" b="0"/>
              <a:t>{Milk,Diaper} </a:t>
            </a:r>
            <a:r>
              <a:rPr lang="en-US" altLang="en-US" sz="2000" b="0">
                <a:sym typeface="Symbol" panose="05050102010706020507" pitchFamily="18" charset="2"/>
              </a:rPr>
              <a:t> {Beer} (s=0.4, c=0.67)</a:t>
            </a:r>
            <a:br>
              <a:rPr lang="en-US" altLang="en-US" sz="2000" b="0">
                <a:sym typeface="Symbol" panose="05050102010706020507" pitchFamily="18" charset="2"/>
              </a:rPr>
            </a:br>
            <a:r>
              <a:rPr lang="en-US" altLang="en-US" sz="2000" b="0"/>
              <a:t>{Milk,Beer} </a:t>
            </a:r>
            <a:r>
              <a:rPr lang="en-US" altLang="en-US" sz="2000" b="0">
                <a:sym typeface="Symbol" panose="05050102010706020507" pitchFamily="18" charset="2"/>
              </a:rPr>
              <a:t> {Diaper} (s=0.4, c=1.0)</a:t>
            </a:r>
          </a:p>
          <a:p>
            <a:r>
              <a:rPr lang="en-US" altLang="en-US" sz="2000" b="0"/>
              <a:t>{Diaper,Beer} </a:t>
            </a:r>
            <a:r>
              <a:rPr lang="en-US" altLang="en-US" sz="2000" b="0">
                <a:sym typeface="Symbol" panose="05050102010706020507" pitchFamily="18" charset="2"/>
              </a:rPr>
              <a:t> {Milk} (s=0.4, c=0.67)</a:t>
            </a:r>
          </a:p>
          <a:p>
            <a:r>
              <a:rPr lang="en-US" altLang="en-US" sz="2000" b="0">
                <a:sym typeface="Symbol" panose="05050102010706020507" pitchFamily="18" charset="2"/>
              </a:rPr>
              <a:t>{Beer}  {Milk,Diaper} (s=0.4, c=0.67) </a:t>
            </a:r>
            <a:br>
              <a:rPr lang="en-US" altLang="en-US" sz="2000" b="0">
                <a:sym typeface="Symbol" panose="05050102010706020507" pitchFamily="18" charset="2"/>
              </a:rPr>
            </a:br>
            <a:r>
              <a:rPr lang="en-US" altLang="en-US" sz="2000" b="0">
                <a:sym typeface="Symbol" panose="05050102010706020507" pitchFamily="18" charset="2"/>
              </a:rPr>
              <a:t>{Diaper}  {Milk,Beer} (s=0.4, c=0.5) </a:t>
            </a:r>
          </a:p>
          <a:p>
            <a:r>
              <a:rPr lang="en-US" altLang="en-US" sz="2000" b="0">
                <a:sym typeface="Symbol" panose="05050102010706020507" pitchFamily="18" charset="2"/>
              </a:rPr>
              <a:t>{Milk}  {Diaper,Beer} (s=0.4, c=0.5)</a:t>
            </a:r>
          </a:p>
        </p:txBody>
      </p:sp>
      <p:graphicFrame>
        <p:nvGraphicFramePr>
          <p:cNvPr id="614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04800" y="1524000"/>
          <a:ext cx="373380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5" name="Document" r:id="rId4" imgW="3359338" imgH="2015504" progId="Word.Document.8">
                  <p:embed/>
                </p:oleObj>
              </mc:Choice>
              <mc:Fallback>
                <p:oleObj name="Document" r:id="rId4" imgW="3359338" imgH="20155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373380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399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792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b="0" dirty="0">
                <a:solidFill>
                  <a:srgbClr val="CC3300"/>
                </a:solidFill>
                <a:sym typeface="Symbol" panose="05050102010706020507" pitchFamily="18" charset="2"/>
              </a:rPr>
              <a:t>Observations: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 dirty="0">
                <a:sym typeface="Symbol" panose="05050102010706020507" pitchFamily="18" charset="2"/>
              </a:rPr>
              <a:t> All the above rules are binary partitions of the same </a:t>
            </a:r>
            <a:r>
              <a:rPr lang="en-US" altLang="en-US" sz="2000" b="0" dirty="0" err="1">
                <a:sym typeface="Symbol" panose="05050102010706020507" pitchFamily="18" charset="2"/>
              </a:rPr>
              <a:t>itemset</a:t>
            </a:r>
            <a:r>
              <a:rPr lang="en-US" altLang="en-US" sz="2000" b="0" dirty="0">
                <a:sym typeface="Symbol" panose="05050102010706020507" pitchFamily="18" charset="2"/>
              </a:rPr>
              <a:t>: </a:t>
            </a:r>
            <a:br>
              <a:rPr lang="en-US" altLang="en-US" sz="2000" b="0" dirty="0">
                <a:sym typeface="Symbol" panose="05050102010706020507" pitchFamily="18" charset="2"/>
              </a:rPr>
            </a:br>
            <a:r>
              <a:rPr lang="en-US" altLang="en-US" sz="2000" b="0" dirty="0">
                <a:sym typeface="Symbol" panose="05050102010706020507" pitchFamily="18" charset="2"/>
              </a:rPr>
              <a:t>	{Milk, Diaper, Beer}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 dirty="0">
                <a:sym typeface="Symbol" panose="05050102010706020507" pitchFamily="18" charset="2"/>
              </a:rPr>
              <a:t> Rules originating from the same </a:t>
            </a:r>
            <a:r>
              <a:rPr lang="en-US" altLang="en-US" sz="2000" b="0" dirty="0" err="1">
                <a:sym typeface="Symbol" panose="05050102010706020507" pitchFamily="18" charset="2"/>
              </a:rPr>
              <a:t>itemset</a:t>
            </a:r>
            <a:r>
              <a:rPr lang="en-US" altLang="en-US" sz="2000" b="0" dirty="0">
                <a:sym typeface="Symbol" panose="05050102010706020507" pitchFamily="18" charset="2"/>
              </a:rPr>
              <a:t> have identical support but</a:t>
            </a:r>
            <a:br>
              <a:rPr lang="en-US" altLang="en-US" sz="2000" b="0" dirty="0">
                <a:sym typeface="Symbol" panose="05050102010706020507" pitchFamily="18" charset="2"/>
              </a:rPr>
            </a:br>
            <a:r>
              <a:rPr lang="en-US" altLang="en-US" sz="2000" b="0" dirty="0">
                <a:sym typeface="Symbol" panose="05050102010706020507" pitchFamily="18" charset="2"/>
              </a:rPr>
              <a:t>  can have different confidence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000" b="0" dirty="0">
                <a:sym typeface="Symbol" panose="05050102010706020507" pitchFamily="18" charset="2"/>
              </a:rPr>
              <a:t> Thus, we may decouple the support and confidence requirements</a:t>
            </a:r>
          </a:p>
        </p:txBody>
      </p:sp>
    </p:spTree>
    <p:extLst>
      <p:ext uri="{BB962C8B-B14F-4D97-AF65-F5344CB8AC3E}">
        <p14:creationId xmlns:p14="http://schemas.microsoft.com/office/powerpoint/2010/main" val="426209141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Mining Association Rules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en-US" dirty="0" smtClean="0"/>
              <a:t>Two-step approach: </a:t>
            </a: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Frequent </a:t>
            </a:r>
            <a:r>
              <a:rPr lang="en-US" altLang="en-US" dirty="0" err="1" smtClean="0">
                <a:solidFill>
                  <a:srgbClr val="FF0000"/>
                </a:solidFill>
              </a:rPr>
              <a:t>Itemset</a:t>
            </a:r>
            <a:r>
              <a:rPr lang="en-US" altLang="en-US" dirty="0" smtClean="0">
                <a:solidFill>
                  <a:srgbClr val="FF0000"/>
                </a:solidFill>
              </a:rPr>
              <a:t> Generation</a:t>
            </a:r>
            <a:endParaRPr lang="en-US" altLang="en-US" dirty="0" smtClean="0"/>
          </a:p>
          <a:p>
            <a:pPr marL="1295400" lvl="2" indent="-381000">
              <a:buFont typeface="Arial" panose="020B0604020202020204" pitchFamily="34" charset="0"/>
              <a:buChar char="–"/>
            </a:pPr>
            <a:r>
              <a:rPr lang="en-US" altLang="en-US" dirty="0" smtClean="0"/>
              <a:t>Generate all itemsets whose support </a:t>
            </a:r>
            <a:r>
              <a:rPr lang="en-US" altLang="en-US" dirty="0" smtClean="0">
                <a:sym typeface="Symbol" panose="05050102010706020507" pitchFamily="18" charset="2"/>
              </a:rPr>
              <a:t> </a:t>
            </a:r>
            <a:r>
              <a:rPr lang="en-US" altLang="en-US" i="1" dirty="0" err="1" smtClean="0"/>
              <a:t>minsup</a:t>
            </a:r>
            <a:endParaRPr lang="en-US" altLang="en-US" i="1" dirty="0" smtClean="0"/>
          </a:p>
          <a:p>
            <a:pPr marL="1295400" lvl="2" indent="-381000"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r>
              <a:rPr lang="en-US" altLang="en-US" dirty="0" smtClean="0">
                <a:solidFill>
                  <a:srgbClr val="FF0000"/>
                </a:solidFill>
              </a:rPr>
              <a:t>Rule Generation</a:t>
            </a:r>
            <a:endParaRPr lang="en-US" altLang="en-US" dirty="0" smtClean="0"/>
          </a:p>
          <a:p>
            <a:pPr marL="1295400" lvl="2" indent="-381000">
              <a:buFont typeface="Arial" panose="020B0604020202020204" pitchFamily="34" charset="0"/>
              <a:buChar char="–"/>
            </a:pPr>
            <a:r>
              <a:rPr lang="en-US" altLang="en-US" dirty="0" smtClean="0"/>
              <a:t>Generate high confidence rules from each frequent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, where each rule is a binary partitioning of a frequent </a:t>
            </a:r>
            <a:r>
              <a:rPr lang="en-US" altLang="en-US" dirty="0" err="1" smtClean="0"/>
              <a:t>itemset</a:t>
            </a:r>
            <a:endParaRPr lang="en-US" altLang="en-US" dirty="0" smtClean="0"/>
          </a:p>
          <a:p>
            <a:pPr marL="533400" indent="-533400"/>
            <a:endParaRPr lang="en-US" altLang="en-US" dirty="0" smtClean="0"/>
          </a:p>
          <a:p>
            <a:pPr marL="533400" indent="-533400"/>
            <a:r>
              <a:rPr lang="en-US" altLang="en-US" dirty="0" smtClean="0"/>
              <a:t>Frequent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generation is still computationally expensive</a:t>
            </a:r>
          </a:p>
          <a:p>
            <a:pPr marL="533400" indent="-533400">
              <a:buFont typeface="Monotype Sort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08576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Frequent Itemset Generation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04800" y="990600"/>
          <a:ext cx="7034213" cy="531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8" name="VISIO" r:id="rId3" imgW="9807480" imgH="7407000" progId="Visio.Drawing.6">
                  <p:embed/>
                </p:oleObj>
              </mc:Choice>
              <mc:Fallback>
                <p:oleObj name="VISIO" r:id="rId3" imgW="9807480" imgH="7407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990600"/>
                        <a:ext cx="7034213" cy="5313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248400" y="5257800"/>
            <a:ext cx="2743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Given d items, there are 2</a:t>
            </a:r>
            <a:r>
              <a:rPr lang="en-US" altLang="en-US" sz="2000" baseline="30000"/>
              <a:t>d</a:t>
            </a:r>
            <a:r>
              <a:rPr lang="en-US" altLang="en-US" sz="2000"/>
              <a:t> possible candidate itemsets</a:t>
            </a:r>
            <a:endParaRPr lang="en-US" altLang="en-US" sz="200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68298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Frequent Itemset Generation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Brute-force approach: </a:t>
            </a:r>
          </a:p>
          <a:p>
            <a:pPr lvl="1"/>
            <a:r>
              <a:rPr lang="en-US" altLang="en-US" dirty="0" smtClean="0"/>
              <a:t>Each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in the lattice is a </a:t>
            </a:r>
            <a:r>
              <a:rPr lang="en-US" altLang="en-US" dirty="0" smtClean="0">
                <a:solidFill>
                  <a:srgbClr val="FF0000"/>
                </a:solidFill>
              </a:rPr>
              <a:t>candidate</a:t>
            </a:r>
            <a:r>
              <a:rPr lang="en-US" altLang="en-US" dirty="0" smtClean="0"/>
              <a:t> frequent </a:t>
            </a:r>
            <a:r>
              <a:rPr lang="en-US" altLang="en-US" dirty="0" err="1" smtClean="0"/>
              <a:t>itemset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Count the support of each candidate by scanning the database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Match each transaction against every candidate</a:t>
            </a:r>
          </a:p>
          <a:p>
            <a:pPr lvl="1"/>
            <a:r>
              <a:rPr lang="en-US" altLang="en-US" dirty="0" smtClean="0"/>
              <a:t>Complexity ~ O(</a:t>
            </a:r>
            <a:r>
              <a:rPr lang="en-US" altLang="en-US" dirty="0" err="1" smtClean="0"/>
              <a:t>NMw</a:t>
            </a:r>
            <a:r>
              <a:rPr lang="en-US" altLang="en-US" dirty="0" smtClean="0"/>
              <a:t>) =&gt; </a:t>
            </a:r>
            <a:r>
              <a:rPr lang="en-US" altLang="en-US" dirty="0" smtClean="0">
                <a:solidFill>
                  <a:srgbClr val="FF0000"/>
                </a:solidFill>
              </a:rPr>
              <a:t>Expensive since M = 2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d</a:t>
            </a:r>
            <a:r>
              <a:rPr lang="en-US" altLang="en-US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/>
              <a:t>!!!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144588" y="2743200"/>
          <a:ext cx="7281862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2" name="Visio" r:id="rId3" imgW="7643978" imgH="2744343" progId="Visio.Drawing.6">
                  <p:embed/>
                </p:oleObj>
              </mc:Choice>
              <mc:Fallback>
                <p:oleObj name="Visio" r:id="rId3" imgW="7643978" imgH="274434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2743200"/>
                        <a:ext cx="7281862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03134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Computational Complexity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95400"/>
            <a:ext cx="8318500" cy="1066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Given d unique items: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Total number of itemsets = 2</a:t>
            </a:r>
            <a:r>
              <a:rPr lang="en-US" altLang="en-US" baseline="30000" dirty="0" smtClean="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Total number of possible association rules: 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257800" y="2514600"/>
          <a:ext cx="366236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8" name="Equation" r:id="rId4" imgW="2831760" imgH="1269720" progId="Equation.3">
                  <p:embed/>
                </p:oleObj>
              </mc:Choice>
              <mc:Fallback>
                <p:oleObj name="Equation" r:id="rId4" imgW="283176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14600"/>
                        <a:ext cx="3662363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410200" y="46482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/>
              <a:t>If d=</a:t>
            </a:r>
            <a:r>
              <a:rPr lang="en-US" altLang="en-US" sz="2000">
                <a:sym typeface="Symbol" panose="05050102010706020507" pitchFamily="18" charset="2"/>
              </a:rPr>
              <a:t>6,  R = 602 rules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 t="1904" r="7143" b="952"/>
          <a:stretch>
            <a:fillRect/>
          </a:stretch>
        </p:blipFill>
        <p:spPr bwMode="auto">
          <a:xfrm>
            <a:off x="152400" y="2324100"/>
            <a:ext cx="4876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9575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533400"/>
          </a:xfrm>
        </p:spPr>
        <p:txBody>
          <a:bodyPr/>
          <a:lstStyle/>
          <a:p>
            <a:r>
              <a:rPr lang="en-US" altLang="en-US" dirty="0" smtClean="0"/>
              <a:t>Frequent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Generation Strategies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600200"/>
            <a:ext cx="8318500" cy="4724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Reduce the </a:t>
            </a:r>
            <a:r>
              <a:rPr lang="en-US" altLang="en-US" dirty="0" smtClean="0">
                <a:solidFill>
                  <a:srgbClr val="FF0000"/>
                </a:solidFill>
              </a:rPr>
              <a:t>number of candidates</a:t>
            </a:r>
            <a:r>
              <a:rPr lang="en-US" altLang="en-US" dirty="0" smtClean="0"/>
              <a:t> (M)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Complete search: M=2</a:t>
            </a:r>
            <a:r>
              <a:rPr lang="en-US" altLang="en-US" baseline="30000" dirty="0" smtClean="0"/>
              <a:t>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Use pruning techniques to reduce M</a:t>
            </a:r>
          </a:p>
          <a:p>
            <a:pPr lvl="4">
              <a:lnSpc>
                <a:spcPct val="90000"/>
              </a:lnSpc>
            </a:pPr>
            <a:endParaRPr lang="en-US" altLang="en-US" sz="12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Reduce the </a:t>
            </a:r>
            <a:r>
              <a:rPr lang="en-US" altLang="en-US" dirty="0" smtClean="0">
                <a:solidFill>
                  <a:srgbClr val="FF0000"/>
                </a:solidFill>
              </a:rPr>
              <a:t>number of transactions </a:t>
            </a:r>
            <a:r>
              <a:rPr lang="en-US" altLang="en-US" dirty="0" smtClean="0"/>
              <a:t>(N)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Reduce size of N as the size of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increases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Used by DHP and vertical-based mining algorithms</a:t>
            </a:r>
          </a:p>
          <a:p>
            <a:pPr lvl="4">
              <a:lnSpc>
                <a:spcPct val="90000"/>
              </a:lnSpc>
            </a:pPr>
            <a:endParaRPr lang="en-US" altLang="en-US" sz="10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Reduce the </a:t>
            </a:r>
            <a:r>
              <a:rPr lang="en-US" altLang="en-US" dirty="0" smtClean="0">
                <a:solidFill>
                  <a:srgbClr val="FF0000"/>
                </a:solidFill>
              </a:rPr>
              <a:t>number of comparisons</a:t>
            </a:r>
            <a:r>
              <a:rPr lang="en-US" altLang="en-US" dirty="0" smtClean="0"/>
              <a:t> (NM)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Use efficient data structures to store the candidates or transactions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No need to match every candidate against every transaction</a:t>
            </a:r>
          </a:p>
        </p:txBody>
      </p:sp>
    </p:spTree>
    <p:extLst>
      <p:ext uri="{BB962C8B-B14F-4D97-AF65-F5344CB8AC3E}">
        <p14:creationId xmlns:p14="http://schemas.microsoft.com/office/powerpoint/2010/main" val="61189739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2B7985E-DAF4-4335-B0C1-0DA469F6D971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Scalable Frequent Itemset Mining Methods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en-US" altLang="en-US" sz="2700" dirty="0" err="1" smtClean="0"/>
              <a:t>Apriori</a:t>
            </a:r>
            <a:r>
              <a:rPr lang="en-US" altLang="en-US" sz="2700" dirty="0" smtClean="0"/>
              <a:t>: A Candidate Generation-and-Test Approach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 dirty="0" smtClean="0"/>
              <a:t>Improving the Efficiency of </a:t>
            </a:r>
            <a:r>
              <a:rPr lang="en-US" altLang="en-US" dirty="0" err="1" smtClean="0"/>
              <a:t>Apriori</a:t>
            </a:r>
            <a:endParaRPr lang="en-US" altLang="en-US" dirty="0" smtClean="0"/>
          </a:p>
          <a:p>
            <a:pPr eaLnBrk="1" hangingPunct="1">
              <a:lnSpc>
                <a:spcPct val="180000"/>
              </a:lnSpc>
            </a:pPr>
            <a:r>
              <a:rPr lang="en-US" altLang="en-US" dirty="0" err="1" smtClean="0">
                <a:solidFill>
                  <a:schemeClr val="bg1">
                    <a:lumMod val="50000"/>
                  </a:schemeClr>
                </a:solidFill>
              </a:rPr>
              <a:t>FPGrowth</a:t>
            </a: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:  A Frequent Pattern-Growth Approach</a:t>
            </a:r>
          </a:p>
          <a:p>
            <a:pPr eaLnBrk="1" hangingPunct="1">
              <a:lnSpc>
                <a:spcPct val="180000"/>
              </a:lnSpc>
            </a:pPr>
            <a:r>
              <a:rPr lang="en-US" altLang="en-US" dirty="0" smtClean="0">
                <a:solidFill>
                  <a:schemeClr val="bg1">
                    <a:lumMod val="50000"/>
                  </a:schemeClr>
                </a:solidFill>
              </a:rPr>
              <a:t>ECLAT: Frequent Pattern Mining with Vertical Data Format</a:t>
            </a: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 rot="1678597">
            <a:off x="7924798" y="2306527"/>
            <a:ext cx="533400" cy="485775"/>
          </a:xfrm>
          <a:prstGeom prst="leftArrow">
            <a:avLst>
              <a:gd name="adj1" fmla="val 50000"/>
              <a:gd name="adj2" fmla="val 2745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56302B7-50B2-4AB3-B96B-1DE15BF3C0BA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1066800"/>
          </a:xfrm>
        </p:spPr>
        <p:txBody>
          <a:bodyPr/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3200" smtClean="0"/>
              <a:t>The Downward Closure Property and Scalable Mining Methods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610600" cy="51816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olidFill>
                  <a:schemeClr val="bg2"/>
                </a:solidFill>
              </a:rPr>
              <a:t>Scalable mining methods: Three major approaches</a:t>
            </a:r>
          </a:p>
          <a:p>
            <a:pPr lvl="1" eaLnBrk="1" hangingPunct="1"/>
            <a:r>
              <a:rPr lang="en-US" altLang="en-US" sz="2400" dirty="0" err="1">
                <a:solidFill>
                  <a:schemeClr val="bg2"/>
                </a:solidFill>
              </a:rPr>
              <a:t>Apriori</a:t>
            </a:r>
            <a:r>
              <a:rPr lang="en-US" altLang="en-US" sz="2400" dirty="0">
                <a:solidFill>
                  <a:schemeClr val="bg2"/>
                </a:solidFill>
              </a:rPr>
              <a:t> (Agrawal &amp; Srikant@VLDB’94)</a:t>
            </a:r>
          </a:p>
          <a:p>
            <a:pPr lvl="1" eaLnBrk="1" hangingPunct="1"/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Freq. pattern growth (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</a:rPr>
              <a:t>FPgrowth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—Han, Pei &amp; Yin @SIGMOD’00)</a:t>
            </a:r>
          </a:p>
          <a:p>
            <a:pPr lvl="1" eaLnBrk="1" hangingPunct="1"/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Vertical data format approach (Charm—</a:t>
            </a:r>
            <a:r>
              <a:rPr lang="en-US" altLang="en-US" sz="2400" dirty="0" err="1">
                <a:solidFill>
                  <a:schemeClr val="bg1">
                    <a:lumMod val="50000"/>
                  </a:schemeClr>
                </a:solidFill>
              </a:rPr>
              <a:t>Zaki</a:t>
            </a: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</a:rPr>
              <a:t> &amp; Hsiao @SDM’02)</a:t>
            </a:r>
          </a:p>
          <a:p>
            <a:pPr eaLnBrk="1" hangingPunct="1"/>
            <a:r>
              <a:rPr lang="en-US" altLang="en-US" sz="2400" dirty="0" smtClean="0"/>
              <a:t>The </a:t>
            </a:r>
            <a:r>
              <a:rPr lang="en-US" altLang="en-US" sz="2400" dirty="0" smtClean="0">
                <a:solidFill>
                  <a:schemeClr val="hlink"/>
                </a:solidFill>
              </a:rPr>
              <a:t>downward closure</a:t>
            </a:r>
            <a:r>
              <a:rPr lang="en-US" altLang="en-US" sz="2400" dirty="0" smtClean="0"/>
              <a:t> property of frequent patterns</a:t>
            </a:r>
          </a:p>
          <a:p>
            <a:pPr lvl="1" eaLnBrk="1" hangingPunct="1"/>
            <a:r>
              <a:rPr lang="en-US" altLang="en-US" sz="2400" u="sng" dirty="0" smtClean="0">
                <a:solidFill>
                  <a:schemeClr val="hlink"/>
                </a:solidFill>
              </a:rPr>
              <a:t>Any subset of a frequent </a:t>
            </a:r>
            <a:r>
              <a:rPr lang="en-US" altLang="en-US" sz="2400" u="sng" dirty="0" err="1" smtClean="0">
                <a:solidFill>
                  <a:schemeClr val="hlink"/>
                </a:solidFill>
              </a:rPr>
              <a:t>itemset</a:t>
            </a:r>
            <a:r>
              <a:rPr lang="en-US" altLang="en-US" sz="2400" u="sng" dirty="0" smtClean="0">
                <a:solidFill>
                  <a:schemeClr val="hlink"/>
                </a:solidFill>
              </a:rPr>
              <a:t> must be frequent</a:t>
            </a:r>
            <a:endParaRPr lang="en-US" altLang="en-US" sz="2400" dirty="0" smtClean="0">
              <a:solidFill>
                <a:schemeClr val="hlink"/>
              </a:solidFill>
            </a:endParaRPr>
          </a:p>
          <a:p>
            <a:pPr lvl="1" eaLnBrk="1" hangingPunct="1"/>
            <a:r>
              <a:rPr lang="en-US" altLang="en-US" sz="2400" dirty="0" smtClean="0">
                <a:solidFill>
                  <a:schemeClr val="bg2"/>
                </a:solidFill>
              </a:rPr>
              <a:t>If </a:t>
            </a:r>
            <a:r>
              <a:rPr lang="en-US" altLang="en-US" sz="2400" b="1" dirty="0" smtClean="0">
                <a:solidFill>
                  <a:schemeClr val="bg2"/>
                </a:solidFill>
              </a:rPr>
              <a:t>{beer, diaper, nuts}</a:t>
            </a:r>
            <a:r>
              <a:rPr lang="en-US" altLang="en-US" sz="2400" dirty="0" smtClean="0">
                <a:solidFill>
                  <a:schemeClr val="bg2"/>
                </a:solidFill>
              </a:rPr>
              <a:t> is frequent, so is </a:t>
            </a:r>
            <a:r>
              <a:rPr lang="en-US" altLang="en-US" sz="2400" b="1" dirty="0" smtClean="0">
                <a:solidFill>
                  <a:schemeClr val="bg2"/>
                </a:solidFill>
              </a:rPr>
              <a:t>{beer, diaper}</a:t>
            </a:r>
            <a:endParaRPr lang="en-US" altLang="en-US" sz="2400" dirty="0" smtClean="0">
              <a:solidFill>
                <a:schemeClr val="bg2"/>
              </a:solidFill>
            </a:endParaRPr>
          </a:p>
          <a:p>
            <a:pPr lvl="1" eaLnBrk="1" hangingPunct="1"/>
            <a:r>
              <a:rPr lang="en-US" altLang="en-US" sz="2400" dirty="0" smtClean="0">
                <a:solidFill>
                  <a:schemeClr val="bg2"/>
                </a:solidFill>
              </a:rPr>
              <a:t>i.e., every transaction having {beer, diaper, nuts} also contains {beer, diaper}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Group 2"/>
          <p:cNvGrpSpPr>
            <a:grpSpLocks/>
          </p:cNvGrpSpPr>
          <p:nvPr/>
        </p:nvGrpSpPr>
        <p:grpSpPr bwMode="auto">
          <a:xfrm>
            <a:off x="7937" y="1089025"/>
            <a:ext cx="8831263" cy="5235575"/>
            <a:chOff x="144" y="686"/>
            <a:chExt cx="5563" cy="3298"/>
          </a:xfrm>
        </p:grpSpPr>
        <p:sp>
          <p:nvSpPr>
            <p:cNvPr id="11272" name="Line 3"/>
            <p:cNvSpPr>
              <a:spLocks noChangeShapeType="1"/>
            </p:cNvSpPr>
            <p:nvPr/>
          </p:nvSpPr>
          <p:spPr bwMode="auto">
            <a:xfrm flipV="1">
              <a:off x="864" y="1920"/>
              <a:ext cx="576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Text Box 4"/>
            <p:cNvSpPr txBox="1">
              <a:spLocks noChangeArrowheads="1"/>
            </p:cNvSpPr>
            <p:nvPr/>
          </p:nvSpPr>
          <p:spPr bwMode="auto">
            <a:xfrm>
              <a:off x="144" y="2112"/>
              <a:ext cx="100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0C6D9C"/>
                  </a:solidFill>
                </a:rPr>
                <a:t>Found to be Infrequent</a:t>
              </a:r>
              <a:endParaRPr lang="en-US" altLang="en-US" sz="2000" b="0">
                <a:solidFill>
                  <a:srgbClr val="0C6D9C"/>
                </a:solidFill>
                <a:sym typeface="Symbol" panose="05050102010706020507" pitchFamily="18" charset="2"/>
              </a:endParaRPr>
            </a:p>
          </p:txBody>
        </p:sp>
        <p:graphicFrame>
          <p:nvGraphicFramePr>
            <p:cNvPr id="11267" name="Object 5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70" name="Visio" r:id="rId3" imgW="9866478" imgH="7377618" progId="Visio.Drawing.6">
                    <p:embed/>
                  </p:oleObj>
                </mc:Choice>
                <mc:Fallback>
                  <p:oleObj name="Visio" r:id="rId3" imgW="9866478" imgH="737761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6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 smtClean="0"/>
              <a:t>Illustrating Apriori Principle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89137" y="1089025"/>
            <a:ext cx="6850063" cy="5235575"/>
            <a:chOff x="1392" y="686"/>
            <a:chExt cx="4315" cy="3298"/>
          </a:xfrm>
        </p:grpSpPr>
        <p:graphicFrame>
          <p:nvGraphicFramePr>
            <p:cNvPr id="11266" name="Object 8"/>
            <p:cNvGraphicFramePr>
              <a:graphicFrameLocks noChangeAspect="1"/>
            </p:cNvGraphicFramePr>
            <p:nvPr/>
          </p:nvGraphicFramePr>
          <p:xfrm>
            <a:off x="1392" y="686"/>
            <a:ext cx="4315" cy="32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71" name="Visio" r:id="rId5" imgW="9866478" imgH="7377618" progId="Visio.Drawing.6">
                    <p:embed/>
                  </p:oleObj>
                </mc:Choice>
                <mc:Fallback>
                  <p:oleObj name="Visio" r:id="rId5" imgW="9866478" imgH="7377618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686"/>
                          <a:ext cx="4315" cy="32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1" name="Text Box 9"/>
            <p:cNvSpPr txBox="1">
              <a:spLocks noChangeArrowheads="1"/>
            </p:cNvSpPr>
            <p:nvPr/>
          </p:nvSpPr>
          <p:spPr bwMode="auto">
            <a:xfrm>
              <a:off x="1488" y="3494"/>
              <a:ext cx="9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0">
                  <a:solidFill>
                    <a:srgbClr val="FF0000"/>
                  </a:solidFill>
                </a:rPr>
                <a:t>Pruned supersets</a:t>
              </a:r>
              <a:endParaRPr lang="en-US" altLang="en-US" sz="2000" b="0">
                <a:solidFill>
                  <a:srgbClr val="FF0000"/>
                </a:solidFill>
                <a:sym typeface="Symbol" panose="050501020107060205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06040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0EA2FEF-94A5-4665-B82B-BBB0324EBF86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smtClean="0"/>
              <a:t>Chapter 6: Mining Frequent Patterns, Association and Correlations: Basic Concepts and Methods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smtClean="0"/>
              <a:t>Basic Concepts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smtClean="0"/>
              <a:t>Frequent Itemset Mining Methods 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smtClean="0"/>
              <a:t>Which Patterns Are Interesting?—Pattern Evaluation Methods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smtClean="0"/>
              <a:t>Summary</a:t>
            </a: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 rot="-1053010">
            <a:off x="3657600" y="1593850"/>
            <a:ext cx="522288" cy="381000"/>
          </a:xfrm>
          <a:prstGeom prst="leftArrow">
            <a:avLst>
              <a:gd name="adj1" fmla="val 50000"/>
              <a:gd name="adj2" fmla="val 3427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AEA868B-C73E-4652-851A-ED385AE0FF01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9448800" cy="762000"/>
          </a:xfrm>
        </p:spPr>
        <p:txBody>
          <a:bodyPr/>
          <a:lstStyle/>
          <a:p>
            <a:pPr eaLnBrk="1" hangingPunct="1">
              <a:tabLst>
                <a:tab pos="2570163" algn="l"/>
              </a:tabLst>
            </a:pPr>
            <a:r>
              <a:rPr lang="en-US" altLang="en-US" sz="3200" smtClean="0"/>
              <a:t>Apriori: A Candidate Generation &amp; Test Approach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400" u="sng" dirty="0" err="1" smtClean="0">
                <a:solidFill>
                  <a:schemeClr val="hlink"/>
                </a:solidFill>
              </a:rPr>
              <a:t>Apriori</a:t>
            </a:r>
            <a:r>
              <a:rPr lang="en-US" altLang="en-US" sz="2400" u="sng" dirty="0" smtClean="0">
                <a:solidFill>
                  <a:schemeClr val="hlink"/>
                </a:solidFill>
              </a:rPr>
              <a:t> pruning principle</a:t>
            </a:r>
            <a:r>
              <a:rPr lang="en-US" altLang="en-US" sz="2400" dirty="0" smtClean="0">
                <a:solidFill>
                  <a:schemeClr val="hlink"/>
                </a:solidFill>
              </a:rPr>
              <a:t>: </a:t>
            </a:r>
            <a:r>
              <a:rPr lang="en-US" altLang="en-US" sz="2400" dirty="0" smtClean="0">
                <a:solidFill>
                  <a:schemeClr val="tx2"/>
                </a:solidFill>
              </a:rPr>
              <a:t>If there is </a:t>
            </a:r>
            <a:r>
              <a:rPr lang="en-US" altLang="en-US" sz="2400" dirty="0" smtClean="0">
                <a:solidFill>
                  <a:schemeClr val="hlink"/>
                </a:solidFill>
              </a:rPr>
              <a:t>any</a:t>
            </a:r>
            <a:r>
              <a:rPr lang="en-US" alt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en-US" sz="2400" dirty="0" err="1" smtClean="0">
                <a:solidFill>
                  <a:schemeClr val="tx2"/>
                </a:solidFill>
              </a:rPr>
              <a:t>itemset</a:t>
            </a:r>
            <a:r>
              <a:rPr lang="en-US" altLang="en-US" sz="2400" dirty="0" smtClean="0">
                <a:solidFill>
                  <a:schemeClr val="tx2"/>
                </a:solidFill>
              </a:rPr>
              <a:t> which is infrequent, its superset should not be generated/tested! (</a:t>
            </a:r>
            <a:r>
              <a:rPr lang="en-US" altLang="en-US" sz="2400" dirty="0" smtClean="0">
                <a:solidFill>
                  <a:schemeClr val="bg2"/>
                </a:solidFill>
              </a:rPr>
              <a:t>Agrawal &amp; </a:t>
            </a:r>
            <a:r>
              <a:rPr lang="en-US" altLang="en-US" sz="2400" dirty="0" err="1" smtClean="0">
                <a:solidFill>
                  <a:schemeClr val="bg2"/>
                </a:solidFill>
              </a:rPr>
              <a:t>Srikant</a:t>
            </a:r>
            <a:r>
              <a:rPr lang="en-US" altLang="en-US" sz="2400" dirty="0" smtClean="0">
                <a:solidFill>
                  <a:schemeClr val="bg2"/>
                </a:solidFill>
              </a:rPr>
              <a:t> @VLDB’94, </a:t>
            </a:r>
            <a:r>
              <a:rPr lang="en-US" altLang="en-US" sz="2400" dirty="0" err="1" smtClean="0">
                <a:solidFill>
                  <a:schemeClr val="bg2"/>
                </a:solidFill>
              </a:rPr>
              <a:t>Mannila</a:t>
            </a:r>
            <a:r>
              <a:rPr lang="en-US" altLang="en-US" sz="2400" dirty="0" smtClean="0">
                <a:solidFill>
                  <a:schemeClr val="bg2"/>
                </a:solidFill>
              </a:rPr>
              <a:t>, et al. @ KDD’ 94)</a:t>
            </a:r>
            <a:endParaRPr lang="en-US" alt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400" dirty="0" smtClean="0">
                <a:solidFill>
                  <a:schemeClr val="bg2"/>
                </a:solidFill>
              </a:rPr>
              <a:t>Method: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/>
              <a:t>Initially, scan DB once to get frequent 1-itemset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>
                <a:solidFill>
                  <a:schemeClr val="hlink"/>
                </a:solidFill>
              </a:rPr>
              <a:t>Generate</a:t>
            </a:r>
            <a:r>
              <a:rPr lang="en-US" altLang="en-US" sz="2400" dirty="0" smtClean="0">
                <a:solidFill>
                  <a:schemeClr val="bg2"/>
                </a:solidFill>
              </a:rPr>
              <a:t> length (k+1) </a:t>
            </a:r>
            <a:r>
              <a:rPr lang="en-US" altLang="en-US" sz="2400" dirty="0" smtClean="0">
                <a:solidFill>
                  <a:schemeClr val="hlink"/>
                </a:solidFill>
              </a:rPr>
              <a:t>candidate</a:t>
            </a:r>
            <a:r>
              <a:rPr lang="en-US" altLang="en-US" sz="2400" dirty="0" smtClean="0">
                <a:solidFill>
                  <a:schemeClr val="bg2"/>
                </a:solidFill>
              </a:rPr>
              <a:t> itemsets from length k </a:t>
            </a:r>
            <a:r>
              <a:rPr lang="en-US" altLang="en-US" sz="2400" dirty="0" smtClean="0">
                <a:solidFill>
                  <a:schemeClr val="hlink"/>
                </a:solidFill>
              </a:rPr>
              <a:t>frequent</a:t>
            </a:r>
            <a:r>
              <a:rPr lang="en-US" altLang="en-US" sz="2400" dirty="0" smtClean="0">
                <a:solidFill>
                  <a:schemeClr val="bg2"/>
                </a:solidFill>
              </a:rPr>
              <a:t> itemsets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>
                <a:solidFill>
                  <a:schemeClr val="hlink"/>
                </a:solidFill>
              </a:rPr>
              <a:t>Test </a:t>
            </a:r>
            <a:r>
              <a:rPr lang="en-US" altLang="en-US" sz="2400" dirty="0" smtClean="0">
                <a:solidFill>
                  <a:schemeClr val="bg2"/>
                </a:solidFill>
              </a:rPr>
              <a:t>the candidates against DB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400" dirty="0" smtClean="0">
                <a:solidFill>
                  <a:schemeClr val="bg2"/>
                </a:solidFill>
              </a:rPr>
              <a:t>Terminate when no frequent or candidate set can be generated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5C6AD1E-FA88-48A8-985D-1F07A7224AE7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93038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The Apriori Algorithm—An Example 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1371600"/>
            <a:ext cx="198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>
                <a:latin typeface="Times New Roman" pitchFamily="18" charset="0"/>
              </a:rPr>
              <a:t>Database TDB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176463" y="2273300"/>
            <a:ext cx="1090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>
                <a:latin typeface="Times New Roman" pitchFamily="18" charset="0"/>
              </a:rPr>
              <a:t>1</a:t>
            </a:r>
            <a:r>
              <a:rPr lang="en-US" altLang="en-US" sz="2400" baseline="30000">
                <a:latin typeface="Times New Roman" pitchFamily="18" charset="0"/>
              </a:rPr>
              <a:t>st</a:t>
            </a:r>
            <a:r>
              <a:rPr lang="en-US" altLang="en-US" sz="2400">
                <a:latin typeface="Times New Roman" pitchFamily="18" charset="0"/>
              </a:rPr>
              <a:t> scan</a:t>
            </a:r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>
            <a:off x="2297113" y="2719388"/>
            <a:ext cx="831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2759075" y="172085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 i="1">
                <a:latin typeface="Times New Roman" pitchFamily="18" charset="0"/>
              </a:rPr>
              <a:t>C</a:t>
            </a:r>
            <a:r>
              <a:rPr lang="en-US" altLang="en-US" sz="24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auto">
          <a:xfrm>
            <a:off x="5346700" y="156368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 i="1">
                <a:latin typeface="Times New Roman" pitchFamily="18" charset="0"/>
              </a:rPr>
              <a:t>L</a:t>
            </a:r>
            <a:r>
              <a:rPr lang="en-US" altLang="en-US" sz="24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301625" y="3729038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 i="1">
                <a:latin typeface="Times New Roman" pitchFamily="18" charset="0"/>
              </a:rPr>
              <a:t>L</a:t>
            </a:r>
            <a:r>
              <a:rPr lang="en-US" altLang="en-US" sz="240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2728913" y="33321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 i="1">
                <a:latin typeface="Times New Roman" pitchFamily="18" charset="0"/>
              </a:rPr>
              <a:t>C</a:t>
            </a:r>
            <a:r>
              <a:rPr lang="en-US" altLang="en-US" sz="240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6016625" y="33829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 i="1">
                <a:latin typeface="Times New Roman" pitchFamily="18" charset="0"/>
              </a:rPr>
              <a:t>C</a:t>
            </a:r>
            <a:r>
              <a:rPr lang="en-US" altLang="en-US" sz="2400" i="1" baseline="-25000">
                <a:latin typeface="Times New Roman" pitchFamily="18" charset="0"/>
              </a:rPr>
              <a:t>2</a:t>
            </a:r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 flipH="1">
            <a:off x="5127625" y="4252913"/>
            <a:ext cx="11207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5108575" y="3751263"/>
            <a:ext cx="1157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>
                <a:latin typeface="Times New Roman" pitchFamily="18" charset="0"/>
              </a:rPr>
              <a:t>2</a:t>
            </a:r>
            <a:r>
              <a:rPr lang="en-US" altLang="en-US" sz="2400" baseline="30000">
                <a:latin typeface="Times New Roman" pitchFamily="18" charset="0"/>
              </a:rPr>
              <a:t>nd</a:t>
            </a:r>
            <a:r>
              <a:rPr lang="en-US" altLang="en-US" sz="2400">
                <a:latin typeface="Times New Roman" pitchFamily="18" charset="0"/>
              </a:rPr>
              <a:t> scan</a:t>
            </a:r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7861300" y="3070225"/>
            <a:ext cx="627063" cy="855663"/>
          </a:xfrm>
          <a:prstGeom prst="curvedLeftArrow">
            <a:avLst>
              <a:gd name="adj1" fmla="val 27291"/>
              <a:gd name="adj2" fmla="val 5458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>
            <a:off x="2535238" y="6299200"/>
            <a:ext cx="1692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0" name="Text Box 15"/>
          <p:cNvSpPr txBox="1">
            <a:spLocks noChangeArrowheads="1"/>
          </p:cNvSpPr>
          <p:nvPr/>
        </p:nvSpPr>
        <p:spPr bwMode="auto">
          <a:xfrm>
            <a:off x="698500" y="58023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 i="1">
                <a:latin typeface="Times New Roman" pitchFamily="18" charset="0"/>
              </a:rPr>
              <a:t>C</a:t>
            </a:r>
            <a:r>
              <a:rPr lang="en-US" altLang="en-US" sz="2400" i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16401" name="Text Box 16"/>
          <p:cNvSpPr txBox="1">
            <a:spLocks noChangeArrowheads="1"/>
          </p:cNvSpPr>
          <p:nvPr/>
        </p:nvSpPr>
        <p:spPr bwMode="auto">
          <a:xfrm>
            <a:off x="4114800" y="57912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 i="1">
                <a:latin typeface="Times New Roman" pitchFamily="18" charset="0"/>
              </a:rPr>
              <a:t>L</a:t>
            </a:r>
            <a:r>
              <a:rPr lang="en-US" altLang="en-US" sz="2400" i="1" baseline="-25000">
                <a:latin typeface="Times New Roman" pitchFamily="18" charset="0"/>
              </a:rPr>
              <a:t>3</a:t>
            </a:r>
          </a:p>
        </p:txBody>
      </p:sp>
      <p:sp>
        <p:nvSpPr>
          <p:cNvPr id="16402" name="Text Box 17"/>
          <p:cNvSpPr txBox="1">
            <a:spLocks noChangeArrowheads="1"/>
          </p:cNvSpPr>
          <p:nvPr/>
        </p:nvSpPr>
        <p:spPr bwMode="auto">
          <a:xfrm>
            <a:off x="2708275" y="5881688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0" hangingPunct="0"/>
            <a:r>
              <a:rPr lang="en-US" altLang="en-US" sz="2400">
                <a:latin typeface="Times New Roman" pitchFamily="18" charset="0"/>
              </a:rPr>
              <a:t>3</a:t>
            </a:r>
            <a:r>
              <a:rPr lang="en-US" altLang="en-US" sz="2400" baseline="30000">
                <a:latin typeface="Times New Roman" pitchFamily="18" charset="0"/>
              </a:rPr>
              <a:t>rd</a:t>
            </a:r>
            <a:r>
              <a:rPr lang="en-US" altLang="en-US" sz="2400">
                <a:latin typeface="Times New Roman" pitchFamily="18" charset="0"/>
              </a:rPr>
              <a:t> scan</a:t>
            </a:r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01613" y="4846638"/>
            <a:ext cx="441325" cy="1249362"/>
          </a:xfrm>
          <a:prstGeom prst="curvedRightArrow">
            <a:avLst>
              <a:gd name="adj1" fmla="val 56619"/>
              <a:gd name="adj2" fmla="val 113237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/>
          </a:p>
        </p:txBody>
      </p:sp>
      <p:sp>
        <p:nvSpPr>
          <p:cNvPr id="16404" name="Line 19"/>
          <p:cNvSpPr>
            <a:spLocks noChangeShapeType="1"/>
          </p:cNvSpPr>
          <p:nvPr/>
        </p:nvSpPr>
        <p:spPr bwMode="auto">
          <a:xfrm>
            <a:off x="5334000" y="2438400"/>
            <a:ext cx="527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05" name="Line 20"/>
          <p:cNvSpPr>
            <a:spLocks noChangeShapeType="1"/>
          </p:cNvSpPr>
          <p:nvPr/>
        </p:nvSpPr>
        <p:spPr bwMode="auto">
          <a:xfrm flipH="1">
            <a:off x="2667000" y="4648200"/>
            <a:ext cx="381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532949" name="Group 21"/>
          <p:cNvGraphicFramePr>
            <a:graphicFrameLocks noGrp="1"/>
          </p:cNvGraphicFramePr>
          <p:nvPr/>
        </p:nvGraphicFramePr>
        <p:xfrm>
          <a:off x="152400" y="1828800"/>
          <a:ext cx="1905000" cy="1554180"/>
        </p:xfrm>
        <a:graphic>
          <a:graphicData uri="http://schemas.openxmlformats.org/drawingml/2006/table">
            <a:tbl>
              <a:tblPr/>
              <a:tblGrid>
                <a:gridCol w="685800"/>
                <a:gridCol w="1219200"/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C, D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C, 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A, B, C, 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B, E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2969" name="Group 41"/>
          <p:cNvGraphicFramePr>
            <a:graphicFrameLocks noGrp="1"/>
          </p:cNvGraphicFramePr>
          <p:nvPr/>
        </p:nvGraphicFramePr>
        <p:xfrm>
          <a:off x="3429000" y="1219200"/>
          <a:ext cx="1752600" cy="1865328"/>
        </p:xfrm>
        <a:graphic>
          <a:graphicData uri="http://schemas.openxmlformats.org/drawingml/2006/table">
            <a:tbl>
              <a:tblPr/>
              <a:tblGrid>
                <a:gridCol w="1143000"/>
                <a:gridCol w="609600"/>
              </a:tblGrid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{D}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10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2992" name="Group 64"/>
          <p:cNvGraphicFramePr>
            <a:graphicFrameLocks noGrp="1"/>
          </p:cNvGraphicFramePr>
          <p:nvPr/>
        </p:nvGraphicFramePr>
        <p:xfrm>
          <a:off x="5943600" y="1371600"/>
          <a:ext cx="1752600" cy="1554180"/>
        </p:xfrm>
        <a:graphic>
          <a:graphicData uri="http://schemas.openxmlformats.org/drawingml/2006/table">
            <a:tbl>
              <a:tblPr/>
              <a:tblGrid>
                <a:gridCol w="1143000"/>
                <a:gridCol w="609600"/>
              </a:tblGrid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{E}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90" marB="456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3012" name="Group 84"/>
          <p:cNvGraphicFramePr>
            <a:graphicFrameLocks noGrp="1"/>
          </p:cNvGraphicFramePr>
          <p:nvPr/>
        </p:nvGraphicFramePr>
        <p:xfrm>
          <a:off x="6553200" y="3581400"/>
          <a:ext cx="1143000" cy="2176461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9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3030" name="Group 102"/>
          <p:cNvGraphicFramePr>
            <a:graphicFrameLocks noGrp="1"/>
          </p:cNvGraphicFramePr>
          <p:nvPr/>
        </p:nvGraphicFramePr>
        <p:xfrm>
          <a:off x="3200400" y="3429000"/>
          <a:ext cx="1752600" cy="2005024"/>
        </p:xfrm>
        <a:graphic>
          <a:graphicData uri="http://schemas.openxmlformats.org/drawingml/2006/table">
            <a:tbl>
              <a:tblPr/>
              <a:tblGrid>
                <a:gridCol w="1143000"/>
                <a:gridCol w="609600"/>
              </a:tblGrid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B}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E}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80" marB="456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3056" name="Group 128"/>
          <p:cNvGraphicFramePr>
            <a:graphicFrameLocks noGrp="1"/>
          </p:cNvGraphicFramePr>
          <p:nvPr/>
        </p:nvGraphicFramePr>
        <p:xfrm>
          <a:off x="762000" y="3862388"/>
          <a:ext cx="1752600" cy="1431950"/>
        </p:xfrm>
        <a:graphic>
          <a:graphicData uri="http://schemas.openxmlformats.org/drawingml/2006/table">
            <a:tbl>
              <a:tblPr/>
              <a:tblGrid>
                <a:gridCol w="1143000"/>
                <a:gridCol w="609600"/>
              </a:tblGrid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{A, C}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C}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E}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{C, E}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59" marB="4565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3076" name="Group 148"/>
          <p:cNvGraphicFramePr>
            <a:graphicFrameLocks noGrp="1"/>
          </p:cNvGraphicFramePr>
          <p:nvPr/>
        </p:nvGraphicFramePr>
        <p:xfrm>
          <a:off x="1143000" y="5867400"/>
          <a:ext cx="1143000" cy="658813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10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47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marT="45738" marB="457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33084" name="Group 156"/>
          <p:cNvGraphicFramePr>
            <a:graphicFrameLocks noGrp="1"/>
          </p:cNvGraphicFramePr>
          <p:nvPr/>
        </p:nvGraphicFramePr>
        <p:xfrm>
          <a:off x="4572000" y="5867400"/>
          <a:ext cx="1752600" cy="619126"/>
        </p:xfrm>
        <a:graphic>
          <a:graphicData uri="http://schemas.openxmlformats.org/drawingml/2006/table">
            <a:tbl>
              <a:tblPr/>
              <a:tblGrid>
                <a:gridCol w="1143000"/>
                <a:gridCol w="609600"/>
              </a:tblGrid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sup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{B, C, E}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552" name="Text Box 167"/>
          <p:cNvSpPr txBox="1">
            <a:spLocks noChangeArrowheads="1"/>
          </p:cNvSpPr>
          <p:nvPr/>
        </p:nvSpPr>
        <p:spPr bwMode="auto">
          <a:xfrm>
            <a:off x="1828800" y="1143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Sup</a:t>
            </a:r>
            <a:r>
              <a:rPr lang="en-US" altLang="en-US" sz="2400" baseline="-25000"/>
              <a:t>min</a:t>
            </a:r>
            <a:r>
              <a:rPr lang="en-US" altLang="en-US" sz="2400"/>
              <a:t> = 2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17F406A-9B7D-4445-8337-DA08EBB5C980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5438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Apriori Algorithm (</a:t>
            </a:r>
            <a:r>
              <a:rPr lang="en-US" altLang="en-US" sz="3200" smtClean="0"/>
              <a:t>Pseudo-Code</a:t>
            </a:r>
            <a:r>
              <a:rPr lang="en-US" altLang="en-US" sz="3200" u="sng" smtClean="0"/>
              <a:t>)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2400" i="1" dirty="0" err="1" smtClean="0"/>
              <a:t>C</a:t>
            </a:r>
            <a:r>
              <a:rPr lang="en-US" altLang="en-US" sz="2400" i="1" baseline="-25000" dirty="0" err="1" smtClean="0"/>
              <a:t>k</a:t>
            </a:r>
            <a:r>
              <a:rPr lang="en-US" altLang="en-US" sz="2400" dirty="0" smtClean="0"/>
              <a:t>: Candidate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k</a:t>
            </a:r>
            <a:r>
              <a:rPr lang="en-US" altLang="en-US" sz="2400" dirty="0" smtClean="0"/>
              <a:t> : frequent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of size k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altLang="en-US" sz="24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1</a:t>
            </a:r>
            <a:r>
              <a:rPr lang="en-US" altLang="en-US" sz="2400" dirty="0" smtClean="0"/>
              <a:t> = {frequent items};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rgbClr val="F83F24"/>
                </a:solidFill>
              </a:rPr>
              <a:t>for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/>
              <a:t>k</a:t>
            </a:r>
            <a:r>
              <a:rPr lang="en-US" altLang="en-US" sz="2400" dirty="0" smtClean="0"/>
              <a:t> = 1;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k</a:t>
            </a:r>
            <a:r>
              <a:rPr lang="en-US" altLang="en-US" sz="2400" dirty="0" smtClean="0"/>
              <a:t> !=</a:t>
            </a:r>
            <a:r>
              <a:rPr lang="en-US" altLang="en-US" sz="2400" dirty="0" smtClean="0">
                <a:sym typeface="Symbol" pitchFamily="18" charset="2"/>
              </a:rPr>
              <a:t></a:t>
            </a:r>
            <a:r>
              <a:rPr lang="en-US" altLang="en-US" sz="2400" dirty="0" smtClean="0"/>
              <a:t>; </a:t>
            </a:r>
            <a:r>
              <a:rPr lang="en-US" altLang="en-US" sz="2400" i="1" dirty="0" smtClean="0"/>
              <a:t>k</a:t>
            </a:r>
            <a:r>
              <a:rPr lang="en-US" altLang="en-US" sz="2400" dirty="0" smtClean="0"/>
              <a:t>++) </a:t>
            </a:r>
            <a:r>
              <a:rPr lang="en-US" altLang="en-US" sz="2400" b="1" dirty="0" smtClean="0">
                <a:solidFill>
                  <a:srgbClr val="F83F24"/>
                </a:solidFill>
              </a:rPr>
              <a:t>do begin</a:t>
            </a:r>
            <a:endParaRPr lang="en-US" altLang="en-US" sz="24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400" i="1" dirty="0" smtClean="0"/>
              <a:t>C</a:t>
            </a:r>
            <a:r>
              <a:rPr lang="en-US" altLang="en-US" sz="2400" i="1" baseline="-25000" dirty="0" smtClean="0"/>
              <a:t>k+1</a:t>
            </a:r>
            <a:r>
              <a:rPr lang="en-US" altLang="en-US" sz="2400" dirty="0" smtClean="0"/>
              <a:t> = candidates generated from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k</a:t>
            </a:r>
            <a:r>
              <a:rPr lang="en-US" altLang="en-US" sz="2400" dirty="0" smtClean="0"/>
              <a:t>;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400" b="1" dirty="0" smtClean="0">
                <a:solidFill>
                  <a:srgbClr val="F83F24"/>
                </a:solidFill>
              </a:rPr>
              <a:t>for each</a:t>
            </a:r>
            <a:r>
              <a:rPr lang="en-US" altLang="en-US" sz="2400" dirty="0" smtClean="0"/>
              <a:t> transaction </a:t>
            </a:r>
            <a:r>
              <a:rPr lang="en-US" altLang="en-US" sz="2400" i="1" dirty="0" smtClean="0"/>
              <a:t>t</a:t>
            </a:r>
            <a:r>
              <a:rPr lang="en-US" altLang="en-US" sz="2400" dirty="0" smtClean="0"/>
              <a:t> in database do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  increment the count of all candidates in </a:t>
            </a:r>
            <a:r>
              <a:rPr lang="en-US" altLang="en-US" sz="2400" i="1" dirty="0" smtClean="0"/>
              <a:t>C</a:t>
            </a:r>
            <a:r>
              <a:rPr lang="en-US" altLang="en-US" sz="2400" i="1" baseline="-25000" dirty="0" smtClean="0"/>
              <a:t>k+1</a:t>
            </a:r>
            <a:r>
              <a:rPr lang="en-US" altLang="en-US" sz="2400" dirty="0" smtClean="0"/>
              <a:t> that are contained in </a:t>
            </a:r>
            <a:r>
              <a:rPr lang="en-US" altLang="en-US" sz="2400" i="1" dirty="0" smtClean="0"/>
              <a:t>t</a:t>
            </a:r>
            <a:endParaRPr lang="en-US" altLang="en-US" sz="24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   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k+1</a:t>
            </a:r>
            <a:r>
              <a:rPr lang="en-US" altLang="en-US" sz="2400" dirty="0" smtClean="0"/>
              <a:t>  = candidates in </a:t>
            </a:r>
            <a:r>
              <a:rPr lang="en-US" altLang="en-US" sz="2400" i="1" dirty="0" smtClean="0"/>
              <a:t>C</a:t>
            </a:r>
            <a:r>
              <a:rPr lang="en-US" altLang="en-US" sz="2400" i="1" baseline="-25000" dirty="0" smtClean="0"/>
              <a:t>k+1</a:t>
            </a:r>
            <a:r>
              <a:rPr lang="en-US" altLang="en-US" sz="2400" dirty="0" smtClean="0"/>
              <a:t> with </a:t>
            </a:r>
            <a:r>
              <a:rPr lang="en-US" altLang="en-US" sz="2400" i="1" dirty="0" err="1" smtClean="0"/>
              <a:t>minsup</a:t>
            </a:r>
            <a:endParaRPr lang="en-US" altLang="en-US" sz="2400" i="1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 smtClean="0"/>
              <a:t>   </a:t>
            </a:r>
            <a:r>
              <a:rPr lang="en-US" altLang="en-US" sz="2400" b="1" dirty="0" smtClean="0">
                <a:solidFill>
                  <a:srgbClr val="F83F24"/>
                </a:solidFill>
              </a:rPr>
              <a:t> end</a:t>
            </a:r>
            <a:endParaRPr lang="en-US" altLang="en-US" sz="2400" dirty="0" smtClean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b="1" dirty="0" smtClean="0">
                <a:solidFill>
                  <a:srgbClr val="F83F24"/>
                </a:solidFill>
              </a:rPr>
              <a:t>return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</a:t>
            </a:r>
            <a:r>
              <a:rPr lang="en-US" altLang="en-US" sz="2400" i="1" baseline="-25000" dirty="0" smtClean="0"/>
              <a:t>k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k</a:t>
            </a:r>
            <a:r>
              <a:rPr lang="en-US" altLang="en-US" sz="2400" dirty="0" smtClean="0"/>
              <a:t>;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FA7E4EA-CD06-4FF8-9578-FCC67274ABA6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Implementation of Apriori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 smtClean="0"/>
              <a:t>How to generate candidates?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Step 1: self-joining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k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Step 2: pruning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 smtClean="0"/>
              <a:t>Example of Candidate-generation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3</a:t>
            </a:r>
            <a:r>
              <a:rPr lang="en-US" altLang="en-US" sz="2400" i="1" dirty="0" smtClean="0"/>
              <a:t>=</a:t>
            </a:r>
            <a:r>
              <a:rPr lang="en-US" altLang="en-US" sz="2400" dirty="0" smtClean="0"/>
              <a:t>{</a:t>
            </a:r>
            <a:r>
              <a:rPr lang="en-US" altLang="en-US" sz="2400" i="1" dirty="0" err="1" smtClean="0"/>
              <a:t>abc</a:t>
            </a:r>
            <a:r>
              <a:rPr lang="en-US" altLang="en-US" sz="2400" i="1" dirty="0" smtClean="0"/>
              <a:t>, </a:t>
            </a:r>
            <a:r>
              <a:rPr lang="en-US" altLang="en-US" sz="2400" i="1" dirty="0" err="1" smtClean="0"/>
              <a:t>abd</a:t>
            </a:r>
            <a:r>
              <a:rPr lang="en-US" altLang="en-US" sz="2400" i="1" dirty="0" smtClean="0"/>
              <a:t>, </a:t>
            </a:r>
            <a:r>
              <a:rPr lang="en-US" altLang="en-US" sz="2400" i="1" dirty="0" err="1" smtClean="0"/>
              <a:t>acd</a:t>
            </a:r>
            <a:r>
              <a:rPr lang="en-US" altLang="en-US" sz="2400" i="1" dirty="0" smtClean="0"/>
              <a:t>, ace, </a:t>
            </a:r>
            <a:r>
              <a:rPr lang="en-US" altLang="en-US" sz="2400" i="1" dirty="0" err="1" smtClean="0"/>
              <a:t>bcd</a:t>
            </a:r>
            <a:r>
              <a:rPr lang="en-US" altLang="en-US" sz="2400" dirty="0" smtClean="0"/>
              <a:t>}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Self-joining: </a:t>
            </a:r>
            <a:r>
              <a:rPr lang="en-US" altLang="en-US" sz="2400" i="1" dirty="0" smtClean="0"/>
              <a:t>L</a:t>
            </a:r>
            <a:r>
              <a:rPr lang="en-US" altLang="en-US" sz="2400" i="1" baseline="-25000" dirty="0" smtClean="0"/>
              <a:t>3</a:t>
            </a:r>
            <a:r>
              <a:rPr lang="en-US" altLang="en-US" sz="2400" i="1" dirty="0" smtClean="0"/>
              <a:t>*L</a:t>
            </a:r>
            <a:r>
              <a:rPr lang="en-US" altLang="en-US" sz="2400" i="1" baseline="-25000" dirty="0" smtClean="0"/>
              <a:t>3</a:t>
            </a:r>
            <a:endParaRPr lang="en-US" altLang="en-US" sz="2400" i="1" dirty="0" smtClean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i="1" dirty="0" err="1" smtClean="0"/>
              <a:t>abcd</a:t>
            </a:r>
            <a:r>
              <a:rPr lang="en-US" altLang="en-US" sz="2000" i="1" dirty="0" smtClean="0"/>
              <a:t> </a:t>
            </a:r>
            <a:r>
              <a:rPr lang="en-US" altLang="en-US" sz="2000" dirty="0" smtClean="0"/>
              <a:t>from </a:t>
            </a:r>
            <a:r>
              <a:rPr lang="en-US" altLang="en-US" sz="2000" i="1" dirty="0" err="1" smtClean="0"/>
              <a:t>abc</a:t>
            </a:r>
            <a:r>
              <a:rPr lang="en-US" altLang="en-US" sz="2000" dirty="0" smtClean="0"/>
              <a:t> and </a:t>
            </a:r>
            <a:r>
              <a:rPr lang="en-US" altLang="en-US" sz="2000" i="1" dirty="0" err="1" smtClean="0"/>
              <a:t>abd</a:t>
            </a:r>
            <a:endParaRPr lang="en-US" altLang="en-US" sz="2000" i="1" dirty="0" smtClean="0"/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i="1" dirty="0" err="1" smtClean="0"/>
              <a:t>acde</a:t>
            </a:r>
            <a:r>
              <a:rPr lang="en-US" altLang="en-US" sz="2000" dirty="0" smtClean="0"/>
              <a:t> from </a:t>
            </a:r>
            <a:r>
              <a:rPr lang="en-US" altLang="en-US" sz="2000" i="1" dirty="0" err="1" smtClean="0"/>
              <a:t>acd</a:t>
            </a:r>
            <a:r>
              <a:rPr lang="en-US" altLang="en-US" sz="2000" dirty="0" smtClean="0"/>
              <a:t> and </a:t>
            </a:r>
            <a:r>
              <a:rPr lang="en-US" altLang="en-US" sz="2000" i="1" dirty="0" smtClean="0"/>
              <a:t>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Pruning: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i="1" dirty="0" err="1" smtClean="0"/>
              <a:t>acde</a:t>
            </a:r>
            <a:r>
              <a:rPr lang="en-US" altLang="en-US" sz="2000" dirty="0" smtClean="0"/>
              <a:t> is removed because </a:t>
            </a:r>
            <a:r>
              <a:rPr lang="en-US" altLang="en-US" sz="2000" i="1" dirty="0" err="1" smtClean="0"/>
              <a:t>ade</a:t>
            </a:r>
            <a:r>
              <a:rPr lang="en-US" altLang="en-US" sz="2000" dirty="0" smtClean="0"/>
              <a:t> is not in </a:t>
            </a:r>
            <a:r>
              <a:rPr lang="en-US" altLang="en-US" sz="2000" i="1" dirty="0" smtClean="0"/>
              <a:t>L</a:t>
            </a:r>
            <a:r>
              <a:rPr lang="en-US" altLang="en-US" sz="2000" i="1" baseline="-25000" dirty="0" smtClean="0"/>
              <a:t>3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 smtClean="0"/>
              <a:t>C</a:t>
            </a:r>
            <a:r>
              <a:rPr lang="en-US" altLang="en-US" sz="2400" i="1" baseline="-25000" dirty="0" smtClean="0"/>
              <a:t>4 </a:t>
            </a:r>
            <a:r>
              <a:rPr lang="en-US" altLang="en-US" sz="2400" dirty="0" smtClean="0"/>
              <a:t>= {</a:t>
            </a:r>
            <a:r>
              <a:rPr lang="en-US" altLang="en-US" sz="2400" i="1" dirty="0" err="1" smtClean="0"/>
              <a:t>abcd</a:t>
            </a:r>
            <a:r>
              <a:rPr lang="en-US" altLang="en-US" sz="2400" dirty="0" smtClean="0"/>
              <a:t>}</a:t>
            </a:r>
          </a:p>
          <a:p>
            <a:pPr eaLnBrk="1" hangingPunct="1">
              <a:lnSpc>
                <a:spcPct val="110000"/>
              </a:lnSpc>
            </a:pPr>
            <a:endParaRPr lang="en-US" altLang="en-US" sz="2000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5A4AA21-934F-41C5-A17B-B94465801D36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How to Count Supports of Candidates?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dirty="0" smtClean="0"/>
              <a:t>Why counting supports of candidates a problem?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The total number of candidates can be very huge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 One transaction may contain many candidates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dirty="0" smtClean="0"/>
              <a:t>Method: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dirty="0" smtClean="0"/>
              <a:t>Candidate itemsets are stored in a </a:t>
            </a:r>
            <a:r>
              <a:rPr lang="en-US" altLang="en-US" sz="2400" i="1" dirty="0" smtClean="0">
                <a:solidFill>
                  <a:schemeClr val="hlink"/>
                </a:solidFill>
              </a:rPr>
              <a:t>hash-tree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 smtClean="0">
                <a:solidFill>
                  <a:schemeClr val="hlink"/>
                </a:solidFill>
              </a:rPr>
              <a:t>Leaf </a:t>
            </a:r>
            <a:r>
              <a:rPr lang="en-US" altLang="en-US" sz="2400" dirty="0" smtClean="0">
                <a:solidFill>
                  <a:schemeClr val="hlink"/>
                </a:solidFill>
              </a:rPr>
              <a:t>node </a:t>
            </a:r>
            <a:r>
              <a:rPr lang="en-US" altLang="en-US" sz="2400" dirty="0" smtClean="0"/>
              <a:t>of hash-tree contains a list of itemsets and counts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 smtClean="0">
                <a:solidFill>
                  <a:schemeClr val="hlink"/>
                </a:solidFill>
              </a:rPr>
              <a:t>Interior </a:t>
            </a:r>
            <a:r>
              <a:rPr lang="en-US" altLang="en-US" sz="2400" dirty="0" smtClean="0">
                <a:solidFill>
                  <a:schemeClr val="hlink"/>
                </a:solidFill>
              </a:rPr>
              <a:t>node</a:t>
            </a:r>
            <a:r>
              <a:rPr lang="en-US" altLang="en-US" sz="2400" dirty="0" smtClean="0"/>
              <a:t> contains a hash table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i="1" dirty="0" smtClean="0">
                <a:solidFill>
                  <a:schemeClr val="hlink"/>
                </a:solidFill>
              </a:rPr>
              <a:t>Subset function</a:t>
            </a:r>
            <a:r>
              <a:rPr lang="en-US" altLang="en-US" sz="2400" dirty="0" smtClean="0"/>
              <a:t>: finds all the candidates contained in a transaction</a:t>
            </a:r>
            <a:endParaRPr lang="en-US" altLang="en-US" sz="2400" i="1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39ACA46-6B9B-42BB-9EA4-387361EDEE4D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381000"/>
            <a:ext cx="975360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Counting Supports of Candidates Using Hash Tree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1143000" y="1752600"/>
            <a:ext cx="2286000" cy="1249363"/>
            <a:chOff x="144" y="912"/>
            <a:chExt cx="1440" cy="787"/>
          </a:xfrm>
        </p:grpSpPr>
        <p:sp>
          <p:nvSpPr>
            <p:cNvPr id="20520" name="Line 4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5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Text Box 6"/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1,4,7</a:t>
              </a:r>
            </a:p>
          </p:txBody>
        </p:sp>
        <p:sp>
          <p:nvSpPr>
            <p:cNvPr id="20523" name="Text Box 7"/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2,5,8</a:t>
              </a:r>
            </a:p>
          </p:txBody>
        </p:sp>
        <p:sp>
          <p:nvSpPr>
            <p:cNvPr id="20524" name="Line 8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Text Box 9"/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3,6,9</a:t>
              </a:r>
            </a:p>
          </p:txBody>
        </p:sp>
        <p:sp>
          <p:nvSpPr>
            <p:cNvPr id="20526" name="Text Box 10"/>
            <p:cNvSpPr txBox="1">
              <a:spLocks noChangeArrowheads="1"/>
            </p:cNvSpPr>
            <p:nvPr/>
          </p:nvSpPr>
          <p:spPr bwMode="auto">
            <a:xfrm>
              <a:off x="336" y="912"/>
              <a:ext cx="11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solidFill>
                    <a:schemeClr val="hlink"/>
                  </a:solidFill>
                  <a:latin typeface="Times New Roman" pitchFamily="18" charset="0"/>
                </a:rPr>
                <a:t>Subset function</a:t>
              </a:r>
            </a:p>
          </p:txBody>
        </p:sp>
        <p:sp>
          <p:nvSpPr>
            <p:cNvPr id="20527" name="Rectangle 11"/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pSp>
        <p:nvGrpSpPr>
          <p:cNvPr id="20485" name="Group 12"/>
          <p:cNvGrpSpPr>
            <a:grpSpLocks/>
          </p:cNvGrpSpPr>
          <p:nvPr/>
        </p:nvGrpSpPr>
        <p:grpSpPr bwMode="auto">
          <a:xfrm>
            <a:off x="3048000" y="3352800"/>
            <a:ext cx="4943475" cy="2682875"/>
            <a:chOff x="1632" y="1536"/>
            <a:chExt cx="3114" cy="1690"/>
          </a:xfrm>
        </p:grpSpPr>
        <p:sp>
          <p:nvSpPr>
            <p:cNvPr id="20499" name="Line 13"/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14"/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5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Text Box 16"/>
            <p:cNvSpPr txBox="1">
              <a:spLocks noChangeArrowheads="1"/>
            </p:cNvSpPr>
            <p:nvPr/>
          </p:nvSpPr>
          <p:spPr bwMode="auto">
            <a:xfrm>
              <a:off x="2976" y="1728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2 3 4</a:t>
              </a:r>
            </a:p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5 6 7</a:t>
              </a:r>
            </a:p>
          </p:txBody>
        </p:sp>
        <p:sp>
          <p:nvSpPr>
            <p:cNvPr id="20503" name="Line 17"/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Text Box 18"/>
            <p:cNvSpPr txBox="1">
              <a:spLocks noChangeArrowheads="1"/>
            </p:cNvSpPr>
            <p:nvPr/>
          </p:nvSpPr>
          <p:spPr bwMode="auto">
            <a:xfrm>
              <a:off x="1728" y="216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1 4 5</a:t>
              </a:r>
            </a:p>
          </p:txBody>
        </p:sp>
        <p:sp>
          <p:nvSpPr>
            <p:cNvPr id="20505" name="Line 19"/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0"/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Text Box 21"/>
            <p:cNvSpPr txBox="1">
              <a:spLocks noChangeArrowheads="1"/>
            </p:cNvSpPr>
            <p:nvPr/>
          </p:nvSpPr>
          <p:spPr bwMode="auto">
            <a:xfrm>
              <a:off x="2870" y="2265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1 3 6</a:t>
              </a:r>
            </a:p>
          </p:txBody>
        </p:sp>
        <p:sp>
          <p:nvSpPr>
            <p:cNvPr id="20508" name="Line 22"/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Text Box 23"/>
            <p:cNvSpPr txBox="1">
              <a:spLocks noChangeArrowheads="1"/>
            </p:cNvSpPr>
            <p:nvPr/>
          </p:nvSpPr>
          <p:spPr bwMode="auto">
            <a:xfrm>
              <a:off x="1632" y="2640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1 2 4</a:t>
              </a:r>
            </a:p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4 5 7</a:t>
              </a:r>
            </a:p>
          </p:txBody>
        </p:sp>
        <p:sp>
          <p:nvSpPr>
            <p:cNvPr id="20510" name="Line 24"/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Text Box 25"/>
            <p:cNvSpPr txBox="1">
              <a:spLocks noChangeArrowheads="1"/>
            </p:cNvSpPr>
            <p:nvPr/>
          </p:nvSpPr>
          <p:spPr bwMode="auto">
            <a:xfrm>
              <a:off x="2256" y="2784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solidFill>
                    <a:schemeClr val="hlink"/>
                  </a:solidFill>
                  <a:latin typeface="Times New Roman" pitchFamily="18" charset="0"/>
                </a:rPr>
                <a:t>1 2 5</a:t>
              </a:r>
            </a:p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4 5 8</a:t>
              </a:r>
            </a:p>
          </p:txBody>
        </p:sp>
        <p:sp>
          <p:nvSpPr>
            <p:cNvPr id="20512" name="Line 26"/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Text Box 27"/>
            <p:cNvSpPr txBox="1">
              <a:spLocks noChangeArrowheads="1"/>
            </p:cNvSpPr>
            <p:nvPr/>
          </p:nvSpPr>
          <p:spPr bwMode="auto">
            <a:xfrm>
              <a:off x="2832" y="2784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1 5 9</a:t>
              </a:r>
            </a:p>
          </p:txBody>
        </p:sp>
        <p:sp>
          <p:nvSpPr>
            <p:cNvPr id="20514" name="Line 28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Text Box 29"/>
            <p:cNvSpPr txBox="1">
              <a:spLocks noChangeArrowheads="1"/>
            </p:cNvSpPr>
            <p:nvPr/>
          </p:nvSpPr>
          <p:spPr bwMode="auto">
            <a:xfrm>
              <a:off x="3254" y="2169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3 4 5</a:t>
              </a:r>
            </a:p>
          </p:txBody>
        </p:sp>
        <p:sp>
          <p:nvSpPr>
            <p:cNvPr id="20516" name="Line 30"/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Text Box 31"/>
            <p:cNvSpPr txBox="1">
              <a:spLocks noChangeArrowheads="1"/>
            </p:cNvSpPr>
            <p:nvPr/>
          </p:nvSpPr>
          <p:spPr bwMode="auto">
            <a:xfrm>
              <a:off x="3792" y="2160"/>
              <a:ext cx="43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3 5 6</a:t>
              </a:r>
            </a:p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3 5 7</a:t>
              </a:r>
            </a:p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6 8 9</a:t>
              </a:r>
            </a:p>
          </p:txBody>
        </p:sp>
        <p:sp>
          <p:nvSpPr>
            <p:cNvPr id="20518" name="Line 32"/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Text Box 33"/>
            <p:cNvSpPr txBox="1">
              <a:spLocks noChangeArrowheads="1"/>
            </p:cNvSpPr>
            <p:nvPr/>
          </p:nvSpPr>
          <p:spPr bwMode="auto">
            <a:xfrm>
              <a:off x="4310" y="2121"/>
              <a:ext cx="4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3 6 7</a:t>
              </a:r>
            </a:p>
            <a:p>
              <a:pPr eaLnBrk="0" hangingPunct="0"/>
              <a:r>
                <a:rPr lang="en-US" altLang="en-US" sz="2000">
                  <a:latin typeface="Times New Roman" pitchFamily="18" charset="0"/>
                </a:rPr>
                <a:t>3 6 8</a:t>
              </a:r>
            </a:p>
          </p:txBody>
        </p:sp>
      </p:grpSp>
      <p:sp>
        <p:nvSpPr>
          <p:cNvPr id="20486" name="Text Box 34"/>
          <p:cNvSpPr txBox="1">
            <a:spLocks noChangeArrowheads="1"/>
          </p:cNvSpPr>
          <p:nvPr/>
        </p:nvSpPr>
        <p:spPr bwMode="auto">
          <a:xfrm>
            <a:off x="4191000" y="1905000"/>
            <a:ext cx="2403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Transaction: 1 2 3 5 6</a:t>
            </a:r>
          </a:p>
        </p:txBody>
      </p:sp>
      <p:sp>
        <p:nvSpPr>
          <p:cNvPr id="20487" name="Line 35"/>
          <p:cNvSpPr>
            <a:spLocks noChangeShapeType="1"/>
          </p:cNvSpPr>
          <p:nvPr/>
        </p:nvSpPr>
        <p:spPr bwMode="auto">
          <a:xfrm>
            <a:off x="5334000" y="2286000"/>
            <a:ext cx="152400" cy="10668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Text Box 36"/>
          <p:cNvSpPr txBox="1">
            <a:spLocks noChangeArrowheads="1"/>
          </p:cNvSpPr>
          <p:nvPr/>
        </p:nvSpPr>
        <p:spPr bwMode="auto">
          <a:xfrm>
            <a:off x="1965325" y="3214688"/>
            <a:ext cx="127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1 + 2 3 5 6</a:t>
            </a:r>
          </a:p>
        </p:txBody>
      </p:sp>
      <p:sp>
        <p:nvSpPr>
          <p:cNvPr id="20489" name="Line 37"/>
          <p:cNvSpPr>
            <a:spLocks noChangeShapeType="1"/>
          </p:cNvSpPr>
          <p:nvPr/>
        </p:nvSpPr>
        <p:spPr bwMode="auto">
          <a:xfrm>
            <a:off x="3276600" y="3429000"/>
            <a:ext cx="1143000" cy="4572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Text Box 38"/>
          <p:cNvSpPr txBox="1">
            <a:spLocks noChangeArrowheads="1"/>
          </p:cNvSpPr>
          <p:nvPr/>
        </p:nvSpPr>
        <p:spPr bwMode="auto">
          <a:xfrm>
            <a:off x="1584325" y="4814888"/>
            <a:ext cx="1279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1 2 + 3 5 6</a:t>
            </a:r>
          </a:p>
        </p:txBody>
      </p:sp>
      <p:sp>
        <p:nvSpPr>
          <p:cNvPr id="20491" name="Line 39"/>
          <p:cNvSpPr>
            <a:spLocks noChangeShapeType="1"/>
          </p:cNvSpPr>
          <p:nvPr/>
        </p:nvSpPr>
        <p:spPr bwMode="auto">
          <a:xfrm flipV="1">
            <a:off x="2895600" y="4648200"/>
            <a:ext cx="1524000" cy="3810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Text Box 40"/>
          <p:cNvSpPr txBox="1">
            <a:spLocks noChangeArrowheads="1"/>
          </p:cNvSpPr>
          <p:nvPr/>
        </p:nvSpPr>
        <p:spPr bwMode="auto">
          <a:xfrm>
            <a:off x="1676400" y="3733800"/>
            <a:ext cx="1089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1 3 + 5 6</a:t>
            </a:r>
          </a:p>
        </p:txBody>
      </p:sp>
      <p:sp>
        <p:nvSpPr>
          <p:cNvPr id="20493" name="Line 41"/>
          <p:cNvSpPr>
            <a:spLocks noChangeShapeType="1"/>
          </p:cNvSpPr>
          <p:nvPr/>
        </p:nvSpPr>
        <p:spPr bwMode="auto">
          <a:xfrm>
            <a:off x="2743200" y="3962400"/>
            <a:ext cx="2590800" cy="5334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42"/>
          <p:cNvSpPr>
            <a:spLocks noChangeShapeType="1"/>
          </p:cNvSpPr>
          <p:nvPr/>
        </p:nvSpPr>
        <p:spPr bwMode="auto">
          <a:xfrm flipH="1">
            <a:off x="4419600" y="3276600"/>
            <a:ext cx="914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5" name="Line 43"/>
          <p:cNvSpPr>
            <a:spLocks noChangeShapeType="1"/>
          </p:cNvSpPr>
          <p:nvPr/>
        </p:nvSpPr>
        <p:spPr bwMode="auto">
          <a:xfrm>
            <a:off x="4572000" y="4648200"/>
            <a:ext cx="68580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6" name="Line 44"/>
          <p:cNvSpPr>
            <a:spLocks noChangeShapeType="1"/>
          </p:cNvSpPr>
          <p:nvPr/>
        </p:nvSpPr>
        <p:spPr bwMode="auto">
          <a:xfrm>
            <a:off x="4495800" y="4800600"/>
            <a:ext cx="68580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7" name="Line 45"/>
          <p:cNvSpPr>
            <a:spLocks noChangeShapeType="1"/>
          </p:cNvSpPr>
          <p:nvPr/>
        </p:nvSpPr>
        <p:spPr bwMode="auto">
          <a:xfrm>
            <a:off x="4495800" y="4038600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8" name="Line 46"/>
          <p:cNvSpPr>
            <a:spLocks noChangeShapeType="1"/>
          </p:cNvSpPr>
          <p:nvPr/>
        </p:nvSpPr>
        <p:spPr bwMode="auto">
          <a:xfrm>
            <a:off x="4495800" y="4800600"/>
            <a:ext cx="0" cy="5334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8D7971F-7423-4717-957F-9789A4650A7A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81000"/>
            <a:ext cx="9448800" cy="639763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Candidate Generation: An SQL Implementation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SQL Implementation of candidate generation</a:t>
            </a:r>
          </a:p>
          <a:p>
            <a:pPr lvl="1" eaLnBrk="1" hangingPunct="1"/>
            <a:r>
              <a:rPr lang="en-US" altLang="en-US" sz="1800" dirty="0" smtClean="0"/>
              <a:t>Suppose the items in </a:t>
            </a:r>
            <a:r>
              <a:rPr lang="en-US" altLang="en-US" sz="1800" i="1" dirty="0" smtClean="0"/>
              <a:t>L</a:t>
            </a:r>
            <a:r>
              <a:rPr lang="en-US" altLang="en-US" sz="1800" i="1" baseline="-25000" dirty="0" smtClean="0"/>
              <a:t>k-1</a:t>
            </a:r>
            <a:r>
              <a:rPr lang="en-US" altLang="en-US" sz="1800" dirty="0" smtClean="0"/>
              <a:t> are listed in an order</a:t>
            </a:r>
          </a:p>
          <a:p>
            <a:pPr lvl="1" eaLnBrk="1" hangingPunct="1"/>
            <a:r>
              <a:rPr lang="en-US" altLang="en-US" sz="1800" dirty="0" smtClean="0"/>
              <a:t>Step 1: self-joining </a:t>
            </a:r>
            <a:r>
              <a:rPr lang="en-US" altLang="en-US" sz="1800" i="1" dirty="0" smtClean="0"/>
              <a:t>L</a:t>
            </a:r>
            <a:r>
              <a:rPr lang="en-US" altLang="en-US" sz="1800" i="1" baseline="-25000" dirty="0" smtClean="0"/>
              <a:t>k-1</a:t>
            </a:r>
            <a:r>
              <a:rPr lang="en-US" altLang="en-US" sz="1800" dirty="0" smtClean="0"/>
              <a:t>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800" dirty="0" smtClean="0"/>
              <a:t>insert into</a:t>
            </a:r>
            <a:r>
              <a:rPr lang="en-US" altLang="en-US" sz="1800" b="1" dirty="0" smtClean="0"/>
              <a:t> </a:t>
            </a:r>
            <a:r>
              <a:rPr lang="en-US" altLang="en-US" sz="1800" b="1" i="1" dirty="0" err="1" smtClean="0"/>
              <a:t>C</a:t>
            </a:r>
            <a:r>
              <a:rPr lang="en-US" altLang="en-US" sz="1800" b="1" i="1" baseline="-25000" dirty="0" err="1" smtClean="0"/>
              <a:t>k</a:t>
            </a:r>
            <a:endParaRPr lang="en-US" altLang="en-US" sz="1800" b="1" i="1" baseline="-250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800" dirty="0" smtClean="0"/>
              <a:t>select </a:t>
            </a:r>
            <a:r>
              <a:rPr lang="en-US" altLang="en-US" sz="1800" b="1" i="1" dirty="0" smtClean="0"/>
              <a:t>p.item</a:t>
            </a:r>
            <a:r>
              <a:rPr lang="en-US" altLang="en-US" sz="1800" b="1" i="1" baseline="-25000" dirty="0" smtClean="0"/>
              <a:t>1</a:t>
            </a:r>
            <a:r>
              <a:rPr lang="en-US" altLang="en-US" sz="1800" b="1" i="1" dirty="0" smtClean="0"/>
              <a:t>, p.item</a:t>
            </a:r>
            <a:r>
              <a:rPr lang="en-US" altLang="en-US" sz="1800" b="1" i="1" baseline="-25000" dirty="0" smtClean="0"/>
              <a:t>2</a:t>
            </a:r>
            <a:r>
              <a:rPr lang="en-US" altLang="en-US" sz="1800" b="1" i="1" dirty="0" smtClean="0"/>
              <a:t>, …, p.item</a:t>
            </a:r>
            <a:r>
              <a:rPr lang="en-US" altLang="en-US" sz="1800" b="1" i="1" baseline="-25000" dirty="0" smtClean="0"/>
              <a:t>k-1</a:t>
            </a:r>
            <a:r>
              <a:rPr lang="en-US" altLang="en-US" sz="1800" b="1" i="1" dirty="0" smtClean="0"/>
              <a:t>, q.item</a:t>
            </a:r>
            <a:r>
              <a:rPr lang="en-US" altLang="en-US" sz="1800" b="1" i="1" baseline="-25000" dirty="0" smtClean="0"/>
              <a:t>k-1</a:t>
            </a:r>
            <a:endParaRPr lang="en-US" altLang="en-US" sz="1800" b="1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800" dirty="0" smtClean="0"/>
              <a:t>from </a:t>
            </a:r>
            <a:r>
              <a:rPr lang="en-US" altLang="en-US" sz="1800" b="1" i="1" dirty="0" smtClean="0"/>
              <a:t>L</a:t>
            </a:r>
            <a:r>
              <a:rPr lang="en-US" altLang="en-US" sz="1800" b="1" i="1" baseline="-25000" dirty="0" smtClean="0"/>
              <a:t>k-1</a:t>
            </a:r>
            <a:r>
              <a:rPr lang="en-US" altLang="en-US" sz="1800" b="1" i="1" dirty="0" smtClean="0"/>
              <a:t> p, L</a:t>
            </a:r>
            <a:r>
              <a:rPr lang="en-US" altLang="en-US" sz="1800" b="1" i="1" baseline="-25000" dirty="0" smtClean="0"/>
              <a:t>k-1 </a:t>
            </a:r>
            <a:r>
              <a:rPr lang="en-US" altLang="en-US" sz="1800" b="1" i="1" dirty="0" smtClean="0"/>
              <a:t>q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800" dirty="0" smtClean="0"/>
              <a:t>where </a:t>
            </a:r>
            <a:r>
              <a:rPr lang="en-US" altLang="en-US" sz="1800" b="1" i="1" dirty="0" smtClean="0"/>
              <a:t>p.item</a:t>
            </a:r>
            <a:r>
              <a:rPr lang="en-US" altLang="en-US" sz="1800" b="1" i="1" baseline="-25000" dirty="0" smtClean="0"/>
              <a:t>1</a:t>
            </a:r>
            <a:r>
              <a:rPr lang="en-US" altLang="en-US" sz="1800" b="1" i="1" dirty="0" smtClean="0"/>
              <a:t>=q.item</a:t>
            </a:r>
            <a:r>
              <a:rPr lang="en-US" altLang="en-US" sz="1800" b="1" i="1" baseline="-25000" dirty="0" smtClean="0"/>
              <a:t>1</a:t>
            </a:r>
            <a:r>
              <a:rPr lang="en-US" altLang="en-US" sz="1800" b="1" i="1" dirty="0" smtClean="0"/>
              <a:t>, …, p.item</a:t>
            </a:r>
            <a:r>
              <a:rPr lang="en-US" altLang="en-US" sz="1800" b="1" i="1" baseline="-25000" dirty="0" smtClean="0"/>
              <a:t>k-2</a:t>
            </a:r>
            <a:r>
              <a:rPr lang="en-US" altLang="en-US" sz="1800" b="1" i="1" dirty="0" smtClean="0"/>
              <a:t>=q.item</a:t>
            </a:r>
            <a:r>
              <a:rPr lang="en-US" altLang="en-US" sz="1800" b="1" i="1" baseline="-25000" dirty="0" smtClean="0"/>
              <a:t>k-2</a:t>
            </a:r>
            <a:r>
              <a:rPr lang="en-US" altLang="en-US" sz="1800" b="1" i="1" dirty="0" smtClean="0"/>
              <a:t>, p.item</a:t>
            </a:r>
            <a:r>
              <a:rPr lang="en-US" altLang="en-US" sz="1800" b="1" i="1" baseline="-25000" dirty="0" smtClean="0"/>
              <a:t>k-1 </a:t>
            </a:r>
            <a:r>
              <a:rPr lang="en-US" altLang="en-US" sz="1800" b="1" i="1" dirty="0" smtClean="0"/>
              <a:t>&lt; q.item</a:t>
            </a:r>
            <a:r>
              <a:rPr lang="en-US" altLang="en-US" sz="1800" b="1" i="1" baseline="-25000" dirty="0" smtClean="0"/>
              <a:t>k-1</a:t>
            </a:r>
          </a:p>
          <a:p>
            <a:pPr lvl="1" eaLnBrk="1" hangingPunct="1"/>
            <a:r>
              <a:rPr lang="en-US" altLang="en-US" sz="1800" dirty="0" smtClean="0"/>
              <a:t>Step 2: pruning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800" dirty="0" err="1" smtClean="0"/>
              <a:t>forall</a:t>
            </a:r>
            <a:r>
              <a:rPr lang="en-US" altLang="en-US" sz="1800" dirty="0" smtClean="0"/>
              <a:t> </a:t>
            </a:r>
            <a:r>
              <a:rPr lang="en-US" altLang="en-US" sz="1800" b="1" i="1" dirty="0" smtClean="0"/>
              <a:t>itemsets c in </a:t>
            </a:r>
            <a:r>
              <a:rPr lang="en-US" altLang="en-US" sz="1800" b="1" i="1" dirty="0" err="1" smtClean="0"/>
              <a:t>C</a:t>
            </a:r>
            <a:r>
              <a:rPr lang="en-US" altLang="en-US" sz="1800" b="1" i="1" baseline="-25000" dirty="0" err="1" smtClean="0"/>
              <a:t>k</a:t>
            </a:r>
            <a:r>
              <a:rPr lang="en-US" altLang="en-US" sz="1800" b="1" i="1" dirty="0" smtClean="0"/>
              <a:t> </a:t>
            </a:r>
            <a:r>
              <a:rPr lang="en-US" altLang="en-US" sz="1800" dirty="0" smtClean="0"/>
              <a:t>do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1800" dirty="0" err="1" smtClean="0"/>
              <a:t>forall</a:t>
            </a:r>
            <a:r>
              <a:rPr lang="en-US" altLang="en-US" sz="1800" dirty="0" smtClean="0"/>
              <a:t> </a:t>
            </a:r>
            <a:r>
              <a:rPr lang="en-US" altLang="en-US" sz="1800" b="1" i="1" dirty="0" smtClean="0"/>
              <a:t>(k-1)-subsets s of c </a:t>
            </a:r>
            <a:r>
              <a:rPr lang="en-US" altLang="en-US" sz="1800" dirty="0" smtClean="0"/>
              <a:t>do</a:t>
            </a:r>
          </a:p>
          <a:p>
            <a:pPr lvl="4" eaLnBrk="1" hangingPunct="1">
              <a:buFont typeface="Wingdings" pitchFamily="2" charset="2"/>
              <a:buNone/>
            </a:pPr>
            <a:r>
              <a:rPr lang="en-US" altLang="en-US" sz="1800" b="1" dirty="0" smtClean="0"/>
              <a:t>if </a:t>
            </a:r>
            <a:r>
              <a:rPr lang="en-US" altLang="en-US" sz="1800" i="1" dirty="0" smtClean="0"/>
              <a:t>(s is not in L</a:t>
            </a:r>
            <a:r>
              <a:rPr lang="en-US" altLang="en-US" sz="1800" i="1" baseline="-25000" dirty="0" smtClean="0"/>
              <a:t>k-1</a:t>
            </a:r>
            <a:r>
              <a:rPr lang="en-US" altLang="en-US" sz="1800" i="1" dirty="0" smtClean="0"/>
              <a:t>) </a:t>
            </a:r>
            <a:r>
              <a:rPr lang="en-US" altLang="en-US" sz="1800" b="1" dirty="0" smtClean="0"/>
              <a:t>then delete </a:t>
            </a:r>
            <a:r>
              <a:rPr lang="en-US" altLang="en-US" sz="1800" i="1" dirty="0" smtClean="0"/>
              <a:t>c</a:t>
            </a:r>
            <a:r>
              <a:rPr lang="en-US" altLang="en-US" sz="1800" b="1" dirty="0" smtClean="0"/>
              <a:t> from </a:t>
            </a:r>
            <a:r>
              <a:rPr lang="en-US" altLang="en-US" sz="1800" i="1" dirty="0" err="1" smtClean="0"/>
              <a:t>C</a:t>
            </a:r>
            <a:r>
              <a:rPr lang="en-US" altLang="en-US" sz="1800" i="1" baseline="-25000" dirty="0" err="1" smtClean="0"/>
              <a:t>k</a:t>
            </a:r>
            <a:endParaRPr lang="en-US" altLang="en-US" sz="1800" i="1" baseline="-25000" dirty="0" smtClean="0"/>
          </a:p>
          <a:p>
            <a:pPr eaLnBrk="1" hangingPunct="1"/>
            <a:r>
              <a:rPr lang="en-US" altLang="en-US" sz="1800" dirty="0" smtClean="0"/>
              <a:t>Use object-relational extensions like UDFs, BLOBs, and Table functions for efficient implementation [S. </a:t>
            </a:r>
            <a:r>
              <a:rPr lang="en-US" altLang="en-US" sz="1800" dirty="0" err="1" smtClean="0"/>
              <a:t>Sarawagi</a:t>
            </a:r>
            <a:r>
              <a:rPr lang="en-US" altLang="en-US" sz="1800" dirty="0" smtClean="0"/>
              <a:t>, S. Thomas, and R. Agrawal. </a:t>
            </a:r>
            <a:r>
              <a:rPr lang="en-US" altLang="en-US" sz="1800" dirty="0" smtClean="0">
                <a:solidFill>
                  <a:schemeClr val="tx2"/>
                </a:solidFill>
              </a:rPr>
              <a:t>Integrating association rule mining with relational database systems: Alternatives and implications</a:t>
            </a:r>
            <a:r>
              <a:rPr lang="en-US" altLang="en-US" sz="1800" dirty="0" smtClean="0"/>
              <a:t>. </a:t>
            </a:r>
            <a:r>
              <a:rPr lang="en-US" altLang="en-US" sz="1800" dirty="0" smtClean="0">
                <a:solidFill>
                  <a:schemeClr val="tx2"/>
                </a:solidFill>
              </a:rPr>
              <a:t>SIGMOD’98]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09810AB4-3E18-48D9-9D25-958645498330}" type="slidenum">
              <a:rPr lang="en-US" altLang="en-US" sz="1200"/>
              <a:pPr algn="r"/>
              <a:t>27</a:t>
            </a:fld>
            <a:endParaRPr lang="en-US" altLang="en-US" sz="12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Scalable Frequent Itemset Mining Methods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240000"/>
              </a:lnSpc>
            </a:pPr>
            <a:r>
              <a:rPr lang="en-US" altLang="en-US" sz="2400" dirty="0" err="1" smtClean="0"/>
              <a:t>Apriori</a:t>
            </a:r>
            <a:r>
              <a:rPr lang="en-US" altLang="en-US" sz="2400" dirty="0" smtClean="0"/>
              <a:t>: A Candidate Generation-and-Test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 dirty="0" smtClean="0"/>
              <a:t>Improving the Efficiency of </a:t>
            </a:r>
            <a:r>
              <a:rPr lang="en-US" altLang="en-US" sz="2400" dirty="0" err="1" smtClean="0"/>
              <a:t>Apriori</a:t>
            </a:r>
            <a:endParaRPr lang="en-US" altLang="en-US" sz="2400" dirty="0" smtClean="0"/>
          </a:p>
          <a:p>
            <a:pPr eaLnBrk="1" hangingPunct="1">
              <a:lnSpc>
                <a:spcPct val="240000"/>
              </a:lnSpc>
            </a:pPr>
            <a:r>
              <a:rPr lang="en-US" altLang="en-US" sz="2400" dirty="0" err="1" smtClean="0">
                <a:solidFill>
                  <a:schemeClr val="bg1">
                    <a:lumMod val="50000"/>
                  </a:schemeClr>
                </a:solidFill>
              </a:rPr>
              <a:t>FPGrowth</a:t>
            </a: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:  A Frequent Pattern-Growth Approach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ECLAT: Frequent Pattern Mining with Vertical Data Format</a:t>
            </a:r>
          </a:p>
          <a:p>
            <a:pPr eaLnBrk="1" hangingPunct="1">
              <a:lnSpc>
                <a:spcPct val="240000"/>
              </a:lnSpc>
            </a:pPr>
            <a:r>
              <a:rPr lang="en-US" altLang="en-US" sz="2400" dirty="0" smtClean="0">
                <a:solidFill>
                  <a:schemeClr val="bg1">
                    <a:lumMod val="50000"/>
                  </a:schemeClr>
                </a:solidFill>
              </a:rPr>
              <a:t>Mining Close Frequent Patterns and </a:t>
            </a:r>
            <a:r>
              <a:rPr lang="en-US" altLang="en-US" sz="2400" dirty="0" err="1" smtClean="0">
                <a:solidFill>
                  <a:schemeClr val="bg1">
                    <a:lumMod val="50000"/>
                  </a:schemeClr>
                </a:solidFill>
              </a:rPr>
              <a:t>Maxpatterns</a:t>
            </a:r>
            <a:endParaRPr lang="en-US" alt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33" name="AutoShape 4"/>
          <p:cNvSpPr>
            <a:spLocks noChangeArrowheads="1"/>
          </p:cNvSpPr>
          <p:nvPr/>
        </p:nvSpPr>
        <p:spPr bwMode="auto">
          <a:xfrm rot="1206592">
            <a:off x="5791200" y="2971800"/>
            <a:ext cx="533400" cy="485775"/>
          </a:xfrm>
          <a:prstGeom prst="leftArrow">
            <a:avLst>
              <a:gd name="adj1" fmla="val 50000"/>
              <a:gd name="adj2" fmla="val 27451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7673A7-1A59-4E3C-9D3A-74A9ED363CC5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Further Improvement of the Apriori Method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97888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smtClean="0"/>
              <a:t>Major computational challenges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Multiple scans of transaction database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Huge number of candidates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Tedious workload of support counting for candidates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smtClean="0"/>
              <a:t>Improving Apriori: general ideas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Reduce passes of transaction database scans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Shrink number of candidates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Facilitate support counting of candidates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Reducing Number of Comparisons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371600"/>
            <a:ext cx="8318500" cy="2514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smtClean="0"/>
              <a:t>Candidate counting: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Scan the database of transactions to determine the support of each candidate </a:t>
            </a:r>
            <a:r>
              <a:rPr lang="en-US" altLang="en-US" sz="2400" dirty="0" err="1" smtClean="0"/>
              <a:t>itemset</a:t>
            </a:r>
            <a:endParaRPr lang="en-US" altLang="en-US" sz="2400" dirty="0" smtClean="0"/>
          </a:p>
          <a:p>
            <a:pPr lvl="1">
              <a:lnSpc>
                <a:spcPct val="90000"/>
              </a:lnSpc>
            </a:pPr>
            <a:r>
              <a:rPr lang="en-US" altLang="en-US" sz="2400" dirty="0" smtClean="0"/>
              <a:t>To reduce the number of comparisons, store the candidates in a hash structure</a:t>
            </a:r>
          </a:p>
          <a:p>
            <a:pPr lvl="2">
              <a:lnSpc>
                <a:spcPct val="90000"/>
              </a:lnSpc>
            </a:pPr>
            <a:r>
              <a:rPr lang="en-US" altLang="en-US" sz="2000" dirty="0" smtClean="0"/>
              <a:t> Instead of matching each transaction against every candidate, match it against candidates contained in the hashed buckets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483598"/>
              </p:ext>
            </p:extLst>
          </p:nvPr>
        </p:nvGraphicFramePr>
        <p:xfrm>
          <a:off x="914400" y="3966578"/>
          <a:ext cx="6824663" cy="291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53" name="Visio" r:id="rId3" imgW="7643978" imgH="3191008" progId="Visio.Drawing.6">
                  <p:embed/>
                </p:oleObj>
              </mc:Choice>
              <mc:Fallback>
                <p:oleObj name="Visio" r:id="rId3" imgW="7643978" imgH="319100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6578"/>
                        <a:ext cx="6824663" cy="291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0966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0C4036-DA96-4E4D-904B-06BF507F5752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620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Frequent Pattern Analysis?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en-US" sz="2000" dirty="0" smtClean="0">
                <a:solidFill>
                  <a:schemeClr val="hlink"/>
                </a:solidFill>
              </a:rPr>
              <a:t>Frequent pattern</a:t>
            </a:r>
            <a:r>
              <a:rPr lang="en-US" altLang="en-US" sz="2000" dirty="0" smtClean="0"/>
              <a:t>: a pattern (a set of items, subsequences, substructures, etc.) that occurs frequently in a data set 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sz="2000" dirty="0" smtClean="0"/>
              <a:t>First proposed by Agrawal, </a:t>
            </a:r>
            <a:r>
              <a:rPr lang="en-US" altLang="en-US" sz="2000" dirty="0" err="1" smtClean="0"/>
              <a:t>Imielinski</a:t>
            </a:r>
            <a:r>
              <a:rPr lang="en-US" altLang="en-US" sz="2000" dirty="0" smtClean="0"/>
              <a:t>, and Swami [AIS93] in the context of </a:t>
            </a:r>
            <a:r>
              <a:rPr lang="en-US" altLang="en-US" sz="2000" dirty="0" smtClean="0">
                <a:solidFill>
                  <a:schemeClr val="hlink"/>
                </a:solidFill>
              </a:rPr>
              <a:t>frequent itemsets</a:t>
            </a:r>
            <a:r>
              <a:rPr lang="en-US" altLang="en-US" sz="2000" dirty="0" smtClean="0"/>
              <a:t> and </a:t>
            </a:r>
            <a:r>
              <a:rPr lang="en-US" altLang="en-US" sz="2000" dirty="0" smtClean="0">
                <a:solidFill>
                  <a:schemeClr val="hlink"/>
                </a:solidFill>
              </a:rPr>
              <a:t>association rule mining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 dirty="0" smtClean="0"/>
              <a:t>Motivation: Finding inherent regularities in data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 smtClean="0"/>
              <a:t>What products were often purchased together?— Beer and diapers?!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 smtClean="0"/>
              <a:t>What are the subsequent purchases after buying a PC?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 smtClean="0"/>
              <a:t>What kinds of DNA are sensitive to this new drug?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 smtClean="0"/>
              <a:t>Can we automatically classify web documents?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altLang="en-US" sz="2000" dirty="0" smtClean="0"/>
              <a:t>Applications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en-US" sz="2000" dirty="0" smtClean="0"/>
              <a:t>Basket data analysis, cross-marketing, catalog design, sale campaign analysis, Web log (click stream) analysis, and DNA sequence analysis.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315200" cy="10668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How to Count Supports of Candidates?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495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 dirty="0" smtClean="0"/>
              <a:t>Why counting supports of candidates a problem?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/>
              <a:t>The total number of candidates can be very huge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/>
              <a:t> One transaction may contain many candidates</a:t>
            </a:r>
          </a:p>
          <a:p>
            <a:pPr>
              <a:lnSpc>
                <a:spcPct val="110000"/>
              </a:lnSpc>
            </a:pPr>
            <a:r>
              <a:rPr lang="en-US" altLang="en-US" sz="2400" dirty="0" smtClean="0"/>
              <a:t>Method: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/>
              <a:t>Candidate itemsets are stored in a </a:t>
            </a:r>
            <a:r>
              <a:rPr lang="en-US" altLang="en-US" sz="2000" i="1" dirty="0" smtClean="0">
                <a:solidFill>
                  <a:schemeClr val="hlink"/>
                </a:solidFill>
              </a:rPr>
              <a:t>hash-tree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dirty="0" smtClean="0">
                <a:solidFill>
                  <a:schemeClr val="hlink"/>
                </a:solidFill>
              </a:rPr>
              <a:t>Leaf </a:t>
            </a:r>
            <a:r>
              <a:rPr lang="en-US" altLang="en-US" sz="2000" dirty="0" smtClean="0">
                <a:solidFill>
                  <a:schemeClr val="hlink"/>
                </a:solidFill>
              </a:rPr>
              <a:t>node </a:t>
            </a:r>
            <a:r>
              <a:rPr lang="en-US" altLang="en-US" sz="2000" dirty="0" smtClean="0"/>
              <a:t>of hash-tree contains a list of itemsets and counts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dirty="0" smtClean="0">
                <a:solidFill>
                  <a:schemeClr val="hlink"/>
                </a:solidFill>
              </a:rPr>
              <a:t>Interior </a:t>
            </a:r>
            <a:r>
              <a:rPr lang="en-US" altLang="en-US" sz="2000" dirty="0" smtClean="0">
                <a:solidFill>
                  <a:schemeClr val="hlink"/>
                </a:solidFill>
              </a:rPr>
              <a:t>node</a:t>
            </a:r>
            <a:r>
              <a:rPr lang="en-US" altLang="en-US" sz="2000" dirty="0" smtClean="0"/>
              <a:t> contains a hash table</a:t>
            </a:r>
          </a:p>
          <a:p>
            <a:pPr lvl="1">
              <a:lnSpc>
                <a:spcPct val="110000"/>
              </a:lnSpc>
            </a:pPr>
            <a:r>
              <a:rPr lang="en-US" altLang="en-US" sz="2000" i="1" dirty="0" smtClean="0">
                <a:solidFill>
                  <a:schemeClr val="hlink"/>
                </a:solidFill>
              </a:rPr>
              <a:t>Subset function</a:t>
            </a:r>
            <a:r>
              <a:rPr lang="en-US" altLang="en-US" sz="2000" dirty="0" smtClean="0"/>
              <a:t>: finds all the candidates contained in a transaction</a:t>
            </a:r>
            <a:endParaRPr lang="en-US" alt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42545416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en-US" smtClean="0"/>
              <a:t>Generate Hash Tree</a:t>
            </a:r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3810000" y="3886200"/>
            <a:ext cx="4681538" cy="2446338"/>
            <a:chOff x="1632" y="1536"/>
            <a:chExt cx="3143" cy="1750"/>
          </a:xfrm>
        </p:grpSpPr>
        <p:sp>
          <p:nvSpPr>
            <p:cNvPr id="63502" name="Line 4"/>
            <p:cNvSpPr>
              <a:spLocks noChangeShapeType="1"/>
            </p:cNvSpPr>
            <p:nvPr/>
          </p:nvSpPr>
          <p:spPr bwMode="auto">
            <a:xfrm flipH="1">
              <a:off x="2496" y="1536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5"/>
            <p:cNvSpPr>
              <a:spLocks noChangeShapeType="1"/>
            </p:cNvSpPr>
            <p:nvPr/>
          </p:nvSpPr>
          <p:spPr bwMode="auto">
            <a:xfrm>
              <a:off x="3168" y="1536"/>
              <a:ext cx="81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6"/>
            <p:cNvSpPr>
              <a:spLocks noChangeShapeType="1"/>
            </p:cNvSpPr>
            <p:nvPr/>
          </p:nvSpPr>
          <p:spPr bwMode="auto">
            <a:xfrm>
              <a:off x="3168" y="153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Text Box 7"/>
            <p:cNvSpPr txBox="1">
              <a:spLocks noChangeArrowheads="1"/>
            </p:cNvSpPr>
            <p:nvPr/>
          </p:nvSpPr>
          <p:spPr bwMode="auto">
            <a:xfrm>
              <a:off x="2976" y="1728"/>
              <a:ext cx="46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2 3 4</a:t>
              </a:r>
            </a:p>
            <a:p>
              <a:r>
                <a:rPr lang="en-US" altLang="en-US" sz="2000" b="0">
                  <a:latin typeface="Times New Roman" panose="02020603050405020304" pitchFamily="18" charset="0"/>
                </a:rPr>
                <a:t>5 6 7</a:t>
              </a:r>
            </a:p>
          </p:txBody>
        </p:sp>
        <p:sp>
          <p:nvSpPr>
            <p:cNvPr id="63506" name="Line 8"/>
            <p:cNvSpPr>
              <a:spLocks noChangeShapeType="1"/>
            </p:cNvSpPr>
            <p:nvPr/>
          </p:nvSpPr>
          <p:spPr bwMode="auto">
            <a:xfrm flipH="1">
              <a:off x="1917" y="1871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7" name="Text Box 9"/>
            <p:cNvSpPr txBox="1">
              <a:spLocks noChangeArrowheads="1"/>
            </p:cNvSpPr>
            <p:nvPr/>
          </p:nvSpPr>
          <p:spPr bwMode="auto">
            <a:xfrm>
              <a:off x="1728" y="2159"/>
              <a:ext cx="46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1 4 5</a:t>
              </a:r>
            </a:p>
          </p:txBody>
        </p:sp>
        <p:sp>
          <p:nvSpPr>
            <p:cNvPr id="63508" name="Line 10"/>
            <p:cNvSpPr>
              <a:spLocks noChangeShapeType="1"/>
            </p:cNvSpPr>
            <p:nvPr/>
          </p:nvSpPr>
          <p:spPr bwMode="auto">
            <a:xfrm>
              <a:off x="2493" y="1871"/>
              <a:ext cx="3" cy="4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Line 11"/>
            <p:cNvSpPr>
              <a:spLocks noChangeShapeType="1"/>
            </p:cNvSpPr>
            <p:nvPr/>
          </p:nvSpPr>
          <p:spPr bwMode="auto">
            <a:xfrm>
              <a:off x="2493" y="1871"/>
              <a:ext cx="57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Text Box 12"/>
            <p:cNvSpPr txBox="1">
              <a:spLocks noChangeArrowheads="1"/>
            </p:cNvSpPr>
            <p:nvPr/>
          </p:nvSpPr>
          <p:spPr bwMode="auto">
            <a:xfrm>
              <a:off x="2870" y="2265"/>
              <a:ext cx="46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1 3 6</a:t>
              </a:r>
            </a:p>
          </p:txBody>
        </p:sp>
        <p:sp>
          <p:nvSpPr>
            <p:cNvPr id="63511" name="Line 13"/>
            <p:cNvSpPr>
              <a:spLocks noChangeShapeType="1"/>
            </p:cNvSpPr>
            <p:nvPr/>
          </p:nvSpPr>
          <p:spPr bwMode="auto">
            <a:xfrm flipH="1">
              <a:off x="1824" y="2352"/>
              <a:ext cx="67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Text Box 14"/>
            <p:cNvSpPr txBox="1">
              <a:spLocks noChangeArrowheads="1"/>
            </p:cNvSpPr>
            <p:nvPr/>
          </p:nvSpPr>
          <p:spPr bwMode="auto">
            <a:xfrm>
              <a:off x="1632" y="2640"/>
              <a:ext cx="46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1 2 4</a:t>
              </a:r>
            </a:p>
            <a:p>
              <a:r>
                <a:rPr lang="en-US" altLang="en-US" sz="2000" b="0">
                  <a:latin typeface="Times New Roman" panose="02020603050405020304" pitchFamily="18" charset="0"/>
                </a:rPr>
                <a:t>4 5 7</a:t>
              </a:r>
            </a:p>
          </p:txBody>
        </p:sp>
        <p:sp>
          <p:nvSpPr>
            <p:cNvPr id="63513" name="Line 15"/>
            <p:cNvSpPr>
              <a:spLocks noChangeShapeType="1"/>
            </p:cNvSpPr>
            <p:nvPr/>
          </p:nvSpPr>
          <p:spPr bwMode="auto">
            <a:xfrm>
              <a:off x="2496" y="2352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Text Box 16"/>
            <p:cNvSpPr txBox="1">
              <a:spLocks noChangeArrowheads="1"/>
            </p:cNvSpPr>
            <p:nvPr/>
          </p:nvSpPr>
          <p:spPr bwMode="auto">
            <a:xfrm>
              <a:off x="2255" y="2784"/>
              <a:ext cx="46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1 2 5</a:t>
              </a:r>
            </a:p>
            <a:p>
              <a:r>
                <a:rPr lang="en-US" altLang="en-US" sz="2000" b="0">
                  <a:latin typeface="Times New Roman" panose="02020603050405020304" pitchFamily="18" charset="0"/>
                </a:rPr>
                <a:t>4 5 8</a:t>
              </a:r>
            </a:p>
          </p:txBody>
        </p:sp>
        <p:sp>
          <p:nvSpPr>
            <p:cNvPr id="63515" name="Line 17"/>
            <p:cNvSpPr>
              <a:spLocks noChangeShapeType="1"/>
            </p:cNvSpPr>
            <p:nvPr/>
          </p:nvSpPr>
          <p:spPr bwMode="auto">
            <a:xfrm>
              <a:off x="2496" y="2352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Text Box 18"/>
            <p:cNvSpPr txBox="1">
              <a:spLocks noChangeArrowheads="1"/>
            </p:cNvSpPr>
            <p:nvPr/>
          </p:nvSpPr>
          <p:spPr bwMode="auto">
            <a:xfrm>
              <a:off x="2832" y="2784"/>
              <a:ext cx="46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1 5 9</a:t>
              </a:r>
            </a:p>
          </p:txBody>
        </p:sp>
        <p:sp>
          <p:nvSpPr>
            <p:cNvPr id="63517" name="Line 19"/>
            <p:cNvSpPr>
              <a:spLocks noChangeShapeType="1"/>
            </p:cNvSpPr>
            <p:nvPr/>
          </p:nvSpPr>
          <p:spPr bwMode="auto">
            <a:xfrm flipH="1">
              <a:off x="3456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Text Box 20"/>
            <p:cNvSpPr txBox="1">
              <a:spLocks noChangeArrowheads="1"/>
            </p:cNvSpPr>
            <p:nvPr/>
          </p:nvSpPr>
          <p:spPr bwMode="auto">
            <a:xfrm>
              <a:off x="3254" y="2169"/>
              <a:ext cx="465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3 4 5</a:t>
              </a:r>
            </a:p>
          </p:txBody>
        </p:sp>
        <p:sp>
          <p:nvSpPr>
            <p:cNvPr id="63519" name="Line 21"/>
            <p:cNvSpPr>
              <a:spLocks noChangeShapeType="1"/>
            </p:cNvSpPr>
            <p:nvPr/>
          </p:nvSpPr>
          <p:spPr bwMode="auto">
            <a:xfrm>
              <a:off x="3984" y="18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Text Box 22"/>
            <p:cNvSpPr txBox="1">
              <a:spLocks noChangeArrowheads="1"/>
            </p:cNvSpPr>
            <p:nvPr/>
          </p:nvSpPr>
          <p:spPr bwMode="auto">
            <a:xfrm>
              <a:off x="3792" y="2160"/>
              <a:ext cx="465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3 5 6</a:t>
              </a:r>
            </a:p>
            <a:p>
              <a:r>
                <a:rPr lang="en-US" altLang="en-US" sz="2000" b="0">
                  <a:latin typeface="Times New Roman" panose="02020603050405020304" pitchFamily="18" charset="0"/>
                </a:rPr>
                <a:t>3 5 7</a:t>
              </a:r>
            </a:p>
            <a:p>
              <a:r>
                <a:rPr lang="en-US" altLang="en-US" sz="2000" b="0">
                  <a:latin typeface="Times New Roman" panose="02020603050405020304" pitchFamily="18" charset="0"/>
                </a:rPr>
                <a:t>6 8 9</a:t>
              </a:r>
            </a:p>
          </p:txBody>
        </p:sp>
        <p:sp>
          <p:nvSpPr>
            <p:cNvPr id="63521" name="Line 23"/>
            <p:cNvSpPr>
              <a:spLocks noChangeShapeType="1"/>
            </p:cNvSpPr>
            <p:nvPr/>
          </p:nvSpPr>
          <p:spPr bwMode="auto">
            <a:xfrm>
              <a:off x="3984" y="1824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Text Box 24"/>
            <p:cNvSpPr txBox="1">
              <a:spLocks noChangeArrowheads="1"/>
            </p:cNvSpPr>
            <p:nvPr/>
          </p:nvSpPr>
          <p:spPr bwMode="auto">
            <a:xfrm>
              <a:off x="4310" y="2121"/>
              <a:ext cx="465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3 6 7</a:t>
              </a:r>
            </a:p>
            <a:p>
              <a:r>
                <a:rPr lang="en-US" altLang="en-US" sz="2000" b="0">
                  <a:latin typeface="Times New Roman" panose="02020603050405020304" pitchFamily="18" charset="0"/>
                </a:rPr>
                <a:t>3 6 8</a:t>
              </a:r>
            </a:p>
          </p:txBody>
        </p:sp>
      </p:grpSp>
      <p:grpSp>
        <p:nvGrpSpPr>
          <p:cNvPr id="63492" name="Group 25"/>
          <p:cNvGrpSpPr>
            <a:grpSpLocks/>
          </p:cNvGrpSpPr>
          <p:nvPr/>
        </p:nvGrpSpPr>
        <p:grpSpPr bwMode="auto">
          <a:xfrm>
            <a:off x="533400" y="4237038"/>
            <a:ext cx="2286000" cy="1249362"/>
            <a:chOff x="144" y="912"/>
            <a:chExt cx="1440" cy="787"/>
          </a:xfrm>
        </p:grpSpPr>
        <p:sp>
          <p:nvSpPr>
            <p:cNvPr id="63494" name="Line 26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Line 27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6" name="Text Box 28"/>
            <p:cNvSpPr txBox="1">
              <a:spLocks noChangeArrowheads="1"/>
            </p:cNvSpPr>
            <p:nvPr/>
          </p:nvSpPr>
          <p:spPr bwMode="auto">
            <a:xfrm>
              <a:off x="240" y="1200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1,4,7</a:t>
              </a:r>
            </a:p>
          </p:txBody>
        </p:sp>
        <p:sp>
          <p:nvSpPr>
            <p:cNvPr id="63497" name="Text Box 29"/>
            <p:cNvSpPr txBox="1">
              <a:spLocks noChangeArrowheads="1"/>
            </p:cNvSpPr>
            <p:nvPr/>
          </p:nvSpPr>
          <p:spPr bwMode="auto">
            <a:xfrm>
              <a:off x="662" y="1449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2,5,8</a:t>
              </a:r>
            </a:p>
          </p:txBody>
        </p:sp>
        <p:sp>
          <p:nvSpPr>
            <p:cNvPr id="63498" name="Line 30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9" name="Text Box 31"/>
            <p:cNvSpPr txBox="1">
              <a:spLocks noChangeArrowheads="1"/>
            </p:cNvSpPr>
            <p:nvPr/>
          </p:nvSpPr>
          <p:spPr bwMode="auto">
            <a:xfrm>
              <a:off x="998" y="1113"/>
              <a:ext cx="4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3,6,9</a:t>
              </a:r>
            </a:p>
          </p:txBody>
        </p:sp>
        <p:sp>
          <p:nvSpPr>
            <p:cNvPr id="63500" name="Text Box 32"/>
            <p:cNvSpPr txBox="1">
              <a:spLocks noChangeArrowheads="1"/>
            </p:cNvSpPr>
            <p:nvPr/>
          </p:nvSpPr>
          <p:spPr bwMode="auto">
            <a:xfrm>
              <a:off x="336" y="912"/>
              <a:ext cx="10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solidFill>
                    <a:schemeClr val="hlink"/>
                  </a:solidFill>
                  <a:latin typeface="Times New Roman" panose="02020603050405020304" pitchFamily="18" charset="0"/>
                </a:rPr>
                <a:t>Hash function</a:t>
              </a:r>
            </a:p>
          </p:txBody>
        </p:sp>
        <p:sp>
          <p:nvSpPr>
            <p:cNvPr id="63501" name="Rectangle 33"/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3493" name="Text Box 34"/>
          <p:cNvSpPr txBox="1">
            <a:spLocks noChangeArrowheads="1"/>
          </p:cNvSpPr>
          <p:nvPr/>
        </p:nvSpPr>
        <p:spPr bwMode="auto">
          <a:xfrm>
            <a:off x="457200" y="1319212"/>
            <a:ext cx="83058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/>
              <a:t>Suppose you have 15 candidate itemsets of length 3: </a:t>
            </a:r>
          </a:p>
          <a:p>
            <a:pPr>
              <a:spcBef>
                <a:spcPct val="50000"/>
              </a:spcBef>
            </a:pPr>
            <a:r>
              <a:rPr lang="en-US" altLang="en-US" sz="1800" dirty="0"/>
              <a:t>{1 4 5}, {1 2 4}, {4 5 7}, {1 2 5}, {4 5 8}, {1 5 9}, {1 3 6}, {2 3 4}, {5 6 7}, {3 4 5}, {3 5 6}, {3 5 7}, {6 8 9}, {3 6 7}, {3 6 8}</a:t>
            </a:r>
            <a:endParaRPr lang="en-US" altLang="en-US" sz="800" dirty="0"/>
          </a:p>
          <a:p>
            <a:pPr>
              <a:spcBef>
                <a:spcPct val="50000"/>
              </a:spcBef>
            </a:pPr>
            <a:r>
              <a:rPr lang="en-US" altLang="en-US" sz="1800" dirty="0"/>
              <a:t>You need: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Hash function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1800" dirty="0"/>
              <a:t> Max leaf size: max number of itemsets stored in a leaf node (if number of candidate itemsets exceeds max leaf size, split the node)</a:t>
            </a:r>
          </a:p>
        </p:txBody>
      </p:sp>
    </p:spTree>
    <p:extLst>
      <p:ext uri="{BB962C8B-B14F-4D97-AF65-F5344CB8AC3E}">
        <p14:creationId xmlns:p14="http://schemas.microsoft.com/office/powerpoint/2010/main" val="133972583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694" y="1917204"/>
            <a:ext cx="2296740" cy="22967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81" y="2034055"/>
            <a:ext cx="2229219" cy="2315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933" y="3978115"/>
            <a:ext cx="3043923" cy="2249324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0200" y="152400"/>
            <a:ext cx="8280400" cy="533400"/>
          </a:xfrm>
        </p:spPr>
        <p:txBody>
          <a:bodyPr/>
          <a:lstStyle/>
          <a:p>
            <a:r>
              <a:rPr lang="en-US" altLang="en-US" smtClean="0"/>
              <a:t>Generate Hash Tree</a:t>
            </a:r>
          </a:p>
        </p:txBody>
      </p:sp>
      <p:grpSp>
        <p:nvGrpSpPr>
          <p:cNvPr id="63492" name="Group 25"/>
          <p:cNvGrpSpPr>
            <a:grpSpLocks/>
          </p:cNvGrpSpPr>
          <p:nvPr/>
        </p:nvGrpSpPr>
        <p:grpSpPr bwMode="auto">
          <a:xfrm>
            <a:off x="3474337" y="5806063"/>
            <a:ext cx="1765168" cy="889556"/>
            <a:chOff x="144" y="912"/>
            <a:chExt cx="1440" cy="768"/>
          </a:xfrm>
        </p:grpSpPr>
        <p:sp>
          <p:nvSpPr>
            <p:cNvPr id="63494" name="Line 26"/>
            <p:cNvSpPr>
              <a:spLocks noChangeShapeType="1"/>
            </p:cNvSpPr>
            <p:nvPr/>
          </p:nvSpPr>
          <p:spPr bwMode="auto">
            <a:xfrm flipH="1">
              <a:off x="480" y="1200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3495" name="Line 27"/>
            <p:cNvSpPr>
              <a:spLocks noChangeShapeType="1"/>
            </p:cNvSpPr>
            <p:nvPr/>
          </p:nvSpPr>
          <p:spPr bwMode="auto">
            <a:xfrm>
              <a:off x="864" y="12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3496" name="Text Box 28"/>
            <p:cNvSpPr txBox="1">
              <a:spLocks noChangeArrowheads="1"/>
            </p:cNvSpPr>
            <p:nvPr/>
          </p:nvSpPr>
          <p:spPr bwMode="auto">
            <a:xfrm>
              <a:off x="240" y="1200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0">
                  <a:latin typeface="Times New Roman" panose="02020603050405020304" pitchFamily="18" charset="0"/>
                </a:rPr>
                <a:t>1,4,7</a:t>
              </a:r>
            </a:p>
          </p:txBody>
        </p:sp>
        <p:sp>
          <p:nvSpPr>
            <p:cNvPr id="63497" name="Text Box 29"/>
            <p:cNvSpPr txBox="1">
              <a:spLocks noChangeArrowheads="1"/>
            </p:cNvSpPr>
            <p:nvPr/>
          </p:nvSpPr>
          <p:spPr bwMode="auto">
            <a:xfrm>
              <a:off x="662" y="1449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0">
                  <a:latin typeface="Times New Roman" panose="02020603050405020304" pitchFamily="18" charset="0"/>
                </a:rPr>
                <a:t>2,5,8</a:t>
              </a:r>
            </a:p>
          </p:txBody>
        </p:sp>
        <p:sp>
          <p:nvSpPr>
            <p:cNvPr id="63498" name="Line 30"/>
            <p:cNvSpPr>
              <a:spLocks noChangeShapeType="1"/>
            </p:cNvSpPr>
            <p:nvPr/>
          </p:nvSpPr>
          <p:spPr bwMode="auto">
            <a:xfrm>
              <a:off x="864" y="1200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3499" name="Text Box 31"/>
            <p:cNvSpPr txBox="1">
              <a:spLocks noChangeArrowheads="1"/>
            </p:cNvSpPr>
            <p:nvPr/>
          </p:nvSpPr>
          <p:spPr bwMode="auto">
            <a:xfrm>
              <a:off x="998" y="1113"/>
              <a:ext cx="31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0">
                  <a:latin typeface="Times New Roman" panose="02020603050405020304" pitchFamily="18" charset="0"/>
                </a:rPr>
                <a:t>3,6,9</a:t>
              </a:r>
            </a:p>
          </p:txBody>
        </p:sp>
        <p:sp>
          <p:nvSpPr>
            <p:cNvPr id="63500" name="Text Box 32"/>
            <p:cNvSpPr txBox="1">
              <a:spLocks noChangeArrowheads="1"/>
            </p:cNvSpPr>
            <p:nvPr/>
          </p:nvSpPr>
          <p:spPr bwMode="auto">
            <a:xfrm>
              <a:off x="336" y="912"/>
              <a:ext cx="664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 b="0">
                  <a:solidFill>
                    <a:schemeClr val="hlink"/>
                  </a:solidFill>
                  <a:latin typeface="Times New Roman" panose="02020603050405020304" pitchFamily="18" charset="0"/>
                </a:rPr>
                <a:t>Hash function</a:t>
              </a:r>
            </a:p>
          </p:txBody>
        </p:sp>
        <p:sp>
          <p:nvSpPr>
            <p:cNvPr id="63501" name="Rectangle 33"/>
            <p:cNvSpPr>
              <a:spLocks noChangeArrowheads="1"/>
            </p:cNvSpPr>
            <p:nvPr/>
          </p:nvSpPr>
          <p:spPr bwMode="auto">
            <a:xfrm>
              <a:off x="144" y="912"/>
              <a:ext cx="1440" cy="768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200"/>
            </a:p>
          </p:txBody>
        </p:sp>
      </p:grpSp>
      <p:sp>
        <p:nvSpPr>
          <p:cNvPr id="63493" name="Text Box 34"/>
          <p:cNvSpPr txBox="1">
            <a:spLocks noChangeArrowheads="1"/>
          </p:cNvSpPr>
          <p:nvPr/>
        </p:nvSpPr>
        <p:spPr bwMode="auto">
          <a:xfrm>
            <a:off x="457200" y="1319212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smtClean="0"/>
              <a:t>{</a:t>
            </a:r>
            <a:r>
              <a:rPr lang="en-US" altLang="en-US" sz="1800" dirty="0"/>
              <a:t>1 4 5}, {1 2 4}, {4 5 7}, {1 2 5}, {4 5 8}, {1 5 9}, {1 3 6}, {2 3 4}, {5 6 7}, {3 4 5}, {3 5 6}, {3 5 7}, {6 8 9}, {3 6 7}, {3 6 8</a:t>
            </a:r>
            <a:r>
              <a:rPr lang="en-US" altLang="en-US" sz="1800" dirty="0" smtClean="0"/>
              <a:t>}</a:t>
            </a:r>
            <a:endParaRPr lang="en-US" altLang="en-US" sz="800" dirty="0"/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34579" y="2528865"/>
            <a:ext cx="697627" cy="132343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0" dirty="0">
                <a:latin typeface="Times New Roman" panose="02020603050405020304" pitchFamily="18" charset="0"/>
              </a:rPr>
              <a:t>1 4 </a:t>
            </a:r>
            <a:r>
              <a:rPr lang="en-US" altLang="en-US" sz="2000" b="0" dirty="0" smtClean="0">
                <a:latin typeface="Times New Roman" panose="02020603050405020304" pitchFamily="18" charset="0"/>
              </a:rPr>
              <a:t>5</a:t>
            </a:r>
          </a:p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1 2 4</a:t>
            </a:r>
          </a:p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4 5 7</a:t>
            </a:r>
          </a:p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1 2 5</a:t>
            </a:r>
            <a:endParaRPr lang="en-US" altLang="en-US" sz="2000" b="0" dirty="0">
              <a:latin typeface="Times New Roman" panose="02020603050405020304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3138662" y="2564597"/>
            <a:ext cx="697627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4 5 8</a:t>
            </a:r>
            <a:endParaRPr lang="en-US" altLang="en-US" sz="2000" b="0" dirty="0">
              <a:latin typeface="Times New Roman" panose="02020603050405020304" pitchFamily="18" charset="0"/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6197808" y="2356469"/>
            <a:ext cx="697627" cy="132343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1 5 9</a:t>
            </a:r>
          </a:p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1 3 6</a:t>
            </a:r>
          </a:p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2 3 4</a:t>
            </a:r>
          </a:p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5 6 7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221" y="1969559"/>
            <a:ext cx="2057190" cy="2057190"/>
          </a:xfrm>
          <a:prstGeom prst="rect">
            <a:avLst/>
          </a:prstGeom>
        </p:spPr>
      </p:pic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277048" y="4586356"/>
            <a:ext cx="697627" cy="101566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3 4 5</a:t>
            </a:r>
          </a:p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3 5 6</a:t>
            </a:r>
          </a:p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3 5 7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4542176" y="4589658"/>
            <a:ext cx="697627" cy="101566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6 8 9</a:t>
            </a:r>
          </a:p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3 6 7</a:t>
            </a:r>
          </a:p>
          <a:p>
            <a:r>
              <a:rPr lang="en-US" altLang="en-US" sz="2000" b="0" dirty="0" smtClean="0">
                <a:latin typeface="Times New Roman" panose="02020603050405020304" pitchFamily="18" charset="0"/>
              </a:rPr>
              <a:t>3 6 8</a:t>
            </a:r>
            <a:endParaRPr lang="en-US" altLang="en-US" sz="2000" b="0" dirty="0">
              <a:latin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7283" y="4093827"/>
            <a:ext cx="3317248" cy="18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584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Discovery: Hash tree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 b="0">
              <a:latin typeface="Wingdings" panose="05000000000000000000" pitchFamily="2" charset="2"/>
            </a:endParaRP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64532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64612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3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4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3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64609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0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11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4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64606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7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8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5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64603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4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5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6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64600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601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602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7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64597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98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9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8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64594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95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96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9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64592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93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2000" b="0">
                    <a:latin typeface="Times New Roman" panose="02020603050405020304" pitchFamily="18" charset="0"/>
                  </a:rPr>
                  <a:t> 5 9</a:t>
                </a:r>
              </a:p>
            </p:txBody>
          </p:sp>
        </p:grpSp>
        <p:grpSp>
          <p:nvGrpSpPr>
            <p:cNvPr id="64540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64590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91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2000" b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en-US" sz="2000" b="0">
                    <a:latin typeface="Times New Roman" panose="02020603050405020304" pitchFamily="18" charset="0"/>
                  </a:rPr>
                  <a:t> 5</a:t>
                </a:r>
              </a:p>
            </p:txBody>
          </p:sp>
        </p:grpSp>
        <p:grpSp>
          <p:nvGrpSpPr>
            <p:cNvPr id="64541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64588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89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r>
                  <a:rPr lang="en-US" altLang="en-US" sz="2000" b="0">
                    <a:latin typeface="Times New Roman" panose="02020603050405020304" pitchFamily="18" charset="0"/>
                  </a:rPr>
                  <a:t> 3 6</a:t>
                </a:r>
              </a:p>
            </p:txBody>
          </p:sp>
        </p:grpSp>
        <p:grpSp>
          <p:nvGrpSpPr>
            <p:cNvPr id="64542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64586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87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</a:t>
                </a:r>
                <a:r>
                  <a:rPr lang="en-US" altLang="en-US" sz="2000" b="0">
                    <a:latin typeface="Times New Roman" panose="02020603050405020304" pitchFamily="18" charset="0"/>
                  </a:rPr>
                  <a:t> 5</a:t>
                </a:r>
              </a:p>
            </p:txBody>
          </p:sp>
        </p:grpSp>
        <p:grpSp>
          <p:nvGrpSpPr>
            <p:cNvPr id="64543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64580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4584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85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3 6 7</a:t>
                  </a:r>
                </a:p>
              </p:txBody>
            </p:sp>
          </p:grpSp>
          <p:grpSp>
            <p:nvGrpSpPr>
              <p:cNvPr id="64581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4582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83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64544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64570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64574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64578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4579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Times New Roman" panose="02020603050405020304" pitchFamily="18" charset="0"/>
                      </a:rPr>
                      <a:t>3 5 6</a:t>
                    </a:r>
                  </a:p>
                </p:txBody>
              </p:sp>
            </p:grpSp>
            <p:grpSp>
              <p:nvGrpSpPr>
                <p:cNvPr id="64575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6457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4577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Times New Roman" panose="02020603050405020304" pitchFamily="18" charset="0"/>
                      </a:rPr>
                      <a:t>3 5 7</a:t>
                    </a:r>
                  </a:p>
                </p:txBody>
              </p:sp>
            </p:grpSp>
          </p:grpSp>
          <p:grpSp>
            <p:nvGrpSpPr>
              <p:cNvPr id="64571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64572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73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6 8 9</a:t>
                  </a:r>
                </a:p>
              </p:txBody>
            </p:sp>
          </p:grpSp>
        </p:grpSp>
        <p:grpSp>
          <p:nvGrpSpPr>
            <p:cNvPr id="64545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64564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4568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69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2 3 4</a:t>
                  </a:r>
                </a:p>
              </p:txBody>
            </p:sp>
          </p:grpSp>
          <p:grpSp>
            <p:nvGrpSpPr>
              <p:cNvPr id="64565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4566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6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64546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64558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4562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63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2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</p:grpSp>
          <p:grpSp>
            <p:nvGrpSpPr>
              <p:cNvPr id="64559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4560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61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4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5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7</a:t>
                  </a:r>
                </a:p>
              </p:txBody>
            </p:sp>
          </p:grpSp>
        </p:grpSp>
        <p:grpSp>
          <p:nvGrpSpPr>
            <p:cNvPr id="64547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64552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4556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5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2 5</a:t>
                  </a:r>
                </a:p>
              </p:txBody>
            </p:sp>
          </p:grpSp>
          <p:grpSp>
            <p:nvGrpSpPr>
              <p:cNvPr id="64553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4554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455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4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5 8</a:t>
                  </a:r>
                </a:p>
              </p:txBody>
            </p:sp>
          </p:grpSp>
        </p:grpSp>
        <p:grpSp>
          <p:nvGrpSpPr>
            <p:cNvPr id="64548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64549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4550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1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4517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64529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0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1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8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1,4,7</a:t>
            </a:r>
            <a:endParaRPr lang="en-US" altLang="en-US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22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2,5,8</a:t>
            </a:r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64523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3,6,9</a:t>
            </a:r>
          </a:p>
        </p:txBody>
      </p:sp>
      <p:sp>
        <p:nvSpPr>
          <p:cNvPr id="64524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0">
                <a:latin typeface="Times New Roman" panose="02020603050405020304" pitchFamily="18" charset="0"/>
              </a:rPr>
              <a:t>Hash Function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64525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Times New Roman" panose="02020603050405020304" pitchFamily="18" charset="0"/>
              </a:rPr>
              <a:t>Candidate Hash Tree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64526" name="Text Box 100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1, 4 or 7</a:t>
            </a:r>
            <a:endParaRPr lang="en-US" altLang="en-US" sz="2000" b="0">
              <a:solidFill>
                <a:srgbClr val="0C6D9C"/>
              </a:solidFill>
              <a:sym typeface="Symbol" panose="05050102010706020507" pitchFamily="18" charset="2"/>
            </a:endParaRPr>
          </a:p>
        </p:txBody>
      </p:sp>
      <p:sp>
        <p:nvSpPr>
          <p:cNvPr id="64527" name="Rectangle 101"/>
          <p:cNvSpPr>
            <a:spLocks noChangeArrowheads="1"/>
          </p:cNvSpPr>
          <p:nvPr/>
        </p:nvSpPr>
        <p:spPr bwMode="auto">
          <a:xfrm>
            <a:off x="1676400" y="3810000"/>
            <a:ext cx="3124200" cy="2286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4528" name="Rectangle 102"/>
          <p:cNvSpPr>
            <a:spLocks noChangeArrowheads="1"/>
          </p:cNvSpPr>
          <p:nvPr/>
        </p:nvSpPr>
        <p:spPr bwMode="auto">
          <a:xfrm>
            <a:off x="5029200" y="4038600"/>
            <a:ext cx="1143000" cy="762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77580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Discovery: Hash tree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 b="0">
              <a:latin typeface="Wingdings" panose="05000000000000000000" pitchFamily="2" charset="2"/>
            </a:endParaRPr>
          </a:p>
        </p:txBody>
      </p:sp>
      <p:grpSp>
        <p:nvGrpSpPr>
          <p:cNvPr id="65540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65557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65637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8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9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8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65634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5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6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59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65631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2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3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0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65628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9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30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1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65625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626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7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2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65622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623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4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3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65619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620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621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564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65617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618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5</a:t>
                </a:r>
                <a:r>
                  <a:rPr lang="en-US" altLang="en-US" sz="2000" b="0">
                    <a:latin typeface="Times New Roman" panose="02020603050405020304" pitchFamily="18" charset="0"/>
                  </a:rPr>
                  <a:t> 9</a:t>
                </a:r>
              </a:p>
            </p:txBody>
          </p:sp>
        </p:grpSp>
        <p:grpSp>
          <p:nvGrpSpPr>
            <p:cNvPr id="65565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65615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616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1 4 5</a:t>
                </a:r>
              </a:p>
            </p:txBody>
          </p:sp>
        </p:grpSp>
        <p:grpSp>
          <p:nvGrpSpPr>
            <p:cNvPr id="65566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65613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614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1 3 6</a:t>
                </a:r>
              </a:p>
            </p:txBody>
          </p:sp>
        </p:grpSp>
        <p:grpSp>
          <p:nvGrpSpPr>
            <p:cNvPr id="65567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65611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612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3 4 5</a:t>
                </a:r>
              </a:p>
            </p:txBody>
          </p:sp>
        </p:grpSp>
        <p:grpSp>
          <p:nvGrpSpPr>
            <p:cNvPr id="65568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65605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5609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610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3 6 7</a:t>
                  </a:r>
                </a:p>
              </p:txBody>
            </p:sp>
          </p:grpSp>
          <p:grpSp>
            <p:nvGrpSpPr>
              <p:cNvPr id="65606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5607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60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3 6 8</a:t>
                  </a:r>
                </a:p>
              </p:txBody>
            </p:sp>
          </p:grpSp>
        </p:grpSp>
        <p:grpSp>
          <p:nvGrpSpPr>
            <p:cNvPr id="65569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65595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65599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65603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5604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Times New Roman" panose="02020603050405020304" pitchFamily="18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5</a:t>
                    </a:r>
                    <a:r>
                      <a:rPr lang="en-US" altLang="en-US" sz="2000" b="0">
                        <a:latin typeface="Times New Roman" panose="02020603050405020304" pitchFamily="18" charset="0"/>
                      </a:rPr>
                      <a:t> 6</a:t>
                    </a:r>
                  </a:p>
                </p:txBody>
              </p:sp>
            </p:grpSp>
            <p:grpSp>
              <p:nvGrpSpPr>
                <p:cNvPr id="65600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6560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5602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Times New Roman" panose="02020603050405020304" pitchFamily="18" charset="0"/>
                      </a:rPr>
                      <a:t>3 </a:t>
                    </a:r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5</a:t>
                    </a:r>
                    <a:r>
                      <a:rPr lang="en-US" altLang="en-US" sz="2000" b="0">
                        <a:latin typeface="Times New Roman" panose="02020603050405020304" pitchFamily="18" charset="0"/>
                      </a:rPr>
                      <a:t> 7</a:t>
                    </a:r>
                  </a:p>
                </p:txBody>
              </p:sp>
            </p:grpSp>
          </p:grpSp>
          <p:grpSp>
            <p:nvGrpSpPr>
              <p:cNvPr id="65596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65597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598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6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8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9</a:t>
                  </a:r>
                </a:p>
              </p:txBody>
            </p:sp>
          </p:grpSp>
        </p:grpSp>
        <p:grpSp>
          <p:nvGrpSpPr>
            <p:cNvPr id="65570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65589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5593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59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3 4</a:t>
                  </a:r>
                </a:p>
              </p:txBody>
            </p:sp>
          </p:grpSp>
          <p:grpSp>
            <p:nvGrpSpPr>
              <p:cNvPr id="65590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5591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592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5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6 7</a:t>
                  </a:r>
                </a:p>
              </p:txBody>
            </p:sp>
          </p:grpSp>
        </p:grpSp>
        <p:grpSp>
          <p:nvGrpSpPr>
            <p:cNvPr id="65571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65583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5587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588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4</a:t>
                  </a:r>
                </a:p>
              </p:txBody>
            </p:sp>
          </p:grpSp>
          <p:grpSp>
            <p:nvGrpSpPr>
              <p:cNvPr id="65584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5585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58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5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7</a:t>
                  </a:r>
                </a:p>
              </p:txBody>
            </p:sp>
          </p:grpSp>
        </p:grpSp>
        <p:grpSp>
          <p:nvGrpSpPr>
            <p:cNvPr id="65572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65577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5581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58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1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2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</p:grpSp>
          <p:grpSp>
            <p:nvGrpSpPr>
              <p:cNvPr id="65578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5579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558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4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5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</p:grpSp>
        </p:grpSp>
        <p:grpSp>
          <p:nvGrpSpPr>
            <p:cNvPr id="65573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65574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5575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76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5541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65554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555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6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542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1,4,7</a:t>
            </a:r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65546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2,5,8</a:t>
            </a:r>
            <a:endParaRPr lang="en-US" altLang="en-US" b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47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3,6,9</a:t>
            </a:r>
          </a:p>
        </p:txBody>
      </p:sp>
      <p:sp>
        <p:nvSpPr>
          <p:cNvPr id="65548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0">
                <a:latin typeface="Times New Roman" panose="02020603050405020304" pitchFamily="18" charset="0"/>
              </a:rPr>
              <a:t>Hash Function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65549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Times New Roman" panose="02020603050405020304" pitchFamily="18" charset="0"/>
              </a:rPr>
              <a:t>Candidate Hash Tree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65550" name="Rectangle 100"/>
          <p:cNvSpPr>
            <a:spLocks noChangeArrowheads="1"/>
          </p:cNvSpPr>
          <p:nvPr/>
        </p:nvSpPr>
        <p:spPr bwMode="auto">
          <a:xfrm>
            <a:off x="1828800" y="4953000"/>
            <a:ext cx="3048000" cy="1066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551" name="Rectangle 101"/>
          <p:cNvSpPr>
            <a:spLocks noChangeArrowheads="1"/>
          </p:cNvSpPr>
          <p:nvPr/>
        </p:nvSpPr>
        <p:spPr bwMode="auto">
          <a:xfrm>
            <a:off x="4495800" y="2895600"/>
            <a:ext cx="1143000" cy="990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5552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2, 5 or 8</a:t>
            </a:r>
            <a:endParaRPr lang="en-US" altLang="en-US" sz="2000" b="0">
              <a:solidFill>
                <a:srgbClr val="0C6D9C"/>
              </a:solidFill>
              <a:sym typeface="Symbol" panose="05050102010706020507" pitchFamily="18" charset="2"/>
            </a:endParaRPr>
          </a:p>
        </p:txBody>
      </p:sp>
      <p:sp>
        <p:nvSpPr>
          <p:cNvPr id="65553" name="Rectangle 103"/>
          <p:cNvSpPr>
            <a:spLocks noChangeArrowheads="1"/>
          </p:cNvSpPr>
          <p:nvPr/>
        </p:nvSpPr>
        <p:spPr bwMode="auto">
          <a:xfrm>
            <a:off x="6172200" y="4114800"/>
            <a:ext cx="1143000" cy="1447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829942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Association Rule Discovery: Hash tree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93725" y="12684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 b="0">
              <a:latin typeface="Wingdings" panose="05000000000000000000" pitchFamily="2" charset="2"/>
            </a:endParaRP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1981200" y="1736725"/>
            <a:ext cx="6553200" cy="4206875"/>
            <a:chOff x="1296" y="1056"/>
            <a:chExt cx="4128" cy="2650"/>
          </a:xfrm>
        </p:grpSpPr>
        <p:grpSp>
          <p:nvGrpSpPr>
            <p:cNvPr id="66581" name="Group 5"/>
            <p:cNvGrpSpPr>
              <a:grpSpLocks/>
            </p:cNvGrpSpPr>
            <p:nvPr/>
          </p:nvGrpSpPr>
          <p:grpSpPr bwMode="auto">
            <a:xfrm>
              <a:off x="2160" y="1344"/>
              <a:ext cx="2160" cy="528"/>
              <a:chOff x="2160" y="1344"/>
              <a:chExt cx="1056" cy="576"/>
            </a:xfrm>
          </p:grpSpPr>
          <p:sp>
            <p:nvSpPr>
              <p:cNvPr id="66661" name="Line 6"/>
              <p:cNvSpPr>
                <a:spLocks noChangeShapeType="1"/>
              </p:cNvSpPr>
              <p:nvPr/>
            </p:nvSpPr>
            <p:spPr bwMode="auto">
              <a:xfrm flipH="1">
                <a:off x="2160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2" name="Line 7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3" name="Line 8"/>
              <p:cNvSpPr>
                <a:spLocks noChangeShapeType="1"/>
              </p:cNvSpPr>
              <p:nvPr/>
            </p:nvSpPr>
            <p:spPr bwMode="auto">
              <a:xfrm>
                <a:off x="2688" y="1344"/>
                <a:ext cx="528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82" name="Group 9"/>
            <p:cNvGrpSpPr>
              <a:grpSpLocks/>
            </p:cNvGrpSpPr>
            <p:nvPr/>
          </p:nvGrpSpPr>
          <p:grpSpPr bwMode="auto">
            <a:xfrm>
              <a:off x="1536" y="2112"/>
              <a:ext cx="1104" cy="384"/>
              <a:chOff x="1680" y="2160"/>
              <a:chExt cx="864" cy="432"/>
            </a:xfrm>
          </p:grpSpPr>
          <p:sp>
            <p:nvSpPr>
              <p:cNvPr id="66658" name="Line 10"/>
              <p:cNvSpPr>
                <a:spLocks noChangeShapeType="1"/>
              </p:cNvSpPr>
              <p:nvPr/>
            </p:nvSpPr>
            <p:spPr bwMode="auto">
              <a:xfrm flipH="1">
                <a:off x="1680" y="2160"/>
                <a:ext cx="48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9" name="Line 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60" name="Line 12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83" name="Group 13"/>
            <p:cNvGrpSpPr>
              <a:grpSpLocks/>
            </p:cNvGrpSpPr>
            <p:nvPr/>
          </p:nvGrpSpPr>
          <p:grpSpPr bwMode="auto">
            <a:xfrm>
              <a:off x="3552" y="2112"/>
              <a:ext cx="1632" cy="528"/>
              <a:chOff x="2832" y="2160"/>
              <a:chExt cx="816" cy="432"/>
            </a:xfrm>
          </p:grpSpPr>
          <p:sp>
            <p:nvSpPr>
              <p:cNvPr id="66655" name="Line 14"/>
              <p:cNvSpPr>
                <a:spLocks noChangeShapeType="1"/>
              </p:cNvSpPr>
              <p:nvPr/>
            </p:nvSpPr>
            <p:spPr bwMode="auto">
              <a:xfrm flipH="1">
                <a:off x="2832" y="2160"/>
                <a:ext cx="384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6" name="Line 15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7" name="Line 16"/>
              <p:cNvSpPr>
                <a:spLocks noChangeShapeType="1"/>
              </p:cNvSpPr>
              <p:nvPr/>
            </p:nvSpPr>
            <p:spPr bwMode="auto">
              <a:xfrm>
                <a:off x="3216" y="2160"/>
                <a:ext cx="432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84" name="Group 17"/>
            <p:cNvGrpSpPr>
              <a:grpSpLocks/>
            </p:cNvGrpSpPr>
            <p:nvPr/>
          </p:nvGrpSpPr>
          <p:grpSpPr bwMode="auto">
            <a:xfrm>
              <a:off x="1584" y="2784"/>
              <a:ext cx="1104" cy="432"/>
              <a:chOff x="1584" y="2880"/>
              <a:chExt cx="1104" cy="432"/>
            </a:xfrm>
          </p:grpSpPr>
          <p:sp>
            <p:nvSpPr>
              <p:cNvPr id="66652" name="Line 18"/>
              <p:cNvSpPr>
                <a:spLocks noChangeShapeType="1"/>
              </p:cNvSpPr>
              <p:nvPr/>
            </p:nvSpPr>
            <p:spPr bwMode="auto">
              <a:xfrm flipH="1">
                <a:off x="1584" y="2880"/>
                <a:ext cx="576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3" name="Line 19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4" name="Line 20"/>
              <p:cNvSpPr>
                <a:spLocks noChangeShapeType="1"/>
              </p:cNvSpPr>
              <p:nvPr/>
            </p:nvSpPr>
            <p:spPr bwMode="auto">
              <a:xfrm>
                <a:off x="2160" y="2880"/>
                <a:ext cx="528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85" name="Group 21"/>
            <p:cNvGrpSpPr>
              <a:grpSpLocks/>
            </p:cNvGrpSpPr>
            <p:nvPr/>
          </p:nvGrpSpPr>
          <p:grpSpPr bwMode="auto">
            <a:xfrm>
              <a:off x="2064" y="1824"/>
              <a:ext cx="192" cy="288"/>
              <a:chOff x="2064" y="1872"/>
              <a:chExt cx="192" cy="288"/>
            </a:xfrm>
          </p:grpSpPr>
          <p:sp>
            <p:nvSpPr>
              <p:cNvPr id="66649" name="Rectangle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50" name="Line 23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51" name="Line 24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86" name="Group 25"/>
            <p:cNvGrpSpPr>
              <a:grpSpLocks/>
            </p:cNvGrpSpPr>
            <p:nvPr/>
          </p:nvGrpSpPr>
          <p:grpSpPr bwMode="auto">
            <a:xfrm>
              <a:off x="4224" y="1824"/>
              <a:ext cx="192" cy="288"/>
              <a:chOff x="3120" y="1872"/>
              <a:chExt cx="192" cy="288"/>
            </a:xfrm>
          </p:grpSpPr>
          <p:sp>
            <p:nvSpPr>
              <p:cNvPr id="66646" name="Rectangle 26"/>
              <p:cNvSpPr>
                <a:spLocks noChangeArrowheads="1"/>
              </p:cNvSpPr>
              <p:nvPr/>
            </p:nvSpPr>
            <p:spPr bwMode="auto">
              <a:xfrm>
                <a:off x="3120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47" name="Line 27"/>
              <p:cNvSpPr>
                <a:spLocks noChangeShapeType="1"/>
              </p:cNvSpPr>
              <p:nvPr/>
            </p:nvSpPr>
            <p:spPr bwMode="auto">
              <a:xfrm>
                <a:off x="3120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8" name="Line 28"/>
              <p:cNvSpPr>
                <a:spLocks noChangeShapeType="1"/>
              </p:cNvSpPr>
              <p:nvPr/>
            </p:nvSpPr>
            <p:spPr bwMode="auto">
              <a:xfrm>
                <a:off x="3120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87" name="Group 29"/>
            <p:cNvGrpSpPr>
              <a:grpSpLocks/>
            </p:cNvGrpSpPr>
            <p:nvPr/>
          </p:nvGrpSpPr>
          <p:grpSpPr bwMode="auto">
            <a:xfrm>
              <a:off x="2064" y="2496"/>
              <a:ext cx="192" cy="288"/>
              <a:chOff x="2064" y="2592"/>
              <a:chExt cx="192" cy="288"/>
            </a:xfrm>
          </p:grpSpPr>
          <p:sp>
            <p:nvSpPr>
              <p:cNvPr id="66643" name="Rectangle 30"/>
              <p:cNvSpPr>
                <a:spLocks noChangeArrowheads="1"/>
              </p:cNvSpPr>
              <p:nvPr/>
            </p:nvSpPr>
            <p:spPr bwMode="auto">
              <a:xfrm>
                <a:off x="2064" y="259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44" name="Line 31"/>
              <p:cNvSpPr>
                <a:spLocks noChangeShapeType="1"/>
              </p:cNvSpPr>
              <p:nvPr/>
            </p:nvSpPr>
            <p:spPr bwMode="auto">
              <a:xfrm>
                <a:off x="2064" y="278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45" name="Line 32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88" name="Group 33"/>
            <p:cNvGrpSpPr>
              <a:grpSpLocks/>
            </p:cNvGrpSpPr>
            <p:nvPr/>
          </p:nvGrpSpPr>
          <p:grpSpPr bwMode="auto">
            <a:xfrm>
              <a:off x="2544" y="3168"/>
              <a:ext cx="480" cy="250"/>
              <a:chOff x="432" y="3408"/>
              <a:chExt cx="480" cy="250"/>
            </a:xfrm>
          </p:grpSpPr>
          <p:sp>
            <p:nvSpPr>
              <p:cNvPr id="66641" name="Rectangle 3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42" name="Text Box 35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1 5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</a:t>
                </a:r>
              </a:p>
            </p:txBody>
          </p:sp>
        </p:grpSp>
        <p:grpSp>
          <p:nvGrpSpPr>
            <p:cNvPr id="66589" name="Group 36"/>
            <p:cNvGrpSpPr>
              <a:grpSpLocks/>
            </p:cNvGrpSpPr>
            <p:nvPr/>
          </p:nvGrpSpPr>
          <p:grpSpPr bwMode="auto">
            <a:xfrm>
              <a:off x="1296" y="2448"/>
              <a:ext cx="480" cy="250"/>
              <a:chOff x="432" y="3408"/>
              <a:chExt cx="480" cy="250"/>
            </a:xfrm>
          </p:grpSpPr>
          <p:sp>
            <p:nvSpPr>
              <p:cNvPr id="66639" name="Rectangle 3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40" name="Text Box 38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1 4 5</a:t>
                </a:r>
              </a:p>
            </p:txBody>
          </p:sp>
        </p:grpSp>
        <p:grpSp>
          <p:nvGrpSpPr>
            <p:cNvPr id="66590" name="Group 39"/>
            <p:cNvGrpSpPr>
              <a:grpSpLocks/>
            </p:cNvGrpSpPr>
            <p:nvPr/>
          </p:nvGrpSpPr>
          <p:grpSpPr bwMode="auto">
            <a:xfrm>
              <a:off x="2448" y="2448"/>
              <a:ext cx="480" cy="250"/>
              <a:chOff x="432" y="3408"/>
              <a:chExt cx="480" cy="250"/>
            </a:xfrm>
          </p:grpSpPr>
          <p:sp>
            <p:nvSpPr>
              <p:cNvPr id="66637" name="Rectangle 4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38" name="Text Box 41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1 3 </a:t>
                </a:r>
                <a:r>
                  <a:rPr lang="en-US" altLang="en-US" sz="20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66591" name="Group 42"/>
            <p:cNvGrpSpPr>
              <a:grpSpLocks/>
            </p:cNvGrpSpPr>
            <p:nvPr/>
          </p:nvGrpSpPr>
          <p:grpSpPr bwMode="auto">
            <a:xfrm>
              <a:off x="3312" y="2640"/>
              <a:ext cx="480" cy="250"/>
              <a:chOff x="432" y="3408"/>
              <a:chExt cx="480" cy="250"/>
            </a:xfrm>
          </p:grpSpPr>
          <p:sp>
            <p:nvSpPr>
              <p:cNvPr id="66635" name="Rectangle 4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636" name="Text Box 44"/>
              <p:cNvSpPr txBox="1">
                <a:spLocks noChangeArrowheads="1"/>
              </p:cNvSpPr>
              <p:nvPr/>
            </p:nvSpPr>
            <p:spPr bwMode="auto">
              <a:xfrm>
                <a:off x="432" y="340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r>
                  <a:rPr lang="en-US" altLang="en-US" sz="2000" b="0">
                    <a:latin typeface="Times New Roman" panose="02020603050405020304" pitchFamily="18" charset="0"/>
                  </a:rPr>
                  <a:t> 4 5</a:t>
                </a:r>
              </a:p>
            </p:txBody>
          </p:sp>
        </p:grpSp>
        <p:grpSp>
          <p:nvGrpSpPr>
            <p:cNvPr id="66592" name="Group 45"/>
            <p:cNvGrpSpPr>
              <a:grpSpLocks/>
            </p:cNvGrpSpPr>
            <p:nvPr/>
          </p:nvGrpSpPr>
          <p:grpSpPr bwMode="auto">
            <a:xfrm>
              <a:off x="4944" y="2640"/>
              <a:ext cx="480" cy="490"/>
              <a:chOff x="3792" y="3312"/>
              <a:chExt cx="480" cy="490"/>
            </a:xfrm>
          </p:grpSpPr>
          <p:grpSp>
            <p:nvGrpSpPr>
              <p:cNvPr id="66629" name="Group 46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6633" name="Rectangle 47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3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6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7</a:t>
                  </a:r>
                </a:p>
              </p:txBody>
            </p:sp>
          </p:grpSp>
          <p:grpSp>
            <p:nvGrpSpPr>
              <p:cNvPr id="66630" name="Group 49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6631" name="Rectangle 50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32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</a:t>
                  </a:r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6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8</a:t>
                  </a:r>
                </a:p>
              </p:txBody>
            </p:sp>
          </p:grpSp>
        </p:grpSp>
        <p:grpSp>
          <p:nvGrpSpPr>
            <p:cNvPr id="66593" name="Group 52"/>
            <p:cNvGrpSpPr>
              <a:grpSpLocks/>
            </p:cNvGrpSpPr>
            <p:nvPr/>
          </p:nvGrpSpPr>
          <p:grpSpPr bwMode="auto">
            <a:xfrm>
              <a:off x="4080" y="2640"/>
              <a:ext cx="480" cy="730"/>
              <a:chOff x="4800" y="3216"/>
              <a:chExt cx="480" cy="730"/>
            </a:xfrm>
          </p:grpSpPr>
          <p:grpSp>
            <p:nvGrpSpPr>
              <p:cNvPr id="66619" name="Group 53"/>
              <p:cNvGrpSpPr>
                <a:grpSpLocks/>
              </p:cNvGrpSpPr>
              <p:nvPr/>
            </p:nvGrpSpPr>
            <p:grpSpPr bwMode="auto">
              <a:xfrm>
                <a:off x="4800" y="3216"/>
                <a:ext cx="480" cy="490"/>
                <a:chOff x="3792" y="3312"/>
                <a:chExt cx="480" cy="490"/>
              </a:xfrm>
            </p:grpSpPr>
            <p:grpSp>
              <p:nvGrpSpPr>
                <p:cNvPr id="66623" name="Group 54"/>
                <p:cNvGrpSpPr>
                  <a:grpSpLocks/>
                </p:cNvGrpSpPr>
                <p:nvPr/>
              </p:nvGrpSpPr>
              <p:grpSpPr bwMode="auto">
                <a:xfrm>
                  <a:off x="3792" y="3312"/>
                  <a:ext cx="480" cy="250"/>
                  <a:chOff x="432" y="3408"/>
                  <a:chExt cx="480" cy="250"/>
                </a:xfrm>
              </p:grpSpPr>
              <p:sp>
                <p:nvSpPr>
                  <p:cNvPr id="6662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6628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3</a:t>
                    </a:r>
                    <a:r>
                      <a:rPr lang="en-US" altLang="en-US" sz="2000" b="0">
                        <a:latin typeface="Times New Roman" panose="02020603050405020304" pitchFamily="18" charset="0"/>
                      </a:rPr>
                      <a:t> 5 6</a:t>
                    </a:r>
                  </a:p>
                </p:txBody>
              </p:sp>
            </p:grpSp>
            <p:grpSp>
              <p:nvGrpSpPr>
                <p:cNvPr id="66624" name="Group 57"/>
                <p:cNvGrpSpPr>
                  <a:grpSpLocks/>
                </p:cNvGrpSpPr>
                <p:nvPr/>
              </p:nvGrpSpPr>
              <p:grpSpPr bwMode="auto">
                <a:xfrm>
                  <a:off x="3792" y="3552"/>
                  <a:ext cx="480" cy="250"/>
                  <a:chOff x="432" y="3408"/>
                  <a:chExt cx="480" cy="250"/>
                </a:xfrm>
              </p:grpSpPr>
              <p:sp>
                <p:nvSpPr>
                  <p:cNvPr id="66625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80" cy="240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6626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3408"/>
                    <a:ext cx="43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400" b="1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b="0">
                        <a:solidFill>
                          <a:srgbClr val="FF0000"/>
                        </a:solidFill>
                        <a:latin typeface="Times New Roman" panose="02020603050405020304" pitchFamily="18" charset="0"/>
                      </a:rPr>
                      <a:t>3</a:t>
                    </a:r>
                    <a:r>
                      <a:rPr lang="en-US" altLang="en-US" sz="2000" b="0">
                        <a:latin typeface="Times New Roman" panose="02020603050405020304" pitchFamily="18" charset="0"/>
                      </a:rPr>
                      <a:t> 5 7</a:t>
                    </a:r>
                  </a:p>
                </p:txBody>
              </p:sp>
            </p:grpSp>
          </p:grpSp>
          <p:grpSp>
            <p:nvGrpSpPr>
              <p:cNvPr id="66620" name="Group 60"/>
              <p:cNvGrpSpPr>
                <a:grpSpLocks/>
              </p:cNvGrpSpPr>
              <p:nvPr/>
            </p:nvGrpSpPr>
            <p:grpSpPr bwMode="auto">
              <a:xfrm>
                <a:off x="4800" y="3696"/>
                <a:ext cx="480" cy="250"/>
                <a:chOff x="432" y="3408"/>
                <a:chExt cx="480" cy="250"/>
              </a:xfrm>
            </p:grpSpPr>
            <p:sp>
              <p:nvSpPr>
                <p:cNvPr id="66621" name="Rectangle 61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2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6</a:t>
                  </a:r>
                  <a:r>
                    <a:rPr lang="en-US" altLang="en-US" sz="2000" b="0">
                      <a:latin typeface="Times New Roman" panose="02020603050405020304" pitchFamily="18" charset="0"/>
                    </a:rPr>
                    <a:t> 8 9</a:t>
                  </a:r>
                </a:p>
              </p:txBody>
            </p:sp>
          </p:grpSp>
        </p:grpSp>
        <p:grpSp>
          <p:nvGrpSpPr>
            <p:cNvPr id="66594" name="Group 63"/>
            <p:cNvGrpSpPr>
              <a:grpSpLocks/>
            </p:cNvGrpSpPr>
            <p:nvPr/>
          </p:nvGrpSpPr>
          <p:grpSpPr bwMode="auto">
            <a:xfrm>
              <a:off x="3024" y="1872"/>
              <a:ext cx="480" cy="490"/>
              <a:chOff x="3792" y="3312"/>
              <a:chExt cx="480" cy="490"/>
            </a:xfrm>
          </p:grpSpPr>
          <p:grpSp>
            <p:nvGrpSpPr>
              <p:cNvPr id="66613" name="Group 64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6617" name="Rectangle 6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18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2 3 4</a:t>
                  </a:r>
                </a:p>
              </p:txBody>
            </p:sp>
          </p:grpSp>
          <p:grpSp>
            <p:nvGrpSpPr>
              <p:cNvPr id="66614" name="Group 67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6615" name="Rectangle 68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16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5 6 7</a:t>
                  </a:r>
                </a:p>
              </p:txBody>
            </p:sp>
          </p:grpSp>
        </p:grpSp>
        <p:grpSp>
          <p:nvGrpSpPr>
            <p:cNvPr id="66595" name="Group 70"/>
            <p:cNvGrpSpPr>
              <a:grpSpLocks/>
            </p:cNvGrpSpPr>
            <p:nvPr/>
          </p:nvGrpSpPr>
          <p:grpSpPr bwMode="auto">
            <a:xfrm>
              <a:off x="1344" y="3168"/>
              <a:ext cx="480" cy="490"/>
              <a:chOff x="3792" y="3312"/>
              <a:chExt cx="480" cy="490"/>
            </a:xfrm>
          </p:grpSpPr>
          <p:grpSp>
            <p:nvGrpSpPr>
              <p:cNvPr id="66607" name="Group 7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6611" name="Rectangle 7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1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1 2 4</a:t>
                  </a:r>
                </a:p>
              </p:txBody>
            </p:sp>
          </p:grpSp>
          <p:grpSp>
            <p:nvGrpSpPr>
              <p:cNvPr id="66608" name="Group 7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6609" name="Rectangle 7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1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4 5 7</a:t>
                  </a:r>
                </a:p>
              </p:txBody>
            </p:sp>
          </p:grpSp>
        </p:grpSp>
        <p:grpSp>
          <p:nvGrpSpPr>
            <p:cNvPr id="66596" name="Group 77"/>
            <p:cNvGrpSpPr>
              <a:grpSpLocks/>
            </p:cNvGrpSpPr>
            <p:nvPr/>
          </p:nvGrpSpPr>
          <p:grpSpPr bwMode="auto">
            <a:xfrm>
              <a:off x="1920" y="3216"/>
              <a:ext cx="480" cy="490"/>
              <a:chOff x="3792" y="3312"/>
              <a:chExt cx="480" cy="490"/>
            </a:xfrm>
          </p:grpSpPr>
          <p:grpSp>
            <p:nvGrpSpPr>
              <p:cNvPr id="66601" name="Group 78"/>
              <p:cNvGrpSpPr>
                <a:grpSpLocks/>
              </p:cNvGrpSpPr>
              <p:nvPr/>
            </p:nvGrpSpPr>
            <p:grpSpPr bwMode="auto">
              <a:xfrm>
                <a:off x="3792" y="3312"/>
                <a:ext cx="480" cy="250"/>
                <a:chOff x="432" y="3408"/>
                <a:chExt cx="480" cy="250"/>
              </a:xfrm>
            </p:grpSpPr>
            <p:sp>
              <p:nvSpPr>
                <p:cNvPr id="66605" name="Rectangle 79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0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1 2 5</a:t>
                  </a:r>
                </a:p>
              </p:txBody>
            </p:sp>
          </p:grpSp>
          <p:grpSp>
            <p:nvGrpSpPr>
              <p:cNvPr id="66602" name="Group 81"/>
              <p:cNvGrpSpPr>
                <a:grpSpLocks/>
              </p:cNvGrpSpPr>
              <p:nvPr/>
            </p:nvGrpSpPr>
            <p:grpSpPr bwMode="auto">
              <a:xfrm>
                <a:off x="3792" y="3552"/>
                <a:ext cx="480" cy="250"/>
                <a:chOff x="432" y="3408"/>
                <a:chExt cx="480" cy="250"/>
              </a:xfrm>
            </p:grpSpPr>
            <p:sp>
              <p:nvSpPr>
                <p:cNvPr id="66603" name="Rectangle 8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6604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432" y="3408"/>
                  <a:ext cx="43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b="0">
                      <a:latin typeface="Times New Roman" panose="02020603050405020304" pitchFamily="18" charset="0"/>
                    </a:rPr>
                    <a:t>4 5 8</a:t>
                  </a:r>
                </a:p>
              </p:txBody>
            </p:sp>
          </p:grpSp>
        </p:grpSp>
        <p:grpSp>
          <p:nvGrpSpPr>
            <p:cNvPr id="66597" name="Group 84"/>
            <p:cNvGrpSpPr>
              <a:grpSpLocks/>
            </p:cNvGrpSpPr>
            <p:nvPr/>
          </p:nvGrpSpPr>
          <p:grpSpPr bwMode="auto">
            <a:xfrm>
              <a:off x="3120" y="1056"/>
              <a:ext cx="192" cy="288"/>
              <a:chOff x="2064" y="1872"/>
              <a:chExt cx="192" cy="288"/>
            </a:xfrm>
          </p:grpSpPr>
          <p:sp>
            <p:nvSpPr>
              <p:cNvPr id="66598" name="Rectangle 85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192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6599" name="Line 86"/>
              <p:cNvSpPr>
                <a:spLocks noChangeShapeType="1"/>
              </p:cNvSpPr>
              <p:nvPr/>
            </p:nvSpPr>
            <p:spPr bwMode="auto">
              <a:xfrm>
                <a:off x="2064" y="196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Line 87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565" name="Group 88"/>
          <p:cNvGrpSpPr>
            <a:grpSpLocks/>
          </p:cNvGrpSpPr>
          <p:nvPr/>
        </p:nvGrpSpPr>
        <p:grpSpPr bwMode="auto">
          <a:xfrm>
            <a:off x="1212850" y="1736725"/>
            <a:ext cx="381000" cy="609600"/>
            <a:chOff x="2064" y="1872"/>
            <a:chExt cx="192" cy="288"/>
          </a:xfrm>
        </p:grpSpPr>
        <p:sp>
          <p:nvSpPr>
            <p:cNvPr id="66578" name="Rectangle 89"/>
            <p:cNvSpPr>
              <a:spLocks noChangeArrowheads="1"/>
            </p:cNvSpPr>
            <p:nvPr/>
          </p:nvSpPr>
          <p:spPr bwMode="auto">
            <a:xfrm>
              <a:off x="2064" y="187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579" name="Line 90"/>
            <p:cNvSpPr>
              <a:spLocks noChangeShapeType="1"/>
            </p:cNvSpPr>
            <p:nvPr/>
          </p:nvSpPr>
          <p:spPr bwMode="auto">
            <a:xfrm>
              <a:off x="2064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Line 91"/>
            <p:cNvSpPr>
              <a:spLocks noChangeShapeType="1"/>
            </p:cNvSpPr>
            <p:nvPr/>
          </p:nvSpPr>
          <p:spPr bwMode="auto">
            <a:xfrm>
              <a:off x="2064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66" name="Line 92"/>
          <p:cNvSpPr>
            <a:spLocks noChangeShapeType="1"/>
          </p:cNvSpPr>
          <p:nvPr/>
        </p:nvSpPr>
        <p:spPr bwMode="auto">
          <a:xfrm flipH="1">
            <a:off x="603250" y="2346325"/>
            <a:ext cx="7699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7" name="Line 93"/>
          <p:cNvSpPr>
            <a:spLocks noChangeShapeType="1"/>
          </p:cNvSpPr>
          <p:nvPr/>
        </p:nvSpPr>
        <p:spPr bwMode="auto">
          <a:xfrm>
            <a:off x="1365250" y="2346325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8" name="Line 94"/>
          <p:cNvSpPr>
            <a:spLocks noChangeShapeType="1"/>
          </p:cNvSpPr>
          <p:nvPr/>
        </p:nvSpPr>
        <p:spPr bwMode="auto">
          <a:xfrm>
            <a:off x="1373188" y="2346325"/>
            <a:ext cx="677862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9" name="Text Box 95"/>
          <p:cNvSpPr txBox="1">
            <a:spLocks noChangeArrowheads="1"/>
          </p:cNvSpPr>
          <p:nvPr/>
        </p:nvSpPr>
        <p:spPr bwMode="auto">
          <a:xfrm>
            <a:off x="5270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1,4,7</a:t>
            </a:r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66570" name="Text Box 96"/>
          <p:cNvSpPr txBox="1">
            <a:spLocks noChangeArrowheads="1"/>
          </p:cNvSpPr>
          <p:nvPr/>
        </p:nvSpPr>
        <p:spPr bwMode="auto">
          <a:xfrm>
            <a:off x="831850" y="2727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2,5,8</a:t>
            </a:r>
            <a:endParaRPr lang="en-US" altLang="en-US" b="0">
              <a:latin typeface="Times New Roman" panose="02020603050405020304" pitchFamily="18" charset="0"/>
            </a:endParaRPr>
          </a:p>
        </p:txBody>
      </p:sp>
      <p:sp>
        <p:nvSpPr>
          <p:cNvPr id="66571" name="Text Box 97"/>
          <p:cNvSpPr txBox="1">
            <a:spLocks noChangeArrowheads="1"/>
          </p:cNvSpPr>
          <p:nvPr/>
        </p:nvSpPr>
        <p:spPr bwMode="auto">
          <a:xfrm>
            <a:off x="1746250" y="234632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3,6,9</a:t>
            </a:r>
          </a:p>
        </p:txBody>
      </p:sp>
      <p:sp>
        <p:nvSpPr>
          <p:cNvPr id="66572" name="Text Box 98"/>
          <p:cNvSpPr txBox="1">
            <a:spLocks noChangeArrowheads="1"/>
          </p:cNvSpPr>
          <p:nvPr/>
        </p:nvSpPr>
        <p:spPr bwMode="auto">
          <a:xfrm>
            <a:off x="679450" y="1355725"/>
            <a:ext cx="1376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0">
                <a:latin typeface="Times New Roman" panose="02020603050405020304" pitchFamily="18" charset="0"/>
              </a:rPr>
              <a:t>Hash Function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66573" name="Text Box 99"/>
          <p:cNvSpPr txBox="1">
            <a:spLocks noChangeArrowheads="1"/>
          </p:cNvSpPr>
          <p:nvPr/>
        </p:nvSpPr>
        <p:spPr bwMode="auto">
          <a:xfrm>
            <a:off x="3810000" y="1355725"/>
            <a:ext cx="227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latin typeface="Times New Roman" panose="02020603050405020304" pitchFamily="18" charset="0"/>
              </a:rPr>
              <a:t>Candidate Hash Tree</a:t>
            </a:r>
            <a:endParaRPr lang="en-US" altLang="en-US" sz="2800" b="0">
              <a:latin typeface="Times New Roman" panose="02020603050405020304" pitchFamily="18" charset="0"/>
            </a:endParaRPr>
          </a:p>
        </p:txBody>
      </p:sp>
      <p:sp>
        <p:nvSpPr>
          <p:cNvPr id="66574" name="Rectangle 100"/>
          <p:cNvSpPr>
            <a:spLocks noChangeArrowheads="1"/>
          </p:cNvSpPr>
          <p:nvPr/>
        </p:nvSpPr>
        <p:spPr bwMode="auto">
          <a:xfrm>
            <a:off x="3810000" y="4953000"/>
            <a:ext cx="1066800" cy="6858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75" name="Rectangle 101"/>
          <p:cNvSpPr>
            <a:spLocks noChangeArrowheads="1"/>
          </p:cNvSpPr>
          <p:nvPr/>
        </p:nvSpPr>
        <p:spPr bwMode="auto">
          <a:xfrm>
            <a:off x="5105400" y="4038600"/>
            <a:ext cx="3657600" cy="15240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576" name="Text Box 102"/>
          <p:cNvSpPr txBox="1">
            <a:spLocks noChangeArrowheads="1"/>
          </p:cNvSpPr>
          <p:nvPr/>
        </p:nvSpPr>
        <p:spPr bwMode="auto">
          <a:xfrm>
            <a:off x="304800" y="4495800"/>
            <a:ext cx="1143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>
                <a:solidFill>
                  <a:srgbClr val="0C6D9C"/>
                </a:solidFill>
              </a:rPr>
              <a:t>Hash on 3, 6 or 9</a:t>
            </a:r>
            <a:endParaRPr lang="en-US" altLang="en-US" sz="2000" b="0">
              <a:solidFill>
                <a:srgbClr val="0C6D9C"/>
              </a:solidFill>
              <a:sym typeface="Symbol" panose="05050102010706020507" pitchFamily="18" charset="2"/>
            </a:endParaRPr>
          </a:p>
        </p:txBody>
      </p:sp>
      <p:sp>
        <p:nvSpPr>
          <p:cNvPr id="66577" name="Rectangle 103"/>
          <p:cNvSpPr>
            <a:spLocks noChangeArrowheads="1"/>
          </p:cNvSpPr>
          <p:nvPr/>
        </p:nvSpPr>
        <p:spPr bwMode="auto">
          <a:xfrm>
            <a:off x="3657600" y="3810000"/>
            <a:ext cx="990600" cy="609600"/>
          </a:xfrm>
          <a:prstGeom prst="rect">
            <a:avLst/>
          </a:prstGeom>
          <a:noFill/>
          <a:ln w="12700">
            <a:solidFill>
              <a:srgbClr val="008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8416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Subset Operation</a:t>
            </a:r>
          </a:p>
        </p:txBody>
      </p:sp>
      <p:graphicFrame>
        <p:nvGraphicFramePr>
          <p:cNvPr id="153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905000" y="1204913"/>
          <a:ext cx="6781800" cy="511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77" name="Visio" r:id="rId3" imgW="9765132" imgH="7372400" progId="Visio.Drawing.6">
                  <p:embed/>
                </p:oleObj>
              </mc:Choice>
              <mc:Fallback>
                <p:oleObj name="Visio" r:id="rId3" imgW="9765132" imgH="7372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04913"/>
                        <a:ext cx="6781800" cy="511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66700" y="1371600"/>
            <a:ext cx="3276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/>
              <a:t>Given a transaction t, what are the possible subsets of size 3?</a:t>
            </a:r>
          </a:p>
        </p:txBody>
      </p:sp>
    </p:spTree>
    <p:extLst>
      <p:ext uri="{BB962C8B-B14F-4D97-AF65-F5344CB8AC3E}">
        <p14:creationId xmlns:p14="http://schemas.microsoft.com/office/powerpoint/2010/main" val="131332585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Subset Operation Using Hash Tree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914400" y="2286000"/>
            <a:ext cx="5457825" cy="3744913"/>
            <a:chOff x="1248" y="1392"/>
            <a:chExt cx="4134" cy="2678"/>
          </a:xfrm>
        </p:grpSpPr>
        <p:sp>
          <p:nvSpPr>
            <p:cNvPr id="67631" name="Line 4"/>
            <p:cNvSpPr>
              <a:spLocks noChangeShapeType="1"/>
            </p:cNvSpPr>
            <p:nvPr/>
          </p:nvSpPr>
          <p:spPr bwMode="auto">
            <a:xfrm flipH="1">
              <a:off x="211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2" name="Line 5"/>
            <p:cNvSpPr>
              <a:spLocks noChangeShapeType="1"/>
            </p:cNvSpPr>
            <p:nvPr/>
          </p:nvSpPr>
          <p:spPr bwMode="auto">
            <a:xfrm>
              <a:off x="319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3" name="Line 6"/>
            <p:cNvSpPr>
              <a:spLocks noChangeShapeType="1"/>
            </p:cNvSpPr>
            <p:nvPr/>
          </p:nvSpPr>
          <p:spPr bwMode="auto">
            <a:xfrm>
              <a:off x="3192" y="1680"/>
              <a:ext cx="1080" cy="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4" name="Line 7"/>
            <p:cNvSpPr>
              <a:spLocks noChangeShapeType="1"/>
            </p:cNvSpPr>
            <p:nvPr/>
          </p:nvSpPr>
          <p:spPr bwMode="auto">
            <a:xfrm flipH="1">
              <a:off x="1488" y="2448"/>
              <a:ext cx="613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5" name="Line 8"/>
            <p:cNvSpPr>
              <a:spLocks noChangeShapeType="1"/>
            </p:cNvSpPr>
            <p:nvPr/>
          </p:nvSpPr>
          <p:spPr bwMode="auto">
            <a:xfrm>
              <a:off x="2101" y="244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6" name="Line 9"/>
            <p:cNvSpPr>
              <a:spLocks noChangeShapeType="1"/>
            </p:cNvSpPr>
            <p:nvPr/>
          </p:nvSpPr>
          <p:spPr bwMode="auto">
            <a:xfrm>
              <a:off x="2101" y="2448"/>
              <a:ext cx="491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7" name="Line 10"/>
            <p:cNvSpPr>
              <a:spLocks noChangeShapeType="1"/>
            </p:cNvSpPr>
            <p:nvPr/>
          </p:nvSpPr>
          <p:spPr bwMode="auto">
            <a:xfrm flipH="1">
              <a:off x="3504" y="2448"/>
              <a:ext cx="768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8" name="Line 11"/>
            <p:cNvSpPr>
              <a:spLocks noChangeShapeType="1"/>
            </p:cNvSpPr>
            <p:nvPr/>
          </p:nvSpPr>
          <p:spPr bwMode="auto">
            <a:xfrm>
              <a:off x="4272" y="244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39" name="Line 12"/>
            <p:cNvSpPr>
              <a:spLocks noChangeShapeType="1"/>
            </p:cNvSpPr>
            <p:nvPr/>
          </p:nvSpPr>
          <p:spPr bwMode="auto">
            <a:xfrm>
              <a:off x="4272" y="2448"/>
              <a:ext cx="86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0" name="Line 13"/>
            <p:cNvSpPr>
              <a:spLocks noChangeShapeType="1"/>
            </p:cNvSpPr>
            <p:nvPr/>
          </p:nvSpPr>
          <p:spPr bwMode="auto">
            <a:xfrm flipH="1">
              <a:off x="1536" y="3120"/>
              <a:ext cx="57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1" name="Line 14"/>
            <p:cNvSpPr>
              <a:spLocks noChangeShapeType="1"/>
            </p:cNvSpPr>
            <p:nvPr/>
          </p:nvSpPr>
          <p:spPr bwMode="auto">
            <a:xfrm>
              <a:off x="2112" y="31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2" name="Line 15"/>
            <p:cNvSpPr>
              <a:spLocks noChangeShapeType="1"/>
            </p:cNvSpPr>
            <p:nvPr/>
          </p:nvSpPr>
          <p:spPr bwMode="auto">
            <a:xfrm>
              <a:off x="2112" y="3120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3" name="Rectangle 16"/>
            <p:cNvSpPr>
              <a:spLocks noChangeArrowheads="1"/>
            </p:cNvSpPr>
            <p:nvPr/>
          </p:nvSpPr>
          <p:spPr bwMode="auto">
            <a:xfrm>
              <a:off x="201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44" name="Line 17"/>
            <p:cNvSpPr>
              <a:spLocks noChangeShapeType="1"/>
            </p:cNvSpPr>
            <p:nvPr/>
          </p:nvSpPr>
          <p:spPr bwMode="auto">
            <a:xfrm>
              <a:off x="201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5" name="Line 18"/>
            <p:cNvSpPr>
              <a:spLocks noChangeShapeType="1"/>
            </p:cNvSpPr>
            <p:nvPr/>
          </p:nvSpPr>
          <p:spPr bwMode="auto">
            <a:xfrm>
              <a:off x="201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6" name="Rectangle 19"/>
            <p:cNvSpPr>
              <a:spLocks noChangeArrowheads="1"/>
            </p:cNvSpPr>
            <p:nvPr/>
          </p:nvSpPr>
          <p:spPr bwMode="auto">
            <a:xfrm>
              <a:off x="4176" y="2160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47" name="Line 20"/>
            <p:cNvSpPr>
              <a:spLocks noChangeShapeType="1"/>
            </p:cNvSpPr>
            <p:nvPr/>
          </p:nvSpPr>
          <p:spPr bwMode="auto">
            <a:xfrm>
              <a:off x="4176" y="225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8" name="Line 21"/>
            <p:cNvSpPr>
              <a:spLocks noChangeShapeType="1"/>
            </p:cNvSpPr>
            <p:nvPr/>
          </p:nvSpPr>
          <p:spPr bwMode="auto">
            <a:xfrm>
              <a:off x="4176" y="235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49" name="Rectangle 22"/>
            <p:cNvSpPr>
              <a:spLocks noChangeArrowheads="1"/>
            </p:cNvSpPr>
            <p:nvPr/>
          </p:nvSpPr>
          <p:spPr bwMode="auto">
            <a:xfrm>
              <a:off x="2016" y="283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50" name="Line 23"/>
            <p:cNvSpPr>
              <a:spLocks noChangeShapeType="1"/>
            </p:cNvSpPr>
            <p:nvPr/>
          </p:nvSpPr>
          <p:spPr bwMode="auto">
            <a:xfrm>
              <a:off x="2016" y="30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1" name="Line 24"/>
            <p:cNvSpPr>
              <a:spLocks noChangeShapeType="1"/>
            </p:cNvSpPr>
            <p:nvPr/>
          </p:nvSpPr>
          <p:spPr bwMode="auto">
            <a:xfrm>
              <a:off x="2016" y="29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52" name="Rectangle 25"/>
            <p:cNvSpPr>
              <a:spLocks noChangeArrowheads="1"/>
            </p:cNvSpPr>
            <p:nvPr/>
          </p:nvSpPr>
          <p:spPr bwMode="auto">
            <a:xfrm>
              <a:off x="2496" y="350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2496" y="3521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1 5 9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  <p:grpSp>
          <p:nvGrpSpPr>
            <p:cNvPr id="67654" name="Group 27"/>
            <p:cNvGrpSpPr>
              <a:grpSpLocks/>
            </p:cNvGrpSpPr>
            <p:nvPr/>
          </p:nvGrpSpPr>
          <p:grpSpPr bwMode="auto">
            <a:xfrm>
              <a:off x="1248" y="2784"/>
              <a:ext cx="486" cy="279"/>
              <a:chOff x="1248" y="2784"/>
              <a:chExt cx="486" cy="279"/>
            </a:xfrm>
          </p:grpSpPr>
          <p:sp>
            <p:nvSpPr>
              <p:cNvPr id="67696" name="Rectangle 2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97" name="Text Box 29"/>
              <p:cNvSpPr txBox="1">
                <a:spLocks noChangeArrowheads="1"/>
              </p:cNvSpPr>
              <p:nvPr/>
            </p:nvSpPr>
            <p:spPr bwMode="auto">
              <a:xfrm>
                <a:off x="1248" y="2801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1 4 5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7655" name="Rectangle 30"/>
            <p:cNvSpPr>
              <a:spLocks noChangeArrowheads="1"/>
            </p:cNvSpPr>
            <p:nvPr/>
          </p:nvSpPr>
          <p:spPr bwMode="auto">
            <a:xfrm>
              <a:off x="2400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56" name="Text Box 31"/>
            <p:cNvSpPr txBox="1">
              <a:spLocks noChangeArrowheads="1"/>
            </p:cNvSpPr>
            <p:nvPr/>
          </p:nvSpPr>
          <p:spPr bwMode="auto">
            <a:xfrm>
              <a:off x="2400" y="2801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1 3 6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  <p:sp>
          <p:nvSpPr>
            <p:cNvPr id="67657" name="Rectangle 32"/>
            <p:cNvSpPr>
              <a:spLocks noChangeArrowheads="1"/>
            </p:cNvSpPr>
            <p:nvPr/>
          </p:nvSpPr>
          <p:spPr bwMode="auto">
            <a:xfrm>
              <a:off x="3264" y="2976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58" name="Text Box 33"/>
            <p:cNvSpPr txBox="1">
              <a:spLocks noChangeArrowheads="1"/>
            </p:cNvSpPr>
            <p:nvPr/>
          </p:nvSpPr>
          <p:spPr bwMode="auto">
            <a:xfrm>
              <a:off x="3264" y="2993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3 4 5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  <p:grpSp>
          <p:nvGrpSpPr>
            <p:cNvPr id="67659" name="Group 34"/>
            <p:cNvGrpSpPr>
              <a:grpSpLocks/>
            </p:cNvGrpSpPr>
            <p:nvPr/>
          </p:nvGrpSpPr>
          <p:grpSpPr bwMode="auto">
            <a:xfrm>
              <a:off x="4896" y="2976"/>
              <a:ext cx="486" cy="279"/>
              <a:chOff x="432" y="3408"/>
              <a:chExt cx="486" cy="279"/>
            </a:xfrm>
          </p:grpSpPr>
          <p:sp>
            <p:nvSpPr>
              <p:cNvPr id="67694" name="Rectangle 35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95" name="Text Box 36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3 6 7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7660" name="Group 37"/>
            <p:cNvGrpSpPr>
              <a:grpSpLocks/>
            </p:cNvGrpSpPr>
            <p:nvPr/>
          </p:nvGrpSpPr>
          <p:grpSpPr bwMode="auto">
            <a:xfrm>
              <a:off x="4896" y="3216"/>
              <a:ext cx="486" cy="280"/>
              <a:chOff x="432" y="3408"/>
              <a:chExt cx="486" cy="280"/>
            </a:xfrm>
          </p:grpSpPr>
          <p:sp>
            <p:nvSpPr>
              <p:cNvPr id="67692" name="Rectangle 3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93" name="Text Box 39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3 6 8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7661" name="Group 40"/>
            <p:cNvGrpSpPr>
              <a:grpSpLocks/>
            </p:cNvGrpSpPr>
            <p:nvPr/>
          </p:nvGrpSpPr>
          <p:grpSpPr bwMode="auto">
            <a:xfrm>
              <a:off x="4032" y="2976"/>
              <a:ext cx="488" cy="519"/>
              <a:chOff x="3792" y="3312"/>
              <a:chExt cx="488" cy="519"/>
            </a:xfrm>
          </p:grpSpPr>
          <p:grpSp>
            <p:nvGrpSpPr>
              <p:cNvPr id="67686" name="Group 41"/>
              <p:cNvGrpSpPr>
                <a:grpSpLocks/>
              </p:cNvGrpSpPr>
              <p:nvPr/>
            </p:nvGrpSpPr>
            <p:grpSpPr bwMode="auto">
              <a:xfrm>
                <a:off x="3792" y="3312"/>
                <a:ext cx="488" cy="279"/>
                <a:chOff x="432" y="3408"/>
                <a:chExt cx="488" cy="279"/>
              </a:xfrm>
            </p:grpSpPr>
            <p:sp>
              <p:nvSpPr>
                <p:cNvPr id="67690" name="Rectangle 42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7691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 b="0">
                      <a:latin typeface="Times New Roman" panose="02020603050405020304" pitchFamily="18" charset="0"/>
                    </a:rPr>
                    <a:t>3 5 6</a:t>
                  </a:r>
                  <a:endParaRPr lang="en-US" altLang="en-US" sz="2000" b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67687" name="Group 44"/>
              <p:cNvGrpSpPr>
                <a:grpSpLocks/>
              </p:cNvGrpSpPr>
              <p:nvPr/>
            </p:nvGrpSpPr>
            <p:grpSpPr bwMode="auto">
              <a:xfrm>
                <a:off x="3792" y="3552"/>
                <a:ext cx="488" cy="279"/>
                <a:chOff x="432" y="3408"/>
                <a:chExt cx="488" cy="279"/>
              </a:xfrm>
            </p:grpSpPr>
            <p:sp>
              <p:nvSpPr>
                <p:cNvPr id="67688" name="Rectangle 45"/>
                <p:cNvSpPr>
                  <a:spLocks noChangeArrowheads="1"/>
                </p:cNvSpPr>
                <p:nvPr/>
              </p:nvSpPr>
              <p:spPr bwMode="auto">
                <a:xfrm>
                  <a:off x="432" y="3408"/>
                  <a:ext cx="480" cy="240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768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34" y="3425"/>
                  <a:ext cx="486" cy="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 b="0">
                      <a:latin typeface="Times New Roman" panose="02020603050405020304" pitchFamily="18" charset="0"/>
                    </a:rPr>
                    <a:t>3 5 7</a:t>
                  </a:r>
                  <a:endParaRPr lang="en-US" altLang="en-US" sz="2000" b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67662" name="Group 47"/>
            <p:cNvGrpSpPr>
              <a:grpSpLocks/>
            </p:cNvGrpSpPr>
            <p:nvPr/>
          </p:nvGrpSpPr>
          <p:grpSpPr bwMode="auto">
            <a:xfrm>
              <a:off x="4032" y="3456"/>
              <a:ext cx="488" cy="279"/>
              <a:chOff x="432" y="3408"/>
              <a:chExt cx="488" cy="279"/>
            </a:xfrm>
          </p:grpSpPr>
          <p:sp>
            <p:nvSpPr>
              <p:cNvPr id="67684" name="Rectangle 48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85" name="Text Box 49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6 8 9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7663" name="Group 50"/>
            <p:cNvGrpSpPr>
              <a:grpSpLocks/>
            </p:cNvGrpSpPr>
            <p:nvPr/>
          </p:nvGrpSpPr>
          <p:grpSpPr bwMode="auto">
            <a:xfrm>
              <a:off x="2976" y="2208"/>
              <a:ext cx="486" cy="279"/>
              <a:chOff x="432" y="3408"/>
              <a:chExt cx="486" cy="279"/>
            </a:xfrm>
          </p:grpSpPr>
          <p:sp>
            <p:nvSpPr>
              <p:cNvPr id="67682" name="Rectangle 5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83" name="Text Box 52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2 3 4</a:t>
                </a:r>
              </a:p>
            </p:txBody>
          </p:sp>
        </p:grpSp>
        <p:grpSp>
          <p:nvGrpSpPr>
            <p:cNvPr id="67664" name="Group 53"/>
            <p:cNvGrpSpPr>
              <a:grpSpLocks/>
            </p:cNvGrpSpPr>
            <p:nvPr/>
          </p:nvGrpSpPr>
          <p:grpSpPr bwMode="auto">
            <a:xfrm>
              <a:off x="2976" y="2448"/>
              <a:ext cx="486" cy="280"/>
              <a:chOff x="432" y="3408"/>
              <a:chExt cx="486" cy="280"/>
            </a:xfrm>
          </p:grpSpPr>
          <p:sp>
            <p:nvSpPr>
              <p:cNvPr id="67680" name="Rectangle 5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81" name="Text Box 55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5 6 7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7665" name="Group 56"/>
            <p:cNvGrpSpPr>
              <a:grpSpLocks/>
            </p:cNvGrpSpPr>
            <p:nvPr/>
          </p:nvGrpSpPr>
          <p:grpSpPr bwMode="auto">
            <a:xfrm>
              <a:off x="1296" y="3504"/>
              <a:ext cx="486" cy="279"/>
              <a:chOff x="432" y="3408"/>
              <a:chExt cx="486" cy="279"/>
            </a:xfrm>
          </p:grpSpPr>
          <p:sp>
            <p:nvSpPr>
              <p:cNvPr id="67678" name="Rectangle 57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79" name="Text Box 58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1 2 4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7666" name="Group 59"/>
            <p:cNvGrpSpPr>
              <a:grpSpLocks/>
            </p:cNvGrpSpPr>
            <p:nvPr/>
          </p:nvGrpSpPr>
          <p:grpSpPr bwMode="auto">
            <a:xfrm>
              <a:off x="1296" y="3744"/>
              <a:ext cx="486" cy="281"/>
              <a:chOff x="432" y="3408"/>
              <a:chExt cx="486" cy="281"/>
            </a:xfrm>
          </p:grpSpPr>
          <p:sp>
            <p:nvSpPr>
              <p:cNvPr id="67676" name="Rectangle 60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77" name="Text Box 61"/>
              <p:cNvSpPr txBox="1">
                <a:spLocks noChangeArrowheads="1"/>
              </p:cNvSpPr>
              <p:nvPr/>
            </p:nvSpPr>
            <p:spPr bwMode="auto">
              <a:xfrm>
                <a:off x="432" y="3426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4 5 7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7667" name="Group 62"/>
            <p:cNvGrpSpPr>
              <a:grpSpLocks/>
            </p:cNvGrpSpPr>
            <p:nvPr/>
          </p:nvGrpSpPr>
          <p:grpSpPr bwMode="auto">
            <a:xfrm>
              <a:off x="1872" y="3552"/>
              <a:ext cx="486" cy="280"/>
              <a:chOff x="432" y="3408"/>
              <a:chExt cx="486" cy="280"/>
            </a:xfrm>
          </p:grpSpPr>
          <p:sp>
            <p:nvSpPr>
              <p:cNvPr id="67674" name="Rectangle 6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75" name="Text Box 64"/>
              <p:cNvSpPr txBox="1">
                <a:spLocks noChangeArrowheads="1"/>
              </p:cNvSpPr>
              <p:nvPr/>
            </p:nvSpPr>
            <p:spPr bwMode="auto">
              <a:xfrm>
                <a:off x="432" y="3425"/>
                <a:ext cx="486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1 2 5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7668" name="Group 65"/>
            <p:cNvGrpSpPr>
              <a:grpSpLocks/>
            </p:cNvGrpSpPr>
            <p:nvPr/>
          </p:nvGrpSpPr>
          <p:grpSpPr bwMode="auto">
            <a:xfrm>
              <a:off x="1872" y="3792"/>
              <a:ext cx="486" cy="278"/>
              <a:chOff x="432" y="3408"/>
              <a:chExt cx="486" cy="278"/>
            </a:xfrm>
          </p:grpSpPr>
          <p:sp>
            <p:nvSpPr>
              <p:cNvPr id="67672" name="Rectangle 6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7673" name="Text Box 67"/>
              <p:cNvSpPr txBox="1">
                <a:spLocks noChangeArrowheads="1"/>
              </p:cNvSpPr>
              <p:nvPr/>
            </p:nvSpPr>
            <p:spPr bwMode="auto">
              <a:xfrm>
                <a:off x="432" y="3424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4 5 8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7669" name="Rectangle 68"/>
            <p:cNvSpPr>
              <a:spLocks noChangeArrowheads="1"/>
            </p:cNvSpPr>
            <p:nvPr/>
          </p:nvSpPr>
          <p:spPr bwMode="auto">
            <a:xfrm>
              <a:off x="3072" y="1392"/>
              <a:ext cx="192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670" name="Line 69"/>
            <p:cNvSpPr>
              <a:spLocks noChangeShapeType="1"/>
            </p:cNvSpPr>
            <p:nvPr/>
          </p:nvSpPr>
          <p:spPr bwMode="auto">
            <a:xfrm>
              <a:off x="3072" y="1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71" name="Line 70"/>
            <p:cNvSpPr>
              <a:spLocks noChangeShapeType="1"/>
            </p:cNvSpPr>
            <p:nvPr/>
          </p:nvSpPr>
          <p:spPr bwMode="auto">
            <a:xfrm>
              <a:off x="3072" y="158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588" name="Group 71"/>
          <p:cNvGrpSpPr>
            <a:grpSpLocks/>
          </p:cNvGrpSpPr>
          <p:nvPr/>
        </p:nvGrpSpPr>
        <p:grpSpPr bwMode="auto">
          <a:xfrm>
            <a:off x="2895600" y="1371600"/>
            <a:ext cx="1073150" cy="396875"/>
            <a:chOff x="4416" y="1440"/>
            <a:chExt cx="676" cy="250"/>
          </a:xfrm>
        </p:grpSpPr>
        <p:sp>
          <p:nvSpPr>
            <p:cNvPr id="67629" name="Rectangle 72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800">
                <a:latin typeface="Wingdings" panose="05000000000000000000" pitchFamily="2" charset="2"/>
              </a:endParaRPr>
            </a:p>
          </p:txBody>
        </p:sp>
        <p:sp>
          <p:nvSpPr>
            <p:cNvPr id="67630" name="Text Box 73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1 2 3 5 6</a:t>
              </a:r>
            </a:p>
          </p:txBody>
        </p:sp>
      </p:grpSp>
      <p:sp>
        <p:nvSpPr>
          <p:cNvPr id="67589" name="Line 74"/>
          <p:cNvSpPr>
            <a:spLocks noChangeShapeType="1"/>
          </p:cNvSpPr>
          <p:nvPr/>
        </p:nvSpPr>
        <p:spPr bwMode="auto">
          <a:xfrm>
            <a:off x="3429000" y="17526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Line 75"/>
          <p:cNvSpPr>
            <a:spLocks noChangeShapeType="1"/>
          </p:cNvSpPr>
          <p:nvPr/>
        </p:nvSpPr>
        <p:spPr bwMode="auto">
          <a:xfrm>
            <a:off x="1981200" y="25146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Line 76"/>
          <p:cNvSpPr>
            <a:spLocks noChangeShapeType="1"/>
          </p:cNvSpPr>
          <p:nvPr/>
        </p:nvSpPr>
        <p:spPr bwMode="auto">
          <a:xfrm flipH="1">
            <a:off x="3505200" y="25908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2" name="Line 77"/>
          <p:cNvSpPr>
            <a:spLocks noChangeShapeType="1"/>
          </p:cNvSpPr>
          <p:nvPr/>
        </p:nvSpPr>
        <p:spPr bwMode="auto">
          <a:xfrm flipH="1">
            <a:off x="4876800" y="31242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593" name="Group 78"/>
          <p:cNvGrpSpPr>
            <a:grpSpLocks/>
          </p:cNvGrpSpPr>
          <p:nvPr/>
        </p:nvGrpSpPr>
        <p:grpSpPr bwMode="auto">
          <a:xfrm>
            <a:off x="1295400" y="2057400"/>
            <a:ext cx="1371600" cy="396875"/>
            <a:chOff x="1344" y="1536"/>
            <a:chExt cx="863" cy="226"/>
          </a:xfrm>
        </p:grpSpPr>
        <p:grpSp>
          <p:nvGrpSpPr>
            <p:cNvPr id="67623" name="Group 79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67627" name="Rectangle 8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7628" name="Text Box 8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+</a:t>
                </a:r>
              </a:p>
            </p:txBody>
          </p:sp>
        </p:grpSp>
        <p:grpSp>
          <p:nvGrpSpPr>
            <p:cNvPr id="67624" name="Group 82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67625" name="Rectangle 8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7626" name="Text Box 8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2 3 5 6</a:t>
                </a:r>
              </a:p>
            </p:txBody>
          </p:sp>
        </p:grpSp>
      </p:grpSp>
      <p:grpSp>
        <p:nvGrpSpPr>
          <p:cNvPr id="67594" name="Group 85"/>
          <p:cNvGrpSpPr>
            <a:grpSpLocks/>
          </p:cNvGrpSpPr>
          <p:nvPr/>
        </p:nvGrpSpPr>
        <p:grpSpPr bwMode="auto">
          <a:xfrm>
            <a:off x="4038600" y="2209800"/>
            <a:ext cx="1149350" cy="396875"/>
            <a:chOff x="2880" y="1632"/>
            <a:chExt cx="724" cy="250"/>
          </a:xfrm>
        </p:grpSpPr>
        <p:grpSp>
          <p:nvGrpSpPr>
            <p:cNvPr id="67617" name="Group 8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67621" name="Rectangle 8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7622" name="Text Box 8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3 5 6</a:t>
                </a:r>
              </a:p>
            </p:txBody>
          </p:sp>
        </p:grpSp>
        <p:grpSp>
          <p:nvGrpSpPr>
            <p:cNvPr id="67618" name="Group 8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67619" name="Rectangle 9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7620" name="Text Box 9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2 +</a:t>
                </a:r>
              </a:p>
            </p:txBody>
          </p:sp>
        </p:grpSp>
      </p:grpSp>
      <p:grpSp>
        <p:nvGrpSpPr>
          <p:cNvPr id="67595" name="Group 92"/>
          <p:cNvGrpSpPr>
            <a:grpSpLocks/>
          </p:cNvGrpSpPr>
          <p:nvPr/>
        </p:nvGrpSpPr>
        <p:grpSpPr bwMode="auto">
          <a:xfrm>
            <a:off x="5334000" y="2743200"/>
            <a:ext cx="958850" cy="396875"/>
            <a:chOff x="3792" y="2064"/>
            <a:chExt cx="604" cy="250"/>
          </a:xfrm>
        </p:grpSpPr>
        <p:grpSp>
          <p:nvGrpSpPr>
            <p:cNvPr id="67611" name="Group 9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67615" name="Rectangle 9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7616" name="Text Box 9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5 6</a:t>
                </a:r>
              </a:p>
            </p:txBody>
          </p:sp>
        </p:grpSp>
        <p:grpSp>
          <p:nvGrpSpPr>
            <p:cNvPr id="67612" name="Group 9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67613" name="Rectangle 9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7614" name="Text Box 9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3 +</a:t>
                </a:r>
              </a:p>
            </p:txBody>
          </p:sp>
        </p:grpSp>
      </p:grpSp>
      <p:grpSp>
        <p:nvGrpSpPr>
          <p:cNvPr id="67596" name="Group 99"/>
          <p:cNvGrpSpPr>
            <a:grpSpLocks/>
          </p:cNvGrpSpPr>
          <p:nvPr/>
        </p:nvGrpSpPr>
        <p:grpSpPr bwMode="auto">
          <a:xfrm>
            <a:off x="6477000" y="1219200"/>
            <a:ext cx="1654175" cy="1692275"/>
            <a:chOff x="96" y="1097"/>
            <a:chExt cx="1141" cy="1122"/>
          </a:xfrm>
        </p:grpSpPr>
        <p:sp>
          <p:nvSpPr>
            <p:cNvPr id="67598" name="Text Box 100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1,4,7</a:t>
              </a:r>
              <a:endParaRPr lang="en-US" altLang="en-US" b="0">
                <a:latin typeface="Times New Roman" panose="02020603050405020304" pitchFamily="18" charset="0"/>
              </a:endParaRPr>
            </a:p>
          </p:txBody>
        </p:sp>
        <p:grpSp>
          <p:nvGrpSpPr>
            <p:cNvPr id="67599" name="Group 101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67600" name="Text Box 102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800" b="0">
                  <a:latin typeface="Wingdings" panose="05000000000000000000" pitchFamily="2" charset="2"/>
                </a:endParaRPr>
              </a:p>
            </p:txBody>
          </p:sp>
          <p:grpSp>
            <p:nvGrpSpPr>
              <p:cNvPr id="67601" name="Group 103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67608" name="Rectangle 104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7609" name="Line 105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610" name="Line 106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7602" name="Line 107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3" name="Line 108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4" name="Line 109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5" name="Text Box 110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2,5,8</a:t>
                </a:r>
                <a:endParaRPr lang="en-US" altLang="en-US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06" name="Text Box 111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3,6,9</a:t>
                </a:r>
              </a:p>
            </p:txBody>
          </p:sp>
          <p:sp>
            <p:nvSpPr>
              <p:cNvPr id="67607" name="Text Box 112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b="0">
                    <a:latin typeface="Times New Roman" panose="02020603050405020304" pitchFamily="18" charset="0"/>
                  </a:rPr>
                  <a:t>Hash Function</a:t>
                </a:r>
                <a:endParaRPr lang="en-US" altLang="en-US" sz="2800" b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67597" name="Text Box 113"/>
          <p:cNvSpPr txBox="1">
            <a:spLocks noChangeArrowheads="1"/>
          </p:cNvSpPr>
          <p:nvPr/>
        </p:nvSpPr>
        <p:spPr bwMode="auto">
          <a:xfrm>
            <a:off x="3962400" y="13716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latin typeface="Times New Roman" panose="02020603050405020304" pitchFamily="18" charset="0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26888687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Subset Operation Using Hash Tree</a:t>
            </a: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5614988" y="3838575"/>
            <a:ext cx="1139825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Line 17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latin typeface="Times New Roman" panose="02020603050405020304" pitchFamily="18" charset="0"/>
              </a:rPr>
              <a:t>1 5 9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grpSp>
        <p:nvGrpSpPr>
          <p:cNvPr id="68634" name="Group 26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68743" name="Rectangle 27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744" name="Text Box 28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1 4 5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68635" name="Rectangle 29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36" name="Text Box 30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latin typeface="Times New Roman" panose="02020603050405020304" pitchFamily="18" charset="0"/>
              </a:rPr>
              <a:t>1 3 6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sp>
        <p:nvSpPr>
          <p:cNvPr id="68637" name="Rectangle 31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38" name="Text Box 32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latin typeface="Times New Roman" panose="02020603050405020304" pitchFamily="18" charset="0"/>
              </a:rPr>
              <a:t>3 4 5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grpSp>
        <p:nvGrpSpPr>
          <p:cNvPr id="68639" name="Group 33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68741" name="Rectangle 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742" name="Text Box 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3 6 7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40" name="Group 36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68739" name="Rectangle 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740" name="Text Box 38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3 6 8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41" name="Group 39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68733" name="Group 40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68737" name="Rectangle 41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738" name="Text Box 42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3 5 6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8734" name="Group 43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68735" name="Rectangle 44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8736" name="Text Box 45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3 5 7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8642" name="Group 46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68731" name="Rectangle 4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732" name="Text Box 48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6 8 9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43" name="Group 49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68729" name="Rectangle 50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730" name="Text Box 51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2 3 4</a:t>
              </a:r>
            </a:p>
          </p:txBody>
        </p:sp>
      </p:grpSp>
      <p:grpSp>
        <p:nvGrpSpPr>
          <p:cNvPr id="68644" name="Group 52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68727" name="Rectangle 53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728" name="Text Box 54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5 6 7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45" name="Group 55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68725" name="Rectangle 5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726" name="Text Box 5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1 2 4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46" name="Group 58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68723" name="Rectangle 5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724" name="Text Box 60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4 5 7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47" name="Group 61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68721" name="Rectangle 6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722" name="Text Box 6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1 2 5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8648" name="Group 64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68719" name="Rectangle 6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720" name="Text Box 66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4 5 8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68649" name="Rectangle 67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50" name="Line 68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Line 69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52" name="Group 70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68706" name="Text Box 71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1,4,7</a:t>
              </a:r>
              <a:endParaRPr lang="en-US" altLang="en-US" b="0">
                <a:latin typeface="Times New Roman" panose="02020603050405020304" pitchFamily="18" charset="0"/>
              </a:endParaRPr>
            </a:p>
          </p:txBody>
        </p:sp>
        <p:grpSp>
          <p:nvGrpSpPr>
            <p:cNvPr id="68707" name="Group 72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68708" name="Text Box 73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800" b="0">
                  <a:latin typeface="Wingdings" panose="05000000000000000000" pitchFamily="2" charset="2"/>
                </a:endParaRPr>
              </a:p>
            </p:txBody>
          </p:sp>
          <p:grpSp>
            <p:nvGrpSpPr>
              <p:cNvPr id="68709" name="Group 74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68716" name="Rectangle 75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8717" name="Line 76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718" name="Line 77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8710" name="Line 78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1" name="Line 79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2" name="Line 80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713" name="Text Box 81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2,5,8</a:t>
                </a:r>
                <a:endParaRPr lang="en-US" altLang="en-US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8714" name="Text Box 82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3,6,9</a:t>
                </a:r>
              </a:p>
            </p:txBody>
          </p:sp>
          <p:sp>
            <p:nvSpPr>
              <p:cNvPr id="68715" name="Text Box 83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b="0">
                    <a:latin typeface="Times New Roman" panose="02020603050405020304" pitchFamily="18" charset="0"/>
                  </a:rPr>
                  <a:t>Hash Function</a:t>
                </a:r>
                <a:endParaRPr lang="en-US" altLang="en-US" sz="2800" b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8653" name="Group 84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68704" name="Rectangle 85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800">
                <a:latin typeface="Wingdings" panose="05000000000000000000" pitchFamily="2" charset="2"/>
              </a:endParaRPr>
            </a:p>
          </p:txBody>
        </p:sp>
        <p:sp>
          <p:nvSpPr>
            <p:cNvPr id="68705" name="Text Box 86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1 2 3 5 6</a:t>
              </a:r>
            </a:p>
          </p:txBody>
        </p:sp>
      </p:grpSp>
      <p:sp>
        <p:nvSpPr>
          <p:cNvPr id="68654" name="Line 87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5" name="Line 88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6" name="Line 89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Line 90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58" name="Group 91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68698" name="Group 92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68702" name="Rectangle 93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703" name="Text Box 94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3 5 6</a:t>
                </a:r>
              </a:p>
            </p:txBody>
          </p:sp>
        </p:grpSp>
        <p:grpSp>
          <p:nvGrpSpPr>
            <p:cNvPr id="68699" name="Group 95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68700" name="Rectangle 96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701" name="Text Box 97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2 +</a:t>
                </a:r>
              </a:p>
            </p:txBody>
          </p:sp>
        </p:grpSp>
      </p:grpSp>
      <p:grpSp>
        <p:nvGrpSpPr>
          <p:cNvPr id="68659" name="Group 98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68692" name="Group 99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68696" name="Rectangle 100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697" name="Text Box 101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5 6</a:t>
                </a:r>
              </a:p>
            </p:txBody>
          </p:sp>
        </p:grpSp>
        <p:grpSp>
          <p:nvGrpSpPr>
            <p:cNvPr id="68693" name="Group 102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68694" name="Rectangle 1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695" name="Text Box 1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3 +</a:t>
                </a:r>
              </a:p>
            </p:txBody>
          </p:sp>
        </p:grpSp>
      </p:grpSp>
      <p:grpSp>
        <p:nvGrpSpPr>
          <p:cNvPr id="68660" name="Group 105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68686" name="Group 106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68690" name="Rectangle 10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691" name="Text Box 108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68687" name="Group 109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68688" name="Rectangle 11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689" name="Text Box 11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5 +</a:t>
                </a:r>
              </a:p>
            </p:txBody>
          </p:sp>
        </p:grpSp>
      </p:grpSp>
      <p:sp>
        <p:nvSpPr>
          <p:cNvPr id="68661" name="Line 112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2" name="Line 113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3" name="Line 114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64" name="Group 115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68680" name="Group 116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68684" name="Rectangle 117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685" name="Text Box 118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3 5 6</a:t>
                </a:r>
              </a:p>
            </p:txBody>
          </p:sp>
        </p:grpSp>
        <p:grpSp>
          <p:nvGrpSpPr>
            <p:cNvPr id="68681" name="Group 119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68682" name="Rectangle 120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683" name="Text Box 121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2 +</a:t>
                </a:r>
              </a:p>
            </p:txBody>
          </p:sp>
        </p:grpSp>
      </p:grpSp>
      <p:grpSp>
        <p:nvGrpSpPr>
          <p:cNvPr id="68665" name="Group 122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68674" name="Group 123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68678" name="Rectangle 124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679" name="Text Box 125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5 6</a:t>
                </a:r>
              </a:p>
            </p:txBody>
          </p:sp>
        </p:grpSp>
        <p:grpSp>
          <p:nvGrpSpPr>
            <p:cNvPr id="68675" name="Group 126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68676" name="Rectangle 127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677" name="Text Box 128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3 +</a:t>
                </a:r>
              </a:p>
            </p:txBody>
          </p:sp>
        </p:grpSp>
      </p:grpSp>
      <p:grpSp>
        <p:nvGrpSpPr>
          <p:cNvPr id="68666" name="Group 129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68668" name="Group 130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68672" name="Rectangle 131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673" name="Text Box 132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+</a:t>
                </a:r>
              </a:p>
            </p:txBody>
          </p:sp>
        </p:grpSp>
        <p:grpSp>
          <p:nvGrpSpPr>
            <p:cNvPr id="68669" name="Group 133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68670" name="Rectangle 134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8671" name="Text Box 135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2 3 5 6</a:t>
                </a:r>
              </a:p>
            </p:txBody>
          </p:sp>
        </p:grpSp>
      </p:grpSp>
      <p:sp>
        <p:nvSpPr>
          <p:cNvPr id="68667" name="Text Box 136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latin typeface="Times New Roman" panose="02020603050405020304" pitchFamily="18" charset="0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275991568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Subset Operation Using Hash Tree</a:t>
            </a:r>
          </a:p>
        </p:txBody>
      </p:sp>
      <p:sp>
        <p:nvSpPr>
          <p:cNvPr id="69635" name="Line 3075"/>
          <p:cNvSpPr>
            <a:spLocks noChangeShapeType="1"/>
          </p:cNvSpPr>
          <p:nvPr/>
        </p:nvSpPr>
        <p:spPr bwMode="auto">
          <a:xfrm flipH="1">
            <a:off x="2763838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Line 3076"/>
          <p:cNvSpPr>
            <a:spLocks noChangeShapeType="1"/>
          </p:cNvSpPr>
          <p:nvPr/>
        </p:nvSpPr>
        <p:spPr bwMode="auto">
          <a:xfrm>
            <a:off x="4189413" y="276542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Line 3077"/>
          <p:cNvSpPr>
            <a:spLocks noChangeShapeType="1"/>
          </p:cNvSpPr>
          <p:nvPr/>
        </p:nvSpPr>
        <p:spPr bwMode="auto">
          <a:xfrm>
            <a:off x="4189413" y="2765425"/>
            <a:ext cx="1425575" cy="676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3078"/>
          <p:cNvSpPr>
            <a:spLocks noChangeShapeType="1"/>
          </p:cNvSpPr>
          <p:nvPr/>
        </p:nvSpPr>
        <p:spPr bwMode="auto">
          <a:xfrm flipH="1">
            <a:off x="1939925" y="3838575"/>
            <a:ext cx="808038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" name="Line 3079"/>
          <p:cNvSpPr>
            <a:spLocks noChangeShapeType="1"/>
          </p:cNvSpPr>
          <p:nvPr/>
        </p:nvSpPr>
        <p:spPr bwMode="auto">
          <a:xfrm>
            <a:off x="2747963" y="383857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" name="Line 3080"/>
          <p:cNvSpPr>
            <a:spLocks noChangeShapeType="1"/>
          </p:cNvSpPr>
          <p:nvPr/>
        </p:nvSpPr>
        <p:spPr bwMode="auto">
          <a:xfrm>
            <a:off x="2747963" y="3838575"/>
            <a:ext cx="649287" cy="47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1" name="Line 3081"/>
          <p:cNvSpPr>
            <a:spLocks noChangeShapeType="1"/>
          </p:cNvSpPr>
          <p:nvPr/>
        </p:nvSpPr>
        <p:spPr bwMode="auto">
          <a:xfrm flipH="1">
            <a:off x="4600575" y="3838575"/>
            <a:ext cx="1014413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2" name="Line 3082"/>
          <p:cNvSpPr>
            <a:spLocks noChangeShapeType="1"/>
          </p:cNvSpPr>
          <p:nvPr/>
        </p:nvSpPr>
        <p:spPr bwMode="auto">
          <a:xfrm>
            <a:off x="5614988" y="3838575"/>
            <a:ext cx="0" cy="738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3083"/>
          <p:cNvSpPr>
            <a:spLocks noChangeShapeType="1"/>
          </p:cNvSpPr>
          <p:nvPr/>
        </p:nvSpPr>
        <p:spPr bwMode="auto">
          <a:xfrm>
            <a:off x="5614988" y="3838575"/>
            <a:ext cx="1166812" cy="733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Line 3084"/>
          <p:cNvSpPr>
            <a:spLocks noChangeShapeType="1"/>
          </p:cNvSpPr>
          <p:nvPr/>
        </p:nvSpPr>
        <p:spPr bwMode="auto">
          <a:xfrm flipH="1">
            <a:off x="2003425" y="4778375"/>
            <a:ext cx="760413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5" name="Line 3085"/>
          <p:cNvSpPr>
            <a:spLocks noChangeShapeType="1"/>
          </p:cNvSpPr>
          <p:nvPr/>
        </p:nvSpPr>
        <p:spPr bwMode="auto">
          <a:xfrm>
            <a:off x="2763838" y="4778375"/>
            <a:ext cx="0" cy="604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6" name="Line 3086"/>
          <p:cNvSpPr>
            <a:spLocks noChangeShapeType="1"/>
          </p:cNvSpPr>
          <p:nvPr/>
        </p:nvSpPr>
        <p:spPr bwMode="auto">
          <a:xfrm>
            <a:off x="2763838" y="4778375"/>
            <a:ext cx="696912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7" name="Rectangle 3087"/>
          <p:cNvSpPr>
            <a:spLocks noChangeArrowheads="1"/>
          </p:cNvSpPr>
          <p:nvPr/>
        </p:nvSpPr>
        <p:spPr bwMode="auto">
          <a:xfrm>
            <a:off x="2636838" y="3436938"/>
            <a:ext cx="252412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48" name="Line 3088"/>
          <p:cNvSpPr>
            <a:spLocks noChangeShapeType="1"/>
          </p:cNvSpPr>
          <p:nvPr/>
        </p:nvSpPr>
        <p:spPr bwMode="auto">
          <a:xfrm>
            <a:off x="2636838" y="35702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Line 3089"/>
          <p:cNvSpPr>
            <a:spLocks noChangeShapeType="1"/>
          </p:cNvSpPr>
          <p:nvPr/>
        </p:nvSpPr>
        <p:spPr bwMode="auto">
          <a:xfrm>
            <a:off x="2636838" y="37052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0" name="Rectangle 3090"/>
          <p:cNvSpPr>
            <a:spLocks noChangeArrowheads="1"/>
          </p:cNvSpPr>
          <p:nvPr/>
        </p:nvSpPr>
        <p:spPr bwMode="auto">
          <a:xfrm>
            <a:off x="5487988" y="3436938"/>
            <a:ext cx="254000" cy="4016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51" name="Line 3091"/>
          <p:cNvSpPr>
            <a:spLocks noChangeShapeType="1"/>
          </p:cNvSpPr>
          <p:nvPr/>
        </p:nvSpPr>
        <p:spPr bwMode="auto">
          <a:xfrm>
            <a:off x="5487988" y="35702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2" name="Line 3092"/>
          <p:cNvSpPr>
            <a:spLocks noChangeShapeType="1"/>
          </p:cNvSpPr>
          <p:nvPr/>
        </p:nvSpPr>
        <p:spPr bwMode="auto">
          <a:xfrm>
            <a:off x="5487988" y="370522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3" name="Rectangle 3093"/>
          <p:cNvSpPr>
            <a:spLocks noChangeArrowheads="1"/>
          </p:cNvSpPr>
          <p:nvPr/>
        </p:nvSpPr>
        <p:spPr bwMode="auto">
          <a:xfrm>
            <a:off x="2636838" y="4375150"/>
            <a:ext cx="252412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54" name="Line 3094"/>
          <p:cNvSpPr>
            <a:spLocks noChangeShapeType="1"/>
          </p:cNvSpPr>
          <p:nvPr/>
        </p:nvSpPr>
        <p:spPr bwMode="auto">
          <a:xfrm>
            <a:off x="2636838" y="4645025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5" name="Line 3095"/>
          <p:cNvSpPr>
            <a:spLocks noChangeShapeType="1"/>
          </p:cNvSpPr>
          <p:nvPr/>
        </p:nvSpPr>
        <p:spPr bwMode="auto">
          <a:xfrm>
            <a:off x="2636838" y="4510088"/>
            <a:ext cx="252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56" name="Rectangle 3096"/>
          <p:cNvSpPr>
            <a:spLocks noChangeArrowheads="1"/>
          </p:cNvSpPr>
          <p:nvPr/>
        </p:nvSpPr>
        <p:spPr bwMode="auto">
          <a:xfrm>
            <a:off x="3270250" y="5314950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57" name="Text Box 3097"/>
          <p:cNvSpPr txBox="1">
            <a:spLocks noChangeArrowheads="1"/>
          </p:cNvSpPr>
          <p:nvPr/>
        </p:nvSpPr>
        <p:spPr bwMode="auto">
          <a:xfrm>
            <a:off x="3270250" y="533876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latin typeface="Times New Roman" panose="02020603050405020304" pitchFamily="18" charset="0"/>
              </a:rPr>
              <a:t>1 5 9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grpSp>
        <p:nvGrpSpPr>
          <p:cNvPr id="69658" name="Group 3098"/>
          <p:cNvGrpSpPr>
            <a:grpSpLocks/>
          </p:cNvGrpSpPr>
          <p:nvPr/>
        </p:nvGrpSpPr>
        <p:grpSpPr bwMode="auto">
          <a:xfrm>
            <a:off x="1622425" y="4308475"/>
            <a:ext cx="641350" cy="390525"/>
            <a:chOff x="1248" y="2784"/>
            <a:chExt cx="486" cy="279"/>
          </a:xfrm>
        </p:grpSpPr>
        <p:sp>
          <p:nvSpPr>
            <p:cNvPr id="69778" name="Rectangle 3099"/>
            <p:cNvSpPr>
              <a:spLocks noChangeArrowheads="1"/>
            </p:cNvSpPr>
            <p:nvPr/>
          </p:nvSpPr>
          <p:spPr bwMode="auto">
            <a:xfrm>
              <a:off x="1248" y="2784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79" name="Text Box 3100"/>
            <p:cNvSpPr txBox="1">
              <a:spLocks noChangeArrowheads="1"/>
            </p:cNvSpPr>
            <p:nvPr/>
          </p:nvSpPr>
          <p:spPr bwMode="auto">
            <a:xfrm>
              <a:off x="1248" y="2801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1 4 5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69659" name="Rectangle 3101"/>
          <p:cNvSpPr>
            <a:spLocks noChangeArrowheads="1"/>
          </p:cNvSpPr>
          <p:nvPr/>
        </p:nvSpPr>
        <p:spPr bwMode="auto">
          <a:xfrm>
            <a:off x="3143250" y="4308475"/>
            <a:ext cx="633413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60" name="Text Box 3102"/>
          <p:cNvSpPr txBox="1">
            <a:spLocks noChangeArrowheads="1"/>
          </p:cNvSpPr>
          <p:nvPr/>
        </p:nvSpPr>
        <p:spPr bwMode="auto">
          <a:xfrm>
            <a:off x="3143250" y="43322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latin typeface="Times New Roman" panose="02020603050405020304" pitchFamily="18" charset="0"/>
              </a:rPr>
              <a:t>1 3 6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sp>
        <p:nvSpPr>
          <p:cNvPr id="69661" name="Rectangle 3103"/>
          <p:cNvSpPr>
            <a:spLocks noChangeArrowheads="1"/>
          </p:cNvSpPr>
          <p:nvPr/>
        </p:nvSpPr>
        <p:spPr bwMode="auto">
          <a:xfrm>
            <a:off x="4284663" y="4576763"/>
            <a:ext cx="633412" cy="3365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62" name="Text Box 3104"/>
          <p:cNvSpPr txBox="1">
            <a:spLocks noChangeArrowheads="1"/>
          </p:cNvSpPr>
          <p:nvPr/>
        </p:nvSpPr>
        <p:spPr bwMode="auto">
          <a:xfrm>
            <a:off x="4284663" y="4600575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latin typeface="Times New Roman" panose="02020603050405020304" pitchFamily="18" charset="0"/>
              </a:rPr>
              <a:t>3 4 5</a:t>
            </a:r>
            <a:endParaRPr lang="en-US" altLang="en-US" sz="2000" b="0">
              <a:latin typeface="Times New Roman" panose="02020603050405020304" pitchFamily="18" charset="0"/>
            </a:endParaRPr>
          </a:p>
        </p:txBody>
      </p:sp>
      <p:grpSp>
        <p:nvGrpSpPr>
          <p:cNvPr id="69663" name="Group 3105"/>
          <p:cNvGrpSpPr>
            <a:grpSpLocks/>
          </p:cNvGrpSpPr>
          <p:nvPr/>
        </p:nvGrpSpPr>
        <p:grpSpPr bwMode="auto">
          <a:xfrm>
            <a:off x="6438900" y="4576763"/>
            <a:ext cx="641350" cy="390525"/>
            <a:chOff x="432" y="3408"/>
            <a:chExt cx="486" cy="279"/>
          </a:xfrm>
        </p:grpSpPr>
        <p:sp>
          <p:nvSpPr>
            <p:cNvPr id="69776" name="Rectangle 3106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77" name="Text Box 3107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3 6 7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9664" name="Group 3108"/>
          <p:cNvGrpSpPr>
            <a:grpSpLocks/>
          </p:cNvGrpSpPr>
          <p:nvPr/>
        </p:nvGrpSpPr>
        <p:grpSpPr bwMode="auto">
          <a:xfrm>
            <a:off x="6438900" y="4913313"/>
            <a:ext cx="641350" cy="390525"/>
            <a:chOff x="432" y="3408"/>
            <a:chExt cx="486" cy="280"/>
          </a:xfrm>
        </p:grpSpPr>
        <p:sp>
          <p:nvSpPr>
            <p:cNvPr id="69774" name="Rectangle 310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75" name="Text Box 3110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3 6 8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9665" name="Group 3111"/>
          <p:cNvGrpSpPr>
            <a:grpSpLocks/>
          </p:cNvGrpSpPr>
          <p:nvPr/>
        </p:nvGrpSpPr>
        <p:grpSpPr bwMode="auto">
          <a:xfrm>
            <a:off x="5297488" y="4576763"/>
            <a:ext cx="644525" cy="725487"/>
            <a:chOff x="3792" y="3312"/>
            <a:chExt cx="488" cy="519"/>
          </a:xfrm>
        </p:grpSpPr>
        <p:grpSp>
          <p:nvGrpSpPr>
            <p:cNvPr id="69768" name="Group 3112"/>
            <p:cNvGrpSpPr>
              <a:grpSpLocks/>
            </p:cNvGrpSpPr>
            <p:nvPr/>
          </p:nvGrpSpPr>
          <p:grpSpPr bwMode="auto">
            <a:xfrm>
              <a:off x="3792" y="3312"/>
              <a:ext cx="488" cy="279"/>
              <a:chOff x="432" y="3408"/>
              <a:chExt cx="488" cy="279"/>
            </a:xfrm>
          </p:grpSpPr>
          <p:sp>
            <p:nvSpPr>
              <p:cNvPr id="69772" name="Rectangle 3113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773" name="Text Box 3114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3 5 6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69769" name="Group 3115"/>
            <p:cNvGrpSpPr>
              <a:grpSpLocks/>
            </p:cNvGrpSpPr>
            <p:nvPr/>
          </p:nvGrpSpPr>
          <p:grpSpPr bwMode="auto">
            <a:xfrm>
              <a:off x="3792" y="3552"/>
              <a:ext cx="488" cy="279"/>
              <a:chOff x="432" y="3408"/>
              <a:chExt cx="488" cy="279"/>
            </a:xfrm>
          </p:grpSpPr>
          <p:sp>
            <p:nvSpPr>
              <p:cNvPr id="69770" name="Rectangle 3116"/>
              <p:cNvSpPr>
                <a:spLocks noChangeArrowheads="1"/>
              </p:cNvSpPr>
              <p:nvPr/>
            </p:nvSpPr>
            <p:spPr bwMode="auto">
              <a:xfrm>
                <a:off x="432" y="3408"/>
                <a:ext cx="480" cy="240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9771" name="Text Box 3117"/>
              <p:cNvSpPr txBox="1">
                <a:spLocks noChangeArrowheads="1"/>
              </p:cNvSpPr>
              <p:nvPr/>
            </p:nvSpPr>
            <p:spPr bwMode="auto">
              <a:xfrm>
                <a:off x="434" y="3425"/>
                <a:ext cx="486" cy="2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 b="0">
                    <a:latin typeface="Times New Roman" panose="02020603050405020304" pitchFamily="18" charset="0"/>
                  </a:rPr>
                  <a:t>3 5 7</a:t>
                </a:r>
                <a:endParaRPr lang="en-US" altLang="en-US" sz="2000" b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666" name="Group 3118"/>
          <p:cNvGrpSpPr>
            <a:grpSpLocks/>
          </p:cNvGrpSpPr>
          <p:nvPr/>
        </p:nvGrpSpPr>
        <p:grpSpPr bwMode="auto">
          <a:xfrm>
            <a:off x="5297488" y="5248275"/>
            <a:ext cx="644525" cy="390525"/>
            <a:chOff x="432" y="3408"/>
            <a:chExt cx="488" cy="279"/>
          </a:xfrm>
        </p:grpSpPr>
        <p:sp>
          <p:nvSpPr>
            <p:cNvPr id="69766" name="Rectangle 3119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67" name="Text Box 3120"/>
            <p:cNvSpPr txBox="1">
              <a:spLocks noChangeArrowheads="1"/>
            </p:cNvSpPr>
            <p:nvPr/>
          </p:nvSpPr>
          <p:spPr bwMode="auto">
            <a:xfrm>
              <a:off x="434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6 8 9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9667" name="Group 3121"/>
          <p:cNvGrpSpPr>
            <a:grpSpLocks/>
          </p:cNvGrpSpPr>
          <p:nvPr/>
        </p:nvGrpSpPr>
        <p:grpSpPr bwMode="auto">
          <a:xfrm>
            <a:off x="3903663" y="3503613"/>
            <a:ext cx="641350" cy="390525"/>
            <a:chOff x="432" y="3408"/>
            <a:chExt cx="486" cy="279"/>
          </a:xfrm>
        </p:grpSpPr>
        <p:sp>
          <p:nvSpPr>
            <p:cNvPr id="69764" name="Rectangle 3122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65" name="Text Box 3123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2 3 4</a:t>
              </a:r>
            </a:p>
          </p:txBody>
        </p:sp>
      </p:grpSp>
      <p:grpSp>
        <p:nvGrpSpPr>
          <p:cNvPr id="69668" name="Group 3124"/>
          <p:cNvGrpSpPr>
            <a:grpSpLocks/>
          </p:cNvGrpSpPr>
          <p:nvPr/>
        </p:nvGrpSpPr>
        <p:grpSpPr bwMode="auto">
          <a:xfrm>
            <a:off x="3903663" y="3838575"/>
            <a:ext cx="641350" cy="392113"/>
            <a:chOff x="432" y="3408"/>
            <a:chExt cx="486" cy="280"/>
          </a:xfrm>
        </p:grpSpPr>
        <p:sp>
          <p:nvSpPr>
            <p:cNvPr id="69762" name="Rectangle 3125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63" name="Text Box 3126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5 6 7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9669" name="Group 3127"/>
          <p:cNvGrpSpPr>
            <a:grpSpLocks/>
          </p:cNvGrpSpPr>
          <p:nvPr/>
        </p:nvGrpSpPr>
        <p:grpSpPr bwMode="auto">
          <a:xfrm>
            <a:off x="1685925" y="5314950"/>
            <a:ext cx="641350" cy="390525"/>
            <a:chOff x="432" y="3408"/>
            <a:chExt cx="486" cy="279"/>
          </a:xfrm>
        </p:grpSpPr>
        <p:sp>
          <p:nvSpPr>
            <p:cNvPr id="69760" name="Rectangle 3128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61" name="Text Box 3129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1 2 4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9670" name="Group 3130"/>
          <p:cNvGrpSpPr>
            <a:grpSpLocks/>
          </p:cNvGrpSpPr>
          <p:nvPr/>
        </p:nvGrpSpPr>
        <p:grpSpPr bwMode="auto">
          <a:xfrm>
            <a:off x="1685925" y="5651500"/>
            <a:ext cx="641350" cy="392113"/>
            <a:chOff x="432" y="3408"/>
            <a:chExt cx="486" cy="281"/>
          </a:xfrm>
        </p:grpSpPr>
        <p:sp>
          <p:nvSpPr>
            <p:cNvPr id="69758" name="Rectangle 3131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59" name="Text Box 3132"/>
            <p:cNvSpPr txBox="1">
              <a:spLocks noChangeArrowheads="1"/>
            </p:cNvSpPr>
            <p:nvPr/>
          </p:nvSpPr>
          <p:spPr bwMode="auto">
            <a:xfrm>
              <a:off x="432" y="3426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4 5 7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9671" name="Group 3133"/>
          <p:cNvGrpSpPr>
            <a:grpSpLocks/>
          </p:cNvGrpSpPr>
          <p:nvPr/>
        </p:nvGrpSpPr>
        <p:grpSpPr bwMode="auto">
          <a:xfrm>
            <a:off x="2446338" y="5383213"/>
            <a:ext cx="641350" cy="390525"/>
            <a:chOff x="432" y="3408"/>
            <a:chExt cx="486" cy="280"/>
          </a:xfrm>
        </p:grpSpPr>
        <p:sp>
          <p:nvSpPr>
            <p:cNvPr id="69756" name="Rectangle 3134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57" name="Text Box 3135"/>
            <p:cNvSpPr txBox="1">
              <a:spLocks noChangeArrowheads="1"/>
            </p:cNvSpPr>
            <p:nvPr/>
          </p:nvSpPr>
          <p:spPr bwMode="auto">
            <a:xfrm>
              <a:off x="432" y="3425"/>
              <a:ext cx="48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1 2 5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9672" name="Group 3136"/>
          <p:cNvGrpSpPr>
            <a:grpSpLocks/>
          </p:cNvGrpSpPr>
          <p:nvPr/>
        </p:nvGrpSpPr>
        <p:grpSpPr bwMode="auto">
          <a:xfrm>
            <a:off x="2446338" y="5718175"/>
            <a:ext cx="641350" cy="388938"/>
            <a:chOff x="432" y="3408"/>
            <a:chExt cx="486" cy="278"/>
          </a:xfrm>
        </p:grpSpPr>
        <p:sp>
          <p:nvSpPr>
            <p:cNvPr id="69754" name="Rectangle 3137"/>
            <p:cNvSpPr>
              <a:spLocks noChangeArrowheads="1"/>
            </p:cNvSpPr>
            <p:nvPr/>
          </p:nvSpPr>
          <p:spPr bwMode="auto">
            <a:xfrm>
              <a:off x="432" y="3408"/>
              <a:ext cx="480" cy="2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755" name="Text Box 3138"/>
            <p:cNvSpPr txBox="1">
              <a:spLocks noChangeArrowheads="1"/>
            </p:cNvSpPr>
            <p:nvPr/>
          </p:nvSpPr>
          <p:spPr bwMode="auto">
            <a:xfrm>
              <a:off x="432" y="3424"/>
              <a:ext cx="486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b="0">
                  <a:latin typeface="Times New Roman" panose="02020603050405020304" pitchFamily="18" charset="0"/>
                </a:rPr>
                <a:t>4 5 8</a:t>
              </a:r>
              <a:endParaRPr lang="en-US" altLang="en-US" sz="20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69673" name="Rectangle 3139"/>
          <p:cNvSpPr>
            <a:spLocks noChangeArrowheads="1"/>
          </p:cNvSpPr>
          <p:nvPr/>
        </p:nvSpPr>
        <p:spPr bwMode="auto">
          <a:xfrm>
            <a:off x="4030663" y="2362200"/>
            <a:ext cx="254000" cy="403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74" name="Line 3140"/>
          <p:cNvSpPr>
            <a:spLocks noChangeShapeType="1"/>
          </p:cNvSpPr>
          <p:nvPr/>
        </p:nvSpPr>
        <p:spPr bwMode="auto">
          <a:xfrm>
            <a:off x="4030663" y="24971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Line 3141"/>
          <p:cNvSpPr>
            <a:spLocks noChangeShapeType="1"/>
          </p:cNvSpPr>
          <p:nvPr/>
        </p:nvSpPr>
        <p:spPr bwMode="auto">
          <a:xfrm>
            <a:off x="4030663" y="263048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76" name="Group 3142"/>
          <p:cNvGrpSpPr>
            <a:grpSpLocks/>
          </p:cNvGrpSpPr>
          <p:nvPr/>
        </p:nvGrpSpPr>
        <p:grpSpPr bwMode="auto">
          <a:xfrm>
            <a:off x="7185025" y="1295400"/>
            <a:ext cx="1654175" cy="1692275"/>
            <a:chOff x="96" y="1097"/>
            <a:chExt cx="1141" cy="1122"/>
          </a:xfrm>
        </p:grpSpPr>
        <p:sp>
          <p:nvSpPr>
            <p:cNvPr id="69741" name="Text Box 3143"/>
            <p:cNvSpPr txBox="1">
              <a:spLocks noChangeArrowheads="1"/>
            </p:cNvSpPr>
            <p:nvPr/>
          </p:nvSpPr>
          <p:spPr bwMode="auto">
            <a:xfrm>
              <a:off x="96" y="1776"/>
              <a:ext cx="37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latin typeface="Times New Roman" panose="02020603050405020304" pitchFamily="18" charset="0"/>
                </a:rPr>
                <a:t>1,4,7</a:t>
              </a:r>
              <a:endParaRPr lang="en-US" altLang="en-US" b="0">
                <a:latin typeface="Times New Roman" panose="02020603050405020304" pitchFamily="18" charset="0"/>
              </a:endParaRPr>
            </a:p>
          </p:txBody>
        </p:sp>
        <p:grpSp>
          <p:nvGrpSpPr>
            <p:cNvPr id="69742" name="Group 3144"/>
            <p:cNvGrpSpPr>
              <a:grpSpLocks/>
            </p:cNvGrpSpPr>
            <p:nvPr/>
          </p:nvGrpSpPr>
          <p:grpSpPr bwMode="auto">
            <a:xfrm>
              <a:off x="144" y="1097"/>
              <a:ext cx="1093" cy="1122"/>
              <a:chOff x="144" y="1097"/>
              <a:chExt cx="1093" cy="1122"/>
            </a:xfrm>
          </p:grpSpPr>
          <p:sp>
            <p:nvSpPr>
              <p:cNvPr id="69743" name="Text Box 3145"/>
              <p:cNvSpPr txBox="1">
                <a:spLocks noChangeArrowheads="1"/>
              </p:cNvSpPr>
              <p:nvPr/>
            </p:nvSpPr>
            <p:spPr bwMode="auto">
              <a:xfrm>
                <a:off x="369" y="1097"/>
                <a:ext cx="127" cy="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800" b="0">
                  <a:latin typeface="Wingdings" panose="05000000000000000000" pitchFamily="2" charset="2"/>
                </a:endParaRPr>
              </a:p>
            </p:txBody>
          </p:sp>
          <p:grpSp>
            <p:nvGrpSpPr>
              <p:cNvPr id="69744" name="Group 3146"/>
              <p:cNvGrpSpPr>
                <a:grpSpLocks/>
              </p:cNvGrpSpPr>
              <p:nvPr/>
            </p:nvGrpSpPr>
            <p:grpSpPr bwMode="auto">
              <a:xfrm>
                <a:off x="528" y="1392"/>
                <a:ext cx="240" cy="384"/>
                <a:chOff x="2064" y="1872"/>
                <a:chExt cx="192" cy="288"/>
              </a:xfrm>
            </p:grpSpPr>
            <p:sp>
              <p:nvSpPr>
                <p:cNvPr id="69751" name="Rectangle 3147"/>
                <p:cNvSpPr>
                  <a:spLocks noChangeArrowheads="1"/>
                </p:cNvSpPr>
                <p:nvPr/>
              </p:nvSpPr>
              <p:spPr bwMode="auto">
                <a:xfrm>
                  <a:off x="2064" y="1872"/>
                  <a:ext cx="19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69752" name="Line 3148"/>
                <p:cNvSpPr>
                  <a:spLocks noChangeShapeType="1"/>
                </p:cNvSpPr>
                <p:nvPr/>
              </p:nvSpPr>
              <p:spPr bwMode="auto">
                <a:xfrm>
                  <a:off x="2064" y="196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753" name="Line 3149"/>
                <p:cNvSpPr>
                  <a:spLocks noChangeShapeType="1"/>
                </p:cNvSpPr>
                <p:nvPr/>
              </p:nvSpPr>
              <p:spPr bwMode="auto">
                <a:xfrm>
                  <a:off x="2064" y="206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745" name="Line 3150"/>
              <p:cNvSpPr>
                <a:spLocks noChangeShapeType="1"/>
              </p:cNvSpPr>
              <p:nvPr/>
            </p:nvSpPr>
            <p:spPr bwMode="auto">
              <a:xfrm flipH="1">
                <a:off x="144" y="1776"/>
                <a:ext cx="485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6" name="Line 3151"/>
              <p:cNvSpPr>
                <a:spLocks noChangeShapeType="1"/>
              </p:cNvSpPr>
              <p:nvPr/>
            </p:nvSpPr>
            <p:spPr bwMode="auto">
              <a:xfrm>
                <a:off x="624" y="177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7" name="Line 3152"/>
              <p:cNvSpPr>
                <a:spLocks noChangeShapeType="1"/>
              </p:cNvSpPr>
              <p:nvPr/>
            </p:nvSpPr>
            <p:spPr bwMode="auto">
              <a:xfrm>
                <a:off x="629" y="1776"/>
                <a:ext cx="427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8" name="Text Box 3153"/>
              <p:cNvSpPr txBox="1">
                <a:spLocks noChangeArrowheads="1"/>
              </p:cNvSpPr>
              <p:nvPr/>
            </p:nvSpPr>
            <p:spPr bwMode="auto">
              <a:xfrm>
                <a:off x="289" y="2017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2,5,8</a:t>
                </a:r>
                <a:endParaRPr lang="en-US" altLang="en-US" b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9749" name="Text Box 3154"/>
              <p:cNvSpPr txBox="1">
                <a:spLocks noChangeArrowheads="1"/>
              </p:cNvSpPr>
              <p:nvPr/>
            </p:nvSpPr>
            <p:spPr bwMode="auto">
              <a:xfrm>
                <a:off x="865" y="1776"/>
                <a:ext cx="372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latin typeface="Times New Roman" panose="02020603050405020304" pitchFamily="18" charset="0"/>
                  </a:rPr>
                  <a:t>3,6,9</a:t>
                </a:r>
              </a:p>
            </p:txBody>
          </p:sp>
          <p:sp>
            <p:nvSpPr>
              <p:cNvPr id="69750" name="Text Box 3155"/>
              <p:cNvSpPr txBox="1">
                <a:spLocks noChangeArrowheads="1"/>
              </p:cNvSpPr>
              <p:nvPr/>
            </p:nvSpPr>
            <p:spPr bwMode="auto">
              <a:xfrm>
                <a:off x="192" y="1152"/>
                <a:ext cx="950" cy="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600" b="0">
                    <a:latin typeface="Times New Roman" panose="02020603050405020304" pitchFamily="18" charset="0"/>
                  </a:rPr>
                  <a:t>Hash Function</a:t>
                </a:r>
                <a:endParaRPr lang="en-US" altLang="en-US" sz="2800" b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9677" name="Group 3156"/>
          <p:cNvGrpSpPr>
            <a:grpSpLocks/>
          </p:cNvGrpSpPr>
          <p:nvPr/>
        </p:nvGrpSpPr>
        <p:grpSpPr bwMode="auto">
          <a:xfrm>
            <a:off x="3603625" y="1447800"/>
            <a:ext cx="1073150" cy="396875"/>
            <a:chOff x="4416" y="1440"/>
            <a:chExt cx="676" cy="250"/>
          </a:xfrm>
        </p:grpSpPr>
        <p:sp>
          <p:nvSpPr>
            <p:cNvPr id="69739" name="Rectangle 3157"/>
            <p:cNvSpPr>
              <a:spLocks noChangeArrowheads="1"/>
            </p:cNvSpPr>
            <p:nvPr/>
          </p:nvSpPr>
          <p:spPr bwMode="auto">
            <a:xfrm>
              <a:off x="4416" y="1440"/>
              <a:ext cx="672" cy="21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2800">
                <a:latin typeface="Wingdings" panose="05000000000000000000" pitchFamily="2" charset="2"/>
              </a:endParaRPr>
            </a:p>
          </p:txBody>
        </p:sp>
        <p:sp>
          <p:nvSpPr>
            <p:cNvPr id="69740" name="Text Box 3158"/>
            <p:cNvSpPr txBox="1">
              <a:spLocks noChangeArrowheads="1"/>
            </p:cNvSpPr>
            <p:nvPr/>
          </p:nvSpPr>
          <p:spPr bwMode="auto">
            <a:xfrm>
              <a:off x="4416" y="144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b="0">
                  <a:latin typeface="Times New Roman" panose="02020603050405020304" pitchFamily="18" charset="0"/>
                </a:rPr>
                <a:t>1 2 3 5 6</a:t>
              </a:r>
            </a:p>
          </p:txBody>
        </p:sp>
      </p:grpSp>
      <p:sp>
        <p:nvSpPr>
          <p:cNvPr id="69678" name="Line 3159"/>
          <p:cNvSpPr>
            <a:spLocks noChangeShapeType="1"/>
          </p:cNvSpPr>
          <p:nvPr/>
        </p:nvSpPr>
        <p:spPr bwMode="auto">
          <a:xfrm>
            <a:off x="4137025" y="1828800"/>
            <a:ext cx="0" cy="457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9" name="Line 3160"/>
          <p:cNvSpPr>
            <a:spLocks noChangeShapeType="1"/>
          </p:cNvSpPr>
          <p:nvPr/>
        </p:nvSpPr>
        <p:spPr bwMode="auto">
          <a:xfrm>
            <a:off x="2689225" y="2590800"/>
            <a:ext cx="762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0" name="Line 3161"/>
          <p:cNvSpPr>
            <a:spLocks noChangeShapeType="1"/>
          </p:cNvSpPr>
          <p:nvPr/>
        </p:nvSpPr>
        <p:spPr bwMode="auto">
          <a:xfrm flipH="1">
            <a:off x="4213225" y="2667000"/>
            <a:ext cx="990600" cy="7620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1" name="Line 3162"/>
          <p:cNvSpPr>
            <a:spLocks noChangeShapeType="1"/>
          </p:cNvSpPr>
          <p:nvPr/>
        </p:nvSpPr>
        <p:spPr bwMode="auto">
          <a:xfrm flipH="1">
            <a:off x="5584825" y="3200400"/>
            <a:ext cx="76200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82" name="Group 3163"/>
          <p:cNvGrpSpPr>
            <a:grpSpLocks/>
          </p:cNvGrpSpPr>
          <p:nvPr/>
        </p:nvGrpSpPr>
        <p:grpSpPr bwMode="auto">
          <a:xfrm>
            <a:off x="250825" y="2514600"/>
            <a:ext cx="1377950" cy="396875"/>
            <a:chOff x="0" y="1728"/>
            <a:chExt cx="868" cy="250"/>
          </a:xfrm>
        </p:grpSpPr>
        <p:grpSp>
          <p:nvGrpSpPr>
            <p:cNvPr id="69733" name="Group 3164"/>
            <p:cNvGrpSpPr>
              <a:grpSpLocks/>
            </p:cNvGrpSpPr>
            <p:nvPr/>
          </p:nvGrpSpPr>
          <p:grpSpPr bwMode="auto">
            <a:xfrm>
              <a:off x="432" y="1728"/>
              <a:ext cx="436" cy="250"/>
              <a:chOff x="432" y="1728"/>
              <a:chExt cx="436" cy="250"/>
            </a:xfrm>
          </p:grpSpPr>
          <p:sp>
            <p:nvSpPr>
              <p:cNvPr id="69737" name="Rectangle 3165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38" name="Text Box 3166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3 5 6</a:t>
                </a:r>
              </a:p>
            </p:txBody>
          </p:sp>
        </p:grpSp>
        <p:grpSp>
          <p:nvGrpSpPr>
            <p:cNvPr id="69734" name="Group 3167"/>
            <p:cNvGrpSpPr>
              <a:grpSpLocks/>
            </p:cNvGrpSpPr>
            <p:nvPr/>
          </p:nvGrpSpPr>
          <p:grpSpPr bwMode="auto">
            <a:xfrm>
              <a:off x="0" y="1728"/>
              <a:ext cx="446" cy="250"/>
              <a:chOff x="336" y="1440"/>
              <a:chExt cx="446" cy="250"/>
            </a:xfrm>
          </p:grpSpPr>
          <p:sp>
            <p:nvSpPr>
              <p:cNvPr id="69735" name="Rectangle 3168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36" name="Text Box 3169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2 +</a:t>
                </a:r>
              </a:p>
            </p:txBody>
          </p:sp>
        </p:grpSp>
      </p:grpSp>
      <p:grpSp>
        <p:nvGrpSpPr>
          <p:cNvPr id="69683" name="Group 3170"/>
          <p:cNvGrpSpPr>
            <a:grpSpLocks/>
          </p:cNvGrpSpPr>
          <p:nvPr/>
        </p:nvGrpSpPr>
        <p:grpSpPr bwMode="auto">
          <a:xfrm>
            <a:off x="250825" y="3124200"/>
            <a:ext cx="1187450" cy="396875"/>
            <a:chOff x="0" y="2160"/>
            <a:chExt cx="748" cy="250"/>
          </a:xfrm>
        </p:grpSpPr>
        <p:grpSp>
          <p:nvGrpSpPr>
            <p:cNvPr id="69727" name="Group 3171"/>
            <p:cNvGrpSpPr>
              <a:grpSpLocks/>
            </p:cNvGrpSpPr>
            <p:nvPr/>
          </p:nvGrpSpPr>
          <p:grpSpPr bwMode="auto">
            <a:xfrm>
              <a:off x="432" y="2160"/>
              <a:ext cx="316" cy="250"/>
              <a:chOff x="4416" y="1440"/>
              <a:chExt cx="685" cy="260"/>
            </a:xfrm>
          </p:grpSpPr>
          <p:sp>
            <p:nvSpPr>
              <p:cNvPr id="69731" name="Rectangle 3172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32" name="Text Box 3173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85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5 6</a:t>
                </a:r>
              </a:p>
            </p:txBody>
          </p:sp>
        </p:grpSp>
        <p:grpSp>
          <p:nvGrpSpPr>
            <p:cNvPr id="69728" name="Group 3174"/>
            <p:cNvGrpSpPr>
              <a:grpSpLocks/>
            </p:cNvGrpSpPr>
            <p:nvPr/>
          </p:nvGrpSpPr>
          <p:grpSpPr bwMode="auto">
            <a:xfrm>
              <a:off x="0" y="2160"/>
              <a:ext cx="446" cy="250"/>
              <a:chOff x="336" y="1440"/>
              <a:chExt cx="446" cy="250"/>
            </a:xfrm>
          </p:grpSpPr>
          <p:sp>
            <p:nvSpPr>
              <p:cNvPr id="69729" name="Rectangle 3175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30" name="Text Box 3176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3 +</a:t>
                </a:r>
              </a:p>
            </p:txBody>
          </p:sp>
        </p:grpSp>
      </p:grpSp>
      <p:grpSp>
        <p:nvGrpSpPr>
          <p:cNvPr id="69684" name="Group 3177"/>
          <p:cNvGrpSpPr>
            <a:grpSpLocks/>
          </p:cNvGrpSpPr>
          <p:nvPr/>
        </p:nvGrpSpPr>
        <p:grpSpPr bwMode="auto">
          <a:xfrm>
            <a:off x="250825" y="3733800"/>
            <a:ext cx="990600" cy="396875"/>
            <a:chOff x="0" y="2544"/>
            <a:chExt cx="624" cy="250"/>
          </a:xfrm>
        </p:grpSpPr>
        <p:grpSp>
          <p:nvGrpSpPr>
            <p:cNvPr id="69721" name="Group 3178"/>
            <p:cNvGrpSpPr>
              <a:grpSpLocks/>
            </p:cNvGrpSpPr>
            <p:nvPr/>
          </p:nvGrpSpPr>
          <p:grpSpPr bwMode="auto">
            <a:xfrm>
              <a:off x="417" y="2544"/>
              <a:ext cx="207" cy="250"/>
              <a:chOff x="4363" y="1440"/>
              <a:chExt cx="725" cy="260"/>
            </a:xfrm>
          </p:grpSpPr>
          <p:sp>
            <p:nvSpPr>
              <p:cNvPr id="69725" name="Rectangle 317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26" name="Text Box 3180"/>
              <p:cNvSpPr txBox="1">
                <a:spLocks noChangeArrowheads="1"/>
              </p:cNvSpPr>
              <p:nvPr/>
            </p:nvSpPr>
            <p:spPr bwMode="auto">
              <a:xfrm>
                <a:off x="4363" y="1440"/>
                <a:ext cx="68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69722" name="Group 3181"/>
            <p:cNvGrpSpPr>
              <a:grpSpLocks/>
            </p:cNvGrpSpPr>
            <p:nvPr/>
          </p:nvGrpSpPr>
          <p:grpSpPr bwMode="auto">
            <a:xfrm>
              <a:off x="0" y="2544"/>
              <a:ext cx="446" cy="250"/>
              <a:chOff x="336" y="1440"/>
              <a:chExt cx="446" cy="250"/>
            </a:xfrm>
          </p:grpSpPr>
          <p:sp>
            <p:nvSpPr>
              <p:cNvPr id="69723" name="Rectangle 318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24" name="Text Box 318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4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5 +</a:t>
                </a:r>
              </a:p>
            </p:txBody>
          </p:sp>
        </p:grpSp>
      </p:grpSp>
      <p:sp>
        <p:nvSpPr>
          <p:cNvPr id="69685" name="Line 3184"/>
          <p:cNvSpPr>
            <a:spLocks noChangeShapeType="1"/>
          </p:cNvSpPr>
          <p:nvPr/>
        </p:nvSpPr>
        <p:spPr bwMode="auto">
          <a:xfrm>
            <a:off x="1622425" y="2819400"/>
            <a:ext cx="106680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6" name="Line 3185"/>
          <p:cNvSpPr>
            <a:spLocks noChangeShapeType="1"/>
          </p:cNvSpPr>
          <p:nvPr/>
        </p:nvSpPr>
        <p:spPr bwMode="auto">
          <a:xfrm>
            <a:off x="1219200" y="3886200"/>
            <a:ext cx="1295400" cy="457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87" name="Line 3186"/>
          <p:cNvSpPr>
            <a:spLocks noChangeShapeType="1"/>
          </p:cNvSpPr>
          <p:nvPr/>
        </p:nvSpPr>
        <p:spPr bwMode="auto">
          <a:xfrm>
            <a:off x="1470025" y="3429000"/>
            <a:ext cx="167640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88" name="Group 3187"/>
          <p:cNvGrpSpPr>
            <a:grpSpLocks/>
          </p:cNvGrpSpPr>
          <p:nvPr/>
        </p:nvGrpSpPr>
        <p:grpSpPr bwMode="auto">
          <a:xfrm>
            <a:off x="4746625" y="2286000"/>
            <a:ext cx="1149350" cy="396875"/>
            <a:chOff x="2880" y="1632"/>
            <a:chExt cx="724" cy="250"/>
          </a:xfrm>
        </p:grpSpPr>
        <p:grpSp>
          <p:nvGrpSpPr>
            <p:cNvPr id="69715" name="Group 3188"/>
            <p:cNvGrpSpPr>
              <a:grpSpLocks/>
            </p:cNvGrpSpPr>
            <p:nvPr/>
          </p:nvGrpSpPr>
          <p:grpSpPr bwMode="auto">
            <a:xfrm>
              <a:off x="3168" y="1632"/>
              <a:ext cx="436" cy="250"/>
              <a:chOff x="4416" y="1440"/>
              <a:chExt cx="678" cy="260"/>
            </a:xfrm>
          </p:grpSpPr>
          <p:sp>
            <p:nvSpPr>
              <p:cNvPr id="69719" name="Rectangle 3189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20" name="Text Box 3190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678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3 5 6</a:t>
                </a:r>
              </a:p>
            </p:txBody>
          </p:sp>
        </p:grpSp>
        <p:grpSp>
          <p:nvGrpSpPr>
            <p:cNvPr id="69716" name="Group 3191"/>
            <p:cNvGrpSpPr>
              <a:grpSpLocks/>
            </p:cNvGrpSpPr>
            <p:nvPr/>
          </p:nvGrpSpPr>
          <p:grpSpPr bwMode="auto">
            <a:xfrm>
              <a:off x="2880" y="1632"/>
              <a:ext cx="326" cy="250"/>
              <a:chOff x="336" y="1440"/>
              <a:chExt cx="489" cy="250"/>
            </a:xfrm>
          </p:grpSpPr>
          <p:sp>
            <p:nvSpPr>
              <p:cNvPr id="69717" name="Rectangle 3192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18" name="Text Box 3193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2 +</a:t>
                </a:r>
              </a:p>
            </p:txBody>
          </p:sp>
        </p:grpSp>
      </p:grpSp>
      <p:grpSp>
        <p:nvGrpSpPr>
          <p:cNvPr id="69689" name="Group 3194"/>
          <p:cNvGrpSpPr>
            <a:grpSpLocks/>
          </p:cNvGrpSpPr>
          <p:nvPr/>
        </p:nvGrpSpPr>
        <p:grpSpPr bwMode="auto">
          <a:xfrm>
            <a:off x="6042025" y="2819400"/>
            <a:ext cx="958850" cy="396875"/>
            <a:chOff x="3792" y="2064"/>
            <a:chExt cx="604" cy="250"/>
          </a:xfrm>
        </p:grpSpPr>
        <p:grpSp>
          <p:nvGrpSpPr>
            <p:cNvPr id="69709" name="Group 3195"/>
            <p:cNvGrpSpPr>
              <a:grpSpLocks/>
            </p:cNvGrpSpPr>
            <p:nvPr/>
          </p:nvGrpSpPr>
          <p:grpSpPr bwMode="auto">
            <a:xfrm>
              <a:off x="4080" y="2064"/>
              <a:ext cx="316" cy="250"/>
              <a:chOff x="4416" y="1440"/>
              <a:chExt cx="737" cy="260"/>
            </a:xfrm>
          </p:grpSpPr>
          <p:sp>
            <p:nvSpPr>
              <p:cNvPr id="69713" name="Rectangle 3196"/>
              <p:cNvSpPr>
                <a:spLocks noChangeArrowheads="1"/>
              </p:cNvSpPr>
              <p:nvPr/>
            </p:nvSpPr>
            <p:spPr bwMode="auto">
              <a:xfrm>
                <a:off x="4416" y="1440"/>
                <a:ext cx="672" cy="213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14" name="Text Box 3197"/>
              <p:cNvSpPr txBox="1">
                <a:spLocks noChangeArrowheads="1"/>
              </p:cNvSpPr>
              <p:nvPr/>
            </p:nvSpPr>
            <p:spPr bwMode="auto">
              <a:xfrm>
                <a:off x="4416" y="1440"/>
                <a:ext cx="737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5 6</a:t>
                </a:r>
              </a:p>
            </p:txBody>
          </p:sp>
        </p:grpSp>
        <p:grpSp>
          <p:nvGrpSpPr>
            <p:cNvPr id="69710" name="Group 3198"/>
            <p:cNvGrpSpPr>
              <a:grpSpLocks/>
            </p:cNvGrpSpPr>
            <p:nvPr/>
          </p:nvGrpSpPr>
          <p:grpSpPr bwMode="auto">
            <a:xfrm>
              <a:off x="3792" y="2064"/>
              <a:ext cx="326" cy="250"/>
              <a:chOff x="336" y="1440"/>
              <a:chExt cx="489" cy="250"/>
            </a:xfrm>
          </p:grpSpPr>
          <p:sp>
            <p:nvSpPr>
              <p:cNvPr id="69711" name="Rectangle 3199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12" name="Text Box 3200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48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3 +</a:t>
                </a:r>
              </a:p>
            </p:txBody>
          </p:sp>
        </p:grpSp>
      </p:grpSp>
      <p:grpSp>
        <p:nvGrpSpPr>
          <p:cNvPr id="69690" name="Group 3201"/>
          <p:cNvGrpSpPr>
            <a:grpSpLocks/>
          </p:cNvGrpSpPr>
          <p:nvPr/>
        </p:nvGrpSpPr>
        <p:grpSpPr bwMode="auto">
          <a:xfrm>
            <a:off x="2003425" y="2133600"/>
            <a:ext cx="1371600" cy="396875"/>
            <a:chOff x="1344" y="1536"/>
            <a:chExt cx="863" cy="226"/>
          </a:xfrm>
        </p:grpSpPr>
        <p:grpSp>
          <p:nvGrpSpPr>
            <p:cNvPr id="69703" name="Group 3202"/>
            <p:cNvGrpSpPr>
              <a:grpSpLocks/>
            </p:cNvGrpSpPr>
            <p:nvPr/>
          </p:nvGrpSpPr>
          <p:grpSpPr bwMode="auto">
            <a:xfrm>
              <a:off x="1344" y="1536"/>
              <a:ext cx="432" cy="226"/>
              <a:chOff x="336" y="1440"/>
              <a:chExt cx="432" cy="226"/>
            </a:xfrm>
          </p:grpSpPr>
          <p:sp>
            <p:nvSpPr>
              <p:cNvPr id="69707" name="Rectangle 3203"/>
              <p:cNvSpPr>
                <a:spLocks noChangeArrowheads="1"/>
              </p:cNvSpPr>
              <p:nvPr/>
            </p:nvSpPr>
            <p:spPr bwMode="auto">
              <a:xfrm>
                <a:off x="336" y="1440"/>
                <a:ext cx="432" cy="205"/>
              </a:xfrm>
              <a:prstGeom prst="rect">
                <a:avLst/>
              </a:prstGeom>
              <a:solidFill>
                <a:srgbClr val="CC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08" name="Text Box 3204"/>
              <p:cNvSpPr txBox="1">
                <a:spLocks noChangeArrowheads="1"/>
              </p:cNvSpPr>
              <p:nvPr/>
            </p:nvSpPr>
            <p:spPr bwMode="auto">
              <a:xfrm>
                <a:off x="336" y="1440"/>
                <a:ext cx="326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1 +</a:t>
                </a:r>
              </a:p>
            </p:txBody>
          </p:sp>
        </p:grpSp>
        <p:grpSp>
          <p:nvGrpSpPr>
            <p:cNvPr id="69704" name="Group 3205"/>
            <p:cNvGrpSpPr>
              <a:grpSpLocks/>
            </p:cNvGrpSpPr>
            <p:nvPr/>
          </p:nvGrpSpPr>
          <p:grpSpPr bwMode="auto">
            <a:xfrm>
              <a:off x="1632" y="1536"/>
              <a:ext cx="575" cy="226"/>
              <a:chOff x="432" y="1728"/>
              <a:chExt cx="432" cy="226"/>
            </a:xfrm>
          </p:grpSpPr>
          <p:sp>
            <p:nvSpPr>
              <p:cNvPr id="69705" name="Rectangle 3206"/>
              <p:cNvSpPr>
                <a:spLocks noChangeArrowheads="1"/>
              </p:cNvSpPr>
              <p:nvPr/>
            </p:nvSpPr>
            <p:spPr bwMode="auto">
              <a:xfrm>
                <a:off x="432" y="1728"/>
                <a:ext cx="432" cy="205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2800">
                  <a:latin typeface="Wingdings" panose="05000000000000000000" pitchFamily="2" charset="2"/>
                </a:endParaRPr>
              </a:p>
            </p:txBody>
          </p:sp>
          <p:sp>
            <p:nvSpPr>
              <p:cNvPr id="69706" name="Text Box 3207"/>
              <p:cNvSpPr txBox="1">
                <a:spLocks noChangeArrowheads="1"/>
              </p:cNvSpPr>
              <p:nvPr/>
            </p:nvSpPr>
            <p:spPr bwMode="auto">
              <a:xfrm>
                <a:off x="432" y="1728"/>
                <a:ext cx="417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b="0">
                    <a:latin typeface="Times New Roman" panose="02020603050405020304" pitchFamily="18" charset="0"/>
                  </a:rPr>
                  <a:t>2 3 5 6</a:t>
                </a:r>
              </a:p>
            </p:txBody>
          </p:sp>
        </p:grpSp>
      </p:grpSp>
      <p:sp>
        <p:nvSpPr>
          <p:cNvPr id="69691" name="Text Box 3208"/>
          <p:cNvSpPr txBox="1">
            <a:spLocks noChangeArrowheads="1"/>
          </p:cNvSpPr>
          <p:nvPr/>
        </p:nvSpPr>
        <p:spPr bwMode="auto">
          <a:xfrm>
            <a:off x="4670425" y="1447800"/>
            <a:ext cx="1187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latin typeface="Times New Roman" panose="02020603050405020304" pitchFamily="18" charset="0"/>
              </a:rPr>
              <a:t>transaction</a:t>
            </a:r>
          </a:p>
        </p:txBody>
      </p:sp>
      <p:sp>
        <p:nvSpPr>
          <p:cNvPr id="69692" name="Rectangle 3209"/>
          <p:cNvSpPr>
            <a:spLocks noChangeArrowheads="1"/>
          </p:cNvSpPr>
          <p:nvPr/>
        </p:nvSpPr>
        <p:spPr bwMode="auto">
          <a:xfrm>
            <a:off x="2362200" y="5257800"/>
            <a:ext cx="762000" cy="914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93" name="Line 3210"/>
          <p:cNvSpPr>
            <a:spLocks noChangeShapeType="1"/>
          </p:cNvSpPr>
          <p:nvPr/>
        </p:nvSpPr>
        <p:spPr bwMode="auto">
          <a:xfrm flipH="1">
            <a:off x="2743200" y="4800600"/>
            <a:ext cx="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4" name="Line 3211"/>
          <p:cNvSpPr>
            <a:spLocks noChangeShapeType="1"/>
          </p:cNvSpPr>
          <p:nvPr/>
        </p:nvSpPr>
        <p:spPr bwMode="auto">
          <a:xfrm>
            <a:off x="2743200" y="4800600"/>
            <a:ext cx="685800" cy="4572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5" name="Rectangle 3212"/>
          <p:cNvSpPr>
            <a:spLocks noChangeArrowheads="1"/>
          </p:cNvSpPr>
          <p:nvPr/>
        </p:nvSpPr>
        <p:spPr bwMode="auto">
          <a:xfrm>
            <a:off x="3200400" y="5257800"/>
            <a:ext cx="762000" cy="5334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96" name="Rectangle 3213"/>
          <p:cNvSpPr>
            <a:spLocks noChangeArrowheads="1"/>
          </p:cNvSpPr>
          <p:nvPr/>
        </p:nvSpPr>
        <p:spPr bwMode="auto">
          <a:xfrm>
            <a:off x="3886200" y="3429000"/>
            <a:ext cx="6858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97" name="Rectangle 3214"/>
          <p:cNvSpPr>
            <a:spLocks noChangeArrowheads="1"/>
          </p:cNvSpPr>
          <p:nvPr/>
        </p:nvSpPr>
        <p:spPr bwMode="auto">
          <a:xfrm>
            <a:off x="3124200" y="4267200"/>
            <a:ext cx="685800" cy="457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698" name="Line 3215"/>
          <p:cNvSpPr>
            <a:spLocks noChangeShapeType="1"/>
          </p:cNvSpPr>
          <p:nvPr/>
        </p:nvSpPr>
        <p:spPr bwMode="auto">
          <a:xfrm>
            <a:off x="5638800" y="3886200"/>
            <a:ext cx="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99" name="Line 3216"/>
          <p:cNvSpPr>
            <a:spLocks noChangeShapeType="1"/>
          </p:cNvSpPr>
          <p:nvPr/>
        </p:nvSpPr>
        <p:spPr bwMode="auto">
          <a:xfrm>
            <a:off x="5715000" y="3886200"/>
            <a:ext cx="990600" cy="609600"/>
          </a:xfrm>
          <a:prstGeom prst="line">
            <a:avLst/>
          </a:prstGeom>
          <a:noFill/>
          <a:ln w="444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700" name="Rectangle 3217"/>
          <p:cNvSpPr>
            <a:spLocks noChangeArrowheads="1"/>
          </p:cNvSpPr>
          <p:nvPr/>
        </p:nvSpPr>
        <p:spPr bwMode="auto">
          <a:xfrm>
            <a:off x="5181600" y="4495800"/>
            <a:ext cx="838200" cy="11430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701" name="Rectangle 3218"/>
          <p:cNvSpPr>
            <a:spLocks noChangeArrowheads="1"/>
          </p:cNvSpPr>
          <p:nvPr/>
        </p:nvSpPr>
        <p:spPr bwMode="auto">
          <a:xfrm>
            <a:off x="6324600" y="4495800"/>
            <a:ext cx="838200" cy="8382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702" name="Text Box 3219"/>
          <p:cNvSpPr txBox="1">
            <a:spLocks noChangeArrowheads="1"/>
          </p:cNvSpPr>
          <p:nvPr/>
        </p:nvSpPr>
        <p:spPr bwMode="auto">
          <a:xfrm>
            <a:off x="4038600" y="5943600"/>
            <a:ext cx="4806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0">
                <a:latin typeface="Times New Roman" panose="02020603050405020304" pitchFamily="18" charset="0"/>
              </a:rPr>
              <a:t>Match transaction against 11 out of 15 candidates</a:t>
            </a:r>
          </a:p>
        </p:txBody>
      </p:sp>
    </p:spTree>
    <p:extLst>
      <p:ext uri="{BB962C8B-B14F-4D97-AF65-F5344CB8AC3E}">
        <p14:creationId xmlns:p14="http://schemas.microsoft.com/office/powerpoint/2010/main" val="220967492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C39F30-ADA9-49C5-84AE-AA28A4A6EF8B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620000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Why Is Freq. Pattern Mining Important?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Freq. pattern: An intrinsic and important property of datasets </a:t>
            </a:r>
          </a:p>
          <a:p>
            <a:pPr eaLnBrk="1" hangingPunct="1"/>
            <a:r>
              <a:rPr lang="en-US" altLang="en-US" sz="2400" dirty="0" smtClean="0"/>
              <a:t>Foundation for many essential data mining tasks</a:t>
            </a:r>
          </a:p>
          <a:p>
            <a:pPr lvl="1" eaLnBrk="1" hangingPunct="1"/>
            <a:r>
              <a:rPr lang="en-US" altLang="en-US" sz="2400" dirty="0" smtClean="0"/>
              <a:t>Association, correlation, and causality analysis</a:t>
            </a:r>
          </a:p>
          <a:p>
            <a:pPr lvl="1" eaLnBrk="1" hangingPunct="1"/>
            <a:r>
              <a:rPr lang="en-US" altLang="en-US" sz="2400" dirty="0" smtClean="0"/>
              <a:t>Sequential, structural (e.g., sub-graph) patterns</a:t>
            </a:r>
          </a:p>
          <a:p>
            <a:pPr lvl="1" eaLnBrk="1" hangingPunct="1"/>
            <a:r>
              <a:rPr lang="en-US" altLang="en-US" sz="2400" dirty="0" smtClean="0"/>
              <a:t>Pattern analysis in spatiotemporal, multimedia, time-series, and stream data </a:t>
            </a:r>
          </a:p>
          <a:p>
            <a:pPr lvl="1" eaLnBrk="1" hangingPunct="1"/>
            <a:r>
              <a:rPr lang="en-US" altLang="en-US" sz="2400" dirty="0" smtClean="0"/>
              <a:t>Classification: discriminative, frequent pattern analysis</a:t>
            </a:r>
          </a:p>
          <a:p>
            <a:pPr lvl="1" eaLnBrk="1" hangingPunct="1"/>
            <a:r>
              <a:rPr lang="en-US" altLang="en-US" sz="2400" dirty="0" smtClean="0"/>
              <a:t>Cluster analysis: frequent pattern-based clustering</a:t>
            </a:r>
          </a:p>
          <a:p>
            <a:pPr lvl="1" eaLnBrk="1" hangingPunct="1"/>
            <a:r>
              <a:rPr lang="en-US" altLang="en-US" sz="2400" dirty="0" smtClean="0"/>
              <a:t>Data warehousing: iceberg cube and cube-gradient </a:t>
            </a:r>
          </a:p>
          <a:p>
            <a:pPr lvl="1" eaLnBrk="1" hangingPunct="1"/>
            <a:r>
              <a:rPr lang="en-US" altLang="en-US" sz="2400" dirty="0" smtClean="0"/>
              <a:t>Semantic data compression: fascicles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Improving the Efficiency of </a:t>
            </a:r>
            <a:r>
              <a:rPr lang="en-US" altLang="en-US" dirty="0" err="1" smtClean="0"/>
              <a:t>Apriori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Other Methods</a:t>
            </a:r>
          </a:p>
          <a:p>
            <a:pPr lvl="1"/>
            <a:r>
              <a:rPr lang="en-US" altLang="en-US" dirty="0" smtClean="0"/>
              <a:t>Partition: Scan Database Only Twice</a:t>
            </a:r>
          </a:p>
          <a:p>
            <a:pPr lvl="2"/>
            <a:r>
              <a:rPr lang="en-US" altLang="en-US" dirty="0" smtClean="0"/>
              <a:t>A</a:t>
            </a:r>
            <a:r>
              <a:rPr lang="en-US" altLang="en-US" dirty="0"/>
              <a:t>. </a:t>
            </a:r>
            <a:r>
              <a:rPr lang="en-US" altLang="en-US" dirty="0" err="1"/>
              <a:t>Savasere</a:t>
            </a:r>
            <a:r>
              <a:rPr lang="en-US" altLang="en-US" dirty="0"/>
              <a:t>, E. </a:t>
            </a:r>
            <a:r>
              <a:rPr lang="en-US" altLang="en-US" dirty="0" err="1"/>
              <a:t>Omiecinski</a:t>
            </a:r>
            <a:r>
              <a:rPr lang="en-US" altLang="en-US" dirty="0"/>
              <a:t> and S. </a:t>
            </a:r>
            <a:r>
              <a:rPr lang="en-US" altLang="en-US" dirty="0" err="1"/>
              <a:t>Navathe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chemeClr val="tx2"/>
                </a:solidFill>
              </a:rPr>
              <a:t>VLDB’95</a:t>
            </a:r>
          </a:p>
          <a:p>
            <a:pPr lvl="1"/>
            <a:r>
              <a:rPr lang="en-US" altLang="en-US" dirty="0" smtClean="0"/>
              <a:t>DHP: </a:t>
            </a:r>
            <a:r>
              <a:rPr lang="en-US" altLang="en-US" dirty="0"/>
              <a:t>Reduce the Number of </a:t>
            </a:r>
            <a:r>
              <a:rPr lang="en-US" altLang="en-US" dirty="0" smtClean="0"/>
              <a:t>Candidates</a:t>
            </a:r>
          </a:p>
          <a:p>
            <a:pPr lvl="2"/>
            <a:r>
              <a:rPr lang="en-US" dirty="0" smtClean="0"/>
              <a:t>DHP: Direct </a:t>
            </a:r>
            <a:r>
              <a:rPr lang="en-US" dirty="0"/>
              <a:t>Hashing and </a:t>
            </a:r>
            <a:r>
              <a:rPr lang="en-US" dirty="0" smtClean="0"/>
              <a:t>Pruning</a:t>
            </a:r>
          </a:p>
          <a:p>
            <a:pPr lvl="2"/>
            <a:r>
              <a:rPr lang="en-US" altLang="en-US" dirty="0"/>
              <a:t>J. Park, M. Chen, and P. Yu. </a:t>
            </a:r>
            <a:r>
              <a:rPr lang="en-US" altLang="en-US" dirty="0">
                <a:solidFill>
                  <a:schemeClr val="tx2"/>
                </a:solidFill>
              </a:rPr>
              <a:t>An effective hash-based algorithm for mining association rules</a:t>
            </a:r>
            <a:r>
              <a:rPr lang="en-US" altLang="en-US" dirty="0"/>
              <a:t>. </a:t>
            </a:r>
            <a:r>
              <a:rPr lang="en-US" altLang="en-US" i="1" dirty="0">
                <a:solidFill>
                  <a:schemeClr val="tx2"/>
                </a:solidFill>
              </a:rPr>
              <a:t>SIGMOD’95</a:t>
            </a:r>
          </a:p>
          <a:p>
            <a:pPr lvl="1"/>
            <a:r>
              <a:rPr lang="en-US" altLang="en-US" dirty="0" smtClean="0"/>
              <a:t>DIC</a:t>
            </a:r>
            <a:r>
              <a:rPr lang="en-US" altLang="en-US" dirty="0"/>
              <a:t>: Reduce Number of </a:t>
            </a:r>
            <a:r>
              <a:rPr lang="en-US" altLang="en-US" dirty="0" smtClean="0"/>
              <a:t>Scans</a:t>
            </a:r>
          </a:p>
          <a:p>
            <a:pPr lvl="2"/>
            <a:r>
              <a:rPr lang="en-US" dirty="0" smtClean="0"/>
              <a:t>DIC: Dynamic </a:t>
            </a:r>
            <a:r>
              <a:rPr lang="en-US" dirty="0" err="1"/>
              <a:t>itemset</a:t>
            </a:r>
            <a:r>
              <a:rPr lang="en-US" dirty="0"/>
              <a:t> </a:t>
            </a:r>
            <a:r>
              <a:rPr lang="en-US" dirty="0" smtClean="0"/>
              <a:t>counting</a:t>
            </a:r>
          </a:p>
          <a:p>
            <a:pPr lvl="2"/>
            <a:r>
              <a:rPr lang="en-US" altLang="en-US" dirty="0"/>
              <a:t>H. </a:t>
            </a:r>
            <a:r>
              <a:rPr lang="en-US" altLang="en-US" dirty="0" err="1"/>
              <a:t>Toivonen</a:t>
            </a:r>
            <a:r>
              <a:rPr lang="en-US" altLang="en-US" dirty="0"/>
              <a:t>. </a:t>
            </a:r>
            <a:r>
              <a:rPr lang="en-US" altLang="en-US" dirty="0">
                <a:solidFill>
                  <a:schemeClr val="tx2"/>
                </a:solidFill>
              </a:rPr>
              <a:t>Sampling large databases for association rules</a:t>
            </a:r>
            <a:r>
              <a:rPr lang="en-US" altLang="en-US" dirty="0"/>
              <a:t>. In </a:t>
            </a:r>
            <a:r>
              <a:rPr lang="en-US" altLang="en-US" i="1" dirty="0" smtClean="0">
                <a:solidFill>
                  <a:schemeClr val="tx2"/>
                </a:solidFill>
              </a:rPr>
              <a:t>VLDB’96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639B-BC5C-4A4F-9E3D-71CBD19F3815}" type="datetime4">
              <a:rPr lang="en-US" smtClean="0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CC6C9-A112-4A2B-9FB2-18081900844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8754"/>
      </p:ext>
    </p:extLst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793038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Partition: Scan Database Only Twice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274320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Any </a:t>
            </a:r>
            <a:r>
              <a:rPr lang="en-US" altLang="en-US" sz="2400" dirty="0" err="1" smtClean="0"/>
              <a:t>itemset</a:t>
            </a:r>
            <a:r>
              <a:rPr lang="en-US" altLang="en-US" sz="2400" dirty="0" smtClean="0"/>
              <a:t> that is potentially frequent in DB must be frequent in at least one of the partitions of DB</a:t>
            </a:r>
          </a:p>
          <a:p>
            <a:pPr lvl="1" eaLnBrk="1" hangingPunct="1"/>
            <a:r>
              <a:rPr lang="en-US" altLang="en-US" sz="2400" dirty="0" smtClean="0"/>
              <a:t>Scan 1: partition database and find local frequent patterns</a:t>
            </a:r>
          </a:p>
          <a:p>
            <a:pPr lvl="1" eaLnBrk="1" hangingPunct="1"/>
            <a:r>
              <a:rPr lang="en-US" altLang="en-US" sz="2400" dirty="0" smtClean="0"/>
              <a:t>Scan 2: consolidate global frequent patterns</a:t>
            </a:r>
          </a:p>
          <a:p>
            <a:pPr eaLnBrk="1" hangingPunct="1"/>
            <a:r>
              <a:rPr lang="en-US" altLang="en-US" sz="2400" dirty="0" smtClean="0"/>
              <a:t>A. </a:t>
            </a:r>
            <a:r>
              <a:rPr lang="en-US" altLang="en-US" sz="2400" dirty="0" err="1" smtClean="0"/>
              <a:t>Savasere</a:t>
            </a:r>
            <a:r>
              <a:rPr lang="en-US" altLang="en-US" sz="2400" dirty="0" smtClean="0"/>
              <a:t>, E. </a:t>
            </a:r>
            <a:r>
              <a:rPr lang="en-US" altLang="en-US" sz="2400" dirty="0" err="1" smtClean="0"/>
              <a:t>Omiecinski</a:t>
            </a:r>
            <a:r>
              <a:rPr lang="en-US" altLang="en-US" sz="2400" dirty="0" smtClean="0"/>
              <a:t> and S. </a:t>
            </a:r>
            <a:r>
              <a:rPr lang="en-US" altLang="en-US" sz="2400" dirty="0" err="1" smtClean="0"/>
              <a:t>Navathe</a:t>
            </a:r>
            <a:r>
              <a:rPr lang="en-US" altLang="en-US" sz="2400" dirty="0" smtClean="0"/>
              <a:t>, </a:t>
            </a:r>
            <a:r>
              <a:rPr lang="en-US" altLang="en-US" sz="2400" i="1" dirty="0" smtClean="0">
                <a:solidFill>
                  <a:schemeClr val="tx2"/>
                </a:solidFill>
              </a:rPr>
              <a:t>VLDB’95</a:t>
            </a: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066800" y="4495800"/>
            <a:ext cx="10668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alt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2895600" y="4343400"/>
            <a:ext cx="1066800" cy="1447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alt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5943600" y="4495800"/>
            <a:ext cx="1066800" cy="1295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altLang="en-US"/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4572000" y="5105400"/>
            <a:ext cx="46038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4906963" y="5105400"/>
            <a:ext cx="46037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4585" name="Oval 12"/>
          <p:cNvSpPr>
            <a:spLocks noChangeArrowheads="1"/>
          </p:cNvSpPr>
          <p:nvPr/>
        </p:nvSpPr>
        <p:spPr bwMode="auto">
          <a:xfrm>
            <a:off x="5257800" y="5105400"/>
            <a:ext cx="46038" cy="460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altLang="en-US"/>
          </a:p>
        </p:txBody>
      </p:sp>
      <p:sp>
        <p:nvSpPr>
          <p:cNvPr id="24586" name="TextBox 13"/>
          <p:cNvSpPr txBox="1">
            <a:spLocks noChangeArrowheads="1"/>
          </p:cNvSpPr>
          <p:nvPr/>
        </p:nvSpPr>
        <p:spPr bwMode="auto">
          <a:xfrm>
            <a:off x="1371600" y="5715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DB</a:t>
            </a:r>
            <a:r>
              <a:rPr lang="en-US" altLang="en-US" sz="1800" baseline="-25000"/>
              <a:t>1</a:t>
            </a:r>
          </a:p>
        </p:txBody>
      </p:sp>
      <p:sp>
        <p:nvSpPr>
          <p:cNvPr id="24587" name="TextBox 14"/>
          <p:cNvSpPr txBox="1">
            <a:spLocks noChangeArrowheads="1"/>
          </p:cNvSpPr>
          <p:nvPr/>
        </p:nvSpPr>
        <p:spPr bwMode="auto">
          <a:xfrm>
            <a:off x="3200400" y="5715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DB</a:t>
            </a:r>
            <a:r>
              <a:rPr lang="en-US" altLang="en-US" sz="1800" baseline="-25000"/>
              <a:t>2</a:t>
            </a:r>
          </a:p>
        </p:txBody>
      </p:sp>
      <p:sp>
        <p:nvSpPr>
          <p:cNvPr id="24588" name="TextBox 15"/>
          <p:cNvSpPr txBox="1">
            <a:spLocks noChangeArrowheads="1"/>
          </p:cNvSpPr>
          <p:nvPr/>
        </p:nvSpPr>
        <p:spPr bwMode="auto">
          <a:xfrm>
            <a:off x="6248400" y="5715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DB</a:t>
            </a:r>
            <a:r>
              <a:rPr lang="en-US" altLang="en-US" sz="1800" baseline="-25000"/>
              <a:t>k</a:t>
            </a:r>
          </a:p>
        </p:txBody>
      </p:sp>
      <p:sp>
        <p:nvSpPr>
          <p:cNvPr id="24589" name="TextBox 16"/>
          <p:cNvSpPr txBox="1">
            <a:spLocks noChangeArrowheads="1"/>
          </p:cNvSpPr>
          <p:nvPr/>
        </p:nvSpPr>
        <p:spPr bwMode="auto">
          <a:xfrm>
            <a:off x="2362200" y="5715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+</a:t>
            </a:r>
          </a:p>
        </p:txBody>
      </p:sp>
      <p:sp>
        <p:nvSpPr>
          <p:cNvPr id="24590" name="TextBox 18"/>
          <p:cNvSpPr txBox="1">
            <a:spLocks noChangeArrowheads="1"/>
          </p:cNvSpPr>
          <p:nvPr/>
        </p:nvSpPr>
        <p:spPr bwMode="auto">
          <a:xfrm>
            <a:off x="7239000" y="57150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=       DB</a:t>
            </a:r>
          </a:p>
        </p:txBody>
      </p:sp>
      <p:sp>
        <p:nvSpPr>
          <p:cNvPr id="24591" name="TextBox 19"/>
          <p:cNvSpPr txBox="1">
            <a:spLocks noChangeArrowheads="1"/>
          </p:cNvSpPr>
          <p:nvPr/>
        </p:nvSpPr>
        <p:spPr bwMode="auto">
          <a:xfrm>
            <a:off x="5638800" y="5715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+</a:t>
            </a:r>
          </a:p>
        </p:txBody>
      </p:sp>
      <p:sp>
        <p:nvSpPr>
          <p:cNvPr id="24592" name="TextBox 20"/>
          <p:cNvSpPr txBox="1">
            <a:spLocks noChangeArrowheads="1"/>
          </p:cNvSpPr>
          <p:nvPr/>
        </p:nvSpPr>
        <p:spPr bwMode="auto">
          <a:xfrm>
            <a:off x="4114800" y="5715000"/>
            <a:ext cx="22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+</a:t>
            </a:r>
          </a:p>
        </p:txBody>
      </p:sp>
      <p:sp>
        <p:nvSpPr>
          <p:cNvPr id="24593" name="TextBox 21"/>
          <p:cNvSpPr txBox="1">
            <a:spLocks noChangeArrowheads="1"/>
          </p:cNvSpPr>
          <p:nvPr/>
        </p:nvSpPr>
        <p:spPr bwMode="auto">
          <a:xfrm>
            <a:off x="762000" y="6096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sup</a:t>
            </a:r>
            <a:r>
              <a:rPr lang="en-US" altLang="en-US" sz="1800" baseline="-25000"/>
              <a:t>1</a:t>
            </a:r>
            <a:r>
              <a:rPr lang="en-US" altLang="en-US" sz="1800"/>
              <a:t>(i) &lt; </a:t>
            </a:r>
            <a:r>
              <a:rPr lang="el-GR" altLang="en-US" sz="1800"/>
              <a:t>σ</a:t>
            </a:r>
            <a:r>
              <a:rPr lang="en-US" altLang="en-US" sz="1800"/>
              <a:t>DB</a:t>
            </a:r>
            <a:r>
              <a:rPr lang="en-US" altLang="en-US" sz="1800" baseline="-25000"/>
              <a:t>1</a:t>
            </a:r>
          </a:p>
        </p:txBody>
      </p:sp>
      <p:sp>
        <p:nvSpPr>
          <p:cNvPr id="24594" name="TextBox 22"/>
          <p:cNvSpPr txBox="1">
            <a:spLocks noChangeArrowheads="1"/>
          </p:cNvSpPr>
          <p:nvPr/>
        </p:nvSpPr>
        <p:spPr bwMode="auto">
          <a:xfrm>
            <a:off x="2590800" y="60960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sup</a:t>
            </a:r>
            <a:r>
              <a:rPr lang="en-US" altLang="en-US" sz="1800" baseline="-25000"/>
              <a:t>2</a:t>
            </a:r>
            <a:r>
              <a:rPr lang="en-US" altLang="en-US" sz="1800"/>
              <a:t>(i) &lt; </a:t>
            </a:r>
            <a:r>
              <a:rPr lang="el-GR" altLang="en-US" sz="1800"/>
              <a:t>σ</a:t>
            </a:r>
            <a:r>
              <a:rPr lang="en-US" altLang="en-US" sz="1800"/>
              <a:t>DB</a:t>
            </a:r>
            <a:r>
              <a:rPr lang="en-US" altLang="en-US" sz="1800" baseline="-25000"/>
              <a:t>2</a:t>
            </a:r>
          </a:p>
        </p:txBody>
      </p:sp>
      <p:sp>
        <p:nvSpPr>
          <p:cNvPr id="24595" name="TextBox 23"/>
          <p:cNvSpPr txBox="1">
            <a:spLocks noChangeArrowheads="1"/>
          </p:cNvSpPr>
          <p:nvPr/>
        </p:nvSpPr>
        <p:spPr bwMode="auto">
          <a:xfrm>
            <a:off x="5486400" y="61071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sup</a:t>
            </a:r>
            <a:r>
              <a:rPr lang="en-US" altLang="en-US" sz="1800" baseline="-25000"/>
              <a:t>k</a:t>
            </a:r>
            <a:r>
              <a:rPr lang="en-US" altLang="en-US" sz="1800"/>
              <a:t>(i) &lt; </a:t>
            </a:r>
            <a:r>
              <a:rPr lang="el-GR" altLang="en-US" sz="1800"/>
              <a:t>σ</a:t>
            </a:r>
            <a:r>
              <a:rPr lang="en-US" altLang="en-US" sz="1800"/>
              <a:t>DB</a:t>
            </a:r>
            <a:r>
              <a:rPr lang="en-US" altLang="en-US" sz="1800" baseline="-25000"/>
              <a:t>k</a:t>
            </a:r>
          </a:p>
        </p:txBody>
      </p:sp>
      <p:sp>
        <p:nvSpPr>
          <p:cNvPr id="24596" name="TextBox 24"/>
          <p:cNvSpPr txBox="1">
            <a:spLocks noChangeArrowheads="1"/>
          </p:cNvSpPr>
          <p:nvPr/>
        </p:nvSpPr>
        <p:spPr bwMode="auto">
          <a:xfrm>
            <a:off x="7391400" y="6107113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800"/>
              <a:t>sup(i) &lt; </a:t>
            </a:r>
            <a:r>
              <a:rPr lang="el-GR" altLang="en-US" sz="1800"/>
              <a:t>σ</a:t>
            </a:r>
            <a:r>
              <a:rPr lang="en-US" altLang="en-US" sz="1800"/>
              <a:t>DB</a:t>
            </a:r>
            <a:endParaRPr lang="en-US" altLang="en-US" sz="1800" baseline="-250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1AFF2C6-05A4-4B7F-A898-B4E322F8E59A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DHP: Reduce the Number of Candidates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313" y="1371600"/>
            <a:ext cx="8497887" cy="51054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 dirty="0" smtClean="0"/>
              <a:t>A </a:t>
            </a:r>
            <a:r>
              <a:rPr lang="en-US" altLang="en-US" sz="2000" i="1" dirty="0" smtClean="0"/>
              <a:t>k</a:t>
            </a:r>
            <a:r>
              <a:rPr lang="en-US" altLang="en-US" sz="2000" dirty="0" smtClean="0"/>
              <a:t>-</a:t>
            </a:r>
            <a:r>
              <a:rPr lang="en-US" altLang="en-US" sz="2000" dirty="0" err="1" smtClean="0"/>
              <a:t>itemset</a:t>
            </a:r>
            <a:r>
              <a:rPr lang="en-US" altLang="en-US" sz="2000" dirty="0" smtClean="0"/>
              <a:t> whose corresponding hashing bucket count is below the threshold cannot be frequent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 smtClean="0"/>
              <a:t>Candidates: a, b, c, d, 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 smtClean="0"/>
              <a:t>Hash entries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z="2000" dirty="0" smtClean="0"/>
              <a:t>{ab, ad, ae}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z="2000" dirty="0" smtClean="0"/>
              <a:t>{</a:t>
            </a:r>
            <a:r>
              <a:rPr lang="en-US" altLang="en-US" sz="2000" dirty="0" err="1" smtClean="0"/>
              <a:t>bd</a:t>
            </a:r>
            <a:r>
              <a:rPr lang="en-US" altLang="en-US" sz="2000" dirty="0" smtClean="0"/>
              <a:t>, be, de}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z="2000" dirty="0" smtClean="0"/>
              <a:t>…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 smtClean="0"/>
              <a:t>Frequent 1-itemset: a, b, d, 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dirty="0" smtClean="0"/>
              <a:t>ab is not a candidate 2-itemset if the sum of count of {ab, ad, ae} is below support threshold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 dirty="0" smtClean="0"/>
              <a:t>J. Park, M. Chen, and P. Yu. </a:t>
            </a:r>
            <a:r>
              <a:rPr lang="en-US" altLang="en-US" sz="2000" dirty="0" smtClean="0">
                <a:solidFill>
                  <a:schemeClr val="tx2"/>
                </a:solidFill>
              </a:rPr>
              <a:t>An effective hash-based algorithm for mining association rules</a:t>
            </a:r>
            <a:r>
              <a:rPr lang="en-US" altLang="en-US" sz="2000" dirty="0" smtClean="0"/>
              <a:t>. </a:t>
            </a:r>
            <a:r>
              <a:rPr lang="en-US" altLang="en-US" sz="2000" i="1" dirty="0" smtClean="0">
                <a:solidFill>
                  <a:schemeClr val="tx2"/>
                </a:solidFill>
              </a:rPr>
              <a:t>SIGMOD’95</a:t>
            </a:r>
          </a:p>
        </p:txBody>
      </p:sp>
      <p:grpSp>
        <p:nvGrpSpPr>
          <p:cNvPr id="25605" name="Group 25"/>
          <p:cNvGrpSpPr>
            <a:grpSpLocks/>
          </p:cNvGrpSpPr>
          <p:nvPr/>
        </p:nvGrpSpPr>
        <p:grpSpPr bwMode="auto">
          <a:xfrm>
            <a:off x="5715000" y="1981200"/>
            <a:ext cx="2133600" cy="2547938"/>
            <a:chOff x="5715000" y="1981200"/>
            <a:chExt cx="2133600" cy="2548354"/>
          </a:xfrm>
        </p:grpSpPr>
        <p:sp>
          <p:nvSpPr>
            <p:cNvPr id="25607" name="Rectangle 6"/>
            <p:cNvSpPr>
              <a:spLocks noChangeArrowheads="1"/>
            </p:cNvSpPr>
            <p:nvPr/>
          </p:nvSpPr>
          <p:spPr bwMode="auto">
            <a:xfrm>
              <a:off x="5715000" y="1981200"/>
              <a:ext cx="2133600" cy="251460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altLang="en-US"/>
            </a:p>
          </p:txBody>
        </p:sp>
        <p:cxnSp>
          <p:nvCxnSpPr>
            <p:cNvPr id="25608" name="Straight Connector 8"/>
            <p:cNvCxnSpPr>
              <a:cxnSpLocks noChangeShapeType="1"/>
            </p:cNvCxnSpPr>
            <p:nvPr/>
          </p:nvCxnSpPr>
          <p:spPr bwMode="auto">
            <a:xfrm>
              <a:off x="5715000" y="2360612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09" name="Straight Connector 10"/>
            <p:cNvCxnSpPr>
              <a:cxnSpLocks noChangeShapeType="1"/>
            </p:cNvCxnSpPr>
            <p:nvPr/>
          </p:nvCxnSpPr>
          <p:spPr bwMode="auto">
            <a:xfrm>
              <a:off x="5715000" y="2667000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0" name="Straight Connector 11"/>
            <p:cNvCxnSpPr>
              <a:cxnSpLocks noChangeShapeType="1"/>
            </p:cNvCxnSpPr>
            <p:nvPr/>
          </p:nvCxnSpPr>
          <p:spPr bwMode="auto">
            <a:xfrm>
              <a:off x="5715000" y="3048000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1" name="Straight Connector 12"/>
            <p:cNvCxnSpPr>
              <a:cxnSpLocks noChangeShapeType="1"/>
            </p:cNvCxnSpPr>
            <p:nvPr/>
          </p:nvCxnSpPr>
          <p:spPr bwMode="auto">
            <a:xfrm>
              <a:off x="5715000" y="4191000"/>
              <a:ext cx="2133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12" name="Straight Connector 14"/>
            <p:cNvCxnSpPr>
              <a:cxnSpLocks noChangeShapeType="1"/>
            </p:cNvCxnSpPr>
            <p:nvPr/>
          </p:nvCxnSpPr>
          <p:spPr bwMode="auto">
            <a:xfrm rot="5400000">
              <a:off x="5143500" y="3238500"/>
              <a:ext cx="2514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13" name="TextBox 15"/>
            <p:cNvSpPr txBox="1">
              <a:spLocks noChangeArrowheads="1"/>
            </p:cNvSpPr>
            <p:nvPr/>
          </p:nvSpPr>
          <p:spPr bwMode="auto">
            <a:xfrm>
              <a:off x="5715000" y="1981200"/>
              <a:ext cx="7489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800"/>
                <a:t>count</a:t>
              </a:r>
            </a:p>
          </p:txBody>
        </p:sp>
        <p:sp>
          <p:nvSpPr>
            <p:cNvPr id="25614" name="TextBox 16"/>
            <p:cNvSpPr txBox="1">
              <a:spLocks noChangeArrowheads="1"/>
            </p:cNvSpPr>
            <p:nvPr/>
          </p:nvSpPr>
          <p:spPr bwMode="auto">
            <a:xfrm>
              <a:off x="6553200" y="1981200"/>
              <a:ext cx="106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800" dirty="0"/>
                <a:t>itemsets</a:t>
              </a:r>
            </a:p>
          </p:txBody>
        </p:sp>
        <p:sp>
          <p:nvSpPr>
            <p:cNvPr id="25615" name="TextBox 17"/>
            <p:cNvSpPr txBox="1">
              <a:spLocks noChangeArrowheads="1"/>
            </p:cNvSpPr>
            <p:nvPr/>
          </p:nvSpPr>
          <p:spPr bwMode="auto">
            <a:xfrm>
              <a:off x="5867400" y="2404646"/>
              <a:ext cx="53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600"/>
                <a:t>35</a:t>
              </a:r>
            </a:p>
          </p:txBody>
        </p:sp>
        <p:sp>
          <p:nvSpPr>
            <p:cNvPr id="25616" name="TextBox 18"/>
            <p:cNvSpPr txBox="1">
              <a:spLocks noChangeArrowheads="1"/>
            </p:cNvSpPr>
            <p:nvPr/>
          </p:nvSpPr>
          <p:spPr bwMode="auto">
            <a:xfrm>
              <a:off x="6477000" y="2362200"/>
              <a:ext cx="1371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600"/>
                <a:t>{ab, ad, ae}</a:t>
              </a:r>
            </a:p>
          </p:txBody>
        </p:sp>
        <p:sp>
          <p:nvSpPr>
            <p:cNvPr id="25617" name="TextBox 19"/>
            <p:cNvSpPr txBox="1">
              <a:spLocks noChangeArrowheads="1"/>
            </p:cNvSpPr>
            <p:nvPr/>
          </p:nvSpPr>
          <p:spPr bwMode="auto">
            <a:xfrm>
              <a:off x="6400800" y="4191000"/>
              <a:ext cx="1371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600"/>
                <a:t>{yz, qs, wt}</a:t>
              </a:r>
            </a:p>
          </p:txBody>
        </p:sp>
        <p:sp>
          <p:nvSpPr>
            <p:cNvPr id="25618" name="TextBox 20"/>
            <p:cNvSpPr txBox="1">
              <a:spLocks noChangeArrowheads="1"/>
            </p:cNvSpPr>
            <p:nvPr/>
          </p:nvSpPr>
          <p:spPr bwMode="auto">
            <a:xfrm>
              <a:off x="5867400" y="2667000"/>
              <a:ext cx="53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600"/>
                <a:t>88</a:t>
              </a:r>
            </a:p>
          </p:txBody>
        </p:sp>
        <p:sp>
          <p:nvSpPr>
            <p:cNvPr id="25619" name="TextBox 21"/>
            <p:cNvSpPr txBox="1">
              <a:spLocks noChangeArrowheads="1"/>
            </p:cNvSpPr>
            <p:nvPr/>
          </p:nvSpPr>
          <p:spPr bwMode="auto">
            <a:xfrm>
              <a:off x="5791200" y="4191000"/>
              <a:ext cx="533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600"/>
                <a:t>102</a:t>
              </a:r>
            </a:p>
          </p:txBody>
        </p:sp>
        <p:sp>
          <p:nvSpPr>
            <p:cNvPr id="25620" name="TextBox 22"/>
            <p:cNvSpPr txBox="1">
              <a:spLocks noChangeArrowheads="1"/>
            </p:cNvSpPr>
            <p:nvPr/>
          </p:nvSpPr>
          <p:spPr bwMode="auto">
            <a:xfrm flipV="1">
              <a:off x="5943600" y="3200400"/>
              <a:ext cx="228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600"/>
                <a:t>...</a:t>
              </a:r>
            </a:p>
          </p:txBody>
        </p:sp>
        <p:sp>
          <p:nvSpPr>
            <p:cNvPr id="25621" name="TextBox 23"/>
            <p:cNvSpPr txBox="1">
              <a:spLocks noChangeArrowheads="1"/>
            </p:cNvSpPr>
            <p:nvPr/>
          </p:nvSpPr>
          <p:spPr bwMode="auto">
            <a:xfrm>
              <a:off x="6477000" y="2667000"/>
              <a:ext cx="13716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600"/>
                <a:t>{bd, be, de}</a:t>
              </a:r>
            </a:p>
          </p:txBody>
        </p:sp>
        <p:sp>
          <p:nvSpPr>
            <p:cNvPr id="25622" name="TextBox 24"/>
            <p:cNvSpPr txBox="1">
              <a:spLocks noChangeArrowheads="1"/>
            </p:cNvSpPr>
            <p:nvPr/>
          </p:nvSpPr>
          <p:spPr bwMode="auto">
            <a:xfrm flipV="1">
              <a:off x="7010400" y="3276600"/>
              <a:ext cx="2286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altLang="en-US" sz="1600"/>
                <a:t>...</a:t>
              </a:r>
            </a:p>
          </p:txBody>
        </p:sp>
      </p:grpSp>
      <p:sp>
        <p:nvSpPr>
          <p:cNvPr id="25606" name="Rectangle 26"/>
          <p:cNvSpPr>
            <a:spLocks noChangeArrowheads="1"/>
          </p:cNvSpPr>
          <p:nvPr/>
        </p:nvSpPr>
        <p:spPr bwMode="auto">
          <a:xfrm>
            <a:off x="5943600" y="4495800"/>
            <a:ext cx="1463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/>
              <a:t>Hash Table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3558D49-96A4-4AA7-8641-66B60982C7CC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7"/>
            <a:ext cx="8305800" cy="48736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Sampling for Frequent Patterns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400" dirty="0" smtClean="0"/>
              <a:t>Select a sample of original database, mine frequent patterns within sample using </a:t>
            </a:r>
            <a:r>
              <a:rPr lang="en-US" altLang="en-US" sz="2400" dirty="0" err="1" smtClean="0"/>
              <a:t>Apriori</a:t>
            </a:r>
            <a:endParaRPr lang="en-US" altLang="en-US" sz="2400" dirty="0" smtClean="0"/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 smtClean="0"/>
              <a:t>Scan database once to verify frequent itemsets found in sample, only </a:t>
            </a:r>
            <a:r>
              <a:rPr lang="en-US" altLang="en-US" sz="2400" i="1" dirty="0" smtClean="0">
                <a:solidFill>
                  <a:schemeClr val="hlink"/>
                </a:solidFill>
              </a:rPr>
              <a:t>borders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of closure of frequent patterns are checked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dirty="0" smtClean="0"/>
              <a:t>Example: check </a:t>
            </a:r>
            <a:r>
              <a:rPr lang="en-US" altLang="en-US" sz="2400" i="1" dirty="0" err="1" smtClean="0"/>
              <a:t>abcd</a:t>
            </a:r>
            <a:r>
              <a:rPr lang="en-US" altLang="en-US" sz="2400" dirty="0" smtClean="0"/>
              <a:t> instead of </a:t>
            </a:r>
            <a:r>
              <a:rPr lang="en-US" altLang="en-US" sz="2400" i="1" dirty="0" smtClean="0"/>
              <a:t>ab, ac, …, etc.</a:t>
            </a:r>
            <a:endParaRPr lang="en-US" altLang="en-US" sz="2400" dirty="0" smtClean="0"/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 smtClean="0"/>
              <a:t>Scan database again to find missed frequent patterns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400" dirty="0" smtClean="0"/>
              <a:t>H. </a:t>
            </a:r>
            <a:r>
              <a:rPr lang="en-US" altLang="en-US" sz="2400" dirty="0" err="1" smtClean="0"/>
              <a:t>Toivonen</a:t>
            </a:r>
            <a:r>
              <a:rPr lang="en-US" altLang="en-US" sz="2400" dirty="0" smtClean="0"/>
              <a:t>. </a:t>
            </a:r>
            <a:r>
              <a:rPr lang="en-US" altLang="en-US" sz="2400" dirty="0" smtClean="0">
                <a:solidFill>
                  <a:schemeClr val="tx2"/>
                </a:solidFill>
              </a:rPr>
              <a:t>Sampling large databases for association rules</a:t>
            </a:r>
            <a:r>
              <a:rPr lang="en-US" altLang="en-US" sz="2400" dirty="0" smtClean="0"/>
              <a:t>. In </a:t>
            </a:r>
            <a:r>
              <a:rPr lang="en-US" altLang="en-US" sz="2400" i="1" dirty="0" smtClean="0">
                <a:solidFill>
                  <a:schemeClr val="tx2"/>
                </a:solidFill>
              </a:rPr>
              <a:t>VLDB’96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958D8F1-639B-4B46-B8F9-A1DCBE98FFE2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05800" cy="4064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DIC: Reduce Number of Scans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1524000" y="1524000"/>
            <a:ext cx="892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ABCD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457200" y="2286000"/>
            <a:ext cx="7175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ABC</a:t>
            </a: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1219200" y="2286000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ABD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981200" y="2286000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ACD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2667000" y="2286000"/>
            <a:ext cx="736600" cy="425450"/>
          </a:xfrm>
          <a:prstGeom prst="rect">
            <a:avLst/>
          </a:prstGeom>
          <a:noFill/>
          <a:ln w="28575">
            <a:solidFill>
              <a:schemeClr val="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BCD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3048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AB</a:t>
            </a: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auto">
          <a:xfrm>
            <a:off x="9144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AC</a:t>
            </a:r>
          </a:p>
        </p:txBody>
      </p:sp>
      <p:sp>
        <p:nvSpPr>
          <p:cNvPr id="27659" name="Text Box 10"/>
          <p:cNvSpPr txBox="1">
            <a:spLocks noChangeArrowheads="1"/>
          </p:cNvSpPr>
          <p:nvPr/>
        </p:nvSpPr>
        <p:spPr bwMode="auto">
          <a:xfrm>
            <a:off x="1524000" y="3048000"/>
            <a:ext cx="533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BC</a:t>
            </a:r>
          </a:p>
        </p:txBody>
      </p:sp>
      <p:sp>
        <p:nvSpPr>
          <p:cNvPr id="27660" name="Text Box 11"/>
          <p:cNvSpPr txBox="1">
            <a:spLocks noChangeArrowheads="1"/>
          </p:cNvSpPr>
          <p:nvPr/>
        </p:nvSpPr>
        <p:spPr bwMode="auto">
          <a:xfrm>
            <a:off x="2133600" y="3048000"/>
            <a:ext cx="581025" cy="425450"/>
          </a:xfrm>
          <a:prstGeom prst="rect">
            <a:avLst/>
          </a:prstGeom>
          <a:noFill/>
          <a:ln w="28575">
            <a:solidFill>
              <a:schemeClr val="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AD</a:t>
            </a:r>
          </a:p>
        </p:txBody>
      </p:sp>
      <p:sp>
        <p:nvSpPr>
          <p:cNvPr id="27661" name="Text Box 12"/>
          <p:cNvSpPr txBox="1">
            <a:spLocks noChangeArrowheads="1"/>
          </p:cNvSpPr>
          <p:nvPr/>
        </p:nvSpPr>
        <p:spPr bwMode="auto">
          <a:xfrm>
            <a:off x="28194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BD</a:t>
            </a:r>
          </a:p>
        </p:txBody>
      </p:sp>
      <p:sp>
        <p:nvSpPr>
          <p:cNvPr id="27662" name="Text Box 13"/>
          <p:cNvSpPr txBox="1">
            <a:spLocks noChangeArrowheads="1"/>
          </p:cNvSpPr>
          <p:nvPr/>
        </p:nvSpPr>
        <p:spPr bwMode="auto">
          <a:xfrm>
            <a:off x="3505200" y="3048000"/>
            <a:ext cx="54768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CD</a:t>
            </a:r>
          </a:p>
        </p:txBody>
      </p:sp>
      <p:sp>
        <p:nvSpPr>
          <p:cNvPr id="27663" name="Text Box 14"/>
          <p:cNvSpPr txBox="1">
            <a:spLocks noChangeArrowheads="1"/>
          </p:cNvSpPr>
          <p:nvPr/>
        </p:nvSpPr>
        <p:spPr bwMode="auto">
          <a:xfrm>
            <a:off x="822325" y="3900488"/>
            <a:ext cx="377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A</a:t>
            </a:r>
          </a:p>
        </p:txBody>
      </p:sp>
      <p:sp>
        <p:nvSpPr>
          <p:cNvPr id="27664" name="Text Box 15"/>
          <p:cNvSpPr txBox="1">
            <a:spLocks noChangeArrowheads="1"/>
          </p:cNvSpPr>
          <p:nvPr/>
        </p:nvSpPr>
        <p:spPr bwMode="auto">
          <a:xfrm>
            <a:off x="1371600" y="3886200"/>
            <a:ext cx="3635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B</a:t>
            </a:r>
          </a:p>
        </p:txBody>
      </p:sp>
      <p:sp>
        <p:nvSpPr>
          <p:cNvPr id="27665" name="Text Box 16"/>
          <p:cNvSpPr txBox="1">
            <a:spLocks noChangeArrowheads="1"/>
          </p:cNvSpPr>
          <p:nvPr/>
        </p:nvSpPr>
        <p:spPr bwMode="auto">
          <a:xfrm>
            <a:off x="1905000" y="3886200"/>
            <a:ext cx="3635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C</a:t>
            </a:r>
          </a:p>
        </p:txBody>
      </p:sp>
      <p:sp>
        <p:nvSpPr>
          <p:cNvPr id="27666" name="Text Box 17"/>
          <p:cNvSpPr txBox="1">
            <a:spLocks noChangeArrowheads="1"/>
          </p:cNvSpPr>
          <p:nvPr/>
        </p:nvSpPr>
        <p:spPr bwMode="auto">
          <a:xfrm>
            <a:off x="2438400" y="3886200"/>
            <a:ext cx="377825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D</a:t>
            </a:r>
          </a:p>
        </p:txBody>
      </p:sp>
      <p:sp>
        <p:nvSpPr>
          <p:cNvPr id="27667" name="Text Box 18"/>
          <p:cNvSpPr txBox="1">
            <a:spLocks noChangeArrowheads="1"/>
          </p:cNvSpPr>
          <p:nvPr/>
        </p:nvSpPr>
        <p:spPr bwMode="auto">
          <a:xfrm>
            <a:off x="1736725" y="4586288"/>
            <a:ext cx="4381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latin typeface="Times New Roman" pitchFamily="18" charset="0"/>
              </a:rPr>
              <a:t>{}</a:t>
            </a:r>
          </a:p>
        </p:txBody>
      </p:sp>
      <p:cxnSp>
        <p:nvCxnSpPr>
          <p:cNvPr id="27668" name="AutoShape 19"/>
          <p:cNvCxnSpPr>
            <a:cxnSpLocks noChangeShapeType="1"/>
            <a:stCxn id="27667" idx="0"/>
            <a:endCxn id="27663" idx="2"/>
          </p:cNvCxnSpPr>
          <p:nvPr/>
        </p:nvCxnSpPr>
        <p:spPr bwMode="auto">
          <a:xfrm flipH="1" flipV="1">
            <a:off x="1011238" y="4306888"/>
            <a:ext cx="944562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9" name="AutoShape 20"/>
          <p:cNvCxnSpPr>
            <a:cxnSpLocks noChangeShapeType="1"/>
            <a:stCxn id="27667" idx="0"/>
            <a:endCxn id="27664" idx="2"/>
          </p:cNvCxnSpPr>
          <p:nvPr/>
        </p:nvCxnSpPr>
        <p:spPr bwMode="auto">
          <a:xfrm flipH="1" flipV="1">
            <a:off x="1554163" y="4292600"/>
            <a:ext cx="401637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0" name="AutoShape 21"/>
          <p:cNvCxnSpPr>
            <a:cxnSpLocks noChangeShapeType="1"/>
            <a:stCxn id="27667" idx="0"/>
            <a:endCxn id="27665" idx="2"/>
          </p:cNvCxnSpPr>
          <p:nvPr/>
        </p:nvCxnSpPr>
        <p:spPr bwMode="auto">
          <a:xfrm flipV="1">
            <a:off x="1955800" y="4292600"/>
            <a:ext cx="131763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1" name="AutoShape 22"/>
          <p:cNvCxnSpPr>
            <a:cxnSpLocks noChangeShapeType="1"/>
            <a:stCxn id="27667" idx="0"/>
            <a:endCxn id="27666" idx="2"/>
          </p:cNvCxnSpPr>
          <p:nvPr/>
        </p:nvCxnSpPr>
        <p:spPr bwMode="auto">
          <a:xfrm flipV="1">
            <a:off x="1955800" y="4292600"/>
            <a:ext cx="671513" cy="293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2" name="AutoShape 23"/>
          <p:cNvCxnSpPr>
            <a:cxnSpLocks noChangeShapeType="1"/>
            <a:stCxn id="27663" idx="0"/>
            <a:endCxn id="27657" idx="2"/>
          </p:cNvCxnSpPr>
          <p:nvPr/>
        </p:nvCxnSpPr>
        <p:spPr bwMode="auto">
          <a:xfrm flipH="1" flipV="1">
            <a:off x="579438" y="3454400"/>
            <a:ext cx="43180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3" name="AutoShape 24"/>
          <p:cNvCxnSpPr>
            <a:cxnSpLocks noChangeShapeType="1"/>
            <a:stCxn id="27663" idx="0"/>
            <a:endCxn id="27658" idx="2"/>
          </p:cNvCxnSpPr>
          <p:nvPr/>
        </p:nvCxnSpPr>
        <p:spPr bwMode="auto">
          <a:xfrm flipV="1">
            <a:off x="1011238" y="3454400"/>
            <a:ext cx="17780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4" name="AutoShape 25"/>
          <p:cNvCxnSpPr>
            <a:cxnSpLocks noChangeShapeType="1"/>
            <a:stCxn id="27663" idx="0"/>
            <a:endCxn id="27660" idx="2"/>
          </p:cNvCxnSpPr>
          <p:nvPr/>
        </p:nvCxnSpPr>
        <p:spPr bwMode="auto">
          <a:xfrm flipV="1">
            <a:off x="1011238" y="3487738"/>
            <a:ext cx="1412875" cy="412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5" name="AutoShape 26"/>
          <p:cNvCxnSpPr>
            <a:cxnSpLocks noChangeShapeType="1"/>
            <a:stCxn id="27664" idx="0"/>
            <a:endCxn id="27659" idx="2"/>
          </p:cNvCxnSpPr>
          <p:nvPr/>
        </p:nvCxnSpPr>
        <p:spPr bwMode="auto">
          <a:xfrm flipV="1">
            <a:off x="1554163" y="3454400"/>
            <a:ext cx="236537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6" name="AutoShape 27"/>
          <p:cNvCxnSpPr>
            <a:cxnSpLocks noChangeShapeType="1"/>
            <a:stCxn id="27664" idx="0"/>
            <a:endCxn id="27657" idx="2"/>
          </p:cNvCxnSpPr>
          <p:nvPr/>
        </p:nvCxnSpPr>
        <p:spPr bwMode="auto">
          <a:xfrm flipH="1" flipV="1">
            <a:off x="579438" y="3454400"/>
            <a:ext cx="9747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7" name="AutoShape 28"/>
          <p:cNvCxnSpPr>
            <a:cxnSpLocks noChangeShapeType="1"/>
            <a:stCxn id="27664" idx="0"/>
            <a:endCxn id="27661" idx="2"/>
          </p:cNvCxnSpPr>
          <p:nvPr/>
        </p:nvCxnSpPr>
        <p:spPr bwMode="auto">
          <a:xfrm flipV="1">
            <a:off x="1554163" y="3454400"/>
            <a:ext cx="153987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8" name="AutoShape 29"/>
          <p:cNvCxnSpPr>
            <a:cxnSpLocks noChangeShapeType="1"/>
            <a:stCxn id="27665" idx="0"/>
            <a:endCxn id="27658" idx="2"/>
          </p:cNvCxnSpPr>
          <p:nvPr/>
        </p:nvCxnSpPr>
        <p:spPr bwMode="auto">
          <a:xfrm flipH="1" flipV="1">
            <a:off x="1189038" y="3454400"/>
            <a:ext cx="898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79" name="AutoShape 30"/>
          <p:cNvCxnSpPr>
            <a:cxnSpLocks noChangeShapeType="1"/>
            <a:stCxn id="27665" idx="0"/>
            <a:endCxn id="27659" idx="2"/>
          </p:cNvCxnSpPr>
          <p:nvPr/>
        </p:nvCxnSpPr>
        <p:spPr bwMode="auto">
          <a:xfrm flipH="1" flipV="1">
            <a:off x="1790700" y="3454400"/>
            <a:ext cx="296863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0" name="AutoShape 31"/>
          <p:cNvCxnSpPr>
            <a:cxnSpLocks noChangeShapeType="1"/>
            <a:stCxn id="27665" idx="0"/>
            <a:endCxn id="27662" idx="2"/>
          </p:cNvCxnSpPr>
          <p:nvPr/>
        </p:nvCxnSpPr>
        <p:spPr bwMode="auto">
          <a:xfrm flipV="1">
            <a:off x="2087563" y="3454400"/>
            <a:ext cx="169227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1" name="AutoShape 32"/>
          <p:cNvCxnSpPr>
            <a:cxnSpLocks noChangeShapeType="1"/>
            <a:stCxn id="27666" idx="0"/>
            <a:endCxn id="27660" idx="2"/>
          </p:cNvCxnSpPr>
          <p:nvPr/>
        </p:nvCxnSpPr>
        <p:spPr bwMode="auto">
          <a:xfrm flipH="1" flipV="1">
            <a:off x="2424113" y="3487738"/>
            <a:ext cx="203200" cy="398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2" name="AutoShape 33"/>
          <p:cNvCxnSpPr>
            <a:cxnSpLocks noChangeShapeType="1"/>
            <a:stCxn id="27666" idx="0"/>
            <a:endCxn id="27661" idx="2"/>
          </p:cNvCxnSpPr>
          <p:nvPr/>
        </p:nvCxnSpPr>
        <p:spPr bwMode="auto">
          <a:xfrm flipV="1">
            <a:off x="2627313" y="3454400"/>
            <a:ext cx="4667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3" name="AutoShape 34"/>
          <p:cNvCxnSpPr>
            <a:cxnSpLocks noChangeShapeType="1"/>
            <a:stCxn id="27666" idx="0"/>
            <a:endCxn id="27662" idx="2"/>
          </p:cNvCxnSpPr>
          <p:nvPr/>
        </p:nvCxnSpPr>
        <p:spPr bwMode="auto">
          <a:xfrm flipV="1">
            <a:off x="2627313" y="3454400"/>
            <a:ext cx="1152525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4" name="AutoShape 35"/>
          <p:cNvCxnSpPr>
            <a:cxnSpLocks noChangeShapeType="1"/>
            <a:stCxn id="27657" idx="0"/>
            <a:endCxn id="27653" idx="2"/>
          </p:cNvCxnSpPr>
          <p:nvPr/>
        </p:nvCxnSpPr>
        <p:spPr bwMode="auto">
          <a:xfrm flipV="1">
            <a:off x="579438" y="2692400"/>
            <a:ext cx="236537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5" name="AutoShape 36"/>
          <p:cNvCxnSpPr>
            <a:cxnSpLocks noChangeShapeType="1"/>
            <a:stCxn id="27657" idx="0"/>
            <a:endCxn id="27654" idx="2"/>
          </p:cNvCxnSpPr>
          <p:nvPr/>
        </p:nvCxnSpPr>
        <p:spPr bwMode="auto">
          <a:xfrm flipV="1">
            <a:off x="579438" y="2682875"/>
            <a:ext cx="10017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6" name="AutoShape 37"/>
          <p:cNvCxnSpPr>
            <a:cxnSpLocks noChangeShapeType="1"/>
            <a:stCxn id="27658" idx="0"/>
            <a:endCxn id="27653" idx="2"/>
          </p:cNvCxnSpPr>
          <p:nvPr/>
        </p:nvCxnSpPr>
        <p:spPr bwMode="auto">
          <a:xfrm flipH="1" flipV="1">
            <a:off x="815975" y="2692400"/>
            <a:ext cx="373063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7" name="AutoShape 38"/>
          <p:cNvCxnSpPr>
            <a:cxnSpLocks noChangeShapeType="1"/>
            <a:stCxn id="27658" idx="0"/>
            <a:endCxn id="27655" idx="2"/>
          </p:cNvCxnSpPr>
          <p:nvPr/>
        </p:nvCxnSpPr>
        <p:spPr bwMode="auto">
          <a:xfrm flipV="1">
            <a:off x="1189038" y="2682875"/>
            <a:ext cx="11541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8" name="AutoShape 39"/>
          <p:cNvCxnSpPr>
            <a:cxnSpLocks noChangeShapeType="1"/>
            <a:stCxn id="27659" idx="0"/>
            <a:endCxn id="27653" idx="2"/>
          </p:cNvCxnSpPr>
          <p:nvPr/>
        </p:nvCxnSpPr>
        <p:spPr bwMode="auto">
          <a:xfrm flipH="1" flipV="1">
            <a:off x="815975" y="2692400"/>
            <a:ext cx="974725" cy="355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89" name="AutoShape 40"/>
          <p:cNvCxnSpPr>
            <a:cxnSpLocks noChangeShapeType="1"/>
            <a:stCxn id="27659" idx="0"/>
            <a:endCxn id="27656" idx="2"/>
          </p:cNvCxnSpPr>
          <p:nvPr/>
        </p:nvCxnSpPr>
        <p:spPr bwMode="auto">
          <a:xfrm flipV="1">
            <a:off x="1790700" y="2725738"/>
            <a:ext cx="1244600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0" name="AutoShape 41"/>
          <p:cNvCxnSpPr>
            <a:cxnSpLocks noChangeShapeType="1"/>
            <a:stCxn id="27661" idx="0"/>
            <a:endCxn id="27654" idx="2"/>
          </p:cNvCxnSpPr>
          <p:nvPr/>
        </p:nvCxnSpPr>
        <p:spPr bwMode="auto">
          <a:xfrm flipH="1" flipV="1">
            <a:off x="1581150" y="2682875"/>
            <a:ext cx="151288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1" name="AutoShape 42"/>
          <p:cNvCxnSpPr>
            <a:cxnSpLocks noChangeShapeType="1"/>
            <a:stCxn id="27659" idx="0"/>
            <a:endCxn id="27656" idx="2"/>
          </p:cNvCxnSpPr>
          <p:nvPr/>
        </p:nvCxnSpPr>
        <p:spPr bwMode="auto">
          <a:xfrm flipV="1">
            <a:off x="1790700" y="2725738"/>
            <a:ext cx="1244600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2" name="AutoShape 43"/>
          <p:cNvCxnSpPr>
            <a:cxnSpLocks noChangeShapeType="1"/>
            <a:stCxn id="27661" idx="0"/>
            <a:endCxn id="27656" idx="2"/>
          </p:cNvCxnSpPr>
          <p:nvPr/>
        </p:nvCxnSpPr>
        <p:spPr bwMode="auto">
          <a:xfrm flipH="1" flipV="1">
            <a:off x="3035300" y="2725738"/>
            <a:ext cx="58738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3" name="AutoShape 44"/>
          <p:cNvCxnSpPr>
            <a:cxnSpLocks noChangeShapeType="1"/>
            <a:stCxn id="27662" idx="0"/>
            <a:endCxn id="27655" idx="2"/>
          </p:cNvCxnSpPr>
          <p:nvPr/>
        </p:nvCxnSpPr>
        <p:spPr bwMode="auto">
          <a:xfrm flipH="1" flipV="1">
            <a:off x="2343150" y="2682875"/>
            <a:ext cx="143668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4" name="AutoShape 45"/>
          <p:cNvCxnSpPr>
            <a:cxnSpLocks noChangeShapeType="1"/>
            <a:stCxn id="27662" idx="0"/>
            <a:endCxn id="27656" idx="2"/>
          </p:cNvCxnSpPr>
          <p:nvPr/>
        </p:nvCxnSpPr>
        <p:spPr bwMode="auto">
          <a:xfrm flipH="1" flipV="1">
            <a:off x="3035300" y="2725738"/>
            <a:ext cx="744538" cy="322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5" name="AutoShape 46"/>
          <p:cNvCxnSpPr>
            <a:cxnSpLocks noChangeShapeType="1"/>
            <a:stCxn id="27653" idx="0"/>
            <a:endCxn id="27652" idx="2"/>
          </p:cNvCxnSpPr>
          <p:nvPr/>
        </p:nvCxnSpPr>
        <p:spPr bwMode="auto">
          <a:xfrm flipV="1">
            <a:off x="815975" y="1920875"/>
            <a:ext cx="11541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6" name="AutoShape 47"/>
          <p:cNvCxnSpPr>
            <a:cxnSpLocks noChangeShapeType="1"/>
            <a:stCxn id="27654" idx="0"/>
            <a:endCxn id="27652" idx="2"/>
          </p:cNvCxnSpPr>
          <p:nvPr/>
        </p:nvCxnSpPr>
        <p:spPr bwMode="auto">
          <a:xfrm flipV="1">
            <a:off x="1581150" y="1920875"/>
            <a:ext cx="388938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7" name="AutoShape 48"/>
          <p:cNvCxnSpPr>
            <a:cxnSpLocks noChangeShapeType="1"/>
            <a:stCxn id="27655" idx="0"/>
            <a:endCxn id="27652" idx="2"/>
          </p:cNvCxnSpPr>
          <p:nvPr/>
        </p:nvCxnSpPr>
        <p:spPr bwMode="auto">
          <a:xfrm flipH="1" flipV="1">
            <a:off x="1970088" y="1920875"/>
            <a:ext cx="37306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8" name="AutoShape 49"/>
          <p:cNvCxnSpPr>
            <a:cxnSpLocks noChangeShapeType="1"/>
            <a:stCxn id="27656" idx="0"/>
            <a:endCxn id="27652" idx="2"/>
          </p:cNvCxnSpPr>
          <p:nvPr/>
        </p:nvCxnSpPr>
        <p:spPr bwMode="auto">
          <a:xfrm flipH="1" flipV="1">
            <a:off x="1970088" y="1920875"/>
            <a:ext cx="1065212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99" name="AutoShape 50"/>
          <p:cNvCxnSpPr>
            <a:cxnSpLocks noChangeShapeType="1"/>
            <a:stCxn id="27660" idx="0"/>
            <a:endCxn id="27655" idx="2"/>
          </p:cNvCxnSpPr>
          <p:nvPr/>
        </p:nvCxnSpPr>
        <p:spPr bwMode="auto">
          <a:xfrm flipH="1" flipV="1">
            <a:off x="2343150" y="2682875"/>
            <a:ext cx="80963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00" name="AutoShape 51"/>
          <p:cNvCxnSpPr>
            <a:cxnSpLocks noChangeShapeType="1"/>
            <a:stCxn id="27660" idx="0"/>
            <a:endCxn id="27654" idx="2"/>
          </p:cNvCxnSpPr>
          <p:nvPr/>
        </p:nvCxnSpPr>
        <p:spPr bwMode="auto">
          <a:xfrm flipH="1" flipV="1">
            <a:off x="1581150" y="2682875"/>
            <a:ext cx="842963" cy="350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01" name="Text Box 52"/>
          <p:cNvSpPr txBox="1">
            <a:spLocks noChangeArrowheads="1"/>
          </p:cNvSpPr>
          <p:nvPr/>
        </p:nvSpPr>
        <p:spPr bwMode="auto">
          <a:xfrm>
            <a:off x="1143000" y="4953000"/>
            <a:ext cx="160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chemeClr val="hlink"/>
                </a:solidFill>
                <a:latin typeface="Times New Roman" pitchFamily="18" charset="0"/>
              </a:rPr>
              <a:t>Itemset lattice</a:t>
            </a:r>
          </a:p>
        </p:txBody>
      </p:sp>
      <p:sp>
        <p:nvSpPr>
          <p:cNvPr id="27702" name="Rectangle 5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1828800"/>
            <a:ext cx="4800600" cy="1447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Once both A and D are determined frequent, the counting of AD begins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800" smtClean="0"/>
              <a:t>Once all length-2 subsets of BCD are determined frequent, the counting of BCD begins</a:t>
            </a:r>
          </a:p>
        </p:txBody>
      </p:sp>
      <p:sp>
        <p:nvSpPr>
          <p:cNvPr id="27703" name="Rectangle 54"/>
          <p:cNvSpPr>
            <a:spLocks noChangeArrowheads="1"/>
          </p:cNvSpPr>
          <p:nvPr/>
        </p:nvSpPr>
        <p:spPr bwMode="auto">
          <a:xfrm>
            <a:off x="4343400" y="3352800"/>
            <a:ext cx="4495800" cy="3810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en-US" sz="2000">
                <a:solidFill>
                  <a:schemeClr val="bg1"/>
                </a:solidFill>
                <a:latin typeface="Times New Roman" pitchFamily="18" charset="0"/>
              </a:rPr>
              <a:t>Transactions</a:t>
            </a:r>
          </a:p>
        </p:txBody>
      </p:sp>
      <p:sp>
        <p:nvSpPr>
          <p:cNvPr id="27704" name="Line 55"/>
          <p:cNvSpPr>
            <a:spLocks noChangeShapeType="1"/>
          </p:cNvSpPr>
          <p:nvPr/>
        </p:nvSpPr>
        <p:spPr bwMode="auto">
          <a:xfrm>
            <a:off x="4343400" y="4113213"/>
            <a:ext cx="44148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Text Box 56"/>
          <p:cNvSpPr txBox="1">
            <a:spLocks noChangeArrowheads="1"/>
          </p:cNvSpPr>
          <p:nvPr/>
        </p:nvSpPr>
        <p:spPr bwMode="auto">
          <a:xfrm>
            <a:off x="5713413" y="37338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chemeClr val="tx2"/>
                </a:solidFill>
                <a:latin typeface="Times New Roman" pitchFamily="18" charset="0"/>
              </a:rPr>
              <a:t>1-itemsets</a:t>
            </a:r>
          </a:p>
        </p:txBody>
      </p:sp>
      <p:sp>
        <p:nvSpPr>
          <p:cNvPr id="27706" name="Line 57"/>
          <p:cNvSpPr>
            <a:spLocks noChangeShapeType="1"/>
          </p:cNvSpPr>
          <p:nvPr/>
        </p:nvSpPr>
        <p:spPr bwMode="auto">
          <a:xfrm>
            <a:off x="4343400" y="4418013"/>
            <a:ext cx="44148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Text Box 58"/>
          <p:cNvSpPr txBox="1">
            <a:spLocks noChangeArrowheads="1"/>
          </p:cNvSpPr>
          <p:nvPr/>
        </p:nvSpPr>
        <p:spPr bwMode="auto">
          <a:xfrm>
            <a:off x="5713413" y="40386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chemeClr val="tx2"/>
                </a:solidFill>
                <a:latin typeface="Times New Roman" pitchFamily="18" charset="0"/>
              </a:rPr>
              <a:t>2-itemsets</a:t>
            </a:r>
          </a:p>
        </p:txBody>
      </p:sp>
      <p:sp>
        <p:nvSpPr>
          <p:cNvPr id="27708" name="Line 59"/>
          <p:cNvSpPr>
            <a:spLocks noChangeShapeType="1"/>
          </p:cNvSpPr>
          <p:nvPr/>
        </p:nvSpPr>
        <p:spPr bwMode="auto">
          <a:xfrm>
            <a:off x="4343400" y="4722813"/>
            <a:ext cx="44148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9" name="Text Box 60"/>
          <p:cNvSpPr txBox="1">
            <a:spLocks noChangeArrowheads="1"/>
          </p:cNvSpPr>
          <p:nvPr/>
        </p:nvSpPr>
        <p:spPr bwMode="auto">
          <a:xfrm>
            <a:off x="6170613" y="43434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chemeClr val="tx2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27710" name="Text Box 61"/>
          <p:cNvSpPr txBox="1">
            <a:spLocks noChangeArrowheads="1"/>
          </p:cNvSpPr>
          <p:nvPr/>
        </p:nvSpPr>
        <p:spPr bwMode="auto">
          <a:xfrm>
            <a:off x="3276600" y="4114800"/>
            <a:ext cx="930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chemeClr val="folHlink"/>
                </a:solidFill>
                <a:latin typeface="Times New Roman" pitchFamily="18" charset="0"/>
              </a:rPr>
              <a:t>Apriori</a:t>
            </a:r>
          </a:p>
        </p:txBody>
      </p:sp>
      <p:sp>
        <p:nvSpPr>
          <p:cNvPr id="27711" name="Line 62"/>
          <p:cNvSpPr>
            <a:spLocks noChangeShapeType="1"/>
          </p:cNvSpPr>
          <p:nvPr/>
        </p:nvSpPr>
        <p:spPr bwMode="auto">
          <a:xfrm>
            <a:off x="4343400" y="5332413"/>
            <a:ext cx="4414838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2" name="Text Box 63"/>
          <p:cNvSpPr txBox="1">
            <a:spLocks noChangeArrowheads="1"/>
          </p:cNvSpPr>
          <p:nvPr/>
        </p:nvSpPr>
        <p:spPr bwMode="auto">
          <a:xfrm>
            <a:off x="5713413" y="4953000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chemeClr val="hlink"/>
                </a:solidFill>
                <a:latin typeface="Times New Roman" pitchFamily="18" charset="0"/>
              </a:rPr>
              <a:t>1-itemsets</a:t>
            </a:r>
          </a:p>
        </p:txBody>
      </p:sp>
      <p:sp>
        <p:nvSpPr>
          <p:cNvPr id="27713" name="Line 64"/>
          <p:cNvSpPr>
            <a:spLocks noChangeShapeType="1"/>
          </p:cNvSpPr>
          <p:nvPr/>
        </p:nvSpPr>
        <p:spPr bwMode="auto">
          <a:xfrm>
            <a:off x="5181600" y="5638800"/>
            <a:ext cx="3581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4" name="Line 65"/>
          <p:cNvSpPr>
            <a:spLocks noChangeShapeType="1"/>
          </p:cNvSpPr>
          <p:nvPr/>
        </p:nvSpPr>
        <p:spPr bwMode="auto">
          <a:xfrm>
            <a:off x="4343400" y="6172200"/>
            <a:ext cx="838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7715" name="AutoShape 66"/>
          <p:cNvCxnSpPr>
            <a:cxnSpLocks noChangeShapeType="1"/>
            <a:stCxn id="27713" idx="1"/>
            <a:endCxn id="27714" idx="0"/>
          </p:cNvCxnSpPr>
          <p:nvPr/>
        </p:nvCxnSpPr>
        <p:spPr bwMode="auto">
          <a:xfrm flipH="1">
            <a:off x="4343400" y="5638800"/>
            <a:ext cx="4419600" cy="533400"/>
          </a:xfrm>
          <a:prstGeom prst="straightConnector1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16" name="Text Box 67"/>
          <p:cNvSpPr txBox="1">
            <a:spLocks noChangeArrowheads="1"/>
          </p:cNvSpPr>
          <p:nvPr/>
        </p:nvSpPr>
        <p:spPr bwMode="auto">
          <a:xfrm>
            <a:off x="5867400" y="5257800"/>
            <a:ext cx="94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chemeClr val="hlink"/>
                </a:solidFill>
                <a:latin typeface="Times New Roman" pitchFamily="18" charset="0"/>
              </a:rPr>
              <a:t>2-items</a:t>
            </a:r>
          </a:p>
        </p:txBody>
      </p:sp>
      <p:sp>
        <p:nvSpPr>
          <p:cNvPr id="27717" name="Line 68"/>
          <p:cNvSpPr>
            <a:spLocks noChangeShapeType="1"/>
          </p:cNvSpPr>
          <p:nvPr/>
        </p:nvSpPr>
        <p:spPr bwMode="auto">
          <a:xfrm>
            <a:off x="7086600" y="5943600"/>
            <a:ext cx="1676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Line 69"/>
          <p:cNvSpPr>
            <a:spLocks noChangeShapeType="1"/>
          </p:cNvSpPr>
          <p:nvPr/>
        </p:nvSpPr>
        <p:spPr bwMode="auto">
          <a:xfrm>
            <a:off x="4343400" y="6477000"/>
            <a:ext cx="2743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Text Box 70"/>
          <p:cNvSpPr txBox="1">
            <a:spLocks noChangeArrowheads="1"/>
          </p:cNvSpPr>
          <p:nvPr/>
        </p:nvSpPr>
        <p:spPr bwMode="auto">
          <a:xfrm>
            <a:off x="7527925" y="5576888"/>
            <a:ext cx="942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chemeClr val="hlink"/>
                </a:solidFill>
                <a:latin typeface="Times New Roman" pitchFamily="18" charset="0"/>
              </a:rPr>
              <a:t>3-items</a:t>
            </a:r>
          </a:p>
        </p:txBody>
      </p:sp>
      <p:cxnSp>
        <p:nvCxnSpPr>
          <p:cNvPr id="27720" name="AutoShape 71"/>
          <p:cNvCxnSpPr>
            <a:cxnSpLocks noChangeShapeType="1"/>
            <a:stCxn id="27717" idx="1"/>
            <a:endCxn id="27718" idx="0"/>
          </p:cNvCxnSpPr>
          <p:nvPr/>
        </p:nvCxnSpPr>
        <p:spPr bwMode="auto">
          <a:xfrm flipH="1">
            <a:off x="4343400" y="5943600"/>
            <a:ext cx="4419600" cy="533400"/>
          </a:xfrm>
          <a:prstGeom prst="straightConnector1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21" name="Text Box 72"/>
          <p:cNvSpPr txBox="1">
            <a:spLocks noChangeArrowheads="1"/>
          </p:cNvSpPr>
          <p:nvPr/>
        </p:nvSpPr>
        <p:spPr bwMode="auto">
          <a:xfrm>
            <a:off x="3641725" y="5576888"/>
            <a:ext cx="622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/>
            <a:r>
              <a:rPr lang="en-US" altLang="en-US" sz="2000">
                <a:solidFill>
                  <a:schemeClr val="hlink"/>
                </a:solidFill>
                <a:latin typeface="Times New Roman" pitchFamily="18" charset="0"/>
              </a:rPr>
              <a:t>DIC</a:t>
            </a:r>
          </a:p>
        </p:txBody>
      </p:sp>
      <p:sp>
        <p:nvSpPr>
          <p:cNvPr id="27722" name="Rectangle 73"/>
          <p:cNvSpPr>
            <a:spLocks noChangeArrowheads="1"/>
          </p:cNvSpPr>
          <p:nvPr/>
        </p:nvSpPr>
        <p:spPr bwMode="auto">
          <a:xfrm>
            <a:off x="152400" y="5257800"/>
            <a:ext cx="3581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/>
              <a:t>S. Brin R. Motwani, J. Ullman, and S. Tsur. </a:t>
            </a:r>
            <a:r>
              <a:rPr lang="en-US" altLang="en-US" sz="1800">
                <a:solidFill>
                  <a:schemeClr val="tx2"/>
                </a:solidFill>
              </a:rPr>
              <a:t>Dynamic itemset counting and implication rules for market basket data</a:t>
            </a:r>
            <a:r>
              <a:rPr lang="en-US" altLang="en-US" sz="1800"/>
              <a:t>. In </a:t>
            </a:r>
            <a:r>
              <a:rPr lang="en-US" altLang="en-US" sz="1800" i="1">
                <a:solidFill>
                  <a:schemeClr val="tx2"/>
                </a:solidFill>
              </a:rPr>
              <a:t>SIGMOD’97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Generation from Frequent Itemsets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400" dirty="0" smtClean="0"/>
                  <a:t>Strong association rules</a:t>
                </a:r>
                <a:r>
                  <a:rPr lang="en-US" sz="2400" dirty="0" smtClean="0">
                    <a:sym typeface="Wingdings" panose="05000000000000000000" pitchFamily="2" charset="2"/>
                  </a:rPr>
                  <a:t> </a:t>
                </a:r>
                <a:r>
                  <a:rPr lang="en-US" sz="2400" i="1" dirty="0" err="1" smtClean="0"/>
                  <a:t>minsup</a:t>
                </a:r>
                <a:r>
                  <a:rPr lang="en-US" sz="2400" dirty="0" smtClean="0"/>
                  <a:t> and </a:t>
                </a:r>
                <a:r>
                  <a:rPr lang="en-US" sz="2400" i="1" dirty="0" err="1" smtClean="0"/>
                  <a:t>minconf</a:t>
                </a:r>
                <a:endParaRPr lang="en-US" sz="2400" i="1" dirty="0" smtClean="0"/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𝐶𝑜𝑛𝑓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. 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⟹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)=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𝑠𝑢𝑝𝑝𝑜𝑟𝑡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∪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𝑆𝑢𝑝𝑝𝑜𝑟𝑡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Association rules can be generated</a:t>
                </a:r>
              </a:p>
              <a:p>
                <a:pPr lvl="1"/>
                <a:r>
                  <a:rPr lang="en-US" sz="2400" dirty="0" smtClean="0"/>
                  <a:t>For each frequent </a:t>
                </a:r>
                <a:r>
                  <a:rPr lang="en-US" sz="2400" dirty="0" err="1" smtClean="0"/>
                  <a:t>itemset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400" dirty="0" smtClean="0"/>
                  <a:t>, generate all nonempty subsets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For every nonempty subset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 smtClean="0"/>
                  <a:t>, output rule “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𝑠𝑢𝑝𝑝𝑜𝑟𝑡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𝑙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𝑆𝑢𝑝𝑝𝑜𝑟𝑡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(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den>
                    </m:f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𝑚𝑖𝑛𝑐𝑜𝑛𝑓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Example</a:t>
                </a:r>
              </a:p>
              <a:p>
                <a:pPr lvl="1"/>
                <a:r>
                  <a:rPr lang="en-US" sz="2400" dirty="0"/>
                  <a:t>If {A,B,C,D} is a frequent </a:t>
                </a:r>
                <a:r>
                  <a:rPr lang="en-US" sz="2400" dirty="0" err="1"/>
                  <a:t>itemset</a:t>
                </a:r>
                <a:r>
                  <a:rPr lang="en-US" sz="2400" dirty="0"/>
                  <a:t>, candidate rules:</a:t>
                </a:r>
              </a:p>
              <a:p>
                <a:pPr lvl="1"/>
                <a:r>
                  <a:rPr lang="en-US" sz="2400" dirty="0"/>
                  <a:t>ABC →D, ABD →C, ACD →B, BCD →A</a:t>
                </a:r>
                <a:r>
                  <a:rPr lang="en-US" sz="2400" dirty="0" smtClean="0"/>
                  <a:t>, A </a:t>
                </a:r>
                <a:r>
                  <a:rPr lang="en-US" sz="2400" dirty="0"/>
                  <a:t>→BCD</a:t>
                </a:r>
                <a:r>
                  <a:rPr lang="en-US" sz="2400" dirty="0" smtClean="0"/>
                  <a:t>, B </a:t>
                </a:r>
                <a:r>
                  <a:rPr lang="en-US" sz="2400" dirty="0"/>
                  <a:t>→ACD, C →ABD, D →ABC</a:t>
                </a:r>
                <a:r>
                  <a:rPr lang="en-US" sz="2400" dirty="0" smtClean="0"/>
                  <a:t>, AB </a:t>
                </a:r>
                <a:r>
                  <a:rPr lang="en-US" sz="2400" dirty="0"/>
                  <a:t>→CD, AC → BD, </a:t>
                </a:r>
                <a:r>
                  <a:rPr lang="en-US" sz="2400" dirty="0" smtClean="0"/>
                  <a:t>AD </a:t>
                </a:r>
                <a:r>
                  <a:rPr lang="en-US" sz="2400" dirty="0"/>
                  <a:t>→ BC, </a:t>
                </a:r>
                <a:r>
                  <a:rPr lang="en-US" sz="2400" dirty="0" smtClean="0"/>
                  <a:t>BC </a:t>
                </a:r>
                <a:r>
                  <a:rPr lang="en-US" sz="2400" dirty="0"/>
                  <a:t>→AD</a:t>
                </a:r>
                <a:r>
                  <a:rPr lang="en-US" sz="2400" dirty="0" smtClean="0"/>
                  <a:t>, BD </a:t>
                </a:r>
                <a:r>
                  <a:rPr lang="en-US" sz="2400" dirty="0"/>
                  <a:t>→AC, CD →</a:t>
                </a:r>
                <a:r>
                  <a:rPr lang="en-US" sz="2400" dirty="0" smtClean="0"/>
                  <a:t>AB</a:t>
                </a:r>
              </a:p>
              <a:p>
                <a:pPr lvl="1"/>
                <a:r>
                  <a:rPr lang="en-US" sz="24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|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| = </a:t>
                </a:r>
                <a:r>
                  <a:rPr lang="en-US" sz="24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n  n</a:t>
                </a:r>
                <a:r>
                  <a:rPr lang="en-US" sz="2400" baseline="300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2</a:t>
                </a:r>
                <a:r>
                  <a:rPr lang="en-US" sz="24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– 2 </a:t>
                </a:r>
                <a:r>
                  <a:rPr lang="en-US" sz="24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candidate association </a:t>
                </a:r>
                <a:r>
                  <a:rPr lang="en-US" sz="24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rules (ignoring L → ∅ and ∅ → L</a:t>
                </a:r>
                <a:r>
                  <a:rPr lang="en-US" sz="24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) ?</a:t>
                </a:r>
                <a:endParaRPr lang="en-US" sz="2400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457200" lvl="1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3" t="-214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639B-BC5C-4A4F-9E3D-71CBD19F3815}" type="datetime4">
              <a:rPr lang="en-US" smtClean="0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CC6C9-A112-4A2B-9FB2-18081900844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0235"/>
      </p:ext>
    </p:extLst>
  </p:cSld>
  <p:clrMapOvr>
    <a:masterClrMapping/>
  </p:clrMapOvr>
  <p:transition spd="med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Rule Generation from Frequent Itemsets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to efficiently generate rules </a:t>
            </a:r>
            <a:r>
              <a:rPr lang="en-US" sz="2400" dirty="0" smtClean="0"/>
              <a:t>from frequent </a:t>
            </a:r>
            <a:r>
              <a:rPr lang="en-US" sz="2400" dirty="0"/>
              <a:t>itemsets?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/>
              <a:t>In general, confidence does not have an </a:t>
            </a:r>
            <a:r>
              <a:rPr lang="en-US" sz="2400" dirty="0" err="1" smtClean="0"/>
              <a:t>antimonotone</a:t>
            </a:r>
            <a:r>
              <a:rPr lang="en-US" sz="2400" dirty="0" smtClean="0"/>
              <a:t> property</a:t>
            </a:r>
          </a:p>
          <a:p>
            <a:pPr lvl="2"/>
            <a:r>
              <a:rPr lang="en-US" sz="2000" i="1" dirty="0" err="1" smtClean="0"/>
              <a:t>conf</a:t>
            </a:r>
            <a:r>
              <a:rPr lang="en-US" sz="2000" dirty="0" smtClean="0"/>
              <a:t>(ABC </a:t>
            </a:r>
            <a:r>
              <a:rPr lang="en-US" sz="2000" dirty="0"/>
              <a:t>→D) can be larger or smaller than </a:t>
            </a:r>
            <a:r>
              <a:rPr lang="en-US" sz="2000" i="1" dirty="0" err="1" smtClean="0"/>
              <a:t>conf</a:t>
            </a:r>
            <a:r>
              <a:rPr lang="en-US" sz="2000" dirty="0" smtClean="0"/>
              <a:t>(AB </a:t>
            </a:r>
            <a:r>
              <a:rPr lang="en-US" sz="2000" dirty="0"/>
              <a:t>→D)</a:t>
            </a:r>
          </a:p>
          <a:p>
            <a:pPr lvl="1"/>
            <a:r>
              <a:rPr lang="en-US" sz="2400" dirty="0" smtClean="0"/>
              <a:t>But </a:t>
            </a:r>
            <a:r>
              <a:rPr lang="en-US" sz="2400" dirty="0"/>
              <a:t>confidence of rules generated from the </a:t>
            </a:r>
            <a:r>
              <a:rPr lang="en-US" sz="2400" dirty="0" smtClean="0"/>
              <a:t>same </a:t>
            </a:r>
            <a:r>
              <a:rPr lang="en-US" sz="2400" dirty="0" err="1" smtClean="0"/>
              <a:t>itemset</a:t>
            </a:r>
            <a:r>
              <a:rPr lang="en-US" sz="2400" dirty="0" smtClean="0"/>
              <a:t> </a:t>
            </a:r>
            <a:r>
              <a:rPr lang="en-US" sz="2400" dirty="0"/>
              <a:t>has an anti-monotone property</a:t>
            </a:r>
          </a:p>
          <a:p>
            <a:pPr lvl="2"/>
            <a:r>
              <a:rPr lang="en-US" sz="2000" dirty="0"/>
              <a:t>e.g., L = {A,B,C,D</a:t>
            </a:r>
            <a:r>
              <a:rPr lang="en-US" sz="2000" dirty="0" smtClean="0"/>
              <a:t>}:</a:t>
            </a:r>
          </a:p>
          <a:p>
            <a:pPr lvl="2"/>
            <a:r>
              <a:rPr lang="en-US" sz="2400" i="1" dirty="0" err="1" smtClean="0"/>
              <a:t>conf</a:t>
            </a:r>
            <a:r>
              <a:rPr lang="en-US" sz="2400" dirty="0" smtClean="0"/>
              <a:t>(ABC </a:t>
            </a:r>
            <a:r>
              <a:rPr lang="en-US" sz="2400" dirty="0"/>
              <a:t>→ D) ≥ </a:t>
            </a:r>
            <a:r>
              <a:rPr lang="en-US" sz="2400" i="1" dirty="0" err="1" smtClean="0"/>
              <a:t>conf</a:t>
            </a:r>
            <a:r>
              <a:rPr lang="en-US" sz="2400" dirty="0" smtClean="0"/>
              <a:t>(AB </a:t>
            </a:r>
            <a:r>
              <a:rPr lang="en-US" sz="2400" dirty="0"/>
              <a:t>→ CD) ≥ </a:t>
            </a:r>
            <a:r>
              <a:rPr lang="en-US" sz="2400" i="1" dirty="0" err="1" smtClean="0"/>
              <a:t>conf</a:t>
            </a:r>
            <a:r>
              <a:rPr lang="en-US" sz="2400" dirty="0" smtClean="0"/>
              <a:t>(A </a:t>
            </a:r>
            <a:r>
              <a:rPr lang="en-US" sz="2400" dirty="0"/>
              <a:t>→ BCD)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639B-BC5C-4A4F-9E3D-71CBD19F3815}" type="datetime4">
              <a:rPr lang="en-US" smtClean="0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CC6C9-A112-4A2B-9FB2-18081900844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44083"/>
      </p:ext>
    </p:extLst>
  </p:cSld>
  <p:clrMapOvr>
    <a:masterClrMapping/>
  </p:clrMapOvr>
  <p:transition spd="med"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34" y="2976563"/>
            <a:ext cx="4968766" cy="2433637"/>
          </a:xfrm>
        </p:spPr>
        <p:txBody>
          <a:bodyPr/>
          <a:lstStyle/>
          <a:p>
            <a:pPr lvl="1"/>
            <a:r>
              <a:rPr lang="en-US" sz="2400" dirty="0" smtClean="0"/>
              <a:t>join(CD </a:t>
            </a:r>
            <a:r>
              <a:rPr lang="en-US" sz="2400" dirty="0"/>
              <a:t>→ AB, BD → AC</a:t>
            </a:r>
            <a:r>
              <a:rPr lang="en-US" sz="2400" dirty="0" smtClean="0"/>
              <a:t>) would </a:t>
            </a:r>
            <a:r>
              <a:rPr lang="en-US" sz="2400" dirty="0"/>
              <a:t>produce the </a:t>
            </a:r>
            <a:r>
              <a:rPr lang="en-US" sz="2400" dirty="0" smtClean="0"/>
              <a:t>candidate rule </a:t>
            </a:r>
            <a:r>
              <a:rPr lang="en-US" sz="2400" dirty="0"/>
              <a:t>D → </a:t>
            </a:r>
            <a:r>
              <a:rPr lang="en-US" sz="2400" dirty="0" smtClean="0"/>
              <a:t>ABC</a:t>
            </a:r>
          </a:p>
          <a:p>
            <a:pPr lvl="1"/>
            <a:r>
              <a:rPr lang="en-US" sz="2400" dirty="0" smtClean="0"/>
              <a:t>Prune </a:t>
            </a:r>
            <a:r>
              <a:rPr lang="en-US" sz="2400" dirty="0"/>
              <a:t>rule D → ABC if </a:t>
            </a:r>
            <a:r>
              <a:rPr lang="en-US" sz="2400" dirty="0" smtClean="0"/>
              <a:t>its subset </a:t>
            </a:r>
            <a:r>
              <a:rPr lang="en-US" sz="2400" dirty="0"/>
              <a:t>AD → BC does not </a:t>
            </a:r>
            <a:r>
              <a:rPr lang="en-US" sz="2400" dirty="0" smtClean="0"/>
              <a:t>have high </a:t>
            </a:r>
            <a:r>
              <a:rPr lang="en-US" sz="2400" dirty="0"/>
              <a:t>confidence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639B-BC5C-4A4F-9E3D-71CBD19F3815}" type="datetime4">
              <a:rPr lang="en-US" smtClean="0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CC6C9-A112-4A2B-9FB2-18081900844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359" y="2976563"/>
            <a:ext cx="3623441" cy="30307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1510" y="1771978"/>
            <a:ext cx="8295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Candidate rule is generated by merging two rules that share the same prefix in the rule </a:t>
            </a:r>
            <a:r>
              <a:rPr lang="en-US" dirty="0" smtClean="0"/>
              <a:t>consequent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15141486"/>
      </p:ext>
    </p:extLst>
  </p:cSld>
  <p:clrMapOvr>
    <a:masterClrMapping/>
  </p:clrMapOvr>
  <p:transition spd="med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 </a:t>
            </a:r>
            <a:r>
              <a:rPr lang="en-US" dirty="0" smtClean="0"/>
              <a:t>Pruning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639B-BC5C-4A4F-9E3D-71CBD19F3815}" type="datetime4">
              <a:rPr lang="en-US" smtClean="0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CC6C9-A112-4A2B-9FB2-18081900844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25343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9085"/>
      </p:ext>
    </p:extLst>
  </p:cSld>
  <p:clrMapOvr>
    <a:masterClrMapping/>
  </p:clrMapOvr>
  <p:transition spd="med"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382000" cy="3962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Homework #1</a:t>
            </a:r>
          </a:p>
          <a:p>
            <a:pPr marL="0" indent="0" algn="ctr">
              <a:buNone/>
            </a:pPr>
            <a:r>
              <a:rPr lang="en-US" dirty="0" smtClean="0"/>
              <a:t>Dead time: 96/08/09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Email: Vahidipour@kashanu.ac.ir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639B-BC5C-4A4F-9E3D-71CBD19F3815}" type="datetime4">
              <a:rPr lang="en-US" smtClean="0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CC6C9-A112-4A2B-9FB2-18081900844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348770"/>
            <a:ext cx="7924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Moving items from the antecedent to the consequent never changes support, and never increases confidence</a:t>
            </a:r>
          </a:p>
        </p:txBody>
      </p:sp>
    </p:spTree>
    <p:extLst>
      <p:ext uri="{BB962C8B-B14F-4D97-AF65-F5344CB8AC3E}">
        <p14:creationId xmlns:p14="http://schemas.microsoft.com/office/powerpoint/2010/main" val="4128336184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CB3619-29C1-4D46-B317-4A0FCE7981F4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Basic Concepts: Frequent Patterns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524000"/>
            <a:ext cx="4953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hlink"/>
                </a:solidFill>
              </a:rPr>
              <a:t>itemset</a:t>
            </a:r>
            <a:r>
              <a:rPr lang="en-US" altLang="en-US" sz="2400" smtClean="0"/>
              <a:t>: A set of one or more items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olidFill>
                  <a:schemeClr val="hlink"/>
                </a:solidFill>
              </a:rPr>
              <a:t>k-itemset</a:t>
            </a:r>
            <a:r>
              <a:rPr lang="en-US" altLang="en-US" sz="2400" smtClean="0"/>
              <a:t> X = {x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…, x</a:t>
            </a:r>
            <a:r>
              <a:rPr lang="en-US" altLang="en-US" sz="2400" baseline="-25000" smtClean="0"/>
              <a:t>k</a:t>
            </a:r>
            <a:r>
              <a:rPr lang="en-US" altLang="en-US" sz="2400" smtClean="0"/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smtClean="0">
                <a:solidFill>
                  <a:schemeClr val="hlink"/>
                </a:solidFill>
              </a:rPr>
              <a:t>(absolute) support</a:t>
            </a:r>
            <a:r>
              <a:rPr lang="en-US" altLang="en-US" sz="2400" smtClean="0"/>
              <a:t>, or, </a:t>
            </a:r>
            <a:r>
              <a:rPr lang="en-US" altLang="en-US" sz="2400" i="1" smtClean="0">
                <a:solidFill>
                  <a:schemeClr val="hlink"/>
                </a:solidFill>
              </a:rPr>
              <a:t>support count</a:t>
            </a:r>
            <a:r>
              <a:rPr lang="en-US" altLang="en-US" sz="2400" smtClean="0"/>
              <a:t> of X: Frequency or occurrence of an itemset 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i="1" smtClean="0">
                <a:solidFill>
                  <a:schemeClr val="hlink"/>
                </a:solidFill>
              </a:rPr>
              <a:t>(relative)</a:t>
            </a:r>
            <a:r>
              <a:rPr lang="en-US" altLang="en-US" sz="2400" smtClean="0"/>
              <a:t> </a:t>
            </a:r>
            <a:r>
              <a:rPr lang="en-US" altLang="en-US" sz="2400" i="1" smtClean="0">
                <a:solidFill>
                  <a:schemeClr val="hlink"/>
                </a:solidFill>
                <a:sym typeface="Symbol" pitchFamily="18" charset="2"/>
              </a:rPr>
              <a:t>support</a:t>
            </a:r>
            <a:r>
              <a:rPr lang="en-US" altLang="en-US" sz="2400" smtClean="0">
                <a:sym typeface="Symbol" pitchFamily="18" charset="2"/>
              </a:rPr>
              <a:t>, </a:t>
            </a:r>
            <a:r>
              <a:rPr lang="en-US" altLang="en-US" sz="2400" i="1" smtClean="0">
                <a:sym typeface="Symbol" pitchFamily="18" charset="2"/>
              </a:rPr>
              <a:t>s</a:t>
            </a:r>
            <a:r>
              <a:rPr lang="en-US" altLang="en-US" sz="2400" smtClean="0">
                <a:sym typeface="Symbol" pitchFamily="18" charset="2"/>
              </a:rPr>
              <a:t>, is the fraction of transactions that contains X (i.e., the </a:t>
            </a:r>
            <a:r>
              <a:rPr lang="en-US" altLang="en-US" sz="2400" smtClean="0">
                <a:solidFill>
                  <a:schemeClr val="tx2"/>
                </a:solidFill>
                <a:sym typeface="Symbol" pitchFamily="18" charset="2"/>
              </a:rPr>
              <a:t>probability</a:t>
            </a:r>
            <a:r>
              <a:rPr lang="en-US" altLang="en-US" sz="2400" smtClean="0">
                <a:sym typeface="Symbol" pitchFamily="18" charset="2"/>
              </a:rPr>
              <a:t> that a transaction contains X)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sym typeface="Symbol" pitchFamily="18" charset="2"/>
              </a:rPr>
              <a:t>An itemset X is </a:t>
            </a:r>
            <a:r>
              <a:rPr lang="en-US" altLang="en-US" sz="2400" i="1" smtClean="0">
                <a:solidFill>
                  <a:schemeClr val="hlink"/>
                </a:solidFill>
                <a:sym typeface="Symbol" pitchFamily="18" charset="2"/>
              </a:rPr>
              <a:t>frequent</a:t>
            </a:r>
            <a:r>
              <a:rPr lang="en-US" altLang="en-US" sz="2400" smtClean="0">
                <a:sym typeface="Symbol" pitchFamily="18" charset="2"/>
              </a:rPr>
              <a:t> if X’s support is no less than a </a:t>
            </a:r>
            <a:r>
              <a:rPr lang="en-US" altLang="en-US" sz="2400" i="1" smtClean="0">
                <a:sym typeface="Symbol" pitchFamily="18" charset="2"/>
              </a:rPr>
              <a:t>minsup</a:t>
            </a:r>
            <a:r>
              <a:rPr lang="en-US" altLang="en-US" sz="2400" smtClean="0">
                <a:sym typeface="Symbol" pitchFamily="18" charset="2"/>
              </a:rPr>
              <a:t> threshold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152400" y="3810000"/>
            <a:ext cx="3886200" cy="2630488"/>
            <a:chOff x="192" y="2400"/>
            <a:chExt cx="2448" cy="1657"/>
          </a:xfrm>
        </p:grpSpPr>
        <p:sp>
          <p:nvSpPr>
            <p:cNvPr id="8221" name="Oval 6"/>
            <p:cNvSpPr>
              <a:spLocks noChangeArrowheads="1"/>
            </p:cNvSpPr>
            <p:nvPr/>
          </p:nvSpPr>
          <p:spPr bwMode="auto">
            <a:xfrm>
              <a:off x="384" y="2736"/>
              <a:ext cx="1200" cy="864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222" name="Oval 7"/>
            <p:cNvSpPr>
              <a:spLocks noChangeArrowheads="1"/>
            </p:cNvSpPr>
            <p:nvPr/>
          </p:nvSpPr>
          <p:spPr bwMode="auto">
            <a:xfrm>
              <a:off x="1008" y="2736"/>
              <a:ext cx="1200" cy="960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8223" name="Line 8"/>
            <p:cNvSpPr>
              <a:spLocks noChangeShapeType="1"/>
            </p:cNvSpPr>
            <p:nvPr/>
          </p:nvSpPr>
          <p:spPr bwMode="auto">
            <a:xfrm flipH="1">
              <a:off x="576" y="3168"/>
              <a:ext cx="144" cy="48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Line 9"/>
            <p:cNvSpPr>
              <a:spLocks noChangeShapeType="1"/>
            </p:cNvSpPr>
            <p:nvPr/>
          </p:nvSpPr>
          <p:spPr bwMode="auto">
            <a:xfrm flipV="1">
              <a:off x="2016" y="2832"/>
              <a:ext cx="144" cy="43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Line 10"/>
            <p:cNvSpPr>
              <a:spLocks noChangeShapeType="1"/>
            </p:cNvSpPr>
            <p:nvPr/>
          </p:nvSpPr>
          <p:spPr bwMode="auto">
            <a:xfrm flipH="1" flipV="1">
              <a:off x="1440" y="2592"/>
              <a:ext cx="0" cy="576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1"/>
            <p:cNvSpPr txBox="1">
              <a:spLocks noChangeArrowheads="1"/>
            </p:cNvSpPr>
            <p:nvPr/>
          </p:nvSpPr>
          <p:spPr bwMode="auto">
            <a:xfrm>
              <a:off x="1824" y="2448"/>
              <a:ext cx="768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>
                <a:lnSpc>
                  <a:spcPct val="110000"/>
                </a:lnSpc>
              </a:pPr>
              <a:r>
                <a:rPr lang="en-US" altLang="en-US" sz="1600" b="1">
                  <a:solidFill>
                    <a:schemeClr val="hlink"/>
                  </a:solidFill>
                  <a:latin typeface="Times New Roman" pitchFamily="18" charset="0"/>
                </a:rPr>
                <a:t>Customer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altLang="en-US" sz="1600" b="1">
                  <a:solidFill>
                    <a:schemeClr val="hlink"/>
                  </a:solidFill>
                  <a:latin typeface="Times New Roman" pitchFamily="18" charset="0"/>
                </a:rPr>
                <a:t>buys diaper</a:t>
              </a:r>
              <a:endParaRPr lang="en-US" altLang="en-US" sz="1800" b="1" u="sng">
                <a:latin typeface="Times New Roman" pitchFamily="18" charset="0"/>
              </a:endParaRPr>
            </a:p>
          </p:txBody>
        </p:sp>
        <p:sp>
          <p:nvSpPr>
            <p:cNvPr id="8227" name="Text Box 12"/>
            <p:cNvSpPr txBox="1">
              <a:spLocks noChangeArrowheads="1"/>
            </p:cNvSpPr>
            <p:nvPr/>
          </p:nvSpPr>
          <p:spPr bwMode="auto">
            <a:xfrm>
              <a:off x="960" y="24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>
                <a:lnSpc>
                  <a:spcPct val="110000"/>
                </a:lnSpc>
              </a:pPr>
              <a:r>
                <a:rPr lang="en-US" altLang="en-US" sz="1600" b="1">
                  <a:solidFill>
                    <a:srgbClr val="5FA180"/>
                  </a:solidFill>
                  <a:latin typeface="Times New Roman" pitchFamily="18" charset="0"/>
                </a:rPr>
                <a:t>Customer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altLang="en-US" sz="1600" b="1">
                  <a:solidFill>
                    <a:srgbClr val="5FA180"/>
                  </a:solidFill>
                  <a:latin typeface="Times New Roman" pitchFamily="18" charset="0"/>
                </a:rPr>
                <a:t>buys both</a:t>
              </a:r>
              <a:endParaRPr lang="en-US" altLang="en-US" sz="1800" b="1" u="sng">
                <a:solidFill>
                  <a:srgbClr val="5FA180"/>
                </a:solidFill>
                <a:latin typeface="Times New Roman" pitchFamily="18" charset="0"/>
              </a:endParaRPr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384" y="3600"/>
              <a:ext cx="657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Tahoma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0" hangingPunct="0">
                <a:lnSpc>
                  <a:spcPct val="110000"/>
                </a:lnSpc>
              </a:pPr>
              <a:r>
                <a:rPr lang="en-US" altLang="en-US" sz="1600" b="1">
                  <a:solidFill>
                    <a:schemeClr val="tx2"/>
                  </a:solidFill>
                  <a:latin typeface="Times New Roman" pitchFamily="18" charset="0"/>
                </a:rPr>
                <a:t>Customer</a:t>
              </a:r>
            </a:p>
            <a:p>
              <a:pPr eaLnBrk="0" hangingPunct="0">
                <a:lnSpc>
                  <a:spcPct val="110000"/>
                </a:lnSpc>
              </a:pPr>
              <a:r>
                <a:rPr lang="en-US" altLang="en-US" sz="1600" b="1">
                  <a:solidFill>
                    <a:schemeClr val="tx2"/>
                  </a:solidFill>
                  <a:latin typeface="Times New Roman" pitchFamily="18" charset="0"/>
                </a:rPr>
                <a:t>buys beer</a:t>
              </a:r>
              <a:endParaRPr lang="en-US" altLang="en-US" sz="1800" b="1" u="sng">
                <a:latin typeface="Times New Roman" pitchFamily="18" charset="0"/>
              </a:endParaRPr>
            </a:p>
          </p:txBody>
        </p:sp>
        <p:sp>
          <p:nvSpPr>
            <p:cNvPr id="8229" name="Rectangle 14"/>
            <p:cNvSpPr>
              <a:spLocks noChangeArrowheads="1"/>
            </p:cNvSpPr>
            <p:nvPr/>
          </p:nvSpPr>
          <p:spPr bwMode="auto">
            <a:xfrm>
              <a:off x="192" y="2400"/>
              <a:ext cx="2448" cy="16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graphicFrame>
        <p:nvGraphicFramePr>
          <p:cNvPr id="1767468" name="Group 44"/>
          <p:cNvGraphicFramePr>
            <a:graphicFrameLocks noGrp="1"/>
          </p:cNvGraphicFramePr>
          <p:nvPr/>
        </p:nvGraphicFramePr>
        <p:xfrm>
          <a:off x="152400" y="1524000"/>
          <a:ext cx="3886200" cy="2130424"/>
        </p:xfrm>
        <a:graphic>
          <a:graphicData uri="http://schemas.openxmlformats.org/drawingml/2006/table">
            <a:tbl>
              <a:tblPr/>
              <a:tblGrid>
                <a:gridCol w="533400"/>
                <a:gridCol w="3352800"/>
              </a:tblGrid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Tid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Items bought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Beer, Nuts, Diaper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Beer, Coffee, Diaper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Beer, Diaper, Eggs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Nuts, Eggs, Milk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Nuts, Coffee, Diaper, Eggs, Milk</a:t>
                      </a:r>
                    </a:p>
                  </a:txBody>
                  <a:tcPr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Generation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514600"/>
                <a:ext cx="8382000" cy="3962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Algorithm</a:t>
                </a:r>
              </a:p>
              <a:p>
                <a:r>
                  <a:rPr lang="en-US" dirty="0" smtClean="0"/>
                  <a:t>For </a:t>
                </a:r>
                <a:r>
                  <a:rPr lang="en-US" dirty="0"/>
                  <a:t>each </a:t>
                </a:r>
                <a:r>
                  <a:rPr lang="en-US" dirty="0" err="1"/>
                  <a:t>itemset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</a:t>
                </a:r>
                <a:r>
                  <a:rPr lang="en-US" dirty="0" err="1" smtClean="0"/>
                  <a:t>minsup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Find </a:t>
                </a:r>
                <a:r>
                  <a:rPr lang="en-US" dirty="0"/>
                  <a:t>all </a:t>
                </a:r>
                <a:r>
                  <a:rPr lang="en-US" i="1" dirty="0" err="1"/>
                  <a:t>minconf</a:t>
                </a:r>
                <a:r>
                  <a:rPr lang="en-US" dirty="0"/>
                  <a:t> rules with a single consequent of the </a:t>
                </a:r>
                <a:r>
                  <a:rPr lang="en-US" dirty="0" smtClean="0"/>
                  <a:t>form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smtClean="0"/>
                  <a:t>Guess </a:t>
                </a:r>
                <a:r>
                  <a:rPr lang="en-US" dirty="0"/>
                  <a:t>candidate consequents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by appending items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Verify </a:t>
                </a:r>
                <a:r>
                  <a:rPr lang="en-US" dirty="0"/>
                  <a:t>confidence of each rule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using known </a:t>
                </a:r>
                <a:r>
                  <a:rPr lang="en-US" dirty="0" err="1" smtClean="0"/>
                  <a:t>itemset</a:t>
                </a:r>
                <a:r>
                  <a:rPr lang="en-US" dirty="0" smtClean="0"/>
                  <a:t> </a:t>
                </a:r>
                <a:r>
                  <a:rPr lang="en-US" dirty="0"/>
                  <a:t>support values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514600"/>
                <a:ext cx="8382000" cy="3962400"/>
              </a:xfrm>
              <a:blipFill rotWithShape="0">
                <a:blip r:embed="rId2"/>
                <a:stretch>
                  <a:fillRect l="-1527" t="-1692" r="-1673" b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639B-BC5C-4A4F-9E3D-71CBD19F3815}" type="datetime4">
              <a:rPr lang="en-US" smtClean="0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CC6C9-A112-4A2B-9FB2-18081900844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1348770"/>
            <a:ext cx="79248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Moving items from the antecedent to the consequent never changes support, and never increases confidence</a:t>
            </a:r>
          </a:p>
        </p:txBody>
      </p:sp>
      <p:sp>
        <p:nvSpPr>
          <p:cNvPr id="8" name="Left Brace 7"/>
          <p:cNvSpPr/>
          <p:nvPr/>
        </p:nvSpPr>
        <p:spPr bwMode="auto">
          <a:xfrm>
            <a:off x="555312" y="4583162"/>
            <a:ext cx="304800" cy="1676400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73" y="4561490"/>
            <a:ext cx="553998" cy="18399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repeat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157082"/>
      </p:ext>
    </p:extLst>
  </p:cSld>
  <p:clrMapOvr>
    <a:masterClrMapping/>
  </p:clrMapOvr>
  <p:transition spd="med"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to Generate Association Rules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639B-BC5C-4A4F-9E3D-71CBD19F3815}" type="datetime4">
              <a:rPr lang="en-US" smtClean="0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2CC6C9-A112-4A2B-9FB2-18081900844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5027"/>
            <a:ext cx="8305800" cy="56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20553"/>
      </p:ext>
    </p:extLst>
  </p:cSld>
  <p:clrMapOvr>
    <a:masterClrMapping/>
  </p:clrMapOvr>
  <p:transition spd="med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59856EF9-6381-4198-8BE2-359FE4A2F66F}" type="slidenum">
              <a:rPr lang="en-US" altLang="en-US" sz="1200"/>
              <a:pPr algn="r"/>
              <a:t>52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Scalable Frequent Itemset Mining Methods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240000"/>
              </a:lnSpc>
            </a:pPr>
            <a:r>
              <a:rPr lang="en-US" altLang="en-US" sz="2400" dirty="0" smtClean="0"/>
              <a:t>Projects for Students</a:t>
            </a:r>
          </a:p>
          <a:p>
            <a:pPr lvl="1" eaLnBrk="1" hangingPunct="1">
              <a:lnSpc>
                <a:spcPct val="240000"/>
              </a:lnSpc>
            </a:pPr>
            <a:r>
              <a:rPr lang="en-US" altLang="en-US" sz="2000" dirty="0" err="1" smtClean="0"/>
              <a:t>FPGrowth</a:t>
            </a:r>
            <a:r>
              <a:rPr lang="en-US" altLang="en-US" sz="2000" dirty="0" smtClean="0"/>
              <a:t>:  A Frequent Pattern-Growth Approach</a:t>
            </a:r>
          </a:p>
          <a:p>
            <a:pPr lvl="1" eaLnBrk="1" hangingPunct="1">
              <a:lnSpc>
                <a:spcPct val="240000"/>
              </a:lnSpc>
            </a:pPr>
            <a:r>
              <a:rPr lang="en-US" altLang="en-US" sz="2000" dirty="0" smtClean="0"/>
              <a:t>ECLAT: Frequent Pattern Mining with Vertical Data Format</a:t>
            </a:r>
          </a:p>
          <a:p>
            <a:pPr lvl="1" eaLnBrk="1" hangingPunct="1">
              <a:lnSpc>
                <a:spcPct val="240000"/>
              </a:lnSpc>
            </a:pPr>
            <a:r>
              <a:rPr lang="en-US" altLang="en-US" sz="2000" dirty="0" smtClean="0"/>
              <a:t>Mining Close Frequent Patterns and </a:t>
            </a:r>
            <a:r>
              <a:rPr lang="en-US" altLang="en-US" sz="2000" dirty="0" err="1" smtClean="0"/>
              <a:t>Maxpatterns</a:t>
            </a:r>
            <a:endParaRPr lang="en-US" altLang="en-US" sz="2000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949D8D9-2813-4085-91F6-49EB6BB1893E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smtClean="0"/>
              <a:t>Chapter 5: Mining Frequent Patterns, Association and Correlations: Basic Concepts and Methods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smtClean="0"/>
              <a:t>Basic Concepts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smtClean="0"/>
              <a:t>Frequent Itemset Mining Methods 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smtClean="0"/>
              <a:t>Which Patterns Are Interesting?—Pattern Evaluation Methods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smtClean="0"/>
              <a:t>Summary</a:t>
            </a:r>
          </a:p>
        </p:txBody>
      </p:sp>
      <p:sp>
        <p:nvSpPr>
          <p:cNvPr id="57349" name="AutoShape 4"/>
          <p:cNvSpPr>
            <a:spLocks noChangeArrowheads="1"/>
          </p:cNvSpPr>
          <p:nvPr/>
        </p:nvSpPr>
        <p:spPr bwMode="auto">
          <a:xfrm rot="-1053010">
            <a:off x="7894638" y="3498850"/>
            <a:ext cx="522287" cy="381000"/>
          </a:xfrm>
          <a:prstGeom prst="leftArrow">
            <a:avLst>
              <a:gd name="adj1" fmla="val 50000"/>
              <a:gd name="adj2" fmla="val 3427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510BA4-52D9-4CDF-A5FA-78AD2AA17FE0}" type="slidenum">
              <a:rPr lang="en-US" altLang="en-US" sz="1200" smtClean="0"/>
              <a:pPr/>
              <a:t>54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Interestingness Measure: Correlations (Lift)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8534400" cy="28956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000" i="1" smtClean="0"/>
              <a:t>play basketball</a:t>
            </a:r>
            <a:r>
              <a:rPr lang="en-US" altLang="en-US" sz="2000" smtClean="0"/>
              <a:t>  </a:t>
            </a:r>
            <a:r>
              <a:rPr lang="en-US" altLang="en-US" sz="2000" smtClean="0">
                <a:sym typeface="Symbol" pitchFamily="18" charset="2"/>
              </a:rPr>
              <a:t> </a:t>
            </a:r>
            <a:r>
              <a:rPr lang="en-US" altLang="en-US" sz="2000" i="1" smtClean="0">
                <a:sym typeface="Symbol" pitchFamily="18" charset="2"/>
              </a:rPr>
              <a:t>eat cereal</a:t>
            </a:r>
            <a:r>
              <a:rPr lang="en-US" altLang="en-US" sz="2000" smtClean="0">
                <a:sym typeface="Symbol" pitchFamily="18" charset="2"/>
              </a:rPr>
              <a:t> [40%, 66.7%]  is misleading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000" smtClean="0">
                <a:sym typeface="Symbol" pitchFamily="18" charset="2"/>
              </a:rPr>
              <a:t>The overall % of students eating cereal is 75% &gt; 66.7%.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 i="1" smtClean="0"/>
              <a:t>play basketball</a:t>
            </a:r>
            <a:r>
              <a:rPr lang="en-US" altLang="en-US" sz="2000" smtClean="0"/>
              <a:t>  </a:t>
            </a:r>
            <a:r>
              <a:rPr lang="en-US" altLang="en-US" sz="2000" smtClean="0">
                <a:sym typeface="Symbol" pitchFamily="18" charset="2"/>
              </a:rPr>
              <a:t> </a:t>
            </a:r>
            <a:r>
              <a:rPr lang="en-US" altLang="en-US" sz="2000" i="1" smtClean="0">
                <a:sym typeface="Symbol" pitchFamily="18" charset="2"/>
              </a:rPr>
              <a:t>not eat cereal</a:t>
            </a:r>
            <a:r>
              <a:rPr lang="en-US" altLang="en-US" sz="2000" smtClean="0">
                <a:sym typeface="Symbol" pitchFamily="18" charset="2"/>
              </a:rPr>
              <a:t> [20%, 33.3%] is more accurate, although with lower support and confidence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000" smtClean="0">
                <a:sym typeface="Symbol" pitchFamily="18" charset="2"/>
              </a:rPr>
              <a:t>Measure of dependent/correlated events: </a:t>
            </a:r>
            <a:r>
              <a:rPr lang="en-US" altLang="en-US" sz="2000" smtClean="0">
                <a:solidFill>
                  <a:schemeClr val="hlink"/>
                </a:solidFill>
                <a:sym typeface="Symbol" pitchFamily="18" charset="2"/>
              </a:rPr>
              <a:t>lift</a:t>
            </a:r>
          </a:p>
        </p:txBody>
      </p:sp>
      <p:graphicFrame>
        <p:nvGraphicFramePr>
          <p:cNvPr id="1408050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95594"/>
              </p:ext>
            </p:extLst>
          </p:nvPr>
        </p:nvGraphicFramePr>
        <p:xfrm>
          <a:off x="1905000" y="4419600"/>
          <a:ext cx="4495800" cy="1557336"/>
        </p:xfrm>
        <a:graphic>
          <a:graphicData uri="http://schemas.openxmlformats.org/drawingml/2006/table">
            <a:tbl>
              <a:tblPr/>
              <a:tblGrid>
                <a:gridCol w="1066800"/>
                <a:gridCol w="1044575"/>
                <a:gridCol w="1317625"/>
                <a:gridCol w="1066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Basketball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basketball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cereal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67000" y="5998710"/>
            <a:ext cx="2504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Contingency Table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510BA4-52D9-4CDF-A5FA-78AD2AA17FE0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Interestingness Measure: Correlations (Lift)</a:t>
            </a:r>
          </a:p>
        </p:txBody>
      </p:sp>
      <p:graphicFrame>
        <p:nvGraphicFramePr>
          <p:cNvPr id="58373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6200" y="4724400"/>
          <a:ext cx="42672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1" name="Equation" r:id="rId4" imgW="2679700" imgH="393700" progId="Equation.3">
                  <p:embed/>
                </p:oleObj>
              </mc:Choice>
              <mc:Fallback>
                <p:oleObj name="Equation" r:id="rId4" imgW="2679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724400"/>
                        <a:ext cx="42672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8050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827436"/>
              </p:ext>
            </p:extLst>
          </p:nvPr>
        </p:nvGraphicFramePr>
        <p:xfrm>
          <a:off x="4648200" y="4569620"/>
          <a:ext cx="4495800" cy="1557336"/>
        </p:xfrm>
        <a:graphic>
          <a:graphicData uri="http://schemas.openxmlformats.org/drawingml/2006/table">
            <a:tbl>
              <a:tblPr/>
              <a:tblGrid>
                <a:gridCol w="1066800"/>
                <a:gridCol w="1044575"/>
                <a:gridCol w="1317625"/>
                <a:gridCol w="1066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Basketball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basketball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Cereal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Not cereal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40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916196"/>
              </p:ext>
            </p:extLst>
          </p:nvPr>
        </p:nvGraphicFramePr>
        <p:xfrm>
          <a:off x="533400" y="1571264"/>
          <a:ext cx="5810250" cy="254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2" name="Equation" r:id="rId6" imgW="2705040" imgH="1117440" progId="Equation.3">
                  <p:embed/>
                </p:oleObj>
              </mc:Choice>
              <mc:Fallback>
                <p:oleObj name="Equation" r:id="rId6" imgW="27050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71264"/>
                        <a:ext cx="5810250" cy="254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2" name="Object 3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200" y="5464175"/>
          <a:ext cx="44196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Equation" r:id="rId8" imgW="2755900" imgH="393700" progId="Equation.3">
                  <p:embed/>
                </p:oleObj>
              </mc:Choice>
              <mc:Fallback>
                <p:oleObj name="Equation" r:id="rId8" imgW="2755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464175"/>
                        <a:ext cx="44196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17696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mining: lift or confidence?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6CA07-3975-4DA6-A35E-B91CAC135809}" type="datetime4">
              <a:rPr lang="en-US" smtClean="0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D5AAF-D074-4C85-B19C-53CBC0D13AE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graphicFrame>
        <p:nvGraphicFramePr>
          <p:cNvPr id="9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937407"/>
              </p:ext>
            </p:extLst>
          </p:nvPr>
        </p:nvGraphicFramePr>
        <p:xfrm>
          <a:off x="4191000" y="2343889"/>
          <a:ext cx="4495800" cy="1557336"/>
        </p:xfrm>
        <a:graphic>
          <a:graphicData uri="http://schemas.openxmlformats.org/drawingml/2006/table">
            <a:tbl>
              <a:tblPr/>
              <a:tblGrid>
                <a:gridCol w="1066800"/>
                <a:gridCol w="1044575"/>
                <a:gridCol w="1317625"/>
                <a:gridCol w="1066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Q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67666"/>
              </p:ext>
            </p:extLst>
          </p:nvPr>
        </p:nvGraphicFramePr>
        <p:xfrm>
          <a:off x="4231178" y="4343400"/>
          <a:ext cx="4495800" cy="1557336"/>
        </p:xfrm>
        <a:graphic>
          <a:graphicData uri="http://schemas.openxmlformats.org/drawingml/2006/table">
            <a:tbl>
              <a:tblPr/>
              <a:tblGrid>
                <a:gridCol w="1066800"/>
                <a:gridCol w="1044575"/>
                <a:gridCol w="1317625"/>
                <a:gridCol w="10668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880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930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Object 3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02662051"/>
              </p:ext>
            </p:extLst>
          </p:nvPr>
        </p:nvGraphicFramePr>
        <p:xfrm>
          <a:off x="381000" y="2743200"/>
          <a:ext cx="2686396" cy="1141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" name="Equation" r:id="rId4" imgW="1015920" imgH="431640" progId="Equation.3">
                  <p:embed/>
                </p:oleObj>
              </mc:Choice>
              <mc:Fallback>
                <p:oleObj name="Equation" r:id="rId4" imgW="1015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2686396" cy="1141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35848381"/>
              </p:ext>
            </p:extLst>
          </p:nvPr>
        </p:nvGraphicFramePr>
        <p:xfrm>
          <a:off x="304800" y="4618038"/>
          <a:ext cx="2686050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Equation" r:id="rId6" imgW="1295280" imgH="431640" progId="Equation.3">
                  <p:embed/>
                </p:oleObj>
              </mc:Choice>
              <mc:Fallback>
                <p:oleObj name="Equation" r:id="rId6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18038"/>
                        <a:ext cx="2686050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508498" y="1493248"/>
            <a:ext cx="4584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Two pair of words: {P</a:t>
            </a:r>
            <a:r>
              <a:rPr lang="en-US" dirty="0"/>
              <a:t>, Q}, {R,S}</a:t>
            </a:r>
          </a:p>
        </p:txBody>
      </p:sp>
    </p:spTree>
    <p:extLst>
      <p:ext uri="{BB962C8B-B14F-4D97-AF65-F5344CB8AC3E}">
        <p14:creationId xmlns:p14="http://schemas.microsoft.com/office/powerpoint/2010/main" val="2221276954"/>
      </p:ext>
    </p:extLst>
  </p:cSld>
  <p:clrMapOvr>
    <a:masterClrMapping/>
  </p:clrMapOvr>
  <p:transition spd="med"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5D306D-1A0B-4683-9E2E-0F350E98A67A}" type="slidenum">
              <a:rPr lang="en-US" altLang="en-US" sz="1200" smtClean="0"/>
              <a:pPr/>
              <a:t>57</a:t>
            </a:fld>
            <a:endParaRPr lang="en-US" altLang="en-US" sz="1200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525000" cy="6096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MEASURMENTS</a:t>
            </a:r>
            <a:endParaRPr lang="en-US" altLang="en-US" sz="3200" dirty="0" smtClean="0"/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95097"/>
            <a:ext cx="7848600" cy="284830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1800" dirty="0" smtClean="0">
                <a:sym typeface="Symbol" pitchFamily="18" charset="2"/>
              </a:rPr>
              <a:t>Support </a:t>
            </a:r>
            <a:r>
              <a:rPr lang="en-US" altLang="en-US" sz="1800" dirty="0" smtClean="0">
                <a:sym typeface="Symbol" pitchFamily="18" charset="2"/>
              </a:rPr>
              <a:t>and confidence are not good to indicate correlations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800" dirty="0" smtClean="0">
                <a:sym typeface="Symbol" pitchFamily="18" charset="2"/>
              </a:rPr>
              <a:t>Over 20 interestingness measures have been proposed  (see Tan, Kumar, </a:t>
            </a:r>
            <a:r>
              <a:rPr lang="en-US" altLang="en-US" sz="1800" dirty="0" err="1" smtClean="0">
                <a:sym typeface="Symbol" pitchFamily="18" charset="2"/>
              </a:rPr>
              <a:t>Sritastava</a:t>
            </a:r>
            <a:r>
              <a:rPr lang="en-US" altLang="en-US" sz="1800" dirty="0" smtClean="0">
                <a:sym typeface="Symbol" pitchFamily="18" charset="2"/>
              </a:rPr>
              <a:t> @KDD’02)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1800" dirty="0" smtClean="0"/>
              <a:t>Which are good ones?</a:t>
            </a:r>
            <a:endParaRPr lang="en-US" altLang="en-US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43231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5D306D-1A0B-4683-9E2E-0F350E98A67A}" type="slidenum">
              <a:rPr lang="en-US" altLang="en-US" sz="1200" smtClean="0"/>
              <a:pPr/>
              <a:t>58</a:t>
            </a:fld>
            <a:endParaRPr lang="en-US" altLang="en-US" sz="1200" smtClean="0"/>
          </a:p>
        </p:txBody>
      </p:sp>
      <p:pic>
        <p:nvPicPr>
          <p:cNvPr id="59395" name="Picture 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08112"/>
            <a:ext cx="8305800" cy="5068888"/>
          </a:xfrm>
          <a:noFill/>
        </p:spPr>
      </p:pic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304800"/>
            <a:ext cx="952500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Are </a:t>
            </a:r>
            <a:r>
              <a:rPr lang="en-US" altLang="en-US" sz="3200" i="1" smtClean="0"/>
              <a:t>lift</a:t>
            </a:r>
            <a:r>
              <a:rPr lang="en-US" altLang="en-US" sz="3200" smtClean="0"/>
              <a:t> and </a:t>
            </a:r>
            <a:r>
              <a:rPr lang="en-US" altLang="en-US" sz="3200" smtClean="0">
                <a:sym typeface="Symbol" pitchFamily="18" charset="2"/>
              </a:rPr>
              <a:t></a:t>
            </a:r>
            <a:r>
              <a:rPr lang="en-US" altLang="en-US" sz="3200" baseline="30000" smtClean="0">
                <a:sym typeface="Symbol" pitchFamily="18" charset="2"/>
              </a:rPr>
              <a:t>2</a:t>
            </a:r>
            <a:r>
              <a:rPr lang="en-US" altLang="en-US" sz="3200" smtClean="0"/>
              <a:t>  Good Measures of Correlation?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457700" y="3009900"/>
            <a:ext cx="8305800" cy="609600"/>
          </a:xfrm>
        </p:spPr>
        <p:txBody>
          <a:bodyPr/>
          <a:lstStyle/>
          <a:p>
            <a:r>
              <a:rPr lang="en-US" dirty="0" err="1" smtClean="0"/>
              <a:t>measurments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430E2B-20B6-49F9-8F43-D3F3B29E94FB}" type="datetime4">
              <a:rPr lang="en-US" smtClean="0"/>
              <a:pPr>
                <a:defRPr/>
              </a:pPr>
              <a:t>October 19,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6C395-BBD0-48A0-A1FC-78BFFB8B444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80967"/>
            <a:ext cx="6400800" cy="599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1027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AE573E-9184-48C6-A55F-9E2D856051EC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Basic Concepts: Association Rules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5334000" cy="4953000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/>
              <a:t>Find all the rules </a:t>
            </a:r>
            <a:r>
              <a:rPr lang="en-US" altLang="en-US" sz="2400" i="1" smtClean="0"/>
              <a:t>X </a:t>
            </a:r>
            <a:r>
              <a:rPr lang="en-US" altLang="en-US" sz="2400" smtClean="0">
                <a:sym typeface="Wingdings" pitchFamily="2" charset="2"/>
              </a:rPr>
              <a:t> </a:t>
            </a:r>
            <a:r>
              <a:rPr lang="en-US" altLang="en-US" sz="2400" i="1" smtClean="0">
                <a:sym typeface="Wingdings" pitchFamily="2" charset="2"/>
              </a:rPr>
              <a:t>Y</a:t>
            </a:r>
            <a:r>
              <a:rPr lang="en-US" altLang="en-US" sz="2400" i="1" smtClean="0">
                <a:sym typeface="Symbol" pitchFamily="18" charset="2"/>
              </a:rPr>
              <a:t> </a:t>
            </a:r>
            <a:r>
              <a:rPr lang="en-US" altLang="en-US" sz="2400" smtClean="0"/>
              <a:t>with minimum support and confidence</a:t>
            </a:r>
            <a:endParaRPr lang="en-US" altLang="en-US" sz="2400" smtClean="0">
              <a:sym typeface="Symbol" pitchFamily="18" charset="2"/>
            </a:endParaRPr>
          </a:p>
          <a:p>
            <a:pPr marL="914400" lvl="1" indent="-457200" eaLnBrk="1" hangingPunct="1"/>
            <a:r>
              <a:rPr lang="en-US" altLang="en-US" sz="2400" smtClean="0">
                <a:solidFill>
                  <a:schemeClr val="hlink"/>
                </a:solidFill>
                <a:sym typeface="Symbol" pitchFamily="18" charset="2"/>
              </a:rPr>
              <a:t>support</a:t>
            </a:r>
            <a:r>
              <a:rPr lang="en-US" altLang="en-US" sz="2400" smtClean="0">
                <a:sym typeface="Symbol" pitchFamily="18" charset="2"/>
              </a:rPr>
              <a:t>, </a:t>
            </a:r>
            <a:r>
              <a:rPr lang="en-US" altLang="en-US" sz="2400" i="1" smtClean="0">
                <a:sym typeface="Symbol" pitchFamily="18" charset="2"/>
              </a:rPr>
              <a:t>s</a:t>
            </a:r>
            <a:r>
              <a:rPr lang="en-US" altLang="en-US" sz="2400" smtClean="0">
                <a:sym typeface="Symbol" pitchFamily="18" charset="2"/>
              </a:rPr>
              <a:t>, </a:t>
            </a:r>
            <a:r>
              <a:rPr lang="en-US" altLang="en-US" sz="2400" smtClean="0">
                <a:solidFill>
                  <a:schemeClr val="tx2"/>
                </a:solidFill>
                <a:sym typeface="Symbol" pitchFamily="18" charset="2"/>
              </a:rPr>
              <a:t>probability</a:t>
            </a:r>
            <a:r>
              <a:rPr lang="en-US" altLang="en-US" sz="2400" smtClean="0">
                <a:sym typeface="Symbol" pitchFamily="18" charset="2"/>
              </a:rPr>
              <a:t> that a transaction contains X  Y</a:t>
            </a:r>
          </a:p>
          <a:p>
            <a:pPr marL="914400" lvl="1" indent="-457200" eaLnBrk="1" hangingPunct="1"/>
            <a:r>
              <a:rPr lang="en-US" altLang="en-US" sz="2400" smtClean="0">
                <a:solidFill>
                  <a:schemeClr val="hlink"/>
                </a:solidFill>
                <a:sym typeface="Symbol" pitchFamily="18" charset="2"/>
              </a:rPr>
              <a:t>confidence</a:t>
            </a:r>
            <a:r>
              <a:rPr lang="en-US" altLang="en-US" sz="2400" smtClean="0">
                <a:sym typeface="Symbol" pitchFamily="18" charset="2"/>
              </a:rPr>
              <a:t>, </a:t>
            </a:r>
            <a:r>
              <a:rPr lang="en-US" altLang="en-US" sz="2400" i="1" smtClean="0">
                <a:sym typeface="Symbol" pitchFamily="18" charset="2"/>
              </a:rPr>
              <a:t>c,</a:t>
            </a:r>
            <a:r>
              <a:rPr lang="en-US" altLang="en-US" sz="2400" smtClean="0">
                <a:sym typeface="Symbol" pitchFamily="18" charset="2"/>
              </a:rPr>
              <a:t> </a:t>
            </a:r>
            <a:r>
              <a:rPr lang="en-US" altLang="en-US" sz="2400" smtClean="0">
                <a:solidFill>
                  <a:schemeClr val="tx2"/>
                </a:solidFill>
                <a:sym typeface="Symbol" pitchFamily="18" charset="2"/>
              </a:rPr>
              <a:t>conditional probability</a:t>
            </a:r>
            <a:r>
              <a:rPr lang="en-US" altLang="en-US" sz="2400" smtClean="0">
                <a:sym typeface="Symbol" pitchFamily="18" charset="2"/>
              </a:rPr>
              <a:t> that a transaction having X also contains </a:t>
            </a:r>
            <a:r>
              <a:rPr lang="en-US" altLang="en-US" sz="2400" i="1" smtClean="0">
                <a:sym typeface="Symbol" pitchFamily="18" charset="2"/>
              </a:rPr>
              <a:t>Y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000" i="1" smtClean="0"/>
              <a:t>Let  minsup = 50%, minconf = 50%</a:t>
            </a:r>
          </a:p>
          <a:p>
            <a:pPr marL="457200" indent="-457200" eaLnBrk="1" hangingPunct="1">
              <a:buFont typeface="Wingdings" pitchFamily="2" charset="2"/>
              <a:buNone/>
            </a:pPr>
            <a:r>
              <a:rPr lang="en-US" altLang="en-US" sz="2000" i="1" smtClean="0"/>
              <a:t>Freq. Pat.: </a:t>
            </a:r>
            <a:r>
              <a:rPr lang="en-US" altLang="en-US" sz="2000" smtClean="0"/>
              <a:t>Beer:3, Nuts:3, Diaper:4, Eggs:3, {Beer, Diaper}:3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492125" y="3927475"/>
            <a:ext cx="1643063" cy="1168400"/>
          </a:xfrm>
          <a:prstGeom prst="ellipse">
            <a:avLst/>
          </a:prstGeom>
          <a:solidFill>
            <a:srgbClr val="FFFF00"/>
          </a:solidFill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1346200" y="3927475"/>
            <a:ext cx="1643063" cy="1298575"/>
          </a:xfrm>
          <a:prstGeom prst="ellipse">
            <a:avLst/>
          </a:prstGeom>
          <a:solidFill>
            <a:srgbClr val="99CCFF">
              <a:alpha val="50195"/>
            </a:srgbClr>
          </a:solidFill>
          <a:ln w="254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754063" y="4511675"/>
            <a:ext cx="198437" cy="6492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2727325" y="4057650"/>
            <a:ext cx="196850" cy="5842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 flipV="1">
            <a:off x="1938338" y="3732213"/>
            <a:ext cx="0" cy="7794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2463800" y="3536950"/>
            <a:ext cx="105251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altLang="en-US" sz="1600" b="1">
                <a:solidFill>
                  <a:schemeClr val="hlink"/>
                </a:solidFill>
                <a:latin typeface="Times New Roman" pitchFamily="18" charset="0"/>
              </a:rPr>
              <a:t>Customer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en-US" sz="1600" b="1">
                <a:solidFill>
                  <a:schemeClr val="hlink"/>
                </a:solidFill>
                <a:latin typeface="Times New Roman" pitchFamily="18" charset="0"/>
              </a:rPr>
              <a:t>buys diaper</a:t>
            </a:r>
            <a:endParaRPr lang="en-US" altLang="en-US" sz="1800" b="1" u="sng">
              <a:latin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143000" y="3473450"/>
            <a:ext cx="1066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altLang="en-US" sz="1400" b="1">
                <a:solidFill>
                  <a:srgbClr val="5FA180"/>
                </a:solidFill>
                <a:latin typeface="Times New Roman" pitchFamily="18" charset="0"/>
              </a:rPr>
              <a:t>Customer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en-US" sz="1400" b="1">
                <a:solidFill>
                  <a:srgbClr val="5FA180"/>
                </a:solidFill>
                <a:latin typeface="Times New Roman" pitchFamily="18" charset="0"/>
              </a:rPr>
              <a:t>buys both</a:t>
            </a:r>
            <a:endParaRPr lang="en-US" altLang="en-US" sz="1600" b="1" u="sng">
              <a:solidFill>
                <a:srgbClr val="5FA180"/>
              </a:solidFill>
              <a:latin typeface="Times New Roman" pitchFamily="18" charset="0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492125" y="5095875"/>
            <a:ext cx="10429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0" hangingPunct="0">
              <a:lnSpc>
                <a:spcPct val="110000"/>
              </a:lnSpc>
            </a:pPr>
            <a:r>
              <a:rPr lang="en-US" altLang="en-US" sz="1600" b="1">
                <a:solidFill>
                  <a:schemeClr val="tx2"/>
                </a:solidFill>
                <a:latin typeface="Times New Roman" pitchFamily="18" charset="0"/>
              </a:rPr>
              <a:t>Customer</a:t>
            </a:r>
          </a:p>
          <a:p>
            <a:pPr eaLnBrk="0" hangingPunct="0">
              <a:lnSpc>
                <a:spcPct val="110000"/>
              </a:lnSpc>
            </a:pPr>
            <a:r>
              <a:rPr lang="en-US" altLang="en-US" sz="1600" b="1">
                <a:solidFill>
                  <a:schemeClr val="tx2"/>
                </a:solidFill>
                <a:latin typeface="Times New Roman" pitchFamily="18" charset="0"/>
              </a:rPr>
              <a:t>buys beer</a:t>
            </a:r>
            <a:endParaRPr lang="en-US" altLang="en-US" sz="1800" b="1" u="sng">
              <a:latin typeface="Times New Roman" pitchFamily="18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228600" y="3473450"/>
            <a:ext cx="3352800" cy="224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688975" y="2768600"/>
            <a:ext cx="289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600"/>
              <a:t>Nuts, Eggs, Milk</a:t>
            </a:r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228600" y="2768600"/>
            <a:ext cx="46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600"/>
              <a:t>40</a:t>
            </a:r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688975" y="3054350"/>
            <a:ext cx="28924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400"/>
              <a:t>Nuts, Coffee, Diaper, Eggs, Milk</a:t>
            </a:r>
          </a:p>
        </p:txBody>
      </p:sp>
      <p:sp>
        <p:nvSpPr>
          <p:cNvPr id="9233" name="Rectangle 18"/>
          <p:cNvSpPr>
            <a:spLocks noChangeArrowheads="1"/>
          </p:cNvSpPr>
          <p:nvPr/>
        </p:nvSpPr>
        <p:spPr bwMode="auto">
          <a:xfrm>
            <a:off x="228600" y="3054350"/>
            <a:ext cx="46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600"/>
              <a:t>50</a:t>
            </a:r>
          </a:p>
        </p:txBody>
      </p:sp>
      <p:sp>
        <p:nvSpPr>
          <p:cNvPr id="9234" name="Rectangle 19"/>
          <p:cNvSpPr>
            <a:spLocks noChangeArrowheads="1"/>
          </p:cNvSpPr>
          <p:nvPr/>
        </p:nvSpPr>
        <p:spPr bwMode="auto">
          <a:xfrm>
            <a:off x="688975" y="245745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600"/>
              <a:t>Beer, Diaper, Eggs</a:t>
            </a:r>
          </a:p>
        </p:txBody>
      </p:sp>
      <p:sp>
        <p:nvSpPr>
          <p:cNvPr id="9235" name="Rectangle 20"/>
          <p:cNvSpPr>
            <a:spLocks noChangeArrowheads="1"/>
          </p:cNvSpPr>
          <p:nvPr/>
        </p:nvSpPr>
        <p:spPr bwMode="auto">
          <a:xfrm>
            <a:off x="228600" y="245745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600"/>
              <a:t>30</a:t>
            </a:r>
          </a:p>
        </p:txBody>
      </p:sp>
      <p:sp>
        <p:nvSpPr>
          <p:cNvPr id="9236" name="Rectangle 21"/>
          <p:cNvSpPr>
            <a:spLocks noChangeArrowheads="1"/>
          </p:cNvSpPr>
          <p:nvPr/>
        </p:nvSpPr>
        <p:spPr bwMode="auto">
          <a:xfrm>
            <a:off x="688975" y="214630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600"/>
              <a:t>Beer, Coffee, Diaper</a:t>
            </a:r>
          </a:p>
        </p:txBody>
      </p:sp>
      <p:sp>
        <p:nvSpPr>
          <p:cNvPr id="9237" name="Rectangle 22"/>
          <p:cNvSpPr>
            <a:spLocks noChangeArrowheads="1"/>
          </p:cNvSpPr>
          <p:nvPr/>
        </p:nvSpPr>
        <p:spPr bwMode="auto">
          <a:xfrm>
            <a:off x="228600" y="214630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600"/>
              <a:t>20</a:t>
            </a:r>
          </a:p>
        </p:txBody>
      </p:sp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688975" y="1835150"/>
            <a:ext cx="2892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600"/>
              <a:t>Beer, Nuts, Diaper</a:t>
            </a:r>
          </a:p>
        </p:txBody>
      </p:sp>
      <p:sp>
        <p:nvSpPr>
          <p:cNvPr id="9239" name="Rectangle 24"/>
          <p:cNvSpPr>
            <a:spLocks noChangeArrowheads="1"/>
          </p:cNvSpPr>
          <p:nvPr/>
        </p:nvSpPr>
        <p:spPr bwMode="auto">
          <a:xfrm>
            <a:off x="228600" y="1835150"/>
            <a:ext cx="4603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600"/>
              <a:t>10</a:t>
            </a:r>
          </a:p>
        </p:txBody>
      </p:sp>
      <p:sp>
        <p:nvSpPr>
          <p:cNvPr id="9240" name="Rectangle 25"/>
          <p:cNvSpPr>
            <a:spLocks noChangeArrowheads="1"/>
          </p:cNvSpPr>
          <p:nvPr/>
        </p:nvSpPr>
        <p:spPr bwMode="auto">
          <a:xfrm>
            <a:off x="688975" y="1524000"/>
            <a:ext cx="2892425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600" b="1">
                <a:solidFill>
                  <a:schemeClr val="hlink"/>
                </a:solidFill>
              </a:rPr>
              <a:t>Items bought</a:t>
            </a:r>
          </a:p>
        </p:txBody>
      </p:sp>
      <p:sp>
        <p:nvSpPr>
          <p:cNvPr id="9241" name="Rectangle 26"/>
          <p:cNvSpPr>
            <a:spLocks noChangeArrowheads="1"/>
          </p:cNvSpPr>
          <p:nvPr/>
        </p:nvSpPr>
        <p:spPr bwMode="auto">
          <a:xfrm>
            <a:off x="228600" y="1524000"/>
            <a:ext cx="460375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en-US" sz="1400" b="1">
                <a:solidFill>
                  <a:schemeClr val="hlink"/>
                </a:solidFill>
              </a:rPr>
              <a:t>Tid</a:t>
            </a:r>
          </a:p>
        </p:txBody>
      </p:sp>
      <p:sp>
        <p:nvSpPr>
          <p:cNvPr id="9242" name="Line 27"/>
          <p:cNvSpPr>
            <a:spLocks noChangeShapeType="1"/>
          </p:cNvSpPr>
          <p:nvPr/>
        </p:nvSpPr>
        <p:spPr bwMode="auto">
          <a:xfrm>
            <a:off x="228600" y="1524000"/>
            <a:ext cx="3352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3" name="Line 28"/>
          <p:cNvSpPr>
            <a:spLocks noChangeShapeType="1"/>
          </p:cNvSpPr>
          <p:nvPr/>
        </p:nvSpPr>
        <p:spPr bwMode="auto">
          <a:xfrm>
            <a:off x="228600" y="183515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4" name="Line 29"/>
          <p:cNvSpPr>
            <a:spLocks noChangeShapeType="1"/>
          </p:cNvSpPr>
          <p:nvPr/>
        </p:nvSpPr>
        <p:spPr bwMode="auto">
          <a:xfrm>
            <a:off x="228600" y="21463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5" name="Line 30"/>
          <p:cNvSpPr>
            <a:spLocks noChangeShapeType="1"/>
          </p:cNvSpPr>
          <p:nvPr/>
        </p:nvSpPr>
        <p:spPr bwMode="auto">
          <a:xfrm>
            <a:off x="228600" y="24574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6" name="Line 31"/>
          <p:cNvSpPr>
            <a:spLocks noChangeShapeType="1"/>
          </p:cNvSpPr>
          <p:nvPr/>
        </p:nvSpPr>
        <p:spPr bwMode="auto">
          <a:xfrm>
            <a:off x="228600" y="276860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7" name="Line 32"/>
          <p:cNvSpPr>
            <a:spLocks noChangeShapeType="1"/>
          </p:cNvSpPr>
          <p:nvPr/>
        </p:nvSpPr>
        <p:spPr bwMode="auto">
          <a:xfrm>
            <a:off x="228600" y="3340100"/>
            <a:ext cx="3352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8" name="Line 33"/>
          <p:cNvSpPr>
            <a:spLocks noChangeShapeType="1"/>
          </p:cNvSpPr>
          <p:nvPr/>
        </p:nvSpPr>
        <p:spPr bwMode="auto">
          <a:xfrm>
            <a:off x="228600" y="1524000"/>
            <a:ext cx="0" cy="18161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49" name="Line 34"/>
          <p:cNvSpPr>
            <a:spLocks noChangeShapeType="1"/>
          </p:cNvSpPr>
          <p:nvPr/>
        </p:nvSpPr>
        <p:spPr bwMode="auto">
          <a:xfrm>
            <a:off x="688975" y="1524000"/>
            <a:ext cx="0" cy="18161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0" name="Line 35"/>
          <p:cNvSpPr>
            <a:spLocks noChangeShapeType="1"/>
          </p:cNvSpPr>
          <p:nvPr/>
        </p:nvSpPr>
        <p:spPr bwMode="auto">
          <a:xfrm>
            <a:off x="3581400" y="1524000"/>
            <a:ext cx="0" cy="1816100"/>
          </a:xfrm>
          <a:prstGeom prst="line">
            <a:avLst/>
          </a:prstGeom>
          <a:noFill/>
          <a:ln w="28575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1" name="Line 36"/>
          <p:cNvSpPr>
            <a:spLocks noChangeShapeType="1"/>
          </p:cNvSpPr>
          <p:nvPr/>
        </p:nvSpPr>
        <p:spPr bwMode="auto">
          <a:xfrm>
            <a:off x="228600" y="3054350"/>
            <a:ext cx="3352800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52" name="Rectangle 38"/>
          <p:cNvSpPr>
            <a:spLocks noChangeArrowheads="1"/>
          </p:cNvSpPr>
          <p:nvPr/>
        </p:nvSpPr>
        <p:spPr bwMode="auto">
          <a:xfrm>
            <a:off x="3733800" y="5410200"/>
            <a:ext cx="533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altLang="en-US"/>
              <a:t>Association rules: (many more!)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i="1"/>
              <a:t>Beer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 i="1">
                <a:sym typeface="Symbol" pitchFamily="18" charset="2"/>
              </a:rPr>
              <a:t> Diaper  </a:t>
            </a:r>
            <a:r>
              <a:rPr lang="en-US" altLang="en-US">
                <a:sym typeface="Symbol" pitchFamily="18" charset="2"/>
              </a:rPr>
              <a:t>(60%, 100%)</a:t>
            </a:r>
          </a:p>
          <a:p>
            <a:pPr marL="914400" lvl="1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altLang="en-US" i="1"/>
              <a:t>Diaper </a:t>
            </a:r>
            <a:r>
              <a:rPr lang="en-US" altLang="en-US">
                <a:sym typeface="Wingdings" pitchFamily="2" charset="2"/>
              </a:rPr>
              <a:t></a:t>
            </a:r>
            <a:r>
              <a:rPr lang="en-US" altLang="en-US" i="1">
                <a:sym typeface="Symbol" pitchFamily="18" charset="2"/>
              </a:rPr>
              <a:t> Beer  </a:t>
            </a:r>
            <a:r>
              <a:rPr lang="en-US" altLang="en-US">
                <a:sym typeface="Symbol" pitchFamily="18" charset="2"/>
              </a:rPr>
              <a:t>(60%, 75%)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EE16E05-3FC6-4D4C-ABA8-30739C82166F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  <p:grpSp>
        <p:nvGrpSpPr>
          <p:cNvPr id="60419" name="Group 12"/>
          <p:cNvGrpSpPr>
            <a:grpSpLocks/>
          </p:cNvGrpSpPr>
          <p:nvPr/>
        </p:nvGrpSpPr>
        <p:grpSpPr bwMode="auto">
          <a:xfrm>
            <a:off x="0" y="838200"/>
            <a:ext cx="9144000" cy="5813425"/>
            <a:chOff x="0" y="384"/>
            <a:chExt cx="5760" cy="3662"/>
          </a:xfrm>
        </p:grpSpPr>
        <p:pic>
          <p:nvPicPr>
            <p:cNvPr id="6042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5760" cy="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2" name="Oval 4"/>
            <p:cNvSpPr>
              <a:spLocks noChangeArrowheads="1"/>
            </p:cNvSpPr>
            <p:nvPr/>
          </p:nvSpPr>
          <p:spPr bwMode="auto">
            <a:xfrm>
              <a:off x="5280" y="1680"/>
              <a:ext cx="384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0423" name="Oval 5"/>
            <p:cNvSpPr>
              <a:spLocks noChangeArrowheads="1"/>
            </p:cNvSpPr>
            <p:nvPr/>
          </p:nvSpPr>
          <p:spPr bwMode="auto">
            <a:xfrm>
              <a:off x="5280" y="2112"/>
              <a:ext cx="384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0424" name="Oval 6"/>
            <p:cNvSpPr>
              <a:spLocks noChangeArrowheads="1"/>
            </p:cNvSpPr>
            <p:nvPr/>
          </p:nvSpPr>
          <p:spPr bwMode="auto">
            <a:xfrm>
              <a:off x="5280" y="2640"/>
              <a:ext cx="384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0425" name="Oval 7"/>
            <p:cNvSpPr>
              <a:spLocks noChangeArrowheads="1"/>
            </p:cNvSpPr>
            <p:nvPr/>
          </p:nvSpPr>
          <p:spPr bwMode="auto">
            <a:xfrm>
              <a:off x="1008" y="3600"/>
              <a:ext cx="1824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0426" name="Oval 8"/>
            <p:cNvSpPr>
              <a:spLocks noChangeArrowheads="1"/>
            </p:cNvSpPr>
            <p:nvPr/>
          </p:nvSpPr>
          <p:spPr bwMode="auto">
            <a:xfrm>
              <a:off x="624" y="1680"/>
              <a:ext cx="528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0427" name="Oval 9"/>
            <p:cNvSpPr>
              <a:spLocks noChangeArrowheads="1"/>
            </p:cNvSpPr>
            <p:nvPr/>
          </p:nvSpPr>
          <p:spPr bwMode="auto">
            <a:xfrm>
              <a:off x="576" y="2112"/>
              <a:ext cx="528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60428" name="Oval 10"/>
            <p:cNvSpPr>
              <a:spLocks noChangeArrowheads="1"/>
            </p:cNvSpPr>
            <p:nvPr/>
          </p:nvSpPr>
          <p:spPr bwMode="auto">
            <a:xfrm>
              <a:off x="576" y="2640"/>
              <a:ext cx="528" cy="14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609600"/>
          </a:xfrm>
        </p:spPr>
        <p:txBody>
          <a:bodyPr/>
          <a:lstStyle/>
          <a:p>
            <a:pPr eaLnBrk="1" hangingPunct="1"/>
            <a:r>
              <a:rPr lang="en-US" altLang="en-US" smtClean="0"/>
              <a:t>Null-Invariant Measures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A51F18-7F05-4C92-A7A3-EB4C2AF50064}" type="datetime4">
              <a:rPr lang="en-US" altLang="en-US" sz="1200" smtClean="0"/>
              <a:pPr/>
              <a:t>October 19, 2018</a:t>
            </a:fld>
            <a:endParaRPr lang="en-US" altLang="en-US" sz="1200" smtClean="0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en-US" sz="1200" smtClean="0"/>
              <a:t>Data Mining: Concepts and Techniques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5C052F6-5682-4637-BB42-9F374DD8C674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  <p:pic>
        <p:nvPicPr>
          <p:cNvPr id="61445" name="Picture 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48768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Oval 113"/>
          <p:cNvSpPr>
            <a:spLocks noChangeArrowheads="1"/>
          </p:cNvSpPr>
          <p:nvPr/>
        </p:nvSpPr>
        <p:spPr bwMode="auto">
          <a:xfrm>
            <a:off x="8193088" y="2720975"/>
            <a:ext cx="722312" cy="169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altLang="en-US" sz="1800">
              <a:latin typeface="Verdana" pitchFamily="34" charset="0"/>
              <a:cs typeface="Arial" charset="0"/>
            </a:endParaRPr>
          </a:p>
        </p:txBody>
      </p:sp>
      <p:sp>
        <p:nvSpPr>
          <p:cNvPr id="614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Comparison of Interestingness Measures</a:t>
            </a:r>
          </a:p>
        </p:txBody>
      </p:sp>
      <p:graphicFrame>
        <p:nvGraphicFramePr>
          <p:cNvPr id="1557508" name="Group 4"/>
          <p:cNvGraphicFramePr>
            <a:graphicFrameLocks noGrp="1"/>
          </p:cNvGraphicFramePr>
          <p:nvPr/>
        </p:nvGraphicFramePr>
        <p:xfrm>
          <a:off x="228600" y="2819400"/>
          <a:ext cx="3886200" cy="1371600"/>
        </p:xfrm>
        <a:graphic>
          <a:graphicData uri="http://schemas.openxmlformats.org/drawingml/2006/table">
            <a:tbl>
              <a:tblPr/>
              <a:tblGrid>
                <a:gridCol w="990600"/>
                <a:gridCol w="762000"/>
                <a:gridCol w="1066800"/>
                <a:gridCol w="10668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 (row)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Coffee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m,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~m,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Coffee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m, ~c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~m, ~c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Sum(col.)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~m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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475" name="Rectangle 104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763000" cy="914400"/>
          </a:xfrm>
        </p:spPr>
        <p:txBody>
          <a:bodyPr/>
          <a:lstStyle/>
          <a:p>
            <a:pPr eaLnBrk="1" hangingPunct="1"/>
            <a:r>
              <a:rPr lang="en-US" altLang="en-US" sz="2000" smtClean="0"/>
              <a:t>Null-(transaction) invariance is crucial for correlation analysis</a:t>
            </a:r>
          </a:p>
          <a:p>
            <a:pPr eaLnBrk="1" hangingPunct="1"/>
            <a:r>
              <a:rPr lang="en-US" altLang="en-US" sz="2000" smtClean="0"/>
              <a:t>Lift and </a:t>
            </a:r>
            <a:r>
              <a:rPr lang="en-US" altLang="en-US" sz="2000" b="1" smtClean="0">
                <a:sym typeface="Symbol" pitchFamily="18" charset="2"/>
              </a:rPr>
              <a:t></a:t>
            </a:r>
            <a:r>
              <a:rPr lang="en-US" altLang="en-US" sz="2000" b="1" baseline="30000" smtClean="0">
                <a:sym typeface="Symbol" pitchFamily="18" charset="2"/>
              </a:rPr>
              <a:t>2</a:t>
            </a:r>
            <a:r>
              <a:rPr lang="en-US" altLang="en-US" sz="2000" b="1" smtClean="0">
                <a:sym typeface="Symbol" pitchFamily="18" charset="2"/>
              </a:rPr>
              <a:t> </a:t>
            </a:r>
            <a:r>
              <a:rPr lang="en-US" altLang="en-US" sz="2000" smtClean="0">
                <a:sym typeface="Symbol" pitchFamily="18" charset="2"/>
              </a:rPr>
              <a:t>are not </a:t>
            </a:r>
            <a:r>
              <a:rPr lang="en-US" altLang="en-US" sz="2000" smtClean="0"/>
              <a:t>null-invariant</a:t>
            </a:r>
          </a:p>
          <a:p>
            <a:pPr eaLnBrk="1" hangingPunct="1"/>
            <a:r>
              <a:rPr lang="en-US" altLang="en-US" sz="2000" smtClean="0"/>
              <a:t>5 null-invariant measures</a:t>
            </a:r>
          </a:p>
        </p:txBody>
      </p:sp>
      <p:pic>
        <p:nvPicPr>
          <p:cNvPr id="61476" name="Picture 1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125"/>
            <a:ext cx="914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7" name="Oval 107"/>
          <p:cNvSpPr>
            <a:spLocks noChangeArrowheads="1"/>
          </p:cNvSpPr>
          <p:nvPr/>
        </p:nvSpPr>
        <p:spPr bwMode="auto">
          <a:xfrm>
            <a:off x="2895600" y="5181600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478" name="AutoShape 108"/>
          <p:cNvSpPr>
            <a:spLocks noChangeArrowheads="1"/>
          </p:cNvSpPr>
          <p:nvPr/>
        </p:nvSpPr>
        <p:spPr bwMode="auto">
          <a:xfrm>
            <a:off x="304800" y="4343400"/>
            <a:ext cx="2514600" cy="533400"/>
          </a:xfrm>
          <a:prstGeom prst="wedgeRoundRectCallout">
            <a:avLst>
              <a:gd name="adj1" fmla="val 63005"/>
              <a:gd name="adj2" fmla="val 141963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en-US" sz="1600">
                <a:latin typeface="Verdana" pitchFamily="34" charset="0"/>
                <a:cs typeface="Arial" charset="0"/>
              </a:rPr>
              <a:t>Null-transactions w.r.t. m and c</a:t>
            </a:r>
          </a:p>
        </p:txBody>
      </p:sp>
      <p:sp>
        <p:nvSpPr>
          <p:cNvPr id="61479" name="AutoShape 109"/>
          <p:cNvSpPr>
            <a:spLocks noChangeArrowheads="1"/>
          </p:cNvSpPr>
          <p:nvPr/>
        </p:nvSpPr>
        <p:spPr bwMode="auto">
          <a:xfrm>
            <a:off x="6629400" y="4572000"/>
            <a:ext cx="1981200" cy="381000"/>
          </a:xfrm>
          <a:prstGeom prst="wedgeRoundRectCallout">
            <a:avLst>
              <a:gd name="adj1" fmla="val -102963"/>
              <a:gd name="adj2" fmla="val 162083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en-US" sz="1600">
                <a:latin typeface="Verdana" pitchFamily="34" charset="0"/>
                <a:cs typeface="Arial" charset="0"/>
              </a:rPr>
              <a:t>Null-invariant</a:t>
            </a:r>
          </a:p>
        </p:txBody>
      </p:sp>
      <p:sp>
        <p:nvSpPr>
          <p:cNvPr id="61480" name="Oval 110"/>
          <p:cNvSpPr>
            <a:spLocks noChangeArrowheads="1"/>
          </p:cNvSpPr>
          <p:nvPr/>
        </p:nvSpPr>
        <p:spPr bwMode="auto">
          <a:xfrm>
            <a:off x="4953000" y="5181600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481" name="Oval 115"/>
          <p:cNvSpPr>
            <a:spLocks noChangeArrowheads="1"/>
          </p:cNvSpPr>
          <p:nvPr/>
        </p:nvSpPr>
        <p:spPr bwMode="auto">
          <a:xfrm>
            <a:off x="838200" y="5715000"/>
            <a:ext cx="2133600" cy="9144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482" name="Oval 116"/>
          <p:cNvSpPr>
            <a:spLocks noChangeArrowheads="1"/>
          </p:cNvSpPr>
          <p:nvPr/>
        </p:nvSpPr>
        <p:spPr bwMode="auto">
          <a:xfrm>
            <a:off x="4572000" y="5791200"/>
            <a:ext cx="4572000" cy="7620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1483" name="AutoShape 117"/>
          <p:cNvSpPr>
            <a:spLocks noChangeArrowheads="1"/>
          </p:cNvSpPr>
          <p:nvPr/>
        </p:nvSpPr>
        <p:spPr bwMode="auto">
          <a:xfrm>
            <a:off x="6400800" y="6477000"/>
            <a:ext cx="2743200" cy="304800"/>
          </a:xfrm>
          <a:prstGeom prst="wedgeRoundRectCallout">
            <a:avLst>
              <a:gd name="adj1" fmla="val -32639"/>
              <a:gd name="adj2" fmla="val -156250"/>
              <a:gd name="adj3" fmla="val 16667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en-US" sz="1600">
                <a:solidFill>
                  <a:srgbClr val="0000FF"/>
                </a:solidFill>
                <a:latin typeface="Verdana" pitchFamily="34" charset="0"/>
                <a:cs typeface="Arial" charset="0"/>
              </a:rPr>
              <a:t>Subtle: They disagree</a:t>
            </a:r>
          </a:p>
        </p:txBody>
      </p:sp>
      <p:sp>
        <p:nvSpPr>
          <p:cNvPr id="61484" name="AutoShape 114"/>
          <p:cNvSpPr>
            <a:spLocks noChangeArrowheads="1"/>
          </p:cNvSpPr>
          <p:nvPr/>
        </p:nvSpPr>
        <p:spPr bwMode="auto">
          <a:xfrm>
            <a:off x="3505200" y="4343400"/>
            <a:ext cx="2133600" cy="609600"/>
          </a:xfrm>
          <a:prstGeom prst="wedgeRoundRectCallout">
            <a:avLst>
              <a:gd name="adj1" fmla="val -370"/>
              <a:gd name="adj2" fmla="val -115106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600">
                <a:latin typeface="Verdana" pitchFamily="34" charset="0"/>
                <a:cs typeface="Arial" charset="0"/>
              </a:rPr>
              <a:t>Kulczynski measure (1927)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9077EE-4652-4247-A32D-74E1A8B62E9B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Analysis of DBLP Coauthor Relationships</a:t>
            </a:r>
          </a:p>
        </p:txBody>
      </p:sp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98625"/>
            <a:ext cx="8991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Oval 4"/>
          <p:cNvSpPr>
            <a:spLocks noChangeArrowheads="1"/>
          </p:cNvSpPr>
          <p:nvPr/>
        </p:nvSpPr>
        <p:spPr bwMode="auto">
          <a:xfrm>
            <a:off x="6019800" y="2971800"/>
            <a:ext cx="2971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0" name="Oval 5"/>
          <p:cNvSpPr>
            <a:spLocks noChangeArrowheads="1"/>
          </p:cNvSpPr>
          <p:nvPr/>
        </p:nvSpPr>
        <p:spPr bwMode="auto">
          <a:xfrm>
            <a:off x="6096000" y="3429000"/>
            <a:ext cx="30480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1" name="Oval 6"/>
          <p:cNvSpPr>
            <a:spLocks noChangeArrowheads="1"/>
          </p:cNvSpPr>
          <p:nvPr/>
        </p:nvSpPr>
        <p:spPr bwMode="auto">
          <a:xfrm>
            <a:off x="6096000" y="3886200"/>
            <a:ext cx="2895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2" name="AutoShape 7"/>
          <p:cNvSpPr>
            <a:spLocks noChangeArrowheads="1"/>
          </p:cNvSpPr>
          <p:nvPr/>
        </p:nvSpPr>
        <p:spPr bwMode="auto">
          <a:xfrm>
            <a:off x="4114800" y="4648200"/>
            <a:ext cx="4876800" cy="609600"/>
          </a:xfrm>
          <a:prstGeom prst="wedgeRoundRectCallout">
            <a:avLst>
              <a:gd name="adj1" fmla="val 34019"/>
              <a:gd name="adj2" fmla="val -121356"/>
              <a:gd name="adj3" fmla="val 16667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US" altLang="en-US" sz="1800">
                <a:latin typeface="Verdana" pitchFamily="34" charset="0"/>
                <a:cs typeface="Arial" charset="0"/>
              </a:rPr>
              <a:t>Advisor-advisee relation: Kulc: high, coherence: low, cosine: middle</a:t>
            </a:r>
          </a:p>
        </p:txBody>
      </p:sp>
      <p:sp>
        <p:nvSpPr>
          <p:cNvPr id="62473" name="Oval 8"/>
          <p:cNvSpPr>
            <a:spLocks noChangeArrowheads="1"/>
          </p:cNvSpPr>
          <p:nvPr/>
        </p:nvSpPr>
        <p:spPr bwMode="auto">
          <a:xfrm>
            <a:off x="4267200" y="3962400"/>
            <a:ext cx="1828800" cy="228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4" name="Oval 9"/>
          <p:cNvSpPr>
            <a:spLocks noChangeArrowheads="1"/>
          </p:cNvSpPr>
          <p:nvPr/>
        </p:nvSpPr>
        <p:spPr bwMode="auto">
          <a:xfrm>
            <a:off x="4343400" y="3429000"/>
            <a:ext cx="17526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5" name="Oval 10"/>
          <p:cNvSpPr>
            <a:spLocks noChangeArrowheads="1"/>
          </p:cNvSpPr>
          <p:nvPr/>
        </p:nvSpPr>
        <p:spPr bwMode="auto">
          <a:xfrm>
            <a:off x="4343400" y="2971800"/>
            <a:ext cx="1600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62476" name="Rectangle 11"/>
          <p:cNvSpPr>
            <a:spLocks noChangeArrowheads="1"/>
          </p:cNvSpPr>
          <p:nvPr/>
        </p:nvSpPr>
        <p:spPr bwMode="auto">
          <a:xfrm>
            <a:off x="381000" y="1371600"/>
            <a:ext cx="822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>
                <a:latin typeface="Verdana" pitchFamily="34" charset="0"/>
                <a:cs typeface="Arial" charset="0"/>
              </a:rPr>
              <a:t>Recent DB conferences, removing balanced associations, low sup, etc.</a:t>
            </a:r>
          </a:p>
        </p:txBody>
      </p:sp>
      <p:sp>
        <p:nvSpPr>
          <p:cNvPr id="62477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0"/>
            <a:ext cx="8610600" cy="129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Tianyi Wu, Yuguo Chen and Jiawei Han, “</a:t>
            </a:r>
            <a:r>
              <a:rPr lang="en-US" altLang="en-US" sz="2000" smtClean="0">
                <a:hlinkClick r:id="rId4"/>
              </a:rPr>
              <a:t>Association Mining in Large Databases: A Re-Examination of Its Measures</a:t>
            </a:r>
            <a:r>
              <a:rPr lang="en-US" altLang="en-US" sz="2000" smtClean="0"/>
              <a:t>”, Proc. 2007 Int. Conf. Principles and Practice of Knowledge Discovery in Databases (PKDD'07), Sept. 2007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788"/>
            <a:ext cx="90805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Which Null-Invariant Measure Is Better? 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534400" cy="3733800"/>
          </a:xfrm>
        </p:spPr>
        <p:txBody>
          <a:bodyPr/>
          <a:lstStyle/>
          <a:p>
            <a:r>
              <a:rPr lang="en-US" altLang="en-US" sz="2400" dirty="0" smtClean="0"/>
              <a:t>IR (Imbalance Ratio): measure the imbalance of two itemsets A and B in rule implications</a:t>
            </a:r>
          </a:p>
          <a:p>
            <a:endParaRPr lang="en-US" altLang="en-US" sz="2400" dirty="0" smtClean="0"/>
          </a:p>
          <a:p>
            <a:pPr>
              <a:buFont typeface="Wingdings" pitchFamily="2" charset="2"/>
              <a:buNone/>
            </a:pPr>
            <a:endParaRPr lang="en-US" altLang="en-US" sz="2400" dirty="0" smtClean="0"/>
          </a:p>
          <a:p>
            <a:r>
              <a:rPr lang="en-US" altLang="en-US" sz="2400" dirty="0" err="1" smtClean="0"/>
              <a:t>Kulczynski</a:t>
            </a:r>
            <a:r>
              <a:rPr lang="en-US" altLang="en-US" sz="2400" dirty="0" smtClean="0"/>
              <a:t> and Imbalance Ratio (IR) together present a clear picture for all the three datasets D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 through D</a:t>
            </a:r>
            <a:r>
              <a:rPr lang="en-US" altLang="en-US" sz="2400" baseline="-25000" dirty="0" smtClean="0"/>
              <a:t>6</a:t>
            </a:r>
          </a:p>
          <a:p>
            <a:pPr lvl="1"/>
            <a:r>
              <a:rPr lang="en-US" altLang="en-US" sz="2400" dirty="0" smtClean="0"/>
              <a:t>D</a:t>
            </a:r>
            <a:r>
              <a:rPr lang="en-US" altLang="en-US" sz="2400" baseline="-25000" dirty="0" smtClean="0"/>
              <a:t>4  </a:t>
            </a:r>
            <a:r>
              <a:rPr lang="en-US" altLang="en-US" sz="2400" dirty="0" smtClean="0"/>
              <a:t>is balanced &amp; neutral</a:t>
            </a:r>
          </a:p>
          <a:p>
            <a:pPr lvl="1"/>
            <a:r>
              <a:rPr lang="en-US" altLang="en-US" sz="2400" dirty="0" smtClean="0"/>
              <a:t>D</a:t>
            </a:r>
            <a:r>
              <a:rPr lang="en-US" altLang="en-US" sz="2400" baseline="-25000" dirty="0" smtClean="0"/>
              <a:t>5  </a:t>
            </a:r>
            <a:r>
              <a:rPr lang="en-US" altLang="en-US" sz="2400" dirty="0" smtClean="0"/>
              <a:t>is imbalanced &amp; neutral</a:t>
            </a:r>
            <a:endParaRPr lang="en-US" altLang="en-US" sz="2400" baseline="-25000" dirty="0" smtClean="0"/>
          </a:p>
          <a:p>
            <a:pPr lvl="1"/>
            <a:r>
              <a:rPr lang="en-US" altLang="en-US" sz="2400" dirty="0" smtClean="0"/>
              <a:t>D</a:t>
            </a:r>
            <a:r>
              <a:rPr lang="en-US" altLang="en-US" sz="2400" baseline="-25000" dirty="0" smtClean="0"/>
              <a:t>6  </a:t>
            </a:r>
            <a:r>
              <a:rPr lang="en-US" altLang="en-US" sz="2400" dirty="0" smtClean="0"/>
              <a:t>is very imbalanced &amp; neutral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1050"/>
            <a:ext cx="57150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788419-9663-4113-8EB7-505D3B93C5B8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smtClean="0"/>
              <a:t>Chapter 5: Mining Frequent Patterns, Association and Correlations: Basic Concepts and Methods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dirty="0" smtClean="0"/>
              <a:t>Basic Concepts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dirty="0" smtClean="0"/>
              <a:t>Frequent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Mining Methods 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dirty="0" smtClean="0"/>
              <a:t>Which Patterns Are Interesting?—Pattern Evaluation Methods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dirty="0" smtClean="0"/>
              <a:t>Summary</a:t>
            </a:r>
          </a:p>
        </p:txBody>
      </p:sp>
      <p:sp>
        <p:nvSpPr>
          <p:cNvPr id="64517" name="AutoShape 4"/>
          <p:cNvSpPr>
            <a:spLocks noChangeArrowheads="1"/>
          </p:cNvSpPr>
          <p:nvPr/>
        </p:nvSpPr>
        <p:spPr bwMode="auto">
          <a:xfrm rot="-1053010">
            <a:off x="3017838" y="5327650"/>
            <a:ext cx="522287" cy="381000"/>
          </a:xfrm>
          <a:prstGeom prst="leftArrow">
            <a:avLst>
              <a:gd name="adj1" fmla="val 50000"/>
              <a:gd name="adj2" fmla="val 3427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C614FF-017C-4B24-9A23-991C0E0CBB4F}" type="slidenum">
              <a:rPr lang="en-US" altLang="en-US" sz="1200" smtClean="0"/>
              <a:pPr/>
              <a:t>65</a:t>
            </a:fld>
            <a:endParaRPr lang="en-US" altLang="en-US" sz="120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762000"/>
          </a:xfrm>
          <a:noFill/>
        </p:spPr>
        <p:txBody>
          <a:bodyPr lIns="92075" tIns="46038" rIns="92075" bIns="46038" anchor="ctr"/>
          <a:lstStyle/>
          <a:p>
            <a:pPr marL="1117600" indent="-1117600" eaLnBrk="1" hangingPunct="1"/>
            <a:r>
              <a:rPr lang="en-US" altLang="en-US" smtClean="0"/>
              <a:t>Summary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120000"/>
              </a:lnSpc>
              <a:defRPr/>
            </a:pPr>
            <a:r>
              <a:rPr lang="en-US" dirty="0" smtClean="0"/>
              <a:t>Basic concepts: association rules, support-confident framework,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closed and max-patterns</a:t>
            </a:r>
          </a:p>
          <a:p>
            <a:pPr marL="457200" indent="-457200" eaLnBrk="1" hangingPunct="1">
              <a:lnSpc>
                <a:spcPct val="120000"/>
              </a:lnSpc>
              <a:defRPr/>
            </a:pPr>
            <a:r>
              <a:rPr lang="en-US" dirty="0" smtClean="0"/>
              <a:t>Scalable frequent pattern mining methods</a:t>
            </a:r>
          </a:p>
          <a:p>
            <a:pPr marL="914400" lvl="1" indent="-457200" eaLnBrk="1" hangingPunct="1">
              <a:lnSpc>
                <a:spcPct val="120000"/>
              </a:lnSpc>
              <a:defRPr/>
            </a:pPr>
            <a:r>
              <a:rPr lang="en-US" dirty="0" err="1" smtClean="0">
                <a:solidFill>
                  <a:schemeClr val="folHlink"/>
                </a:solidFill>
              </a:rPr>
              <a:t>Apriori</a:t>
            </a:r>
            <a:r>
              <a:rPr lang="en-US" dirty="0" smtClean="0">
                <a:solidFill>
                  <a:schemeClr val="folHlink"/>
                </a:solidFill>
              </a:rPr>
              <a:t> (Candidate generation &amp; test)</a:t>
            </a:r>
          </a:p>
          <a:p>
            <a:pPr marL="914400" lvl="1" indent="-457200" eaLnBrk="1" hangingPunct="1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Projection-based (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FPgrowth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CLOSET+, ...)</a:t>
            </a:r>
          </a:p>
          <a:p>
            <a:pPr marL="914400" lvl="1" indent="-457200" eaLnBrk="1" hangingPunct="1">
              <a:lnSpc>
                <a:spcPct val="120000"/>
              </a:lnSpc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Vertical format approach (ECLAT, CHARM, ...)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C6D77D1-B17D-427E-B65C-F6A7F25A648A}" type="slidenum">
              <a:rPr lang="en-US" altLang="en-US" sz="1200" smtClean="0"/>
              <a:pPr/>
              <a:t>66</a:t>
            </a:fld>
            <a:endParaRPr lang="en-US" altLang="en-US" sz="120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Ref: Basic Concepts of Frequent Pattern Mining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dirty="0" smtClean="0"/>
              <a:t>(</a:t>
            </a:r>
            <a:r>
              <a:rPr lang="en-US" altLang="en-US" sz="2000" dirty="0" smtClean="0">
                <a:solidFill>
                  <a:schemeClr val="hlink"/>
                </a:solidFill>
              </a:rPr>
              <a:t>Association Rules</a:t>
            </a:r>
            <a:r>
              <a:rPr lang="en-US" altLang="en-US" sz="2000" dirty="0" smtClean="0"/>
              <a:t>) R. Agrawal, T. </a:t>
            </a:r>
            <a:r>
              <a:rPr lang="en-US" altLang="en-US" sz="2000" dirty="0" err="1" smtClean="0"/>
              <a:t>Imielinski</a:t>
            </a:r>
            <a:r>
              <a:rPr lang="en-US" altLang="en-US" sz="2000" dirty="0" smtClean="0"/>
              <a:t>, and A. Swami.  Mining association rules between sets of items in large databases.  SIGMOD'93.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000" b="1" dirty="0" smtClean="0"/>
              <a:t>Projects for students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 smtClean="0"/>
              <a:t>(</a:t>
            </a:r>
            <a:r>
              <a:rPr lang="en-US" altLang="en-US" sz="2000" dirty="0" smtClean="0">
                <a:solidFill>
                  <a:schemeClr val="hlink"/>
                </a:solidFill>
              </a:rPr>
              <a:t>Max-pattern</a:t>
            </a:r>
            <a:r>
              <a:rPr lang="en-US" altLang="en-US" sz="2000" dirty="0" smtClean="0"/>
              <a:t>) R. J. </a:t>
            </a:r>
            <a:r>
              <a:rPr lang="en-US" altLang="en-US" sz="2000" dirty="0" err="1" smtClean="0"/>
              <a:t>Bayardo</a:t>
            </a:r>
            <a:r>
              <a:rPr lang="en-US" altLang="en-US" sz="2000" dirty="0" smtClean="0"/>
              <a:t>. Efficiently mining long patterns from databases. SIGMOD'98.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 smtClean="0"/>
              <a:t>(</a:t>
            </a:r>
            <a:r>
              <a:rPr lang="en-US" altLang="en-US" sz="2000" dirty="0" smtClean="0">
                <a:solidFill>
                  <a:schemeClr val="hlink"/>
                </a:solidFill>
              </a:rPr>
              <a:t>Closed-pattern</a:t>
            </a:r>
            <a:r>
              <a:rPr lang="en-US" altLang="en-US" sz="2000" dirty="0" smtClean="0"/>
              <a:t>) N. </a:t>
            </a:r>
            <a:r>
              <a:rPr lang="en-US" altLang="en-US" sz="2000" dirty="0" err="1" smtClean="0"/>
              <a:t>Pasquier</a:t>
            </a:r>
            <a:r>
              <a:rPr lang="en-US" altLang="en-US" sz="2000" dirty="0" smtClean="0"/>
              <a:t>, Y. </a:t>
            </a:r>
            <a:r>
              <a:rPr lang="en-US" altLang="en-US" sz="2000" dirty="0" err="1" smtClean="0"/>
              <a:t>Bastide</a:t>
            </a:r>
            <a:r>
              <a:rPr lang="en-US" altLang="en-US" sz="2000" dirty="0" smtClean="0"/>
              <a:t>, R. </a:t>
            </a:r>
            <a:r>
              <a:rPr lang="en-US" altLang="en-US" sz="2000" dirty="0" err="1" smtClean="0"/>
              <a:t>Taouil</a:t>
            </a:r>
            <a:r>
              <a:rPr lang="en-US" altLang="en-US" sz="2000" dirty="0" smtClean="0"/>
              <a:t>, and L. </a:t>
            </a:r>
            <a:r>
              <a:rPr lang="en-US" altLang="en-US" sz="2000" dirty="0" err="1" smtClean="0"/>
              <a:t>Lakhal</a:t>
            </a:r>
            <a:r>
              <a:rPr lang="en-US" altLang="en-US" sz="2000" dirty="0" smtClean="0"/>
              <a:t>. Discovering frequent closed itemsets for association rules. ICDT'99.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 smtClean="0"/>
              <a:t>(</a:t>
            </a:r>
            <a:r>
              <a:rPr lang="en-US" altLang="en-US" sz="2000" dirty="0" smtClean="0">
                <a:solidFill>
                  <a:schemeClr val="hlink"/>
                </a:solidFill>
              </a:rPr>
              <a:t>Sequential pattern</a:t>
            </a:r>
            <a:r>
              <a:rPr lang="en-US" altLang="en-US" sz="2000" dirty="0" smtClean="0"/>
              <a:t>) R. Agrawal and R. </a:t>
            </a:r>
            <a:r>
              <a:rPr lang="en-US" altLang="en-US" sz="2000" dirty="0" err="1" smtClean="0"/>
              <a:t>Srikant</a:t>
            </a:r>
            <a:r>
              <a:rPr lang="en-US" altLang="en-US" sz="2000" dirty="0" smtClean="0"/>
              <a:t>. Mining sequential patterns. ICDE'95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11D736A-6C74-4706-B91E-1B735F765246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smtClean="0"/>
              <a:t>Ref: Apriori and Its Improvements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05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smtClean="0"/>
              <a:t>R. Agrawal and R. Srikant. Fast algorithms for mining association rules. VLDB'94.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smtClean="0"/>
              <a:t>H. Mannila, H. Toivonen, and A. I. Verkamo. Efficient algorithms for discovering association rules. KDD'94.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smtClean="0"/>
              <a:t>A. Savasere, E. Omiecinski, and S. Navathe. An efficient algorithm for mining association rules in large databases. VLDB'95.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smtClean="0"/>
              <a:t>J. S. Park, M. S. Chen, and P. S. Yu. An effective hash-based algorithm for mining association rules.  SIGMOD'95.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smtClean="0"/>
              <a:t>H. Toivonen.  Sampling large databases for association rules.  VLDB'96.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smtClean="0"/>
              <a:t>S. Brin, R. Motwani, J. D. Ullman, and S. Tsur. Dynamic itemset counting and implication rules for market basket analysis. SIGMOD'97.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000" smtClean="0"/>
              <a:t>S. Sarawagi, S. Thomas, and R. Agrawal.  Integrating association rule mining with relational database systems: Alternatives and implications.  SIGMOD'98.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FD6A560-E552-4678-A581-D4098A5A840E}" type="slidenum">
              <a:rPr lang="en-US" altLang="en-US" sz="1200" smtClean="0"/>
              <a:pPr/>
              <a:t>68</a:t>
            </a:fld>
            <a:endParaRPr lang="en-US" altLang="en-US" sz="120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smtClean="0"/>
              <a:t>Ref: Depth-First, Projection-Based FP Mining</a:t>
            </a:r>
            <a:endParaRPr lang="en-US" altLang="en-US" sz="3200" smtClean="0">
              <a:solidFill>
                <a:schemeClr val="tx1"/>
              </a:solidFill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sz="1800" dirty="0" smtClean="0"/>
              <a:t>R. Agarwal, C. Aggarwal, and V. V. V. Prasad. A tree projection algorithm for generation of frequent itemsets. J. Parallel and Distributed Computing:02.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 smtClean="0"/>
              <a:t>J. Han, J. Pei, and Y. Yin. Mining frequent patterns without candidate generation</a:t>
            </a:r>
            <a:r>
              <a:rPr lang="en-US" altLang="en-US" sz="1800" i="1" dirty="0" smtClean="0"/>
              <a:t>.</a:t>
            </a:r>
            <a:r>
              <a:rPr lang="en-US" altLang="en-US" sz="1800" dirty="0" smtClean="0"/>
              <a:t>  SIGMOD’ 00.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 smtClean="0">
                <a:cs typeface="Times New Roman" pitchFamily="18" charset="0"/>
              </a:rPr>
              <a:t>J. Liu, Y. Pan, K. Wang, and J. Han.  Mining Frequent Item Sets by Opportunistic Projection.  KDD'02.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 smtClean="0">
                <a:cs typeface="Times New Roman" pitchFamily="18" charset="0"/>
              </a:rPr>
              <a:t>J. Han, J. Wang, Y. Lu, and P. </a:t>
            </a:r>
            <a:r>
              <a:rPr lang="en-US" altLang="en-US" sz="1800" dirty="0" err="1" smtClean="0">
                <a:cs typeface="Times New Roman" pitchFamily="18" charset="0"/>
              </a:rPr>
              <a:t>Tzvetkov</a:t>
            </a:r>
            <a:r>
              <a:rPr lang="en-US" altLang="en-US" sz="1800" dirty="0" smtClean="0">
                <a:cs typeface="Times New Roman" pitchFamily="18" charset="0"/>
              </a:rPr>
              <a:t>. Mining Top-K Frequent Closed Patterns without Minimum Support.  ICDM'02.</a:t>
            </a:r>
            <a:endParaRPr lang="en-US" altLang="en-US" sz="18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 smtClean="0"/>
              <a:t>J. Wang, J. Han, and J. Pei.  CLOSET+: Searching for the Best Strategies for Mining Frequent Closed Itemsets.  KDD'03.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 smtClean="0"/>
              <a:t>G. Liu, H. Lu, W. Lou, J. X. Yu.  On Computing, Storing and Querying Frequent Patterns.  KDD'03.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1800" dirty="0" smtClean="0"/>
              <a:t>G. </a:t>
            </a:r>
            <a:r>
              <a:rPr lang="en-US" altLang="en-US" sz="1800" dirty="0" err="1" smtClean="0"/>
              <a:t>Grahne</a:t>
            </a:r>
            <a:r>
              <a:rPr lang="en-US" altLang="en-US" sz="1800" dirty="0" smtClean="0"/>
              <a:t> and J. Zhu, Efficiently Using Prefix-Trees in Mining Frequent Itemsets, Proc. ICDM'03 Int. Workshop on Frequent </a:t>
            </a:r>
            <a:r>
              <a:rPr lang="en-US" altLang="en-US" sz="1800" dirty="0" err="1" smtClean="0"/>
              <a:t>Itemset</a:t>
            </a:r>
            <a:r>
              <a:rPr lang="en-US" altLang="en-US" sz="1800" dirty="0" smtClean="0"/>
              <a:t> Mining Implementations (FIMI'03), Melbourne, FL, Nov. 2003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B150DAA-0938-4620-9554-323A81BBA49D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2800" smtClean="0"/>
              <a:t>Ref: Vertical Format and Row Enumeration Methods</a:t>
            </a:r>
            <a:endParaRPr lang="en-US" altLang="en-US" sz="2800" smtClean="0">
              <a:solidFill>
                <a:schemeClr val="tx1"/>
              </a:solidFill>
            </a:endParaRP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4582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en-US" sz="2000" dirty="0" smtClean="0"/>
              <a:t>M. J. </a:t>
            </a:r>
            <a:r>
              <a:rPr lang="en-US" altLang="en-US" sz="2000" dirty="0" err="1" smtClean="0"/>
              <a:t>Zaki</a:t>
            </a:r>
            <a:r>
              <a:rPr lang="en-US" altLang="en-US" sz="2000" dirty="0" smtClean="0"/>
              <a:t>, S. </a:t>
            </a:r>
            <a:r>
              <a:rPr lang="en-US" altLang="en-US" sz="2000" dirty="0" err="1" smtClean="0"/>
              <a:t>Parthasarathy</a:t>
            </a:r>
            <a:r>
              <a:rPr lang="en-US" altLang="en-US" sz="2000" dirty="0" smtClean="0"/>
              <a:t>, M. </a:t>
            </a:r>
            <a:r>
              <a:rPr lang="en-US" altLang="en-US" sz="2000" dirty="0" err="1" smtClean="0"/>
              <a:t>Ogihara</a:t>
            </a:r>
            <a:r>
              <a:rPr lang="en-US" altLang="en-US" sz="2000" dirty="0" smtClean="0"/>
              <a:t>, and W. Li. Parallel algorithm for discovery of association rules. DAMI:97.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 dirty="0" err="1" smtClean="0"/>
              <a:t>Zaki</a:t>
            </a:r>
            <a:r>
              <a:rPr lang="en-US" altLang="en-US" sz="2000" dirty="0" smtClean="0"/>
              <a:t> and Hsiao. CHARM: An Efficient Algorithm for Closed </a:t>
            </a:r>
            <a:r>
              <a:rPr lang="en-US" altLang="en-US" sz="2000" dirty="0" err="1" smtClean="0"/>
              <a:t>Itemset</a:t>
            </a:r>
            <a:r>
              <a:rPr lang="en-US" altLang="en-US" sz="2000" dirty="0" smtClean="0"/>
              <a:t> Mining, SDM'02. 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 dirty="0" smtClean="0"/>
              <a:t>C. </a:t>
            </a:r>
            <a:r>
              <a:rPr lang="en-US" altLang="en-US" sz="2000" dirty="0" err="1" smtClean="0"/>
              <a:t>Bucila</a:t>
            </a:r>
            <a:r>
              <a:rPr lang="en-US" altLang="en-US" sz="2000" dirty="0" smtClean="0"/>
              <a:t>, J. </a:t>
            </a:r>
            <a:r>
              <a:rPr lang="en-US" altLang="en-US" sz="2000" dirty="0" err="1" smtClean="0"/>
              <a:t>Gehrke</a:t>
            </a:r>
            <a:r>
              <a:rPr lang="en-US" altLang="en-US" sz="2000" dirty="0" smtClean="0"/>
              <a:t>, D. </a:t>
            </a:r>
            <a:r>
              <a:rPr lang="en-US" altLang="en-US" sz="2000" dirty="0" err="1" smtClean="0"/>
              <a:t>Kifer</a:t>
            </a:r>
            <a:r>
              <a:rPr lang="en-US" altLang="en-US" sz="2000" dirty="0" smtClean="0"/>
              <a:t>, and W. White. </a:t>
            </a:r>
            <a:r>
              <a:rPr lang="en-US" altLang="en-US" sz="2000" dirty="0" err="1" smtClean="0"/>
              <a:t>DualMiner</a:t>
            </a:r>
            <a:r>
              <a:rPr lang="en-US" altLang="en-US" sz="2000" dirty="0" smtClean="0"/>
              <a:t>: A Dual-Pruning Algorithm for Itemsets with Constraints. KDD’02.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 dirty="0" smtClean="0"/>
              <a:t>F. Pan, G. Cong, A. K. H. Tung, J. Yang, and M. </a:t>
            </a:r>
            <a:r>
              <a:rPr lang="en-US" altLang="en-US" sz="2000" dirty="0" err="1" smtClean="0"/>
              <a:t>Zaki</a:t>
            </a:r>
            <a:r>
              <a:rPr lang="en-US" altLang="en-US" sz="2000" dirty="0" smtClean="0"/>
              <a:t> , CARPENTER: Finding Closed Patterns in Long Biological Datasets. KDD'03.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 sz="2000" dirty="0" smtClean="0"/>
              <a:t>H. Liu, J. Han, D. Xin, and Z. Shao, Mining Interesting Patterns from Very High Dimensional Data: A Top-Down Row Enumeration Approach, SDM'06.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C2E7C92-915A-42CA-BBD7-0AC265CFDC81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Closed Patterns and Max-Patterns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A long pattern contains a combinatorial number of sub-patterns, e.g., {a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…, a</a:t>
            </a:r>
            <a:r>
              <a:rPr lang="en-US" altLang="en-US" sz="2400" baseline="-25000" smtClean="0"/>
              <a:t>100</a:t>
            </a:r>
            <a:r>
              <a:rPr lang="en-US" altLang="en-US" sz="2400" smtClean="0"/>
              <a:t>} </a:t>
            </a:r>
            <a:r>
              <a:rPr lang="en-US" altLang="en-US" sz="2400" smtClean="0">
                <a:sym typeface="Wingdings" pitchFamily="2" charset="2"/>
              </a:rPr>
              <a:t>contains</a:t>
            </a:r>
            <a:r>
              <a:rPr lang="en-US" altLang="en-US" sz="2400" smtClean="0"/>
              <a:t> (</a:t>
            </a:r>
            <a:r>
              <a:rPr lang="en-US" altLang="en-US" sz="2400" baseline="30000" smtClean="0"/>
              <a:t>100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) + (</a:t>
            </a:r>
            <a:r>
              <a:rPr lang="en-US" altLang="en-US" sz="2400" baseline="30000" smtClean="0"/>
              <a:t>100</a:t>
            </a:r>
            <a:r>
              <a:rPr lang="en-US" altLang="en-US" sz="2400" baseline="-25000" smtClean="0"/>
              <a:t>2</a:t>
            </a:r>
            <a:r>
              <a:rPr lang="en-US" altLang="en-US" sz="2400" smtClean="0"/>
              <a:t>) + … + (</a:t>
            </a:r>
            <a:r>
              <a:rPr lang="en-US" altLang="en-US" sz="2400" baseline="-25000" smtClean="0"/>
              <a:t>1</a:t>
            </a:r>
            <a:r>
              <a:rPr lang="en-US" altLang="en-US" sz="2400" baseline="30000" smtClean="0"/>
              <a:t>1</a:t>
            </a:r>
            <a:r>
              <a:rPr lang="en-US" altLang="en-US" sz="2400" baseline="-25000" smtClean="0"/>
              <a:t>0</a:t>
            </a:r>
            <a:r>
              <a:rPr lang="en-US" altLang="en-US" sz="2400" baseline="30000" smtClean="0"/>
              <a:t>0</a:t>
            </a:r>
            <a:r>
              <a:rPr lang="en-US" altLang="en-US" sz="2400" baseline="-25000" smtClean="0"/>
              <a:t>0</a:t>
            </a:r>
            <a:r>
              <a:rPr lang="en-US" altLang="en-US" sz="2400" baseline="30000" smtClean="0"/>
              <a:t>0</a:t>
            </a:r>
            <a:r>
              <a:rPr lang="en-US" altLang="en-US" sz="2400" smtClean="0"/>
              <a:t>) = 2</a:t>
            </a:r>
            <a:r>
              <a:rPr lang="en-US" altLang="en-US" sz="2400" baseline="30000" smtClean="0"/>
              <a:t>100 </a:t>
            </a:r>
            <a:r>
              <a:rPr lang="en-US" altLang="en-US" sz="2400" smtClean="0"/>
              <a:t>– 1 = 1.27*10</a:t>
            </a:r>
            <a:r>
              <a:rPr lang="en-US" altLang="en-US" sz="2400" baseline="30000" smtClean="0"/>
              <a:t>30 </a:t>
            </a:r>
            <a:r>
              <a:rPr lang="en-US" altLang="en-US" sz="2400" smtClean="0"/>
              <a:t>sub-patterns!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Solution: </a:t>
            </a:r>
            <a:r>
              <a:rPr lang="en-US" altLang="en-US" sz="2400" i="1" smtClean="0"/>
              <a:t>Mine </a:t>
            </a:r>
            <a:r>
              <a:rPr lang="en-US" altLang="en-US" sz="2400" i="1" smtClean="0">
                <a:solidFill>
                  <a:schemeClr val="hlink"/>
                </a:solidFill>
              </a:rPr>
              <a:t>closed patterns</a:t>
            </a:r>
            <a:r>
              <a:rPr lang="en-US" altLang="en-US" sz="2400" i="1" smtClean="0"/>
              <a:t> and </a:t>
            </a:r>
            <a:r>
              <a:rPr lang="en-US" altLang="en-US" sz="2400" i="1" smtClean="0">
                <a:solidFill>
                  <a:schemeClr val="hlink"/>
                </a:solidFill>
              </a:rPr>
              <a:t>max-patterns</a:t>
            </a:r>
            <a:r>
              <a:rPr lang="en-US" altLang="en-US" sz="2400" i="1" smtClean="0"/>
              <a:t> instead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An itemset X</a:t>
            </a:r>
            <a:r>
              <a:rPr lang="en-US" altLang="en-US" sz="2400" smtClean="0">
                <a:solidFill>
                  <a:schemeClr val="hlink"/>
                </a:solidFill>
              </a:rPr>
              <a:t> </a:t>
            </a:r>
            <a:r>
              <a:rPr lang="en-US" altLang="en-US" sz="2400" smtClean="0"/>
              <a:t>is </a:t>
            </a:r>
            <a:r>
              <a:rPr lang="en-US" altLang="en-US" sz="2400" smtClean="0">
                <a:solidFill>
                  <a:schemeClr val="hlink"/>
                </a:solidFill>
              </a:rPr>
              <a:t>closed </a:t>
            </a:r>
            <a:r>
              <a:rPr lang="en-US" altLang="en-US" sz="2400" smtClean="0"/>
              <a:t>if X is </a:t>
            </a:r>
            <a:r>
              <a:rPr lang="en-US" altLang="en-US" sz="2400" i="1" smtClean="0"/>
              <a:t>frequent</a:t>
            </a:r>
            <a:r>
              <a:rPr lang="en-US" altLang="en-US" sz="2400" smtClean="0"/>
              <a:t> and there exists </a:t>
            </a:r>
            <a:r>
              <a:rPr lang="en-US" altLang="en-US" sz="2400" i="1" smtClean="0"/>
              <a:t>no super-pattern</a:t>
            </a:r>
            <a:r>
              <a:rPr lang="en-US" altLang="en-US" sz="2400" smtClean="0"/>
              <a:t> Y </a:t>
            </a:r>
            <a:r>
              <a:rPr lang="he-IL" altLang="en-US" sz="2400" smtClean="0"/>
              <a:t>כ</a:t>
            </a:r>
            <a:r>
              <a:rPr lang="en-US" altLang="en-US" sz="2400" smtClean="0"/>
              <a:t> X, </a:t>
            </a:r>
            <a:r>
              <a:rPr lang="en-US" altLang="en-US" sz="2400" i="1" smtClean="0"/>
              <a:t>with the same support</a:t>
            </a:r>
            <a:r>
              <a:rPr lang="en-US" altLang="en-US" sz="2400" smtClean="0"/>
              <a:t> as X (proposed by Pasquier, et al. @ ICDT’99)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An itemset X is a </a:t>
            </a:r>
            <a:r>
              <a:rPr lang="en-US" altLang="en-US" sz="2400" smtClean="0">
                <a:solidFill>
                  <a:schemeClr val="hlink"/>
                </a:solidFill>
              </a:rPr>
              <a:t>max-pattern</a:t>
            </a:r>
            <a:r>
              <a:rPr lang="en-US" altLang="en-US" sz="2400" smtClean="0"/>
              <a:t> if X is frequent and there exists no frequent super-pattern Y </a:t>
            </a:r>
            <a:r>
              <a:rPr lang="he-IL" altLang="en-US" sz="2400" smtClean="0"/>
              <a:t>כ</a:t>
            </a:r>
            <a:r>
              <a:rPr lang="en-US" altLang="en-US" sz="2400" smtClean="0"/>
              <a:t> X (proposed by Bayardo @ SIGMOD’98)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Closed pattern is a lossless compression of freq. patterns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Reducing the # of patterns and rules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9732C3-4EE9-45E5-9E72-6A45D193A9CD}" type="slidenum">
              <a:rPr lang="en-US" altLang="en-US" sz="1200" smtClean="0"/>
              <a:pPr/>
              <a:t>70</a:t>
            </a:fld>
            <a:endParaRPr lang="en-US" altLang="en-US" sz="120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Ref: Mining Correlations and Interesting Rules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181600"/>
          </a:xfrm>
        </p:spPr>
        <p:txBody>
          <a:bodyPr/>
          <a:lstStyle/>
          <a:p>
            <a:pPr marL="457200" indent="-457200" eaLnBrk="1" hangingPunct="1">
              <a:lnSpc>
                <a:spcPct val="120000"/>
              </a:lnSpc>
            </a:pPr>
            <a:r>
              <a:rPr lang="en-US" altLang="en-US" sz="2000" smtClean="0"/>
              <a:t>M. Klemettinen, H. Mannila, P. Ronkainen, H. Toivonen, and A. I. Verkamo.   Finding interesting rules from large sets of discovered association rules.  CIKM'94.</a:t>
            </a:r>
          </a:p>
          <a:p>
            <a:pPr marL="457200" indent="-457200" eaLnBrk="1" hangingPunct="1">
              <a:lnSpc>
                <a:spcPct val="120000"/>
              </a:lnSpc>
            </a:pPr>
            <a:r>
              <a:rPr lang="en-US" altLang="en-US" sz="2000" smtClean="0"/>
              <a:t>S. Brin, R. Motwani, and C. Silverstein.   Beyond market basket: Generalizing association rules to correlations.  SIGMOD'97.</a:t>
            </a:r>
          </a:p>
          <a:p>
            <a:pPr marL="457200" indent="-457200" eaLnBrk="1" hangingPunct="1">
              <a:lnSpc>
                <a:spcPct val="120000"/>
              </a:lnSpc>
            </a:pPr>
            <a:r>
              <a:rPr lang="en-US" altLang="en-US" sz="2000" smtClean="0"/>
              <a:t>C. Silverstein, S. Brin, R. Motwani, and J. Ullman.  Scalable techniques for mining causal structures.   VLDB'98.</a:t>
            </a:r>
          </a:p>
          <a:p>
            <a:pPr marL="457200" indent="-457200" eaLnBrk="1" hangingPunct="1">
              <a:lnSpc>
                <a:spcPct val="120000"/>
              </a:lnSpc>
            </a:pPr>
            <a:r>
              <a:rPr lang="en-US" altLang="en-US" sz="2000" smtClean="0"/>
              <a:t>P.-N. Tan, V. Kumar, and J. Srivastava.   Selecting the Right Interestingness Measure for Association Patterns.  KDD'02.</a:t>
            </a:r>
          </a:p>
          <a:p>
            <a:pPr marL="457200" indent="-457200" eaLnBrk="1" hangingPunct="1">
              <a:lnSpc>
                <a:spcPct val="120000"/>
              </a:lnSpc>
            </a:pPr>
            <a:r>
              <a:rPr lang="en-US" altLang="en-US" sz="2000" smtClean="0"/>
              <a:t>E. Omiecinski.   Alternative Interest Measures for Mining Associations.  TKDE’03.</a:t>
            </a:r>
          </a:p>
          <a:p>
            <a:pPr marL="457200" indent="-457200" eaLnBrk="1" hangingPunct="1">
              <a:lnSpc>
                <a:spcPct val="120000"/>
              </a:lnSpc>
            </a:pPr>
            <a:r>
              <a:rPr lang="en-US" altLang="en-US" sz="2000" smtClean="0"/>
              <a:t>T. Wu, Y. Chen and J. Han, “Association Mining in Large Databases: A Re-Examination of Its Measures”, PKDD'07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D0A0564-21F5-4734-B19E-FE8A389CCE9F}" type="slidenum">
              <a:rPr lang="en-US" altLang="en-US" sz="1200" smtClean="0"/>
              <a:pPr/>
              <a:t>71</a:t>
            </a:fld>
            <a:endParaRPr lang="en-US" altLang="en-US" sz="1200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6858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smtClean="0"/>
              <a:t>Ref: Freq. Pattern Mining Applications</a:t>
            </a:r>
            <a:endParaRPr lang="en-US" altLang="en-US" smtClean="0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  <a:noFill/>
        </p:spPr>
        <p:txBody>
          <a:bodyPr lIns="92075" tIns="46038" rIns="92075" bIns="46038"/>
          <a:lstStyle/>
          <a:p>
            <a:pPr marL="533400" indent="-533400" eaLnBrk="1" hangingPunct="1">
              <a:lnSpc>
                <a:spcPct val="130000"/>
              </a:lnSpc>
            </a:pPr>
            <a:r>
              <a:rPr lang="en-US" altLang="en-US" sz="2000" smtClean="0"/>
              <a:t>Y. Huhtala, J. Kärkkäinen, P. Porkka, H. Toivonen. Efficient Discovery of Functional and Approximate Dependencies Using Partitions. ICDE’98. </a:t>
            </a:r>
          </a:p>
          <a:p>
            <a:pPr marL="533400" indent="-533400" eaLnBrk="1" hangingPunct="1">
              <a:lnSpc>
                <a:spcPct val="130000"/>
              </a:lnSpc>
            </a:pPr>
            <a:r>
              <a:rPr lang="en-US" altLang="en-US" sz="2000" smtClean="0"/>
              <a:t>H. V. Jagadish, J. Madar, and R. Ng. Semantic Compression and Pattern Extraction with Fascicles.  VLDB'99.</a:t>
            </a:r>
          </a:p>
          <a:p>
            <a:pPr marL="533400" indent="-533400" eaLnBrk="1" hangingPunct="1">
              <a:lnSpc>
                <a:spcPct val="130000"/>
              </a:lnSpc>
            </a:pPr>
            <a:r>
              <a:rPr lang="en-US" altLang="en-US" sz="2000" smtClean="0"/>
              <a:t>T. Dasu, T. Johnson, S. Muthukrishnan, and V. Shkapenyuk. Mining Database Structure; or How to Build a Data Quality Browser. SIGMOD'02.</a:t>
            </a:r>
          </a:p>
          <a:p>
            <a:pPr marL="533400" indent="-533400" eaLnBrk="1" hangingPunct="1">
              <a:lnSpc>
                <a:spcPct val="110000"/>
              </a:lnSpc>
            </a:pPr>
            <a:r>
              <a:rPr lang="en-US" altLang="en-US" sz="2000" smtClean="0"/>
              <a:t>K. Wang, S. Zhou, J. Han.  Profit Mining: From Patterns to Actions. EDBT’02.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24E64C-768A-4854-A8C1-5DA511F30832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Closed Patterns and Max-Patterns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6106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Exercise:  Suppose a DB contains only two transactions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&lt;a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…, a</a:t>
            </a:r>
            <a:r>
              <a:rPr lang="en-US" altLang="en-US" sz="2400" baseline="-25000" smtClean="0"/>
              <a:t>100</a:t>
            </a:r>
            <a:r>
              <a:rPr lang="en-US" altLang="en-US" sz="2400" smtClean="0"/>
              <a:t>&gt;, &lt;a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…, a</a:t>
            </a:r>
            <a:r>
              <a:rPr lang="en-US" altLang="en-US" sz="2400" baseline="-25000" smtClean="0"/>
              <a:t>50</a:t>
            </a:r>
            <a:r>
              <a:rPr lang="en-US" altLang="en-US" sz="2400" smtClean="0"/>
              <a:t>&gt; </a:t>
            </a:r>
            <a:endParaRPr lang="en-US" altLang="en-US" sz="2400" smtClean="0">
              <a:sym typeface="Wingdings" pitchFamily="2" charset="2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Let min_sup = 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What is the set of </a:t>
            </a:r>
            <a:r>
              <a:rPr lang="en-US" altLang="en-US" sz="2400" smtClean="0">
                <a:solidFill>
                  <a:schemeClr val="hlink"/>
                </a:solidFill>
              </a:rPr>
              <a:t>closed itemset</a:t>
            </a:r>
            <a:r>
              <a:rPr lang="en-US" altLang="en-US" sz="2400" smtClean="0"/>
              <a:t>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{a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…, a</a:t>
            </a:r>
            <a:r>
              <a:rPr lang="en-US" altLang="en-US" sz="2400" baseline="-25000" smtClean="0"/>
              <a:t>100</a:t>
            </a:r>
            <a:r>
              <a:rPr lang="en-US" altLang="en-US" sz="2400" smtClean="0"/>
              <a:t>}: 1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{a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…, a</a:t>
            </a:r>
            <a:r>
              <a:rPr lang="en-US" altLang="en-US" sz="2400" baseline="-25000" smtClean="0"/>
              <a:t>50</a:t>
            </a:r>
            <a:r>
              <a:rPr lang="en-US" altLang="en-US" sz="2400" smtClean="0"/>
              <a:t>}: 2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What is the set of </a:t>
            </a:r>
            <a:r>
              <a:rPr lang="en-US" altLang="en-US" sz="2400" smtClean="0">
                <a:solidFill>
                  <a:schemeClr val="hlink"/>
                </a:solidFill>
              </a:rPr>
              <a:t>max-pattern?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{a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, …, a</a:t>
            </a:r>
            <a:r>
              <a:rPr lang="en-US" altLang="en-US" sz="2400" baseline="-25000" smtClean="0"/>
              <a:t>100</a:t>
            </a:r>
            <a:r>
              <a:rPr lang="en-US" altLang="en-US" sz="2400" smtClean="0"/>
              <a:t>}: 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400" smtClean="0"/>
              <a:t>What is the set of </a:t>
            </a:r>
            <a:r>
              <a:rPr lang="en-US" altLang="en-US" sz="2400" smtClean="0">
                <a:solidFill>
                  <a:schemeClr val="hlink"/>
                </a:solidFill>
              </a:rPr>
              <a:t>all patterns</a:t>
            </a:r>
            <a:r>
              <a:rPr lang="en-US" altLang="en-US" sz="2400" smtClean="0"/>
              <a:t>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smtClean="0"/>
              <a:t>{a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}: 2, …, {a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, 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}: 2, …, {a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, a</a:t>
            </a:r>
            <a:r>
              <a:rPr lang="en-US" altLang="en-US" sz="2000" baseline="-25000" smtClean="0"/>
              <a:t>51</a:t>
            </a:r>
            <a:r>
              <a:rPr lang="en-US" altLang="en-US" sz="2000" smtClean="0"/>
              <a:t>}: 1, …, {a</a:t>
            </a:r>
            <a:r>
              <a:rPr lang="en-US" altLang="en-US" sz="2000" baseline="-25000" smtClean="0"/>
              <a:t>1</a:t>
            </a:r>
            <a:r>
              <a:rPr lang="en-US" altLang="en-US" sz="2000" smtClean="0"/>
              <a:t>, a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, …, a</a:t>
            </a:r>
            <a:r>
              <a:rPr lang="en-US" altLang="en-US" sz="2000" baseline="-25000" smtClean="0"/>
              <a:t>100</a:t>
            </a:r>
            <a:r>
              <a:rPr lang="en-US" altLang="en-US" sz="2000" smtClean="0"/>
              <a:t>}: 1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400" smtClean="0"/>
              <a:t>A big number: 2</a:t>
            </a:r>
            <a:r>
              <a:rPr lang="en-US" altLang="en-US" sz="2400" baseline="30000" smtClean="0"/>
              <a:t>100</a:t>
            </a:r>
            <a:r>
              <a:rPr lang="en-US" altLang="en-US" sz="2400" smtClean="0"/>
              <a:t> - 1? Why?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E7A2D04-F36F-48CA-A159-7984D49ED8E0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382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en-US" sz="3200" smtClean="0"/>
              <a:t>Chapter 5: Mining Frequent Patterns, Association and Correlations: Basic Concepts and Methods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458200" cy="5105400"/>
          </a:xfrm>
          <a:noFill/>
        </p:spPr>
        <p:txBody>
          <a:bodyPr lIns="92075" tIns="46038" rIns="92075" bIns="46038"/>
          <a:lstStyle/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dirty="0" smtClean="0"/>
              <a:t>Basic Concepts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dirty="0" smtClean="0"/>
              <a:t>Frequent </a:t>
            </a:r>
            <a:r>
              <a:rPr lang="en-US" altLang="en-US" dirty="0" err="1" smtClean="0"/>
              <a:t>Itemset</a:t>
            </a:r>
            <a:r>
              <a:rPr lang="en-US" altLang="en-US" dirty="0" smtClean="0"/>
              <a:t> Mining Methods 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dirty="0" smtClean="0"/>
              <a:t>Which Patterns Are Interesting?—Pattern Evaluation Methods</a:t>
            </a:r>
          </a:p>
          <a:p>
            <a:pPr marL="457200" indent="-457200" eaLnBrk="1" hangingPunct="1">
              <a:lnSpc>
                <a:spcPct val="200000"/>
              </a:lnSpc>
              <a:buSzTx/>
            </a:pPr>
            <a:r>
              <a:rPr lang="en-US" altLang="en-US" dirty="0" smtClean="0"/>
              <a:t>Summary</a:t>
            </a: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 rot="-1053010">
            <a:off x="6599238" y="2432050"/>
            <a:ext cx="522287" cy="381000"/>
          </a:xfrm>
          <a:prstGeom prst="leftArrow">
            <a:avLst>
              <a:gd name="adj1" fmla="val 50000"/>
              <a:gd name="adj2" fmla="val 3427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Berlin Sans FB Demi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10048</TotalTime>
  <Words>5654</Words>
  <Application>Microsoft Office PowerPoint</Application>
  <PresentationFormat>On-screen Show (4:3)</PresentationFormat>
  <Paragraphs>1034</Paragraphs>
  <Slides>71</Slides>
  <Notes>47</Notes>
  <HiddenSlides>18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71</vt:i4>
      </vt:variant>
    </vt:vector>
  </HeadingPairs>
  <TitlesOfParts>
    <vt:vector size="87" baseType="lpstr">
      <vt:lpstr>SimSun</vt:lpstr>
      <vt:lpstr>Arial</vt:lpstr>
      <vt:lpstr>Berlin Sans FB Demi</vt:lpstr>
      <vt:lpstr>Cambria Math</vt:lpstr>
      <vt:lpstr>Monotype Sorts</vt:lpstr>
      <vt:lpstr>Symbol</vt:lpstr>
      <vt:lpstr>Tahoma</vt:lpstr>
      <vt:lpstr>Times New Roman</vt:lpstr>
      <vt:lpstr>Verdana</vt:lpstr>
      <vt:lpstr>Wingdings</vt:lpstr>
      <vt:lpstr>Blends</vt:lpstr>
      <vt:lpstr>Document</vt:lpstr>
      <vt:lpstr>VISIO</vt:lpstr>
      <vt:lpstr>Visio</vt:lpstr>
      <vt:lpstr>Equation</vt:lpstr>
      <vt:lpstr>Microsoft Equation 3.0</vt:lpstr>
      <vt:lpstr>Data Mining:   Concepts and Techniques  (3rd ed.)  — Chapter 6 —</vt:lpstr>
      <vt:lpstr>Chapter 6: Mining Frequent Patterns, Association and Correlations: Basic Concepts and Methods</vt:lpstr>
      <vt:lpstr>What Is Frequent Pattern Analysis?</vt:lpstr>
      <vt:lpstr>Why Is Freq. Pattern Mining Important?</vt:lpstr>
      <vt:lpstr>Basic Concepts: Frequent Patterns</vt:lpstr>
      <vt:lpstr>Basic Concepts: Association Rules</vt:lpstr>
      <vt:lpstr>Closed Patterns and Max-Patterns</vt:lpstr>
      <vt:lpstr>Closed Patterns and Max-Patterns</vt:lpstr>
      <vt:lpstr>Chapter 5: Mining Frequent Patterns, Association and Correlations: Basic Concepts and Methods</vt:lpstr>
      <vt:lpstr>Association Rule Mining Task</vt:lpstr>
      <vt:lpstr>Mining Association Rules</vt:lpstr>
      <vt:lpstr>Mining Association Rules</vt:lpstr>
      <vt:lpstr>Frequent Itemset Generation</vt:lpstr>
      <vt:lpstr>Frequent Itemset Generation</vt:lpstr>
      <vt:lpstr>Computational Complexity</vt:lpstr>
      <vt:lpstr>Frequent Itemset Generation Strategies</vt:lpstr>
      <vt:lpstr>Scalable Frequent Itemset Mining Methods</vt:lpstr>
      <vt:lpstr>The Downward Closure Property and Scalable Mining Methods</vt:lpstr>
      <vt:lpstr>Illustrating Apriori Principle</vt:lpstr>
      <vt:lpstr>Apriori: A Candidate Generation &amp; Test Approach</vt:lpstr>
      <vt:lpstr>The Apriori Algorithm—An Example </vt:lpstr>
      <vt:lpstr>The Apriori Algorithm (Pseudo-Code)</vt:lpstr>
      <vt:lpstr>Implementation of Apriori</vt:lpstr>
      <vt:lpstr>How to Count Supports of Candidates?</vt:lpstr>
      <vt:lpstr>Counting Supports of Candidates Using Hash Tree</vt:lpstr>
      <vt:lpstr>Candidate Generation: An SQL Implementation</vt:lpstr>
      <vt:lpstr>Scalable Frequent Itemset Mining Methods</vt:lpstr>
      <vt:lpstr>Further Improvement of the Apriori Method</vt:lpstr>
      <vt:lpstr>Reducing Number of Comparisons</vt:lpstr>
      <vt:lpstr>How to Count Supports of Candidates?</vt:lpstr>
      <vt:lpstr>Generate Hash Tree</vt:lpstr>
      <vt:lpstr>Generate Hash Tree</vt:lpstr>
      <vt:lpstr>Association Rule Discovery: Hash tree</vt:lpstr>
      <vt:lpstr>Association Rule Discovery: Hash tree</vt:lpstr>
      <vt:lpstr>Association Rule Discovery: Hash tree</vt:lpstr>
      <vt:lpstr>Subset Operation</vt:lpstr>
      <vt:lpstr>Subset Operation Using Hash Tree</vt:lpstr>
      <vt:lpstr>Subset Operation Using Hash Tree</vt:lpstr>
      <vt:lpstr>Subset Operation Using Hash Tree</vt:lpstr>
      <vt:lpstr>Improving the Efficiency of Apriori</vt:lpstr>
      <vt:lpstr>Partition: Scan Database Only Twice</vt:lpstr>
      <vt:lpstr>DHP: Reduce the Number of Candidates</vt:lpstr>
      <vt:lpstr>Sampling for Frequent Patterns</vt:lpstr>
      <vt:lpstr>DIC: Reduce Number of Scans</vt:lpstr>
      <vt:lpstr>Rule Generation from Frequent Itemsets</vt:lpstr>
      <vt:lpstr>Rule Generation from Frequent Itemsets</vt:lpstr>
      <vt:lpstr>Rule Generation</vt:lpstr>
      <vt:lpstr>Rule Pruning</vt:lpstr>
      <vt:lpstr>Rule Generation Algorithm</vt:lpstr>
      <vt:lpstr>Rule Generation Algorithm</vt:lpstr>
      <vt:lpstr>Algorithm to Generate Association Rules</vt:lpstr>
      <vt:lpstr>Scalable Frequent Itemset Mining Methods</vt:lpstr>
      <vt:lpstr>Chapter 5: Mining Frequent Patterns, Association and Correlations: Basic Concepts and Methods</vt:lpstr>
      <vt:lpstr>Interestingness Measure: Correlations (Lift)</vt:lpstr>
      <vt:lpstr>Interestingness Measure: Correlations (Lift)</vt:lpstr>
      <vt:lpstr>Text mining: lift or confidence?</vt:lpstr>
      <vt:lpstr>MEASURMENTS</vt:lpstr>
      <vt:lpstr>Are lift and 2  Good Measures of Correlation?</vt:lpstr>
      <vt:lpstr>measurments</vt:lpstr>
      <vt:lpstr>Null-Invariant Measures</vt:lpstr>
      <vt:lpstr>Comparison of Interestingness Measures</vt:lpstr>
      <vt:lpstr>Analysis of DBLP Coauthor Relationships</vt:lpstr>
      <vt:lpstr>Which Null-Invariant Measure Is Better? </vt:lpstr>
      <vt:lpstr>Chapter 5: Mining Frequent Patterns, Association and Correlations: Basic Concepts and Methods</vt:lpstr>
      <vt:lpstr>Summary</vt:lpstr>
      <vt:lpstr>Ref: Basic Concepts of Frequent Pattern Mining</vt:lpstr>
      <vt:lpstr>Ref: Apriori and Its Improvements</vt:lpstr>
      <vt:lpstr>Ref: Depth-First, Projection-Based FP Mining</vt:lpstr>
      <vt:lpstr>Ref: Vertical Format and Row Enumeration Methods</vt:lpstr>
      <vt:lpstr>Ref: Mining Correlations and Interesting Rules</vt:lpstr>
      <vt:lpstr>Ref: Freq. Pattern Mining Applications</vt:lpstr>
    </vt:vector>
  </TitlesOfParts>
  <Company>S.F.U.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SM Vahidipour</cp:lastModifiedBy>
  <cp:revision>561</cp:revision>
  <cp:lastPrinted>2010-10-01T20:10:01Z</cp:lastPrinted>
  <dcterms:created xsi:type="dcterms:W3CDTF">1998-06-19T04:38:52Z</dcterms:created>
  <dcterms:modified xsi:type="dcterms:W3CDTF">2018-10-19T19:40:38Z</dcterms:modified>
</cp:coreProperties>
</file>