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99" r:id="rId4"/>
    <p:sldId id="304" r:id="rId5"/>
    <p:sldId id="306" r:id="rId6"/>
    <p:sldId id="298" r:id="rId7"/>
    <p:sldId id="303" r:id="rId8"/>
    <p:sldId id="302" r:id="rId9"/>
    <p:sldId id="307" r:id="rId10"/>
    <p:sldId id="290" r:id="rId11"/>
    <p:sldId id="291" r:id="rId12"/>
    <p:sldId id="293" r:id="rId13"/>
    <p:sldId id="294" r:id="rId14"/>
    <p:sldId id="292" r:id="rId15"/>
    <p:sldId id="308" r:id="rId16"/>
    <p:sldId id="295" r:id="rId17"/>
    <p:sldId id="296" r:id="rId18"/>
    <p:sldId id="300" r:id="rId19"/>
    <p:sldId id="297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99"/>
            <p14:sldId id="304"/>
            <p14:sldId id="306"/>
            <p14:sldId id="298"/>
            <p14:sldId id="303"/>
            <p14:sldId id="302"/>
            <p14:sldId id="307"/>
            <p14:sldId id="290"/>
            <p14:sldId id="291"/>
            <p14:sldId id="293"/>
            <p14:sldId id="294"/>
            <p14:sldId id="292"/>
            <p14:sldId id="308"/>
            <p14:sldId id="295"/>
            <p14:sldId id="296"/>
            <p14:sldId id="300"/>
            <p14:sldId id="297"/>
            <p14:sldId id="30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214" autoAdjust="0"/>
  </p:normalViewPr>
  <p:slideViewPr>
    <p:cSldViewPr snapToGrid="0">
      <p:cViewPr varScale="1">
        <p:scale>
          <a:sx n="56" d="100"/>
          <a:sy n="56" d="100"/>
        </p:scale>
        <p:origin x="17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3"/>
            <a:ext cx="8081513" cy="837005"/>
          </a:xfrm>
        </p:spPr>
        <p:txBody>
          <a:bodyPr anchor="ctr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symbolic math toolbox </a:t>
            </a:r>
            <a:r>
              <a:rPr lang="en-US" sz="4800" b="1" dirty="0" err="1">
                <a:solidFill>
                  <a:schemeClr val="bg1"/>
                </a:solidFill>
              </a:rPr>
              <a:t>matlab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267406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Lecturer: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Dr.Vahidipour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+mj-lt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Elham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Safar</a:t>
            </a:r>
            <a:br>
              <a:rPr lang="en-US" sz="2800" dirty="0" smtClean="0">
                <a:solidFill>
                  <a:schemeClr val="bg1"/>
                </a:solidFill>
                <a:latin typeface="+mj-lt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Zahara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ayat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0" indent="0" algn="l" rtl="0">
              <a:buNone/>
            </a:pP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856" y="80297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</a:t>
            </a:r>
            <a:r>
              <a:rPr lang="en-US" sz="3200" b="1" dirty="0"/>
              <a:t>()</a:t>
            </a:r>
            <a:r>
              <a:rPr lang="en-US" sz="3200" dirty="0"/>
              <a:t> or </a:t>
            </a:r>
            <a:r>
              <a:rPr lang="en-US" sz="3200" b="1" dirty="0" err="1"/>
              <a:t>syms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7252" y="1591551"/>
            <a:ext cx="110036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The key function in </a:t>
            </a:r>
            <a:r>
              <a:rPr lang="en-US" sz="2400" dirty="0" err="1"/>
              <a:t>Matlab</a:t>
            </a:r>
            <a:r>
              <a:rPr lang="en-US" sz="2400" dirty="0"/>
              <a:t> to create a symbolic representation of data is: </a:t>
            </a:r>
            <a:r>
              <a:rPr lang="en-US" sz="2400" b="1" dirty="0" err="1"/>
              <a:t>sym</a:t>
            </a:r>
            <a:r>
              <a:rPr lang="en-US" sz="2400" b="1" dirty="0"/>
              <a:t>()</a:t>
            </a:r>
            <a:r>
              <a:rPr lang="en-US" sz="2400" dirty="0"/>
              <a:t> or </a:t>
            </a:r>
            <a:r>
              <a:rPr lang="en-US" sz="2400" b="1" dirty="0" err="1"/>
              <a:t>syms</a:t>
            </a:r>
            <a:r>
              <a:rPr lang="en-US" sz="2400" dirty="0"/>
              <a:t> if you have multiple symbols to make. </a:t>
            </a:r>
          </a:p>
          <a:p>
            <a:r>
              <a:rPr lang="en-US" sz="2400" dirty="0"/>
              <a:t>Below is an example of creating some symbolic fractions and square roots: </a:t>
            </a:r>
          </a:p>
          <a:p>
            <a:endParaRPr lang="fa-I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42262" y="3161211"/>
            <a:ext cx="5827021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2/5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+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1/3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0.7333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(5)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2/5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(5)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+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(3)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11/15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sz="2400" dirty="0"/>
              <a:t> </a:t>
            </a:r>
            <a:endParaRPr lang="en-US" altLang="fa-IR" sz="4000" dirty="0">
              <a:latin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1634830" y="3161211"/>
            <a:ext cx="2743200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1.4142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2^(1/2)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0.4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en-US" altLang="fa-IR" sz="4000" dirty="0">
              <a:latin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228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symvar</a:t>
            </a:r>
            <a:endParaRPr lang="fa-IR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49010" y="1393782"/>
            <a:ext cx="11193465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termine</a:t>
            </a:r>
            <a:r>
              <a:rPr lang="en-US" altLang="fa-I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symbolic variables in an </a:t>
            </a:r>
            <a:r>
              <a:rPr lang="en-US" altLang="fa-I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expression</a:t>
            </a:r>
            <a:br>
              <a:rPr lang="en-US" altLang="fa-I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altLang="fa-I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Syntax</a:t>
            </a:r>
            <a:endParaRPr lang="en-US" altLang="fa-IR" sz="2400" b="1" dirty="0" smtClean="0">
              <a:latin typeface="Arial Unicode MS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 smtClean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('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 smtClean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')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smtClean="0"/>
              <a:t> </a:t>
            </a:r>
            <a:endParaRPr lang="en-US" altLang="fa-I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Description</a:t>
            </a:r>
            <a:endParaRPr lang="en-US" altLang="fa-IR" sz="240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('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') 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searches the string 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identifiers other than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i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j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pi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inf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nan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eps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common functions. The variables are returned as a cell array of strings. If no such variable exists,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returns the empty cell array </a:t>
            </a:r>
            <a:r>
              <a:rPr lang="en-US" altLang="fa-IR" sz="2400" dirty="0" smtClean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{}</a:t>
            </a:r>
            <a:r>
              <a:rPr lang="en-US" altLang="fa-I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fa-IR" sz="24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/>
              <a:t>Example</a:t>
            </a:r>
          </a:p>
          <a:p>
            <a:r>
              <a:rPr lang="en-US" sz="2400" dirty="0" err="1"/>
              <a:t>symvar</a:t>
            </a:r>
            <a:r>
              <a:rPr lang="en-US" sz="2400" dirty="0"/>
              <a:t>('cos(pi*x - beta1)') returns {'beta1','x'}.</a:t>
            </a:r>
          </a:p>
          <a:p>
            <a:r>
              <a:rPr lang="en-US" sz="2400" dirty="0" err="1"/>
              <a:t>symvar</a:t>
            </a:r>
            <a:r>
              <a:rPr lang="en-US" sz="2400" dirty="0"/>
              <a:t>('pi eps nan') returns {}.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fa-IR" sz="2400" dirty="0">
              <a:latin typeface="Arial" panose="020B0604020202020204" pitchFamily="34" charset="0"/>
            </a:endParaRP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30191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sympref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365" y="1588985"/>
            <a:ext cx="9666515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pref,value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</a:t>
            </a:r>
            <a:r>
              <a:rPr lang="en-US" sz="2400" dirty="0"/>
              <a:t>,'default')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('default')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allPref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093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sympref</a:t>
            </a:r>
            <a:endParaRPr lang="fa-IR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8730" y="1315899"/>
            <a:ext cx="10149840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300" b="1" dirty="0"/>
              <a:t>Description</a:t>
            </a:r>
            <a:endParaRPr lang="en-US" sz="2300" dirty="0" smtClean="0"/>
          </a:p>
          <a:p>
            <a:r>
              <a:rPr lang="en-US" sz="2300" dirty="0" err="1" smtClean="0"/>
              <a:t>sympref</a:t>
            </a:r>
            <a:r>
              <a:rPr lang="en-US" sz="2300" dirty="0" smtClean="0"/>
              <a:t>(</a:t>
            </a:r>
            <a:r>
              <a:rPr lang="en-US" sz="2300" dirty="0" err="1" smtClean="0"/>
              <a:t>pref,value</a:t>
            </a:r>
            <a:r>
              <a:rPr lang="en-US" sz="2300" dirty="0"/>
              <a:t>) sets the symbolic preference </a:t>
            </a:r>
            <a:r>
              <a:rPr lang="en-US" sz="2300" dirty="0" err="1"/>
              <a:t>pref</a:t>
            </a:r>
            <a:r>
              <a:rPr lang="en-US" sz="2300" dirty="0"/>
              <a:t> to value and returns the previous value of pref. Symbolic preferences can affect the functions </a:t>
            </a:r>
            <a:r>
              <a:rPr lang="en-US" sz="2300" dirty="0" err="1"/>
              <a:t>fourier</a:t>
            </a:r>
            <a:r>
              <a:rPr lang="en-US" sz="2300" dirty="0"/>
              <a:t>, </a:t>
            </a:r>
            <a:r>
              <a:rPr lang="en-US" sz="2300" dirty="0" err="1"/>
              <a:t>ifourier</a:t>
            </a:r>
            <a:r>
              <a:rPr lang="en-US" sz="2300" dirty="0"/>
              <a:t>, and </a:t>
            </a:r>
            <a:r>
              <a:rPr lang="en-US" sz="2300" dirty="0" err="1"/>
              <a:t>heaviside</a:t>
            </a:r>
            <a:r>
              <a:rPr lang="en-US" sz="2300" dirty="0"/>
              <a:t>. These preferences persist between successive MATLAB® sessions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sympref</a:t>
            </a:r>
            <a:r>
              <a:rPr lang="en-US" sz="2300" dirty="0" smtClean="0"/>
              <a:t>(</a:t>
            </a:r>
            <a:r>
              <a:rPr lang="en-US" sz="2300" dirty="0" err="1" smtClean="0"/>
              <a:t>pref</a:t>
            </a:r>
            <a:r>
              <a:rPr lang="en-US" sz="2300" dirty="0"/>
              <a:t>,'default') sets </a:t>
            </a:r>
            <a:r>
              <a:rPr lang="en-US" sz="2300" dirty="0" err="1"/>
              <a:t>pref</a:t>
            </a:r>
            <a:r>
              <a:rPr lang="en-US" sz="2300" dirty="0"/>
              <a:t> to its default value and returns the previous value of pref.</a:t>
            </a:r>
          </a:p>
          <a:p>
            <a:r>
              <a:rPr lang="en-US" sz="2300" dirty="0" err="1"/>
              <a:t>sympref</a:t>
            </a:r>
            <a:r>
              <a:rPr lang="en-US" sz="2300" dirty="0"/>
              <a:t>(</a:t>
            </a:r>
            <a:r>
              <a:rPr lang="en-US" sz="2300" dirty="0" err="1"/>
              <a:t>pref</a:t>
            </a:r>
            <a:r>
              <a:rPr lang="en-US" sz="2300" dirty="0"/>
              <a:t>) returns the value of symbolic preference pref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() returns the values of all symbolic preferences in a structure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('default') sets all symbolic preferences to their default values and returns the previous values in a structure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</a:t>
            </a:r>
            <a:r>
              <a:rPr lang="en-US" sz="2300" dirty="0" err="1"/>
              <a:t>allPref</a:t>
            </a:r>
            <a:r>
              <a:rPr lang="en-US" sz="2300" dirty="0"/>
              <a:t>) restores all symbolic preferences to the values in structure </a:t>
            </a:r>
            <a:r>
              <a:rPr lang="en-US" sz="2300" dirty="0" err="1"/>
              <a:t>allPref</a:t>
            </a:r>
            <a:r>
              <a:rPr lang="en-US" sz="2300" dirty="0"/>
              <a:t> and returns the previous values in a structure. </a:t>
            </a:r>
            <a:r>
              <a:rPr lang="en-US" sz="2300" dirty="0" err="1"/>
              <a:t>allPref</a:t>
            </a:r>
            <a:r>
              <a:rPr lang="en-US" sz="2300" dirty="0"/>
              <a:t> is the structure returned by a previous call to </a:t>
            </a:r>
            <a:r>
              <a:rPr lang="en-US" sz="2300" dirty="0" err="1"/>
              <a:t>sympref</a:t>
            </a:r>
            <a:r>
              <a:rPr lang="en-US" sz="2300" dirty="0"/>
              <a:t>.</a:t>
            </a: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350929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symfun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6264" y="1554446"/>
            <a:ext cx="1009758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Syntax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</a:t>
            </a:r>
            <a:r>
              <a:rPr lang="en-US" sz="2400" dirty="0" err="1"/>
              <a:t>formula,inputs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Description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</a:t>
            </a:r>
            <a:r>
              <a:rPr lang="en-US" sz="2400" dirty="0" err="1"/>
              <a:t>formula,inputs</a:t>
            </a:r>
            <a:r>
              <a:rPr lang="en-US" sz="2400" dirty="0"/>
              <a:t>) creates the symbolic function f. The symbolic variables inputs represent its input arguments. The symbolic expression formula defines the body of the function f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05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symfun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45389" y="1449238"/>
            <a:ext cx="1040345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Examples</a:t>
            </a:r>
          </a:p>
          <a:p>
            <a:r>
              <a:rPr lang="en-US" sz="2400" dirty="0"/>
              <a:t>Create Symbolic Functions</a:t>
            </a:r>
          </a:p>
          <a:p>
            <a:r>
              <a:rPr lang="en-US" sz="2400" dirty="0"/>
              <a:t>Use </a:t>
            </a:r>
            <a:r>
              <a:rPr lang="en-US" sz="2400" dirty="0" err="1"/>
              <a:t>syms</a:t>
            </a:r>
            <a:r>
              <a:rPr lang="en-US" sz="2400" dirty="0"/>
              <a:t> to create symbolic variables. Then use </a:t>
            </a:r>
            <a:r>
              <a:rPr lang="en-US" sz="2400" dirty="0" err="1"/>
              <a:t>symfun</a:t>
            </a:r>
            <a:r>
              <a:rPr lang="en-US" sz="2400" dirty="0"/>
              <a:t> to create a symbolic function with these variables as its input arguments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/>
              <a:t>syms</a:t>
            </a:r>
            <a:r>
              <a:rPr lang="en-US" sz="2400" dirty="0"/>
              <a:t> x y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(x + y, [x y])</a:t>
            </a:r>
          </a:p>
          <a:p>
            <a:r>
              <a:rPr lang="en-US" sz="2400" dirty="0"/>
              <a:t>f(x, y) =</a:t>
            </a:r>
          </a:p>
          <a:p>
            <a:r>
              <a:rPr lang="en-US" sz="2400" dirty="0"/>
              <a:t>x + y</a:t>
            </a:r>
          </a:p>
          <a:p>
            <a:r>
              <a:rPr lang="en-US" sz="2400" dirty="0"/>
              <a:t>Call the function for x = 1 and y = 2.</a:t>
            </a:r>
          </a:p>
          <a:p>
            <a:endParaRPr lang="en-US" sz="2400" dirty="0"/>
          </a:p>
          <a:p>
            <a:r>
              <a:rPr lang="en-US" sz="2400" dirty="0"/>
              <a:t>f(1,2)</a:t>
            </a:r>
          </a:p>
          <a:p>
            <a:r>
              <a:rPr lang="en-US" sz="2400" dirty="0" err="1"/>
              <a:t>ans</a:t>
            </a:r>
            <a:r>
              <a:rPr lang="en-US" sz="2400" dirty="0"/>
              <a:t> =</a:t>
            </a:r>
          </a:p>
          <a:p>
            <a:r>
              <a:rPr lang="en-US" sz="2400" dirty="0"/>
              <a:t>3</a:t>
            </a:r>
            <a:endParaRPr lang="fa-IR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96087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pretty(X</a:t>
            </a:r>
            <a:r>
              <a:rPr lang="en-US" sz="3200" b="1" dirty="0"/>
              <a:t>)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023" y="1619794"/>
            <a:ext cx="8033657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/>
              <a:t>pretty(X</a:t>
            </a:r>
            <a:r>
              <a:rPr lang="en-US" sz="2400" dirty="0" smtClean="0"/>
              <a:t>)</a:t>
            </a:r>
            <a:endParaRPr lang="fa-IR" sz="2400" dirty="0" smtClean="0"/>
          </a:p>
          <a:p>
            <a:endParaRPr lang="fa-IR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/>
              <a:t>pretty(X) prints X in a plain-text format that resembles typeset mathematics. For true typeset rendering, use Live Scripts instead</a:t>
            </a:r>
            <a:r>
              <a:rPr lang="en-US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48882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funtool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0000" y="1362973"/>
            <a:ext cx="947180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Syntax</a:t>
            </a:r>
            <a:endParaRPr lang="en-US" sz="2400" b="1" dirty="0"/>
          </a:p>
          <a:p>
            <a:r>
              <a:rPr lang="en-US" sz="2400" dirty="0" err="1" smtClean="0"/>
              <a:t>Funtool</a:t>
            </a:r>
            <a:endParaRPr lang="en-US" sz="2400" dirty="0" smtClean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 err="1"/>
              <a:t>funtool</a:t>
            </a:r>
            <a:r>
              <a:rPr lang="en-US" sz="2400" dirty="0"/>
              <a:t> is a visual function calculator that manipulates and displays functions of one variable. At the click of a button, for example, </a:t>
            </a:r>
            <a:r>
              <a:rPr lang="en-US" sz="2400" dirty="0" err="1"/>
              <a:t>funtool</a:t>
            </a:r>
            <a:r>
              <a:rPr lang="en-US" sz="2400" dirty="0"/>
              <a:t> draws a graph representing the sum, product, difference, or ratio of two functions that you specify. </a:t>
            </a:r>
            <a:r>
              <a:rPr lang="en-US" sz="2400" dirty="0" err="1"/>
              <a:t>funtool</a:t>
            </a:r>
            <a:r>
              <a:rPr lang="en-US" sz="2400" dirty="0"/>
              <a:t> includes a function memory that allows you to store functions for later retrieval.</a:t>
            </a:r>
          </a:p>
          <a:p>
            <a:endParaRPr lang="en-US" sz="2400" dirty="0"/>
          </a:p>
          <a:p>
            <a:r>
              <a:rPr lang="en-US" sz="2400" dirty="0"/>
              <a:t>At startup, </a:t>
            </a:r>
            <a:r>
              <a:rPr lang="en-US" sz="2400" dirty="0" err="1"/>
              <a:t>funtool</a:t>
            </a:r>
            <a:r>
              <a:rPr lang="en-US" sz="2400" dirty="0"/>
              <a:t> displays graphs of a pair of functions, f(x) = x and g(x) = 1. The graphs plot the functions over the domain [-2*pi, 2*pi]. </a:t>
            </a:r>
            <a:r>
              <a:rPr lang="en-US" sz="2400" dirty="0" err="1"/>
              <a:t>funtool</a:t>
            </a:r>
            <a:r>
              <a:rPr lang="en-US" sz="2400" dirty="0"/>
              <a:t> also displays a control panel that lets you save, retrieve, redefine, combine, and transform f and g.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21220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funtool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7367" y="1348800"/>
            <a:ext cx="10006641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b="1" dirty="0"/>
              <a:t>Text Fields</a:t>
            </a:r>
          </a:p>
          <a:p>
            <a:r>
              <a:rPr lang="en-US" sz="2200" dirty="0"/>
              <a:t>The top of the control panel contains a group of editable text fields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fa-IR" sz="2200" dirty="0"/>
              <a:t> </a:t>
            </a:r>
            <a:endParaRPr lang="en-US" sz="2200" dirty="0"/>
          </a:p>
          <a:p>
            <a:r>
              <a:rPr lang="en-US" sz="2200" dirty="0"/>
              <a:t>f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symbolic expression representing f. Edit this field to redefine f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g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symbolic expression representing g. Edit this field to redefine g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x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the domain used to plot f and g. Edit this field to specify a different domain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a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constant factor used to modify f (see button descriptions in the next section). Edit this </a:t>
            </a:r>
            <a:r>
              <a:rPr lang="en-US" sz="2200" dirty="0" smtClean="0"/>
              <a:t>field </a:t>
            </a:r>
            <a:r>
              <a:rPr lang="en-US" sz="2200" dirty="0"/>
              <a:t>to change the value of the constant factor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 err="1"/>
              <a:t>funtool</a:t>
            </a:r>
            <a:r>
              <a:rPr lang="en-US" sz="2200" dirty="0"/>
              <a:t> redraws f and g to reflect any changes you make to the contents of the control panel's text fields</a:t>
            </a:r>
            <a:r>
              <a:rPr lang="fa-IR" sz="2200" dirty="0"/>
              <a:t>.</a:t>
            </a:r>
            <a:endParaRPr lang="en-US" sz="2200" dirty="0"/>
          </a:p>
          <a:p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213228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formula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0113" y="1397479"/>
            <a:ext cx="100584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/>
              <a:t>formula(f)</a:t>
            </a:r>
          </a:p>
          <a:p>
            <a:endParaRPr lang="en-US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/>
              <a:t>formula(f) returns the mathematical expression that defines f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9718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200" b="1" dirty="0"/>
              <a:t/>
            </a:r>
            <a:br>
              <a:rPr lang="fa-IR" sz="3200" b="1" dirty="0"/>
            </a:br>
            <a:r>
              <a:rPr lang="en-US" sz="3200" b="1" dirty="0"/>
              <a:t> Getting Familiar with Symbolic Math 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0114" y="1656272"/>
            <a:ext cx="7936301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700" dirty="0"/>
              <a:t>The Symbolic Math Toolbox is a collection of tools for performing algebraic, calculus and integral transform operations directly in MATLAB. When you pass a command to </a:t>
            </a:r>
            <a:r>
              <a:rPr lang="en-US" sz="2700" dirty="0" err="1"/>
              <a:t>Matlab</a:t>
            </a:r>
            <a:r>
              <a:rPr lang="en-US" sz="2700" dirty="0"/>
              <a:t> to perform a symbolic operation, it asks Maple (an embedded mathematics package) to do it and return the result to the </a:t>
            </a:r>
            <a:r>
              <a:rPr lang="en-US" sz="2700" dirty="0" err="1"/>
              <a:t>Matlab</a:t>
            </a:r>
            <a:r>
              <a:rPr lang="en-US" sz="2700" dirty="0"/>
              <a:t> command window.</a:t>
            </a:r>
            <a:endParaRPr lang="fa-IR" sz="2700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formula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505" y="1293963"/>
            <a:ext cx="9609826" cy="49398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100" b="1" dirty="0"/>
              <a:t>Examples</a:t>
            </a:r>
          </a:p>
          <a:p>
            <a:r>
              <a:rPr lang="en-US" sz="2100" dirty="0"/>
              <a:t>Create this symbolic function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 err="1"/>
              <a:t>syms</a:t>
            </a:r>
            <a:r>
              <a:rPr lang="en-US" sz="2100" dirty="0"/>
              <a:t> x y</a:t>
            </a:r>
          </a:p>
          <a:p>
            <a:r>
              <a:rPr lang="en-US" sz="2100" dirty="0"/>
              <a:t>f(x, y) = x + y;</a:t>
            </a:r>
          </a:p>
          <a:p>
            <a:r>
              <a:rPr lang="en-US" sz="2100" dirty="0"/>
              <a:t>Use formula to find the mathematical expression that defines f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/>
              <a:t>formula(f)</a:t>
            </a:r>
          </a:p>
          <a:p>
            <a:r>
              <a:rPr lang="en-US" sz="2100" dirty="0" err="1"/>
              <a:t>ans</a:t>
            </a:r>
            <a:r>
              <a:rPr lang="en-US" sz="2100" dirty="0"/>
              <a:t> =</a:t>
            </a:r>
          </a:p>
          <a:p>
            <a:r>
              <a:rPr lang="en-US" sz="2100" dirty="0"/>
              <a:t>x + y</a:t>
            </a:r>
          </a:p>
          <a:p>
            <a:r>
              <a:rPr lang="en-US" sz="2100" dirty="0"/>
              <a:t>Create this symbolic function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 err="1"/>
              <a:t>syms</a:t>
            </a:r>
            <a:r>
              <a:rPr lang="en-US" sz="2100" dirty="0"/>
              <a:t> f(x, y)</a:t>
            </a:r>
          </a:p>
          <a:p>
            <a:r>
              <a:rPr lang="en-US" sz="2100" dirty="0"/>
              <a:t>If you do not specify a mathematical expression for the symbolic function, formula returns the symbolic function definition as follows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/>
              <a:t>formula(f)</a:t>
            </a:r>
          </a:p>
          <a:p>
            <a:r>
              <a:rPr lang="en-US" sz="2100" dirty="0" err="1"/>
              <a:t>ans</a:t>
            </a:r>
            <a:r>
              <a:rPr lang="en-US" sz="2100" dirty="0"/>
              <a:t> =</a:t>
            </a:r>
          </a:p>
          <a:p>
            <a:r>
              <a:rPr lang="en-US" sz="2100" dirty="0"/>
              <a:t>f(x, y)</a:t>
            </a:r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180091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750" y="2292350"/>
            <a:ext cx="25658060" cy="68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583086"/>
            <a:ext cx="10361332" cy="60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2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argnames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83743"/>
            <a:ext cx="983411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argnames</a:t>
            </a:r>
            <a:r>
              <a:rPr lang="en-US" sz="2400" dirty="0"/>
              <a:t>(f)</a:t>
            </a:r>
          </a:p>
          <a:p>
            <a:endParaRPr lang="en-US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 err="1"/>
              <a:t>argnames</a:t>
            </a:r>
            <a:r>
              <a:rPr lang="en-US" sz="2400" dirty="0"/>
              <a:t>(f) returns input variables of f.</a:t>
            </a:r>
          </a:p>
          <a:p>
            <a:endParaRPr lang="en-US" sz="2400" dirty="0"/>
          </a:p>
          <a:p>
            <a:r>
              <a:rPr lang="en-US" sz="2400" dirty="0"/>
              <a:t>Input </a:t>
            </a:r>
            <a:r>
              <a:rPr lang="en-US" sz="2400" dirty="0" smtClean="0"/>
              <a:t>Arguments:</a:t>
            </a:r>
          </a:p>
          <a:p>
            <a:r>
              <a:rPr lang="en-US" sz="2400" dirty="0" smtClean="0"/>
              <a:t>f</a:t>
            </a:r>
            <a:endParaRPr lang="en-US" sz="2400" dirty="0"/>
          </a:p>
          <a:p>
            <a:r>
              <a:rPr lang="en-US" sz="2400" dirty="0"/>
              <a:t>Symbolic function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048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argnames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9780" y="1259456"/>
            <a:ext cx="10006641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Examples</a:t>
            </a:r>
          </a:p>
          <a:p>
            <a:r>
              <a:rPr lang="en-US" sz="2000" dirty="0"/>
              <a:t>Create this symbolic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syms</a:t>
            </a:r>
            <a:r>
              <a:rPr lang="en-US" sz="2000" dirty="0"/>
              <a:t> f(x, y)</a:t>
            </a:r>
          </a:p>
          <a:p>
            <a:r>
              <a:rPr lang="en-US" sz="2000" dirty="0"/>
              <a:t>f(x, y) = x + y;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argnames</a:t>
            </a:r>
            <a:r>
              <a:rPr lang="en-US" sz="2000" dirty="0"/>
              <a:t> to find input variables of f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argnames</a:t>
            </a:r>
            <a:r>
              <a:rPr lang="en-US" sz="2000" dirty="0"/>
              <a:t>(f)</a:t>
            </a:r>
          </a:p>
          <a:p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r>
              <a:rPr lang="en-US" sz="2000" dirty="0"/>
              <a:t>[ x, y]</a:t>
            </a:r>
          </a:p>
          <a:p>
            <a:r>
              <a:rPr lang="en-US" sz="2000" dirty="0"/>
              <a:t>Create this symbolic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syms</a:t>
            </a:r>
            <a:r>
              <a:rPr lang="en-US" sz="2000" dirty="0"/>
              <a:t> f(a, b, x, y)</a:t>
            </a:r>
          </a:p>
          <a:p>
            <a:r>
              <a:rPr lang="en-US" sz="2000" dirty="0"/>
              <a:t>f(x, b, y, a) = a*x + b*y;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argnames</a:t>
            </a:r>
            <a:r>
              <a:rPr lang="en-US" sz="2000" dirty="0"/>
              <a:t> to find input variables of f. When returning variables, </a:t>
            </a:r>
            <a:r>
              <a:rPr lang="en-US" sz="2000" dirty="0" err="1"/>
              <a:t>argnames</a:t>
            </a:r>
            <a:r>
              <a:rPr lang="en-US" sz="2000" dirty="0"/>
              <a:t> uses the same order as you used when you defined the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argnames</a:t>
            </a:r>
            <a:r>
              <a:rPr lang="en-US" sz="2000" dirty="0"/>
              <a:t>(f)</a:t>
            </a:r>
          </a:p>
          <a:p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r>
              <a:rPr lang="en-US" sz="2000" dirty="0"/>
              <a:t>[ x, b, y, a]</a:t>
            </a:r>
            <a:endParaRPr lang="fa-IR" sz="2000" dirty="0"/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37215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children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0769" y="1518250"/>
            <a:ext cx="10227306" cy="4693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300" b="1" dirty="0" smtClean="0"/>
              <a:t>Syntax</a:t>
            </a:r>
          </a:p>
          <a:p>
            <a:endParaRPr lang="en-US" sz="2300" b="1" dirty="0"/>
          </a:p>
          <a:p>
            <a:r>
              <a:rPr lang="en-US" sz="2300" dirty="0"/>
              <a:t>C = children(t)</a:t>
            </a:r>
          </a:p>
          <a:p>
            <a:r>
              <a:rPr lang="en-US" sz="2300" dirty="0"/>
              <a:t>C = children(</a:t>
            </a:r>
            <a:r>
              <a:rPr lang="en-US" sz="2300" dirty="0" err="1"/>
              <a:t>t,nodes</a:t>
            </a:r>
            <a:r>
              <a:rPr lang="en-US" sz="2300" dirty="0"/>
              <a:t>)</a:t>
            </a:r>
          </a:p>
          <a:p>
            <a:endParaRPr lang="en-US" sz="2300" dirty="0"/>
          </a:p>
          <a:p>
            <a:r>
              <a:rPr lang="en-US" sz="2300" b="1" dirty="0" smtClean="0"/>
              <a:t>Description</a:t>
            </a:r>
          </a:p>
          <a:p>
            <a:endParaRPr lang="en-US" sz="2300" b="1" dirty="0"/>
          </a:p>
          <a:p>
            <a:r>
              <a:rPr lang="en-US" sz="2300" dirty="0"/>
              <a:t>C = children(t) returns an n-by-2 array C containing the numbers of the child nodes for each node in the tree t, where n is the number of nodes. Leaf nodes have child node 0.</a:t>
            </a:r>
          </a:p>
          <a:p>
            <a:endParaRPr lang="en-US" sz="2300" dirty="0"/>
          </a:p>
          <a:p>
            <a:r>
              <a:rPr lang="en-US" sz="2300" dirty="0"/>
              <a:t>C = children(</a:t>
            </a:r>
            <a:r>
              <a:rPr lang="en-US" sz="2300" dirty="0" err="1"/>
              <a:t>t,nodes</a:t>
            </a:r>
            <a:r>
              <a:rPr lang="en-US" sz="2300" dirty="0"/>
              <a:t>) takes a vector nodes of node numbers and returns the children for the specified nodes.</a:t>
            </a: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386246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children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9010" y="1260195"/>
            <a:ext cx="914400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Examples</a:t>
            </a:r>
          </a:p>
          <a:p>
            <a:r>
              <a:rPr lang="en-US" sz="2000" dirty="0"/>
              <a:t>Create a classification tree for Fisher's iris data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/>
              <a:t>load </a:t>
            </a:r>
            <a:r>
              <a:rPr lang="en-US" sz="2000" dirty="0" err="1"/>
              <a:t>fisheriris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/>
              <a:t>t = </a:t>
            </a:r>
            <a:r>
              <a:rPr lang="en-US" sz="2000" dirty="0" err="1"/>
              <a:t>classregtree</a:t>
            </a:r>
            <a:r>
              <a:rPr lang="en-US" sz="2000" dirty="0"/>
              <a:t>(</a:t>
            </a:r>
            <a:r>
              <a:rPr lang="en-US" sz="2000" dirty="0" err="1"/>
              <a:t>meas,species</a:t>
            </a:r>
            <a:r>
              <a:rPr lang="en-US" sz="2000" dirty="0"/>
              <a:t>,...</a:t>
            </a:r>
          </a:p>
          <a:p>
            <a:r>
              <a:rPr lang="en-US" sz="2000" dirty="0"/>
              <a:t>                 'names',{'SL' 'SW' 'PL' 'PW'})</a:t>
            </a:r>
          </a:p>
          <a:p>
            <a:r>
              <a:rPr lang="en-US" sz="2000" dirty="0"/>
              <a:t>t = </a:t>
            </a:r>
          </a:p>
          <a:p>
            <a:r>
              <a:rPr lang="en-US" sz="2000" dirty="0"/>
              <a:t>Decision tree for classification</a:t>
            </a:r>
          </a:p>
          <a:p>
            <a:r>
              <a:rPr lang="en-US" sz="2000" dirty="0"/>
              <a:t>1  if PL&lt;2.45 then node 2 </a:t>
            </a:r>
            <a:r>
              <a:rPr lang="en-US" sz="2000" dirty="0" err="1"/>
              <a:t>elseif</a:t>
            </a:r>
            <a:r>
              <a:rPr lang="en-US" sz="2000" dirty="0"/>
              <a:t> PL&gt;=2.45 then node 3 else </a:t>
            </a:r>
            <a:r>
              <a:rPr lang="en-US" sz="2000" dirty="0" err="1"/>
              <a:t>setosa</a:t>
            </a:r>
            <a:endParaRPr lang="en-US" sz="2000" dirty="0"/>
          </a:p>
          <a:p>
            <a:r>
              <a:rPr lang="en-US" sz="2000" dirty="0"/>
              <a:t>2  class = </a:t>
            </a:r>
            <a:r>
              <a:rPr lang="en-US" sz="2000" dirty="0" err="1"/>
              <a:t>setosa</a:t>
            </a:r>
            <a:endParaRPr lang="en-US" sz="2000" dirty="0"/>
          </a:p>
          <a:p>
            <a:r>
              <a:rPr lang="en-US" sz="2000" dirty="0"/>
              <a:t>3  if PW&lt;1.75 then node 4 </a:t>
            </a:r>
            <a:r>
              <a:rPr lang="en-US" sz="2000" dirty="0" err="1"/>
              <a:t>elseif</a:t>
            </a:r>
            <a:r>
              <a:rPr lang="en-US" sz="2000" dirty="0"/>
              <a:t> PW&gt;=1.75 then node 5 else versicolor</a:t>
            </a:r>
          </a:p>
          <a:p>
            <a:r>
              <a:rPr lang="en-US" sz="2000" dirty="0"/>
              <a:t>4  if PL&lt;4.95 then node 6 </a:t>
            </a:r>
            <a:r>
              <a:rPr lang="en-US" sz="2000" dirty="0" err="1"/>
              <a:t>elseif</a:t>
            </a:r>
            <a:r>
              <a:rPr lang="en-US" sz="2000" dirty="0"/>
              <a:t> PL&gt;=4.95 then node 7 else versicolor</a:t>
            </a:r>
          </a:p>
          <a:p>
            <a:r>
              <a:rPr lang="en-US" sz="2000" dirty="0"/>
              <a:t>5  class = </a:t>
            </a:r>
            <a:r>
              <a:rPr lang="en-US" sz="2000" dirty="0" err="1"/>
              <a:t>virginica</a:t>
            </a:r>
            <a:endParaRPr lang="en-US" sz="2000" dirty="0"/>
          </a:p>
          <a:p>
            <a:r>
              <a:rPr lang="en-US" sz="2000" dirty="0"/>
              <a:t>6  if PW&lt;1.65 then node 8 </a:t>
            </a:r>
            <a:r>
              <a:rPr lang="en-US" sz="2000" dirty="0" err="1"/>
              <a:t>elseif</a:t>
            </a:r>
            <a:r>
              <a:rPr lang="en-US" sz="2000" dirty="0"/>
              <a:t> PW&gt;=1.65 then node 9 else versicolor</a:t>
            </a:r>
          </a:p>
          <a:p>
            <a:r>
              <a:rPr lang="en-US" sz="2000" dirty="0"/>
              <a:t>7  class = </a:t>
            </a:r>
            <a:r>
              <a:rPr lang="en-US" sz="2000" dirty="0" err="1"/>
              <a:t>virginica</a:t>
            </a:r>
            <a:endParaRPr lang="en-US" sz="2000" dirty="0"/>
          </a:p>
          <a:p>
            <a:r>
              <a:rPr lang="en-US" sz="2000" dirty="0"/>
              <a:t>8  class = versicolor</a:t>
            </a:r>
          </a:p>
          <a:p>
            <a:r>
              <a:rPr lang="en-US" sz="2000" dirty="0"/>
              <a:t>9  class = </a:t>
            </a:r>
            <a:r>
              <a:rPr lang="en-US" sz="2000" dirty="0" err="1" smtClean="0"/>
              <a:t>virginica</a:t>
            </a:r>
            <a:endParaRPr lang="en-US" sz="2000" dirty="0"/>
          </a:p>
          <a:p>
            <a:r>
              <a:rPr lang="en-US" sz="2000" dirty="0"/>
              <a:t>view(t)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08905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disp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7366" y="1535502"/>
            <a:ext cx="1004114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(X)</a:t>
            </a:r>
          </a:p>
          <a:p>
            <a:r>
              <a:rPr lang="en-US" sz="2400" dirty="0"/>
              <a:t>Description</a:t>
            </a:r>
          </a:p>
          <a:p>
            <a:r>
              <a:rPr lang="en-US" sz="2400" b="1" dirty="0"/>
              <a:t>example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(X) displays the value of variable X without printing the variable name. Another way to display a variable is to type its name, which displays a leading “X =” before the value.</a:t>
            </a:r>
          </a:p>
          <a:p>
            <a:r>
              <a:rPr lang="en-US" sz="2400" dirty="0"/>
              <a:t>If a variable contains an empty array, </a:t>
            </a:r>
            <a:r>
              <a:rPr lang="en-US" sz="2400" dirty="0" err="1"/>
              <a:t>disp</a:t>
            </a:r>
            <a:r>
              <a:rPr lang="en-US" sz="2400" dirty="0"/>
              <a:t> returns without displaying anything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24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disp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48906" y="1414732"/>
            <a:ext cx="995488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Examples</a:t>
            </a:r>
          </a:p>
          <a:p>
            <a:r>
              <a:rPr lang="en-US" sz="2400" dirty="0"/>
              <a:t>Create a variable with numbers and another variable with text.</a:t>
            </a:r>
          </a:p>
          <a:p>
            <a:r>
              <a:rPr lang="en-US" sz="2400" dirty="0"/>
              <a:t>A = [15 150];</a:t>
            </a:r>
          </a:p>
          <a:p>
            <a:r>
              <a:rPr lang="en-US" sz="2400" dirty="0"/>
              <a:t>S = 'Hello World.';</a:t>
            </a:r>
          </a:p>
          <a:p>
            <a:r>
              <a:rPr lang="en-US" sz="2400" dirty="0"/>
              <a:t>Display the value of each variable.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(A)</a:t>
            </a:r>
          </a:p>
          <a:p>
            <a:r>
              <a:rPr lang="en-US" sz="2400" dirty="0"/>
              <a:t>    15   150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(S)</a:t>
            </a:r>
          </a:p>
          <a:p>
            <a:r>
              <a:rPr lang="en-US" sz="2400" dirty="0"/>
              <a:t>Hello World.</a:t>
            </a:r>
            <a:endParaRPr lang="fa-IR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87450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PowerPoint(2)</Template>
  <TotalTime>205</TotalTime>
  <Words>1047</Words>
  <Application>Microsoft Office PowerPoint</Application>
  <PresentationFormat>Widescreen</PresentationFormat>
  <Paragraphs>174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Unicode MS</vt:lpstr>
      <vt:lpstr>Calibri</vt:lpstr>
      <vt:lpstr>Courier New</vt:lpstr>
      <vt:lpstr>Segoe UI</vt:lpstr>
      <vt:lpstr>Segoe UI Light</vt:lpstr>
      <vt:lpstr>Times</vt:lpstr>
      <vt:lpstr>Times New Roman</vt:lpstr>
      <vt:lpstr>WelcomeDoc</vt:lpstr>
      <vt:lpstr>symbolic math toolbox matlab</vt:lpstr>
      <vt:lpstr>  Getting Familiar with Symbolic Math </vt:lpstr>
      <vt:lpstr>PowerPoint Presentation</vt:lpstr>
      <vt:lpstr>argnames</vt:lpstr>
      <vt:lpstr>argnames</vt:lpstr>
      <vt:lpstr>children</vt:lpstr>
      <vt:lpstr>children</vt:lpstr>
      <vt:lpstr>disp</vt:lpstr>
      <vt:lpstr>disp</vt:lpstr>
      <vt:lpstr>sym() or syms</vt:lpstr>
      <vt:lpstr>symvar</vt:lpstr>
      <vt:lpstr>sympref</vt:lpstr>
      <vt:lpstr>sympref</vt:lpstr>
      <vt:lpstr>symfun</vt:lpstr>
      <vt:lpstr>symfun</vt:lpstr>
      <vt:lpstr>pretty(X)</vt:lpstr>
      <vt:lpstr>funtool</vt:lpstr>
      <vt:lpstr>funtool</vt:lpstr>
      <vt:lpstr>formula</vt:lpstr>
      <vt:lpstr>formula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math toolbox matlab</dc:title>
  <dc:creator>saffar.elham93@yahoo.com</dc:creator>
  <cp:keywords/>
  <cp:lastModifiedBy>saffar.elham93@yahoo.com</cp:lastModifiedBy>
  <cp:revision>16</cp:revision>
  <dcterms:created xsi:type="dcterms:W3CDTF">2017-12-11T19:10:29Z</dcterms:created>
  <dcterms:modified xsi:type="dcterms:W3CDTF">2017-12-11T22:36:17Z</dcterms:modified>
  <cp:version/>
</cp:coreProperties>
</file>