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83" r:id="rId5"/>
    <p:sldId id="259" r:id="rId6"/>
    <p:sldId id="261" r:id="rId7"/>
    <p:sldId id="262" r:id="rId8"/>
    <p:sldId id="263" r:id="rId9"/>
    <p:sldId id="260" r:id="rId10"/>
    <p:sldId id="264" r:id="rId11"/>
    <p:sldId id="265" r:id="rId12"/>
    <p:sldId id="267" r:id="rId13"/>
    <p:sldId id="268" r:id="rId14"/>
    <p:sldId id="270" r:id="rId15"/>
    <p:sldId id="271" r:id="rId16"/>
    <p:sldId id="272" r:id="rId17"/>
    <p:sldId id="276" r:id="rId18"/>
    <p:sldId id="278" r:id="rId19"/>
    <p:sldId id="279"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AFBBD-855A-4A55-819F-D2B413C0E56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369A934-FC75-4F52-9B53-ECA2DDECBBBA}">
      <dgm:prSet phldrT="[Text]"/>
      <dgm:spPr/>
      <dgm:t>
        <a:bodyPr/>
        <a:lstStyle/>
        <a:p>
          <a:r>
            <a:rPr lang="fa-IR" dirty="0" smtClean="0">
              <a:cs typeface="B Nazanin" panose="00000400000000000000" pitchFamily="2" charset="-78"/>
            </a:rPr>
            <a:t>درس ذخیره و بازیابی اطلاعات (کارشناسی در دوره قبل)</a:t>
          </a:r>
          <a:endParaRPr lang="en-US" dirty="0">
            <a:cs typeface="B Nazanin" panose="00000400000000000000" pitchFamily="2" charset="-78"/>
          </a:endParaRPr>
        </a:p>
      </dgm:t>
    </dgm:pt>
    <dgm:pt modelId="{93E61793-386E-4C29-93C7-7D8D5A09EEA0}" type="parTrans" cxnId="{3829E21A-935E-4A05-AF3B-C83DE3524E5E}">
      <dgm:prSet/>
      <dgm:spPr/>
      <dgm:t>
        <a:bodyPr/>
        <a:lstStyle/>
        <a:p>
          <a:endParaRPr lang="en-US">
            <a:cs typeface="B Nazanin" panose="00000400000000000000" pitchFamily="2" charset="-78"/>
          </a:endParaRPr>
        </a:p>
      </dgm:t>
    </dgm:pt>
    <dgm:pt modelId="{FC3850F3-5FC6-41AA-9C6C-C017D58BC2AE}" type="sibTrans" cxnId="{3829E21A-935E-4A05-AF3B-C83DE3524E5E}">
      <dgm:prSet/>
      <dgm:spPr/>
      <dgm:t>
        <a:bodyPr/>
        <a:lstStyle/>
        <a:p>
          <a:endParaRPr lang="en-US">
            <a:cs typeface="B Nazanin" panose="00000400000000000000" pitchFamily="2" charset="-78"/>
          </a:endParaRPr>
        </a:p>
      </dgm:t>
    </dgm:pt>
    <dgm:pt modelId="{1895110F-CBD0-4D05-9711-DA871EE681AC}">
      <dgm:prSet phldrT="[Text]"/>
      <dgm:spPr/>
      <dgm:t>
        <a:bodyPr/>
        <a:lstStyle/>
        <a:p>
          <a:pPr rtl="1"/>
          <a:r>
            <a:rPr lang="fa-IR" dirty="0" smtClean="0">
              <a:cs typeface="B Nazanin" panose="00000400000000000000" pitchFamily="2" charset="-78"/>
            </a:rPr>
            <a:t>درس بازیابی پیشرفته اطلاعات (کارشناسی ارشد)</a:t>
          </a:r>
          <a:endParaRPr lang="en-US" dirty="0">
            <a:cs typeface="B Nazanin" panose="00000400000000000000" pitchFamily="2" charset="-78"/>
          </a:endParaRPr>
        </a:p>
      </dgm:t>
    </dgm:pt>
    <dgm:pt modelId="{A4B5C9D6-8C79-4426-8250-21EE52EB2F3F}" type="parTrans" cxnId="{B2445CAC-5412-42E5-9D01-0690FDBC8483}">
      <dgm:prSet/>
      <dgm:spPr/>
      <dgm:t>
        <a:bodyPr/>
        <a:lstStyle/>
        <a:p>
          <a:endParaRPr lang="en-US">
            <a:cs typeface="B Nazanin" panose="00000400000000000000" pitchFamily="2" charset="-78"/>
          </a:endParaRPr>
        </a:p>
      </dgm:t>
    </dgm:pt>
    <dgm:pt modelId="{D911CB75-E9A9-4A4D-9ED7-E3DA78087889}" type="sibTrans" cxnId="{B2445CAC-5412-42E5-9D01-0690FDBC8483}">
      <dgm:prSet/>
      <dgm:spPr/>
      <dgm:t>
        <a:bodyPr/>
        <a:lstStyle/>
        <a:p>
          <a:endParaRPr lang="en-US">
            <a:cs typeface="B Nazanin" panose="00000400000000000000" pitchFamily="2" charset="-78"/>
          </a:endParaRPr>
        </a:p>
      </dgm:t>
    </dgm:pt>
    <dgm:pt modelId="{C52714E7-AEBA-49DF-ACF0-B463F35F588D}">
      <dgm:prSet phldrT="[Text]"/>
      <dgm:spPr/>
      <dgm:t>
        <a:bodyPr/>
        <a:lstStyle/>
        <a:p>
          <a:pPr rtl="1"/>
          <a:r>
            <a:rPr lang="fa-IR" dirty="0" smtClean="0">
              <a:cs typeface="B Nazanin" panose="00000400000000000000" pitchFamily="2" charset="-78"/>
            </a:rPr>
            <a:t>مفاهیم فیلد، رکورد و فایل</a:t>
          </a:r>
          <a:endParaRPr lang="en-US" dirty="0">
            <a:cs typeface="B Nazanin" panose="00000400000000000000" pitchFamily="2" charset="-78"/>
          </a:endParaRPr>
        </a:p>
      </dgm:t>
    </dgm:pt>
    <dgm:pt modelId="{01957D36-52D5-45CB-8C03-6FC82B5DE807}" type="parTrans" cxnId="{FCE829A7-9118-423C-8712-BE41C877FC22}">
      <dgm:prSet/>
      <dgm:spPr/>
      <dgm:t>
        <a:bodyPr/>
        <a:lstStyle/>
        <a:p>
          <a:endParaRPr lang="en-US">
            <a:cs typeface="B Nazanin" panose="00000400000000000000" pitchFamily="2" charset="-78"/>
          </a:endParaRPr>
        </a:p>
      </dgm:t>
    </dgm:pt>
    <dgm:pt modelId="{7D93E3EB-4648-46B6-A30E-0015F98EB6AC}" type="sibTrans" cxnId="{FCE829A7-9118-423C-8712-BE41C877FC22}">
      <dgm:prSet/>
      <dgm:spPr/>
      <dgm:t>
        <a:bodyPr/>
        <a:lstStyle/>
        <a:p>
          <a:endParaRPr lang="en-US">
            <a:cs typeface="B Nazanin" panose="00000400000000000000" pitchFamily="2" charset="-78"/>
          </a:endParaRPr>
        </a:p>
      </dgm:t>
    </dgm:pt>
    <dgm:pt modelId="{A2FFFDC3-418F-43BB-B90D-7BE34CBE11EA}">
      <dgm:prSet/>
      <dgm:spPr/>
      <dgm:t>
        <a:bodyPr/>
        <a:lstStyle/>
        <a:p>
          <a:pPr rtl="1"/>
          <a:r>
            <a:rPr lang="fa-IR" dirty="0" smtClean="0">
              <a:cs typeface="B Nazanin" panose="00000400000000000000" pitchFamily="2" charset="-78"/>
            </a:rPr>
            <a:t>جمع‌آوری، ذخیره‌سازی، اندیس سازی</a:t>
          </a:r>
        </a:p>
      </dgm:t>
    </dgm:pt>
    <dgm:pt modelId="{B947EF03-FF27-4D1A-AE36-5097B932D088}" type="parTrans" cxnId="{08EB0470-6DFB-46D2-8D08-9D88BD95AB09}">
      <dgm:prSet/>
      <dgm:spPr/>
      <dgm:t>
        <a:bodyPr/>
        <a:lstStyle/>
        <a:p>
          <a:endParaRPr lang="en-US">
            <a:cs typeface="B Nazanin" panose="00000400000000000000" pitchFamily="2" charset="-78"/>
          </a:endParaRPr>
        </a:p>
      </dgm:t>
    </dgm:pt>
    <dgm:pt modelId="{957EFA27-2724-43A1-BEAC-FFEE7624F9E1}" type="sibTrans" cxnId="{08EB0470-6DFB-46D2-8D08-9D88BD95AB09}">
      <dgm:prSet/>
      <dgm:spPr/>
      <dgm:t>
        <a:bodyPr/>
        <a:lstStyle/>
        <a:p>
          <a:endParaRPr lang="en-US">
            <a:cs typeface="B Nazanin" panose="00000400000000000000" pitchFamily="2" charset="-78"/>
          </a:endParaRPr>
        </a:p>
      </dgm:t>
    </dgm:pt>
    <dgm:pt modelId="{E614A212-8473-407D-8F32-3329596CCD72}">
      <dgm:prSet/>
      <dgm:spPr/>
      <dgm:t>
        <a:bodyPr/>
        <a:lstStyle/>
        <a:p>
          <a:pPr rtl="1"/>
          <a:r>
            <a:rPr lang="fa-IR" dirty="0" smtClean="0">
              <a:cs typeface="B Nazanin" panose="00000400000000000000" pitchFamily="2" charset="-78"/>
            </a:rPr>
            <a:t>کوئری و نتایج جستجو</a:t>
          </a:r>
          <a:endParaRPr lang="en-US" dirty="0">
            <a:cs typeface="B Nazanin" panose="00000400000000000000" pitchFamily="2" charset="-78"/>
          </a:endParaRPr>
        </a:p>
      </dgm:t>
    </dgm:pt>
    <dgm:pt modelId="{B31BC1EC-D858-4316-BB37-56A7726A74B2}" type="parTrans" cxnId="{6981C706-C885-43B1-B5B1-4D12B35E044C}">
      <dgm:prSet/>
      <dgm:spPr/>
      <dgm:t>
        <a:bodyPr/>
        <a:lstStyle/>
        <a:p>
          <a:endParaRPr lang="en-US">
            <a:cs typeface="B Nazanin" panose="00000400000000000000" pitchFamily="2" charset="-78"/>
          </a:endParaRPr>
        </a:p>
      </dgm:t>
    </dgm:pt>
    <dgm:pt modelId="{CF8A453A-0783-454F-8DAC-2F2D074D7222}" type="sibTrans" cxnId="{6981C706-C885-43B1-B5B1-4D12B35E044C}">
      <dgm:prSet/>
      <dgm:spPr/>
      <dgm:t>
        <a:bodyPr/>
        <a:lstStyle/>
        <a:p>
          <a:endParaRPr lang="en-US">
            <a:cs typeface="B Nazanin" panose="00000400000000000000" pitchFamily="2" charset="-78"/>
          </a:endParaRPr>
        </a:p>
      </dgm:t>
    </dgm:pt>
    <dgm:pt modelId="{FEF7436E-50AE-4555-9E9C-5507204F5A75}">
      <dgm:prSet phldrT="[Text]"/>
      <dgm:spPr/>
      <dgm:t>
        <a:bodyPr/>
        <a:lstStyle/>
        <a:p>
          <a:pPr rtl="1"/>
          <a:r>
            <a:rPr lang="fa-IR" smtClean="0">
              <a:cs typeface="B Nazanin" panose="00000400000000000000" pitchFamily="2" charset="-78"/>
            </a:rPr>
            <a:t>سند </a:t>
          </a:r>
          <a:endParaRPr lang="en-US" dirty="0">
            <a:cs typeface="B Nazanin" panose="00000400000000000000" pitchFamily="2" charset="-78"/>
          </a:endParaRPr>
        </a:p>
      </dgm:t>
    </dgm:pt>
    <dgm:pt modelId="{921E01F9-D113-4A73-914C-DD078E56A1FC}" type="parTrans" cxnId="{8B32C2B2-EEFF-4595-B9A8-90C7F56CC0DC}">
      <dgm:prSet/>
      <dgm:spPr/>
      <dgm:t>
        <a:bodyPr/>
        <a:lstStyle/>
        <a:p>
          <a:endParaRPr lang="en-US">
            <a:cs typeface="B Nazanin" panose="00000400000000000000" pitchFamily="2" charset="-78"/>
          </a:endParaRPr>
        </a:p>
      </dgm:t>
    </dgm:pt>
    <dgm:pt modelId="{91617DB9-89A2-481F-9D5F-3E8BC03C503B}" type="sibTrans" cxnId="{8B32C2B2-EEFF-4595-B9A8-90C7F56CC0DC}">
      <dgm:prSet/>
      <dgm:spPr/>
      <dgm:t>
        <a:bodyPr/>
        <a:lstStyle/>
        <a:p>
          <a:endParaRPr lang="en-US">
            <a:cs typeface="B Nazanin" panose="00000400000000000000" pitchFamily="2" charset="-78"/>
          </a:endParaRPr>
        </a:p>
      </dgm:t>
    </dgm:pt>
    <dgm:pt modelId="{A0FD3927-F2E4-4E61-B35B-189D518AA012}">
      <dgm:prSet phldrT="[Text]"/>
      <dgm:spPr/>
      <dgm:t>
        <a:bodyPr/>
        <a:lstStyle/>
        <a:p>
          <a:pPr rtl="1"/>
          <a:r>
            <a:rPr lang="fa-IR" dirty="0" smtClean="0">
              <a:cs typeface="B Nazanin" panose="00000400000000000000" pitchFamily="2" charset="-78"/>
            </a:rPr>
            <a:t>جدول، کلید اولیه و پایگاه داده‌ها</a:t>
          </a:r>
          <a:endParaRPr lang="en-US" dirty="0">
            <a:cs typeface="B Nazanin" panose="00000400000000000000" pitchFamily="2" charset="-78"/>
          </a:endParaRPr>
        </a:p>
      </dgm:t>
    </dgm:pt>
    <dgm:pt modelId="{346C8400-5F65-4225-95CE-A678A1B8E866}" type="parTrans" cxnId="{B05C94B4-F93C-41F0-A1AF-59DC3FFD66BD}">
      <dgm:prSet/>
      <dgm:spPr/>
      <dgm:t>
        <a:bodyPr/>
        <a:lstStyle/>
        <a:p>
          <a:endParaRPr lang="en-US">
            <a:cs typeface="B Nazanin" panose="00000400000000000000" pitchFamily="2" charset="-78"/>
          </a:endParaRPr>
        </a:p>
      </dgm:t>
    </dgm:pt>
    <dgm:pt modelId="{F2BD03B8-79FD-4E59-ACE5-CAD159518A55}" type="sibTrans" cxnId="{B05C94B4-F93C-41F0-A1AF-59DC3FFD66BD}">
      <dgm:prSet/>
      <dgm:spPr/>
      <dgm:t>
        <a:bodyPr/>
        <a:lstStyle/>
        <a:p>
          <a:endParaRPr lang="en-US">
            <a:cs typeface="B Nazanin" panose="00000400000000000000" pitchFamily="2" charset="-78"/>
          </a:endParaRPr>
        </a:p>
      </dgm:t>
    </dgm:pt>
    <dgm:pt modelId="{613C1223-EBC6-415A-9D1F-4BB93564854A}">
      <dgm:prSet phldrT="[Text]"/>
      <dgm:spPr/>
      <dgm:t>
        <a:bodyPr/>
        <a:lstStyle/>
        <a:p>
          <a:pPr rtl="1"/>
          <a:r>
            <a:rPr lang="fa-IR" smtClean="0">
              <a:cs typeface="B Nazanin" panose="00000400000000000000" pitchFamily="2" charset="-78"/>
            </a:rPr>
            <a:t>ساختارهای </a:t>
          </a:r>
          <a:r>
            <a:rPr lang="fa-IR" dirty="0" smtClean="0">
              <a:cs typeface="B Nazanin" panose="00000400000000000000" pitchFamily="2" charset="-78"/>
            </a:rPr>
            <a:t>اندیسی</a:t>
          </a:r>
        </a:p>
        <a:p>
          <a:pPr rtl="1"/>
          <a:r>
            <a:rPr lang="fa-IR" dirty="0" smtClean="0">
              <a:cs typeface="B Nazanin" panose="00000400000000000000" pitchFamily="2" charset="-78"/>
            </a:rPr>
            <a:t>...</a:t>
          </a:r>
          <a:endParaRPr lang="en-US" dirty="0">
            <a:cs typeface="B Nazanin" panose="00000400000000000000" pitchFamily="2" charset="-78"/>
          </a:endParaRPr>
        </a:p>
      </dgm:t>
    </dgm:pt>
    <dgm:pt modelId="{EA837234-9FE1-45A3-B93F-90A172B11DBC}" type="parTrans" cxnId="{D9948E51-585C-45E6-B5D6-4AADD3094D64}">
      <dgm:prSet/>
      <dgm:spPr/>
      <dgm:t>
        <a:bodyPr/>
        <a:lstStyle/>
        <a:p>
          <a:endParaRPr lang="en-US">
            <a:cs typeface="B Nazanin" panose="00000400000000000000" pitchFamily="2" charset="-78"/>
          </a:endParaRPr>
        </a:p>
      </dgm:t>
    </dgm:pt>
    <dgm:pt modelId="{2D0B2C65-15A8-43EE-97D0-1432F041B5BD}" type="sibTrans" cxnId="{D9948E51-585C-45E6-B5D6-4AADD3094D64}">
      <dgm:prSet/>
      <dgm:spPr/>
      <dgm:t>
        <a:bodyPr/>
        <a:lstStyle/>
        <a:p>
          <a:endParaRPr lang="en-US">
            <a:cs typeface="B Nazanin" panose="00000400000000000000" pitchFamily="2" charset="-78"/>
          </a:endParaRPr>
        </a:p>
      </dgm:t>
    </dgm:pt>
    <dgm:pt modelId="{799ED4AC-6973-4CE0-AEAB-E3C63FA5CA07}">
      <dgm:prSet/>
      <dgm:spPr/>
      <dgm:t>
        <a:bodyPr/>
        <a:lstStyle/>
        <a:p>
          <a:pPr rtl="1"/>
          <a:r>
            <a:rPr lang="fa-IR" dirty="0" smtClean="0">
              <a:cs typeface="B Nazanin" panose="00000400000000000000" pitchFamily="2" charset="-78"/>
            </a:rPr>
            <a:t>...</a:t>
          </a:r>
          <a:endParaRPr lang="en-US" dirty="0">
            <a:cs typeface="B Nazanin" panose="00000400000000000000" pitchFamily="2" charset="-78"/>
          </a:endParaRPr>
        </a:p>
      </dgm:t>
    </dgm:pt>
    <dgm:pt modelId="{8B8D35A3-43BA-4B8C-ACBA-D6CBDC57354A}" type="parTrans" cxnId="{A9E5C849-9494-4E0B-851A-D3DE5ED6B931}">
      <dgm:prSet/>
      <dgm:spPr/>
      <dgm:t>
        <a:bodyPr/>
        <a:lstStyle/>
        <a:p>
          <a:endParaRPr lang="en-US">
            <a:cs typeface="B Nazanin" panose="00000400000000000000" pitchFamily="2" charset="-78"/>
          </a:endParaRPr>
        </a:p>
      </dgm:t>
    </dgm:pt>
    <dgm:pt modelId="{116BC263-5A19-4521-8787-22856160C495}" type="sibTrans" cxnId="{A9E5C849-9494-4E0B-851A-D3DE5ED6B931}">
      <dgm:prSet/>
      <dgm:spPr/>
      <dgm:t>
        <a:bodyPr/>
        <a:lstStyle/>
        <a:p>
          <a:endParaRPr lang="en-US">
            <a:cs typeface="B Nazanin" panose="00000400000000000000" pitchFamily="2" charset="-78"/>
          </a:endParaRPr>
        </a:p>
      </dgm:t>
    </dgm:pt>
    <dgm:pt modelId="{5D261079-EF1D-493A-9291-392A8CFF6943}" type="pres">
      <dgm:prSet presAssocID="{818AFBBD-855A-4A55-819F-D2B413C0E56E}" presName="linear" presStyleCnt="0">
        <dgm:presLayoutVars>
          <dgm:dir/>
          <dgm:animLvl val="lvl"/>
          <dgm:resizeHandles val="exact"/>
        </dgm:presLayoutVars>
      </dgm:prSet>
      <dgm:spPr/>
      <dgm:t>
        <a:bodyPr/>
        <a:lstStyle/>
        <a:p>
          <a:endParaRPr lang="en-US"/>
        </a:p>
      </dgm:t>
    </dgm:pt>
    <dgm:pt modelId="{DB92E547-D141-4E2B-94D7-AF9C428183A5}" type="pres">
      <dgm:prSet presAssocID="{A369A934-FC75-4F52-9B53-ECA2DDECBBBA}" presName="parentLin" presStyleCnt="0"/>
      <dgm:spPr/>
    </dgm:pt>
    <dgm:pt modelId="{21FAAD98-E115-4209-9A6E-CA95F14E48E5}" type="pres">
      <dgm:prSet presAssocID="{A369A934-FC75-4F52-9B53-ECA2DDECBBBA}" presName="parentLeftMargin" presStyleLbl="node1" presStyleIdx="0" presStyleCnt="2"/>
      <dgm:spPr/>
      <dgm:t>
        <a:bodyPr/>
        <a:lstStyle/>
        <a:p>
          <a:endParaRPr lang="en-US"/>
        </a:p>
      </dgm:t>
    </dgm:pt>
    <dgm:pt modelId="{46CD518F-48E1-4A7E-A4AC-C650D1DE32BC}" type="pres">
      <dgm:prSet presAssocID="{A369A934-FC75-4F52-9B53-ECA2DDECBBBA}" presName="parentText" presStyleLbl="node1" presStyleIdx="0" presStyleCnt="2">
        <dgm:presLayoutVars>
          <dgm:chMax val="0"/>
          <dgm:bulletEnabled val="1"/>
        </dgm:presLayoutVars>
      </dgm:prSet>
      <dgm:spPr/>
      <dgm:t>
        <a:bodyPr/>
        <a:lstStyle/>
        <a:p>
          <a:endParaRPr lang="en-US"/>
        </a:p>
      </dgm:t>
    </dgm:pt>
    <dgm:pt modelId="{5CDEDB1C-7C78-4354-A15B-EB24887C5C56}" type="pres">
      <dgm:prSet presAssocID="{A369A934-FC75-4F52-9B53-ECA2DDECBBBA}" presName="negativeSpace" presStyleCnt="0"/>
      <dgm:spPr/>
    </dgm:pt>
    <dgm:pt modelId="{B38FD856-62B6-4AD1-8F56-C9EAC8D258C0}" type="pres">
      <dgm:prSet presAssocID="{A369A934-FC75-4F52-9B53-ECA2DDECBBBA}" presName="childText" presStyleLbl="conFgAcc1" presStyleIdx="0" presStyleCnt="2">
        <dgm:presLayoutVars>
          <dgm:bulletEnabled val="1"/>
        </dgm:presLayoutVars>
      </dgm:prSet>
      <dgm:spPr/>
      <dgm:t>
        <a:bodyPr/>
        <a:lstStyle/>
        <a:p>
          <a:endParaRPr lang="en-US"/>
        </a:p>
      </dgm:t>
    </dgm:pt>
    <dgm:pt modelId="{C8F32810-11BB-40B5-8F6E-57F585C9F603}" type="pres">
      <dgm:prSet presAssocID="{FC3850F3-5FC6-41AA-9C6C-C017D58BC2AE}" presName="spaceBetweenRectangles" presStyleCnt="0"/>
      <dgm:spPr/>
    </dgm:pt>
    <dgm:pt modelId="{EB89756E-C362-4B61-A3A9-47BB803AEB68}" type="pres">
      <dgm:prSet presAssocID="{1895110F-CBD0-4D05-9711-DA871EE681AC}" presName="parentLin" presStyleCnt="0"/>
      <dgm:spPr/>
    </dgm:pt>
    <dgm:pt modelId="{B275FC84-9EE4-4598-AA5F-525A969C8FD5}" type="pres">
      <dgm:prSet presAssocID="{1895110F-CBD0-4D05-9711-DA871EE681AC}" presName="parentLeftMargin" presStyleLbl="node1" presStyleIdx="0" presStyleCnt="2"/>
      <dgm:spPr/>
      <dgm:t>
        <a:bodyPr/>
        <a:lstStyle/>
        <a:p>
          <a:endParaRPr lang="en-US"/>
        </a:p>
      </dgm:t>
    </dgm:pt>
    <dgm:pt modelId="{0208BF53-901C-46CD-A1AC-3FEA34CD7ADA}" type="pres">
      <dgm:prSet presAssocID="{1895110F-CBD0-4D05-9711-DA871EE681AC}" presName="parentText" presStyleLbl="node1" presStyleIdx="1" presStyleCnt="2">
        <dgm:presLayoutVars>
          <dgm:chMax val="0"/>
          <dgm:bulletEnabled val="1"/>
        </dgm:presLayoutVars>
      </dgm:prSet>
      <dgm:spPr/>
      <dgm:t>
        <a:bodyPr/>
        <a:lstStyle/>
        <a:p>
          <a:endParaRPr lang="en-US"/>
        </a:p>
      </dgm:t>
    </dgm:pt>
    <dgm:pt modelId="{CD417BFC-856D-46E5-AD0D-5BA0080976C2}" type="pres">
      <dgm:prSet presAssocID="{1895110F-CBD0-4D05-9711-DA871EE681AC}" presName="negativeSpace" presStyleCnt="0"/>
      <dgm:spPr/>
    </dgm:pt>
    <dgm:pt modelId="{BB6A2D62-519B-45DB-B5D3-63638066B042}" type="pres">
      <dgm:prSet presAssocID="{1895110F-CBD0-4D05-9711-DA871EE681AC}" presName="childText" presStyleLbl="conFgAcc1" presStyleIdx="1" presStyleCnt="2">
        <dgm:presLayoutVars>
          <dgm:bulletEnabled val="1"/>
        </dgm:presLayoutVars>
      </dgm:prSet>
      <dgm:spPr/>
      <dgm:t>
        <a:bodyPr/>
        <a:lstStyle/>
        <a:p>
          <a:endParaRPr lang="en-US"/>
        </a:p>
      </dgm:t>
    </dgm:pt>
  </dgm:ptLst>
  <dgm:cxnLst>
    <dgm:cxn modelId="{FA78FC30-94A6-4030-87E5-6503C2D1EF2C}" type="presOf" srcId="{1895110F-CBD0-4D05-9711-DA871EE681AC}" destId="{0208BF53-901C-46CD-A1AC-3FEA34CD7ADA}" srcOrd="1" destOrd="0" presId="urn:microsoft.com/office/officeart/2005/8/layout/list1"/>
    <dgm:cxn modelId="{50D88BB9-6D8A-431C-A8D4-3F1989DB3159}" type="presOf" srcId="{A2FFFDC3-418F-43BB-B90D-7BE34CBE11EA}" destId="{BB6A2D62-519B-45DB-B5D3-63638066B042}" srcOrd="0" destOrd="1" presId="urn:microsoft.com/office/officeart/2005/8/layout/list1"/>
    <dgm:cxn modelId="{B05C94B4-F93C-41F0-A1AF-59DC3FFD66BD}" srcId="{A369A934-FC75-4F52-9B53-ECA2DDECBBBA}" destId="{A0FD3927-F2E4-4E61-B35B-189D518AA012}" srcOrd="1" destOrd="0" parTransId="{346C8400-5F65-4225-95CE-A678A1B8E866}" sibTransId="{F2BD03B8-79FD-4E59-ACE5-CAD159518A55}"/>
    <dgm:cxn modelId="{D1F2C36F-EEE9-412B-B1C7-AA639D7398D1}" type="presOf" srcId="{E614A212-8473-407D-8F32-3329596CCD72}" destId="{BB6A2D62-519B-45DB-B5D3-63638066B042}" srcOrd="0" destOrd="2" presId="urn:microsoft.com/office/officeart/2005/8/layout/list1"/>
    <dgm:cxn modelId="{CB1DE2CE-D65E-4308-B7E5-880DD2733368}" type="presOf" srcId="{A369A934-FC75-4F52-9B53-ECA2DDECBBBA}" destId="{21FAAD98-E115-4209-9A6E-CA95F14E48E5}" srcOrd="0" destOrd="0" presId="urn:microsoft.com/office/officeart/2005/8/layout/list1"/>
    <dgm:cxn modelId="{A4172E76-3CD9-4EDE-8D9D-EF1D29CA0856}" type="presOf" srcId="{613C1223-EBC6-415A-9D1F-4BB93564854A}" destId="{B38FD856-62B6-4AD1-8F56-C9EAC8D258C0}" srcOrd="0" destOrd="2" presId="urn:microsoft.com/office/officeart/2005/8/layout/list1"/>
    <dgm:cxn modelId="{34442DC9-C934-4537-ACBA-90209B6A4F85}" type="presOf" srcId="{799ED4AC-6973-4CE0-AEAB-E3C63FA5CA07}" destId="{BB6A2D62-519B-45DB-B5D3-63638066B042}" srcOrd="0" destOrd="3" presId="urn:microsoft.com/office/officeart/2005/8/layout/list1"/>
    <dgm:cxn modelId="{A9E5C849-9494-4E0B-851A-D3DE5ED6B931}" srcId="{1895110F-CBD0-4D05-9711-DA871EE681AC}" destId="{799ED4AC-6973-4CE0-AEAB-E3C63FA5CA07}" srcOrd="3" destOrd="0" parTransId="{8B8D35A3-43BA-4B8C-ACBA-D6CBDC57354A}" sibTransId="{116BC263-5A19-4521-8787-22856160C495}"/>
    <dgm:cxn modelId="{6981C706-C885-43B1-B5B1-4D12B35E044C}" srcId="{1895110F-CBD0-4D05-9711-DA871EE681AC}" destId="{E614A212-8473-407D-8F32-3329596CCD72}" srcOrd="2" destOrd="0" parTransId="{B31BC1EC-D858-4316-BB37-56A7726A74B2}" sibTransId="{CF8A453A-0783-454F-8DAC-2F2D074D7222}"/>
    <dgm:cxn modelId="{AEA76D0D-11AA-47A8-BD14-0A3AA4C3D43A}" type="presOf" srcId="{818AFBBD-855A-4A55-819F-D2B413C0E56E}" destId="{5D261079-EF1D-493A-9291-392A8CFF6943}" srcOrd="0" destOrd="0" presId="urn:microsoft.com/office/officeart/2005/8/layout/list1"/>
    <dgm:cxn modelId="{3829E21A-935E-4A05-AF3B-C83DE3524E5E}" srcId="{818AFBBD-855A-4A55-819F-D2B413C0E56E}" destId="{A369A934-FC75-4F52-9B53-ECA2DDECBBBA}" srcOrd="0" destOrd="0" parTransId="{93E61793-386E-4C29-93C7-7D8D5A09EEA0}" sibTransId="{FC3850F3-5FC6-41AA-9C6C-C017D58BC2AE}"/>
    <dgm:cxn modelId="{48F94AB6-34F1-4AF4-8C57-DE725DEFB4C7}" type="presOf" srcId="{A369A934-FC75-4F52-9B53-ECA2DDECBBBA}" destId="{46CD518F-48E1-4A7E-A4AC-C650D1DE32BC}" srcOrd="1" destOrd="0" presId="urn:microsoft.com/office/officeart/2005/8/layout/list1"/>
    <dgm:cxn modelId="{66EAC833-7F50-4370-81B9-B0887C84135C}" type="presOf" srcId="{A0FD3927-F2E4-4E61-B35B-189D518AA012}" destId="{B38FD856-62B6-4AD1-8F56-C9EAC8D258C0}" srcOrd="0" destOrd="1" presId="urn:microsoft.com/office/officeart/2005/8/layout/list1"/>
    <dgm:cxn modelId="{D9948E51-585C-45E6-B5D6-4AADD3094D64}" srcId="{A369A934-FC75-4F52-9B53-ECA2DDECBBBA}" destId="{613C1223-EBC6-415A-9D1F-4BB93564854A}" srcOrd="2" destOrd="0" parTransId="{EA837234-9FE1-45A3-B93F-90A172B11DBC}" sibTransId="{2D0B2C65-15A8-43EE-97D0-1432F041B5BD}"/>
    <dgm:cxn modelId="{FCE829A7-9118-423C-8712-BE41C877FC22}" srcId="{A369A934-FC75-4F52-9B53-ECA2DDECBBBA}" destId="{C52714E7-AEBA-49DF-ACF0-B463F35F588D}" srcOrd="0" destOrd="0" parTransId="{01957D36-52D5-45CB-8C03-6FC82B5DE807}" sibTransId="{7D93E3EB-4648-46B6-A30E-0015F98EB6AC}"/>
    <dgm:cxn modelId="{D4020AEA-728D-4B3E-9D28-D6BABE467CB2}" type="presOf" srcId="{C52714E7-AEBA-49DF-ACF0-B463F35F588D}" destId="{B38FD856-62B6-4AD1-8F56-C9EAC8D258C0}" srcOrd="0" destOrd="0" presId="urn:microsoft.com/office/officeart/2005/8/layout/list1"/>
    <dgm:cxn modelId="{08EB0470-6DFB-46D2-8D08-9D88BD95AB09}" srcId="{1895110F-CBD0-4D05-9711-DA871EE681AC}" destId="{A2FFFDC3-418F-43BB-B90D-7BE34CBE11EA}" srcOrd="1" destOrd="0" parTransId="{B947EF03-FF27-4D1A-AE36-5097B932D088}" sibTransId="{957EFA27-2724-43A1-BEAC-FFEE7624F9E1}"/>
    <dgm:cxn modelId="{ED135C68-E07D-4757-A521-1DAC450DF1F5}" type="presOf" srcId="{FEF7436E-50AE-4555-9E9C-5507204F5A75}" destId="{BB6A2D62-519B-45DB-B5D3-63638066B042}" srcOrd="0" destOrd="0" presId="urn:microsoft.com/office/officeart/2005/8/layout/list1"/>
    <dgm:cxn modelId="{E488E7BD-1618-48E2-8FB4-DD8CC07BBC00}" type="presOf" srcId="{1895110F-CBD0-4D05-9711-DA871EE681AC}" destId="{B275FC84-9EE4-4598-AA5F-525A969C8FD5}" srcOrd="0" destOrd="0" presId="urn:microsoft.com/office/officeart/2005/8/layout/list1"/>
    <dgm:cxn modelId="{8B32C2B2-EEFF-4595-B9A8-90C7F56CC0DC}" srcId="{1895110F-CBD0-4D05-9711-DA871EE681AC}" destId="{FEF7436E-50AE-4555-9E9C-5507204F5A75}" srcOrd="0" destOrd="0" parTransId="{921E01F9-D113-4A73-914C-DD078E56A1FC}" sibTransId="{91617DB9-89A2-481F-9D5F-3E8BC03C503B}"/>
    <dgm:cxn modelId="{B2445CAC-5412-42E5-9D01-0690FDBC8483}" srcId="{818AFBBD-855A-4A55-819F-D2B413C0E56E}" destId="{1895110F-CBD0-4D05-9711-DA871EE681AC}" srcOrd="1" destOrd="0" parTransId="{A4B5C9D6-8C79-4426-8250-21EE52EB2F3F}" sibTransId="{D911CB75-E9A9-4A4D-9ED7-E3DA78087889}"/>
    <dgm:cxn modelId="{8973E4E0-F06E-4FD0-84A3-75BC10E0AE83}" type="presParOf" srcId="{5D261079-EF1D-493A-9291-392A8CFF6943}" destId="{DB92E547-D141-4E2B-94D7-AF9C428183A5}" srcOrd="0" destOrd="0" presId="urn:microsoft.com/office/officeart/2005/8/layout/list1"/>
    <dgm:cxn modelId="{143F7D33-114E-4970-8AA1-B63B6FF5655F}" type="presParOf" srcId="{DB92E547-D141-4E2B-94D7-AF9C428183A5}" destId="{21FAAD98-E115-4209-9A6E-CA95F14E48E5}" srcOrd="0" destOrd="0" presId="urn:microsoft.com/office/officeart/2005/8/layout/list1"/>
    <dgm:cxn modelId="{76D753A5-591C-474E-B39F-6E8975CEE9E2}" type="presParOf" srcId="{DB92E547-D141-4E2B-94D7-AF9C428183A5}" destId="{46CD518F-48E1-4A7E-A4AC-C650D1DE32BC}" srcOrd="1" destOrd="0" presId="urn:microsoft.com/office/officeart/2005/8/layout/list1"/>
    <dgm:cxn modelId="{EEB96A44-BCEF-4664-9216-EDE621C049AB}" type="presParOf" srcId="{5D261079-EF1D-493A-9291-392A8CFF6943}" destId="{5CDEDB1C-7C78-4354-A15B-EB24887C5C56}" srcOrd="1" destOrd="0" presId="urn:microsoft.com/office/officeart/2005/8/layout/list1"/>
    <dgm:cxn modelId="{0C5298EE-2508-4B8D-B7B3-F7CB3CE3CCD9}" type="presParOf" srcId="{5D261079-EF1D-493A-9291-392A8CFF6943}" destId="{B38FD856-62B6-4AD1-8F56-C9EAC8D258C0}" srcOrd="2" destOrd="0" presId="urn:microsoft.com/office/officeart/2005/8/layout/list1"/>
    <dgm:cxn modelId="{25C31A96-F69F-4C90-A853-22061077095D}" type="presParOf" srcId="{5D261079-EF1D-493A-9291-392A8CFF6943}" destId="{C8F32810-11BB-40B5-8F6E-57F585C9F603}" srcOrd="3" destOrd="0" presId="urn:microsoft.com/office/officeart/2005/8/layout/list1"/>
    <dgm:cxn modelId="{10132247-8CF3-45F7-AFC2-724A8DF0E43D}" type="presParOf" srcId="{5D261079-EF1D-493A-9291-392A8CFF6943}" destId="{EB89756E-C362-4B61-A3A9-47BB803AEB68}" srcOrd="4" destOrd="0" presId="urn:microsoft.com/office/officeart/2005/8/layout/list1"/>
    <dgm:cxn modelId="{B2D69256-0A20-4B90-BBEC-4B5F37CC44FA}" type="presParOf" srcId="{EB89756E-C362-4B61-A3A9-47BB803AEB68}" destId="{B275FC84-9EE4-4598-AA5F-525A969C8FD5}" srcOrd="0" destOrd="0" presId="urn:microsoft.com/office/officeart/2005/8/layout/list1"/>
    <dgm:cxn modelId="{A6AE9C03-700A-4060-8A4F-DBF0B57135E6}" type="presParOf" srcId="{EB89756E-C362-4B61-A3A9-47BB803AEB68}" destId="{0208BF53-901C-46CD-A1AC-3FEA34CD7ADA}" srcOrd="1" destOrd="0" presId="urn:microsoft.com/office/officeart/2005/8/layout/list1"/>
    <dgm:cxn modelId="{90223E3C-892A-482D-A3EC-6E7A7DD9A152}" type="presParOf" srcId="{5D261079-EF1D-493A-9291-392A8CFF6943}" destId="{CD417BFC-856D-46E5-AD0D-5BA0080976C2}" srcOrd="5" destOrd="0" presId="urn:microsoft.com/office/officeart/2005/8/layout/list1"/>
    <dgm:cxn modelId="{C973CE83-FCBB-4E08-B672-3FB86F986601}" type="presParOf" srcId="{5D261079-EF1D-493A-9291-392A8CFF6943}" destId="{BB6A2D62-519B-45DB-B5D3-63638066B04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FD856-62B6-4AD1-8F56-C9EAC8D258C0}">
      <dsp:nvSpPr>
        <dsp:cNvPr id="0" name=""/>
        <dsp:cNvSpPr/>
      </dsp:nvSpPr>
      <dsp:spPr>
        <a:xfrm>
          <a:off x="0" y="403533"/>
          <a:ext cx="8128000" cy="2249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437388" rIns="630823" bIns="149352" numCol="1" spcCol="1270" anchor="t" anchorCtr="0">
          <a:noAutofit/>
        </a:bodyPr>
        <a:lstStyle/>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مفاهیم فیلد، رکورد و فایل</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جدول، کلید اولیه و پایگاه داده‌ها</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smtClean="0">
              <a:cs typeface="B Nazanin" panose="00000400000000000000" pitchFamily="2" charset="-78"/>
            </a:rPr>
            <a:t>ساختارهای </a:t>
          </a:r>
          <a:r>
            <a:rPr lang="fa-IR" sz="2100" kern="1200" dirty="0" smtClean="0">
              <a:cs typeface="B Nazanin" panose="00000400000000000000" pitchFamily="2" charset="-78"/>
            </a:rPr>
            <a:t>اندیسی</a:t>
          </a: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a:t>
          </a:r>
          <a:endParaRPr lang="en-US" sz="2100" kern="1200" dirty="0">
            <a:cs typeface="B Nazanin" panose="00000400000000000000" pitchFamily="2" charset="-78"/>
          </a:endParaRPr>
        </a:p>
      </dsp:txBody>
      <dsp:txXfrm>
        <a:off x="0" y="403533"/>
        <a:ext cx="8128000" cy="2249100"/>
      </dsp:txXfrm>
    </dsp:sp>
    <dsp:sp modelId="{46CD518F-48E1-4A7E-A4AC-C650D1DE32BC}">
      <dsp:nvSpPr>
        <dsp:cNvPr id="0" name=""/>
        <dsp:cNvSpPr/>
      </dsp:nvSpPr>
      <dsp:spPr>
        <a:xfrm>
          <a:off x="406400" y="93573"/>
          <a:ext cx="568960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933450">
            <a:lnSpc>
              <a:spcPct val="90000"/>
            </a:lnSpc>
            <a:spcBef>
              <a:spcPct val="0"/>
            </a:spcBef>
            <a:spcAft>
              <a:spcPct val="35000"/>
            </a:spcAft>
          </a:pPr>
          <a:r>
            <a:rPr lang="fa-IR" sz="2100" kern="1200" dirty="0" smtClean="0">
              <a:cs typeface="B Nazanin" panose="00000400000000000000" pitchFamily="2" charset="-78"/>
            </a:rPr>
            <a:t>درس ذخیره و بازیابی اطلاعات (کارشناسی در دوره قبل)</a:t>
          </a:r>
          <a:endParaRPr lang="en-US" sz="2100" kern="1200" dirty="0">
            <a:cs typeface="B Nazanin" panose="00000400000000000000" pitchFamily="2" charset="-78"/>
          </a:endParaRPr>
        </a:p>
      </dsp:txBody>
      <dsp:txXfrm>
        <a:off x="436662" y="123835"/>
        <a:ext cx="5629076" cy="559396"/>
      </dsp:txXfrm>
    </dsp:sp>
    <dsp:sp modelId="{BB6A2D62-519B-45DB-B5D3-63638066B042}">
      <dsp:nvSpPr>
        <dsp:cNvPr id="0" name=""/>
        <dsp:cNvSpPr/>
      </dsp:nvSpPr>
      <dsp:spPr>
        <a:xfrm>
          <a:off x="0" y="3075993"/>
          <a:ext cx="8128000" cy="2249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437388" rIns="630823" bIns="149352" numCol="1" spcCol="1270" anchor="t" anchorCtr="0">
          <a:noAutofit/>
        </a:bodyPr>
        <a:lstStyle/>
        <a:p>
          <a:pPr marL="228600" lvl="1" indent="-228600" algn="r" defTabSz="933450" rtl="1">
            <a:lnSpc>
              <a:spcPct val="90000"/>
            </a:lnSpc>
            <a:spcBef>
              <a:spcPct val="0"/>
            </a:spcBef>
            <a:spcAft>
              <a:spcPct val="15000"/>
            </a:spcAft>
            <a:buChar char="••"/>
          </a:pPr>
          <a:r>
            <a:rPr lang="fa-IR" sz="2100" kern="1200" smtClean="0">
              <a:cs typeface="B Nazanin" panose="00000400000000000000" pitchFamily="2" charset="-78"/>
            </a:rPr>
            <a:t>سند </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جمع‌آوری، ذخیره‌سازی، اندیس سازی</a:t>
          </a: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کوئری و نتایج جستجو</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a:t>
          </a:r>
          <a:endParaRPr lang="en-US" sz="2100" kern="1200" dirty="0">
            <a:cs typeface="B Nazanin" panose="00000400000000000000" pitchFamily="2" charset="-78"/>
          </a:endParaRPr>
        </a:p>
      </dsp:txBody>
      <dsp:txXfrm>
        <a:off x="0" y="3075993"/>
        <a:ext cx="8128000" cy="2249100"/>
      </dsp:txXfrm>
    </dsp:sp>
    <dsp:sp modelId="{0208BF53-901C-46CD-A1AC-3FEA34CD7ADA}">
      <dsp:nvSpPr>
        <dsp:cNvPr id="0" name=""/>
        <dsp:cNvSpPr/>
      </dsp:nvSpPr>
      <dsp:spPr>
        <a:xfrm>
          <a:off x="406400" y="2766033"/>
          <a:ext cx="568960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933450" rtl="1">
            <a:lnSpc>
              <a:spcPct val="90000"/>
            </a:lnSpc>
            <a:spcBef>
              <a:spcPct val="0"/>
            </a:spcBef>
            <a:spcAft>
              <a:spcPct val="35000"/>
            </a:spcAft>
          </a:pPr>
          <a:r>
            <a:rPr lang="fa-IR" sz="2100" kern="1200" dirty="0" smtClean="0">
              <a:cs typeface="B Nazanin" panose="00000400000000000000" pitchFamily="2" charset="-78"/>
            </a:rPr>
            <a:t>درس بازیابی پیشرفته اطلاعات (کارشناسی ارشد)</a:t>
          </a:r>
          <a:endParaRPr lang="en-US" sz="2100" kern="1200" dirty="0">
            <a:cs typeface="B Nazanin" panose="00000400000000000000" pitchFamily="2" charset="-78"/>
          </a:endParaRPr>
        </a:p>
      </dsp:txBody>
      <dsp:txXfrm>
        <a:off x="436662" y="2796295"/>
        <a:ext cx="562907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6239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401531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89644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00694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4B741-347E-424A-AB7E-46CB6085398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016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4B741-347E-424A-AB7E-46CB6085398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5013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4B741-347E-424A-AB7E-46CB6085398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4527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4B741-347E-424A-AB7E-46CB6085398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9656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4B741-347E-424A-AB7E-46CB6085398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64161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22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54550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4B741-347E-424A-AB7E-46CB6085398A}" type="datetimeFigureOut">
              <a:rPr lang="en-US" smtClean="0"/>
              <a:t>2/17/2019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07F7E-1B49-4769-8753-FA3A5ADD7493}" type="slidenum">
              <a:rPr lang="en-US" smtClean="0"/>
              <a:t>‹#›</a:t>
            </a:fld>
            <a:endParaRPr lang="en-US"/>
          </a:p>
        </p:txBody>
      </p:sp>
    </p:spTree>
    <p:extLst>
      <p:ext uri="{BB962C8B-B14F-4D97-AF65-F5344CB8AC3E}">
        <p14:creationId xmlns:p14="http://schemas.microsoft.com/office/powerpoint/2010/main" val="1436583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aculty.kashanu.ac.ir/vahidipour/fa/page/14943/%D9%85%D8%A8%D8%A7%D9%86%DB%8C-%D8%A8%D8%A7%D8%B2%DB%8C%D8%A7%D8%A8%DB%8C-%D9%88-%D8%AC%D8%B3%D8%AA%D8%AC%D9%88-%D9%86%DB%8C%D9%85%D8%B3%D8%A7%D9%84-%D8%AF%D9%88%D9%85-%DB%B9%DB%B7-%DB%B9%DB%B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مبانی بازیابی اطلاعات و جستجو</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r>
              <a:rPr lang="fa-IR" dirty="0" smtClean="0">
                <a:cs typeface="B Nazanin" panose="00000400000000000000" pitchFamily="2" charset="-78"/>
              </a:rPr>
              <a:t>سید مهدی وحیدی پور</a:t>
            </a:r>
            <a:endParaRPr lang="en-US" dirty="0" smtClean="0">
              <a:cs typeface="B Nazanin" panose="00000400000000000000" pitchFamily="2" charset="-78"/>
            </a:endParaRPr>
          </a:p>
          <a:p>
            <a:endParaRPr lang="en-US" dirty="0">
              <a:cs typeface="B Nazanin" panose="00000400000000000000" pitchFamily="2" charset="-78"/>
            </a:endParaRPr>
          </a:p>
          <a:p>
            <a:r>
              <a:rPr lang="fa-IR" dirty="0" smtClean="0">
                <a:cs typeface="B Nazanin" panose="00000400000000000000" pitchFamily="2" charset="-78"/>
              </a:rPr>
              <a:t>ارایه اول: معرفی درس</a:t>
            </a:r>
            <a:endParaRPr lang="en-US" dirty="0">
              <a:cs typeface="B Nazanin" panose="00000400000000000000" pitchFamily="2" charset="-78"/>
            </a:endParaRPr>
          </a:p>
        </p:txBody>
      </p:sp>
    </p:spTree>
    <p:extLst>
      <p:ext uri="{BB962C8B-B14F-4D97-AF65-F5344CB8AC3E}">
        <p14:creationId xmlns:p14="http://schemas.microsoft.com/office/powerpoint/2010/main" val="499485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شاخص</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dirty="0" smtClean="0"/>
              <a:t>ترکیبی از دستیابی مستقیم و جستجوی ترتیبی</a:t>
            </a:r>
          </a:p>
          <a:p>
            <a:pPr algn="r" rtl="1"/>
            <a:r>
              <a:rPr lang="ar-SA" dirty="0"/>
              <a:t>منظور از شاخص مجموعه اي از عناصر شاخص است كه به صورت جفت هاي</a:t>
            </a:r>
            <a:r>
              <a:rPr lang="en-US" dirty="0"/>
              <a:t>(x , a )</a:t>
            </a:r>
            <a:r>
              <a:rPr lang="ar-SA" dirty="0"/>
              <a:t> از داده هايي با طول ثابت است كه به طور فيزيكي كنار هم قرار دارند . </a:t>
            </a:r>
            <a:r>
              <a:rPr lang="en-US" dirty="0"/>
              <a:t>x</a:t>
            </a:r>
            <a:r>
              <a:rPr lang="ar-SA" dirty="0"/>
              <a:t> نشانگر كليد و </a:t>
            </a:r>
            <a:r>
              <a:rPr lang="en-US" dirty="0"/>
              <a:t>a</a:t>
            </a:r>
            <a:r>
              <a:rPr lang="ar-SA" dirty="0"/>
              <a:t> نشانگر اطلاعات همراه با كليد است . </a:t>
            </a:r>
            <a:endParaRPr lang="en-GB" dirty="0"/>
          </a:p>
          <a:p>
            <a:pPr algn="r" rtl="1"/>
            <a:r>
              <a:rPr lang="ar-SA" dirty="0"/>
              <a:t>فرض مي كنيم خود شاخص انقدر بزرگ است كه تنها بخش كوچكي از آن را </a:t>
            </a:r>
            <a:r>
              <a:rPr lang="ar-SA" dirty="0" smtClean="0"/>
              <a:t>مي</a:t>
            </a:r>
            <a:r>
              <a:rPr lang="fa-IR" dirty="0" smtClean="0"/>
              <a:t>‌</a:t>
            </a:r>
            <a:r>
              <a:rPr lang="ar-SA" dirty="0" smtClean="0"/>
              <a:t>توان </a:t>
            </a:r>
            <a:r>
              <a:rPr lang="ar-SA" dirty="0"/>
              <a:t>در يك لحظه در حافظه اصلي نگه داشت . بنا </a:t>
            </a:r>
            <a:r>
              <a:rPr lang="ar-SA" dirty="0" smtClean="0"/>
              <a:t>براين </a:t>
            </a:r>
            <a:r>
              <a:rPr lang="ar-SA" dirty="0"/>
              <a:t>شاخص بايد در يك حافظه جانبي ذخيره </a:t>
            </a:r>
            <a:r>
              <a:rPr lang="ar-SA" dirty="0" smtClean="0"/>
              <a:t>شود</a:t>
            </a:r>
            <a:r>
              <a:rPr lang="fa-IR" dirty="0" smtClean="0"/>
              <a:t>.</a:t>
            </a:r>
          </a:p>
          <a:p>
            <a:pPr algn="r" rtl="1"/>
            <a:r>
              <a:rPr lang="fa-IR" dirty="0" smtClean="0"/>
              <a:t>فایل داده (رکوردهایی از فیلدها) + فایل شاخص</a:t>
            </a:r>
            <a:endParaRPr lang="en-US" dirty="0"/>
          </a:p>
          <a:p>
            <a:pPr algn="r" rtl="1"/>
            <a:r>
              <a:rPr lang="fa-IR" dirty="0"/>
              <a:t>بدون دستکاری محتویات </a:t>
            </a:r>
            <a:r>
              <a:rPr lang="fa-IR" dirty="0" smtClean="0"/>
              <a:t>فایل داده </a:t>
            </a:r>
            <a:r>
              <a:rPr lang="fa-IR" dirty="0"/>
              <a:t>,به فایل نظم و </a:t>
            </a:r>
            <a:r>
              <a:rPr lang="fa-IR" dirty="0" smtClean="0"/>
              <a:t>ترتیب می‌بخشند</a:t>
            </a:r>
            <a:r>
              <a:rPr lang="fa-IR" dirty="0"/>
              <a:t>.</a:t>
            </a:r>
            <a:endParaRPr lang="en-GB" dirty="0"/>
          </a:p>
          <a:p>
            <a:pPr algn="r" rtl="1"/>
            <a:endParaRPr lang="en-US" dirty="0"/>
          </a:p>
        </p:txBody>
      </p:sp>
    </p:spTree>
    <p:extLst>
      <p:ext uri="{BB962C8B-B14F-4D97-AF65-F5344CB8AC3E}">
        <p14:creationId xmlns:p14="http://schemas.microsoft.com/office/powerpoint/2010/main" val="139888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6274" y="365125"/>
            <a:ext cx="6017525" cy="1325563"/>
          </a:xfrm>
        </p:spPr>
        <p:txBody>
          <a:bodyPr>
            <a:normAutofit/>
          </a:bodyPr>
          <a:lstStyle/>
          <a:p>
            <a:pPr algn="ctr" rtl="1"/>
            <a:r>
              <a:rPr lang="fa-IR" dirty="0" smtClean="0">
                <a:cs typeface="B Titr" panose="00000700000000000000" pitchFamily="2" charset="-78"/>
              </a:rPr>
              <a:t>شاخص چند سطحی</a:t>
            </a:r>
            <a:endParaRPr lang="en-US" dirty="0">
              <a:cs typeface="B Titr" panose="00000700000000000000" pitchFamily="2" charset="-78"/>
            </a:endParaRPr>
          </a:p>
        </p:txBody>
      </p:sp>
      <p:sp>
        <p:nvSpPr>
          <p:cNvPr id="5" name="Content Placeholder 2"/>
          <p:cNvSpPr>
            <a:spLocks noGrp="1"/>
          </p:cNvSpPr>
          <p:nvPr>
            <p:ph idx="1"/>
          </p:nvPr>
        </p:nvSpPr>
        <p:spPr>
          <a:xfrm>
            <a:off x="5554638" y="1825625"/>
            <a:ext cx="5799161" cy="4351338"/>
          </a:xfrm>
        </p:spPr>
        <p:txBody>
          <a:bodyPr>
            <a:normAutofit lnSpcReduction="10000"/>
          </a:bodyPr>
          <a:lstStyle/>
          <a:p>
            <a:pPr algn="r" rtl="1"/>
            <a:r>
              <a:rPr lang="fa-IR" dirty="0" smtClean="0"/>
              <a:t>ساده‌ترین شاخص چند سطحی: درخت دودویی</a:t>
            </a:r>
          </a:p>
          <a:p>
            <a:pPr algn="r" rtl="1"/>
            <a:r>
              <a:rPr lang="fa-IR" dirty="0" smtClean="0"/>
              <a:t>برای جستجوی دودویی لازم است تا رکوردهای داخل فایل داده بر اساس کلید اولیه مرتب شوند.</a:t>
            </a:r>
          </a:p>
          <a:p>
            <a:pPr algn="r" rtl="1"/>
            <a:r>
              <a:rPr lang="fa-IR" dirty="0" smtClean="0"/>
              <a:t>در فایل اندیس کلیدهای اولیه در ساختار چند سطحی، در قالب درخت دودویی مرتب شده و از آن برای جستجو استفاده می‌شود.</a:t>
            </a:r>
          </a:p>
          <a:p>
            <a:pPr algn="r" rtl="1"/>
            <a:r>
              <a:rPr lang="fa-IR" dirty="0"/>
              <a:t>شاخص باعث می شود تا رکورد ها را به وسیله کلید آنها با سرعت زیادی پیدا کنیم .سرعت این کار در مقایسه با حالتی که جستجوی دودویی در یک فایل مرتب موجود در حافظه انجام می شود بیشتر است</a:t>
            </a:r>
            <a:r>
              <a:rPr lang="fa-IR" dirty="0" smtClean="0"/>
              <a:t>.</a:t>
            </a:r>
          </a:p>
          <a:p>
            <a:pPr marL="0" indent="0" algn="r" rtl="1">
              <a:buNone/>
            </a:pPr>
            <a:endParaRPr lang="en-US" dirty="0"/>
          </a:p>
        </p:txBody>
      </p:sp>
      <p:pic>
        <p:nvPicPr>
          <p:cNvPr id="4" name="Picture 4" descr="2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72955" y="873457"/>
            <a:ext cx="550545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83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عملیات مورد نیاز برای نگهداری فایل شاخص بندی شده</a:t>
            </a:r>
            <a:endParaRPr lang="en-GB" dirty="0">
              <a:cs typeface="B Titr" panose="00000700000000000000" pitchFamily="2" charset="-78"/>
            </a:endParaRPr>
          </a:p>
        </p:txBody>
      </p:sp>
      <p:sp>
        <p:nvSpPr>
          <p:cNvPr id="117763" name="Rectangle 3"/>
          <p:cNvSpPr>
            <a:spLocks noGrp="1" noChangeArrowheads="1"/>
          </p:cNvSpPr>
          <p:nvPr>
            <p:ph idx="1"/>
          </p:nvPr>
        </p:nvSpPr>
        <p:spPr>
          <a:xfrm>
            <a:off x="1524000" y="1600201"/>
            <a:ext cx="8991600" cy="4530725"/>
          </a:xfrm>
        </p:spPr>
        <p:txBody>
          <a:bodyPr/>
          <a:lstStyle/>
          <a:p>
            <a:pPr algn="r" rtl="1" eaLnBrk="1" hangingPunct="1">
              <a:lnSpc>
                <a:spcPct val="90000"/>
              </a:lnSpc>
              <a:defRPr/>
            </a:pPr>
            <a:r>
              <a:rPr lang="fa-IR" dirty="0" smtClean="0"/>
              <a:t>ایجاد فایل داده‌‌ها و شاخص خالی اولیه</a:t>
            </a:r>
          </a:p>
          <a:p>
            <a:pPr algn="r" rtl="1" eaLnBrk="1" hangingPunct="1">
              <a:lnSpc>
                <a:spcPct val="90000"/>
              </a:lnSpc>
              <a:defRPr/>
            </a:pPr>
            <a:r>
              <a:rPr lang="fa-IR" dirty="0" smtClean="0"/>
              <a:t>بازکردن فایل شاخص در حافظه، قبل از به کارگیری آن</a:t>
            </a:r>
          </a:p>
          <a:p>
            <a:pPr algn="r" rtl="1" eaLnBrk="1" hangingPunct="1">
              <a:lnSpc>
                <a:spcPct val="90000"/>
              </a:lnSpc>
              <a:defRPr/>
            </a:pPr>
            <a:r>
              <a:rPr lang="fa-IR" dirty="0" smtClean="0"/>
              <a:t>نوشتن فایل شاخص بر روی دیسک، پس از به کارگیری آن</a:t>
            </a:r>
          </a:p>
          <a:p>
            <a:pPr algn="r" rtl="1" eaLnBrk="1" hangingPunct="1">
              <a:lnSpc>
                <a:spcPct val="90000"/>
              </a:lnSpc>
              <a:defRPr/>
            </a:pPr>
            <a:r>
              <a:rPr lang="fa-IR" dirty="0" smtClean="0"/>
              <a:t>افزودن رکوردهایی به فایل داده‌ها</a:t>
            </a:r>
          </a:p>
          <a:p>
            <a:pPr algn="r" rtl="1" eaLnBrk="1" hangingPunct="1">
              <a:lnSpc>
                <a:spcPct val="90000"/>
              </a:lnSpc>
              <a:defRPr/>
            </a:pPr>
            <a:r>
              <a:rPr lang="fa-IR" dirty="0" smtClean="0"/>
              <a:t>حذف رکوردها از فایل داده‌ها</a:t>
            </a:r>
          </a:p>
          <a:p>
            <a:pPr algn="r" rtl="1" eaLnBrk="1" hangingPunct="1">
              <a:lnSpc>
                <a:spcPct val="90000"/>
              </a:lnSpc>
              <a:defRPr/>
            </a:pPr>
            <a:r>
              <a:rPr lang="fa-IR" dirty="0" smtClean="0"/>
              <a:t>بهنگام کردن رکوردها در فایل داده‌ها</a:t>
            </a:r>
          </a:p>
          <a:p>
            <a:pPr algn="r" rtl="1" eaLnBrk="1" hangingPunct="1">
              <a:lnSpc>
                <a:spcPct val="90000"/>
              </a:lnSpc>
              <a:defRPr/>
            </a:pPr>
            <a:r>
              <a:rPr lang="fa-IR" dirty="0" smtClean="0"/>
              <a:t>بهنگام کردن شاخص برای انعکاس تغییرات به عمل آمده در فایل داده‌ها</a:t>
            </a:r>
            <a:endParaRPr lang="en-GB" dirty="0" smtClean="0"/>
          </a:p>
        </p:txBody>
      </p:sp>
    </p:spTree>
    <p:extLst>
      <p:ext uri="{BB962C8B-B14F-4D97-AF65-F5344CB8AC3E}">
        <p14:creationId xmlns:p14="http://schemas.microsoft.com/office/powerpoint/2010/main" val="3256386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ایجاد فایل داده ها و شاخص خالی اولیه</a:t>
            </a:r>
            <a:endParaRPr lang="en-GB" dirty="0">
              <a:cs typeface="B Titr" panose="00000700000000000000" pitchFamily="2" charset="-78"/>
            </a:endParaRPr>
          </a:p>
        </p:txBody>
      </p:sp>
      <p:sp>
        <p:nvSpPr>
          <p:cNvPr id="118787" name="Rectangle 3"/>
          <p:cNvSpPr>
            <a:spLocks noGrp="1" noChangeArrowheads="1"/>
          </p:cNvSpPr>
          <p:nvPr>
            <p:ph idx="1"/>
          </p:nvPr>
        </p:nvSpPr>
        <p:spPr>
          <a:xfrm>
            <a:off x="1981200" y="2438401"/>
            <a:ext cx="8229600" cy="3692525"/>
          </a:xfrm>
        </p:spPr>
        <p:txBody>
          <a:bodyPr/>
          <a:lstStyle/>
          <a:p>
            <a:pPr marL="609600" indent="-609600" algn="r" rtl="1">
              <a:buNone/>
              <a:defRPr/>
            </a:pPr>
            <a:r>
              <a:rPr lang="fa-IR" dirty="0" smtClean="0"/>
              <a:t>دو فایل باید ایجاد شود:</a:t>
            </a:r>
          </a:p>
          <a:p>
            <a:pPr marL="609600" indent="-609600" algn="r" rtl="1">
              <a:buNone/>
              <a:defRPr/>
            </a:pPr>
            <a:endParaRPr lang="fa-IR" dirty="0" smtClean="0"/>
          </a:p>
          <a:p>
            <a:pPr marL="609600" indent="-609600" algn="r" rtl="1">
              <a:buFont typeface="Wingdings" panose="05000000000000000000" pitchFamily="2" charset="2"/>
              <a:buAutoNum type="arabicPeriod"/>
              <a:defRPr/>
            </a:pPr>
            <a:r>
              <a:rPr lang="fa-IR" dirty="0" smtClean="0"/>
              <a:t>فایل داده ها برای نگهداری اشیائ داده ای </a:t>
            </a:r>
          </a:p>
          <a:p>
            <a:pPr marL="609600" indent="-609600" algn="r" rtl="1">
              <a:buFont typeface="Wingdings" panose="05000000000000000000" pitchFamily="2" charset="2"/>
              <a:buAutoNum type="arabicPeriod"/>
              <a:defRPr/>
            </a:pPr>
            <a:r>
              <a:rPr lang="fa-IR" dirty="0" smtClean="0"/>
              <a:t>فایل شاخص برای نگهداری کلید اولیه</a:t>
            </a:r>
            <a:endParaRPr lang="en-GB" dirty="0" smtClean="0"/>
          </a:p>
        </p:txBody>
      </p:sp>
    </p:spTree>
    <p:extLst>
      <p:ext uri="{BB962C8B-B14F-4D97-AF65-F5344CB8AC3E}">
        <p14:creationId xmlns:p14="http://schemas.microsoft.com/office/powerpoint/2010/main" val="844124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500" fill="hold"/>
                                        <p:tgtEl>
                                          <p:spTgt spid="118786"/>
                                        </p:tgtEl>
                                        <p:attrNameLst>
                                          <p:attrName>ppt_w</p:attrName>
                                        </p:attrNameLst>
                                      </p:cBhvr>
                                      <p:tavLst>
                                        <p:tav tm="0">
                                          <p:val>
                                            <p:fltVal val="0"/>
                                          </p:val>
                                        </p:tav>
                                        <p:tav tm="100000">
                                          <p:val>
                                            <p:strVal val="#ppt_w"/>
                                          </p:val>
                                        </p:tav>
                                      </p:tavLst>
                                    </p:anim>
                                    <p:anim calcmode="lin" valueType="num">
                                      <p:cBhvr>
                                        <p:cTn id="8" dur="500" fill="hold"/>
                                        <p:tgtEl>
                                          <p:spTgt spid="118786"/>
                                        </p:tgtEl>
                                        <p:attrNameLst>
                                          <p:attrName>ppt_h</p:attrName>
                                        </p:attrNameLst>
                                      </p:cBhvr>
                                      <p:tavLst>
                                        <p:tav tm="0">
                                          <p:val>
                                            <p:fltVal val="0"/>
                                          </p:val>
                                        </p:tav>
                                        <p:tav tm="100000">
                                          <p:val>
                                            <p:strVal val="#ppt_h"/>
                                          </p:val>
                                        </p:tav>
                                      </p:tavLst>
                                    </p:anim>
                                    <p:animEffect transition="in" filter="fade">
                                      <p:cBhvr>
                                        <p:cTn id="9" dur="500"/>
                                        <p:tgtEl>
                                          <p:spTgt spid="1187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8787">
                                            <p:txEl>
                                              <p:pRg st="0" end="0"/>
                                            </p:txEl>
                                          </p:spTgt>
                                        </p:tgtEl>
                                        <p:attrNameLst>
                                          <p:attrName>style.visibility</p:attrName>
                                        </p:attrNameLst>
                                      </p:cBhvr>
                                      <p:to>
                                        <p:strVal val="visible"/>
                                      </p:to>
                                    </p:set>
                                    <p:animEffect transition="in" filter="fade">
                                      <p:cBhvr>
                                        <p:cTn id="14" dur="1000">
                                          <p:stCondLst>
                                            <p:cond delay="0"/>
                                          </p:stCondLst>
                                        </p:cTn>
                                        <p:tgtEl>
                                          <p:spTgt spid="1187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Effect transition="in" filter="fade">
                                      <p:cBhvr>
                                        <p:cTn id="19" dur="1000">
                                          <p:stCondLst>
                                            <p:cond delay="0"/>
                                          </p:stCondLst>
                                        </p:cTn>
                                        <p:tgtEl>
                                          <p:spTgt spid="11878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8787">
                                            <p:txEl>
                                              <p:pRg st="3" end="3"/>
                                            </p:txEl>
                                          </p:spTgt>
                                        </p:tgtEl>
                                        <p:attrNameLst>
                                          <p:attrName>style.visibility</p:attrName>
                                        </p:attrNameLst>
                                      </p:cBhvr>
                                      <p:to>
                                        <p:strVal val="visible"/>
                                      </p:to>
                                    </p:set>
                                    <p:animEffect transition="in" filter="fade">
                                      <p:cBhvr>
                                        <p:cTn id="24" dur="1000">
                                          <p:stCondLst>
                                            <p:cond delay="0"/>
                                          </p:stCondLst>
                                        </p:cTn>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نوشتن فایل شاخص بر روی </a:t>
            </a:r>
            <a:r>
              <a:rPr lang="fa-IR" dirty="0" smtClean="0">
                <a:cs typeface="B Titr" panose="00000700000000000000" pitchFamily="2" charset="-78"/>
              </a:rPr>
              <a:t>دیسک</a:t>
            </a:r>
            <a:endParaRPr lang="en-GB" dirty="0">
              <a:cs typeface="B Titr" panose="00000700000000000000" pitchFamily="2" charset="-78"/>
            </a:endParaRPr>
          </a:p>
        </p:txBody>
      </p:sp>
      <p:sp>
        <p:nvSpPr>
          <p:cNvPr id="120835" name="Rectangle 3"/>
          <p:cNvSpPr>
            <a:spLocks noGrp="1" noChangeArrowheads="1"/>
          </p:cNvSpPr>
          <p:nvPr>
            <p:ph idx="1"/>
          </p:nvPr>
        </p:nvSpPr>
        <p:spPr>
          <a:xfrm>
            <a:off x="2209800" y="2514601"/>
            <a:ext cx="7924800" cy="3921125"/>
          </a:xfrm>
        </p:spPr>
        <p:txBody>
          <a:bodyPr/>
          <a:lstStyle/>
          <a:p>
            <a:pPr algn="r" rtl="1">
              <a:defRPr/>
            </a:pPr>
            <a:r>
              <a:rPr lang="fa-IR" dirty="0" smtClean="0"/>
              <a:t>یکی از خطرات مربوط به خواندن شاخص و نوشتن آن در پایان برنامه آن است که اگر برنامه متوقف شود کپی شاخص که بر روی دیسک است اعتبار ندارد.</a:t>
            </a:r>
            <a:endParaRPr lang="en-GB" dirty="0" smtClean="0"/>
          </a:p>
        </p:txBody>
      </p:sp>
    </p:spTree>
    <p:extLst>
      <p:ext uri="{BB962C8B-B14F-4D97-AF65-F5344CB8AC3E}">
        <p14:creationId xmlns:p14="http://schemas.microsoft.com/office/powerpoint/2010/main" val="2049636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ppt_w</p:attrName>
                                        </p:attrNameLst>
                                      </p:cBhvr>
                                      <p:tavLst>
                                        <p:tav tm="0">
                                          <p:val>
                                            <p:fltVal val="0"/>
                                          </p:val>
                                        </p:tav>
                                        <p:tav tm="100000">
                                          <p:val>
                                            <p:strVal val="#ppt_w"/>
                                          </p:val>
                                        </p:tav>
                                      </p:tavLst>
                                    </p:anim>
                                    <p:anim calcmode="lin" valueType="num">
                                      <p:cBhvr>
                                        <p:cTn id="8" dur="500" fill="hold"/>
                                        <p:tgtEl>
                                          <p:spTgt spid="120834"/>
                                        </p:tgtEl>
                                        <p:attrNameLst>
                                          <p:attrName>ppt_h</p:attrName>
                                        </p:attrNameLst>
                                      </p:cBhvr>
                                      <p:tavLst>
                                        <p:tav tm="0">
                                          <p:val>
                                            <p:fltVal val="0"/>
                                          </p:val>
                                        </p:tav>
                                        <p:tav tm="100000">
                                          <p:val>
                                            <p:strVal val="#ppt_h"/>
                                          </p:val>
                                        </p:tav>
                                      </p:tavLst>
                                    </p:anim>
                                    <p:animEffect transition="in" filter="fade">
                                      <p:cBhvr>
                                        <p:cTn id="9" dur="500"/>
                                        <p:tgtEl>
                                          <p:spTgt spid="1208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0835">
                                            <p:txEl>
                                              <p:pRg st="0" end="0"/>
                                            </p:txEl>
                                          </p:spTgt>
                                        </p:tgtEl>
                                        <p:attrNameLst>
                                          <p:attrName>style.visibility</p:attrName>
                                        </p:attrNameLst>
                                      </p:cBhvr>
                                      <p:to>
                                        <p:strVal val="visible"/>
                                      </p:to>
                                    </p:set>
                                    <p:animEffect transition="in" filter="fade">
                                      <p:cBhvr>
                                        <p:cTn id="14" dur="1000">
                                          <p:stCondLst>
                                            <p:cond delay="0"/>
                                          </p:stCondLst>
                                        </p:cTn>
                                        <p:tgtEl>
                                          <p:spTgt spid="120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محافظت </a:t>
            </a:r>
            <a:r>
              <a:rPr lang="fa-IR" dirty="0">
                <a:cs typeface="B Titr" panose="00000700000000000000" pitchFamily="2" charset="-78"/>
              </a:rPr>
              <a:t>از </a:t>
            </a:r>
            <a:r>
              <a:rPr lang="fa-IR" dirty="0" smtClean="0">
                <a:cs typeface="B Titr" panose="00000700000000000000" pitchFamily="2" charset="-78"/>
              </a:rPr>
              <a:t>خطا</a:t>
            </a:r>
            <a:endParaRPr lang="en-GB" dirty="0">
              <a:cs typeface="B Titr" panose="00000700000000000000" pitchFamily="2" charset="-78"/>
            </a:endParaRPr>
          </a:p>
        </p:txBody>
      </p:sp>
      <p:sp>
        <p:nvSpPr>
          <p:cNvPr id="121859" name="Rectangle 3"/>
          <p:cNvSpPr>
            <a:spLocks noGrp="1" noChangeArrowheads="1"/>
          </p:cNvSpPr>
          <p:nvPr>
            <p:ph idx="1"/>
          </p:nvPr>
        </p:nvSpPr>
        <p:spPr>
          <a:xfrm>
            <a:off x="1201003" y="2209801"/>
            <a:ext cx="9894627" cy="3921125"/>
          </a:xfrm>
        </p:spPr>
        <p:txBody>
          <a:bodyPr/>
          <a:lstStyle/>
          <a:p>
            <a:pPr algn="r" rtl="1" eaLnBrk="1" hangingPunct="1">
              <a:defRPr/>
            </a:pPr>
            <a:r>
              <a:rPr lang="fa-IR" dirty="0" smtClean="0"/>
              <a:t>باید مکانیسمی باشد که به برنامه اطلاع دهد که شاخص در چه زمانی از رده خارج است</a:t>
            </a:r>
          </a:p>
          <a:p>
            <a:pPr algn="r" rtl="1" eaLnBrk="1" hangingPunct="1">
              <a:defRPr/>
            </a:pPr>
            <a:r>
              <a:rPr lang="fa-IR" dirty="0" smtClean="0"/>
              <a:t>اگر برنامه تشخیص دهد که شاخص از رده خارج است باید به روالی دستیابی داشته باشد که شاخص را از فایل داده ها بازسازی کند.</a:t>
            </a:r>
            <a:endParaRPr lang="en-GB" dirty="0" smtClean="0"/>
          </a:p>
        </p:txBody>
      </p:sp>
    </p:spTree>
    <p:extLst>
      <p:ext uri="{BB962C8B-B14F-4D97-AF65-F5344CB8AC3E}">
        <p14:creationId xmlns:p14="http://schemas.microsoft.com/office/powerpoint/2010/main" val="1456263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500" fill="hold"/>
                                        <p:tgtEl>
                                          <p:spTgt spid="121858"/>
                                        </p:tgtEl>
                                        <p:attrNameLst>
                                          <p:attrName>ppt_w</p:attrName>
                                        </p:attrNameLst>
                                      </p:cBhvr>
                                      <p:tavLst>
                                        <p:tav tm="0">
                                          <p:val>
                                            <p:fltVal val="0"/>
                                          </p:val>
                                        </p:tav>
                                        <p:tav tm="100000">
                                          <p:val>
                                            <p:strVal val="#ppt_w"/>
                                          </p:val>
                                        </p:tav>
                                      </p:tavLst>
                                    </p:anim>
                                    <p:anim calcmode="lin" valueType="num">
                                      <p:cBhvr>
                                        <p:cTn id="8" dur="500" fill="hold"/>
                                        <p:tgtEl>
                                          <p:spTgt spid="121858"/>
                                        </p:tgtEl>
                                        <p:attrNameLst>
                                          <p:attrName>ppt_h</p:attrName>
                                        </p:attrNameLst>
                                      </p:cBhvr>
                                      <p:tavLst>
                                        <p:tav tm="0">
                                          <p:val>
                                            <p:fltVal val="0"/>
                                          </p:val>
                                        </p:tav>
                                        <p:tav tm="100000">
                                          <p:val>
                                            <p:strVal val="#ppt_h"/>
                                          </p:val>
                                        </p:tav>
                                      </p:tavLst>
                                    </p:anim>
                                    <p:animEffect transition="in" filter="fade">
                                      <p:cBhvr>
                                        <p:cTn id="9" dur="500"/>
                                        <p:tgtEl>
                                          <p:spTgt spid="1218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1859">
                                            <p:txEl>
                                              <p:pRg st="0" end="0"/>
                                            </p:txEl>
                                          </p:spTgt>
                                        </p:tgtEl>
                                        <p:attrNameLst>
                                          <p:attrName>style.visibility</p:attrName>
                                        </p:attrNameLst>
                                      </p:cBhvr>
                                      <p:to>
                                        <p:strVal val="visible"/>
                                      </p:to>
                                    </p:set>
                                    <p:animEffect transition="in" filter="fade">
                                      <p:cBhvr>
                                        <p:cTn id="14" dur="1000">
                                          <p:stCondLst>
                                            <p:cond delay="0"/>
                                          </p:stCondLst>
                                        </p:cTn>
                                        <p:tgtEl>
                                          <p:spTgt spid="12185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1859">
                                            <p:txEl>
                                              <p:pRg st="1" end="1"/>
                                            </p:txEl>
                                          </p:spTgt>
                                        </p:tgtEl>
                                        <p:attrNameLst>
                                          <p:attrName>style.visibility</p:attrName>
                                        </p:attrNameLst>
                                      </p:cBhvr>
                                      <p:to>
                                        <p:strVal val="visible"/>
                                      </p:to>
                                    </p:set>
                                    <p:animEffect transition="in" filter="fade">
                                      <p:cBhvr>
                                        <p:cTn id="19" dur="1000">
                                          <p:stCondLst>
                                            <p:cond delay="0"/>
                                          </p:stCondLst>
                                        </p:cTn>
                                        <p:tgtEl>
                                          <p:spTgt spid="121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تغییرات در </a:t>
            </a:r>
            <a:r>
              <a:rPr lang="fa-IR" dirty="0">
                <a:cs typeface="B Titr" panose="00000700000000000000" pitchFamily="2" charset="-78"/>
              </a:rPr>
              <a:t>فایل </a:t>
            </a:r>
            <a:r>
              <a:rPr lang="fa-IR" dirty="0" smtClean="0">
                <a:cs typeface="B Titr" panose="00000700000000000000" pitchFamily="2" charset="-78"/>
              </a:rPr>
              <a:t>داده‌ها</a:t>
            </a:r>
            <a:endParaRPr lang="en-GB" dirty="0">
              <a:cs typeface="B Titr" panose="00000700000000000000" pitchFamily="2" charset="-78"/>
            </a:endParaRPr>
          </a:p>
        </p:txBody>
      </p:sp>
      <p:sp>
        <p:nvSpPr>
          <p:cNvPr id="122883" name="Rectangle 3"/>
          <p:cNvSpPr>
            <a:spLocks noGrp="1" noChangeArrowheads="1"/>
          </p:cNvSpPr>
          <p:nvPr>
            <p:ph idx="1"/>
          </p:nvPr>
        </p:nvSpPr>
        <p:spPr>
          <a:xfrm>
            <a:off x="838201" y="2088108"/>
            <a:ext cx="10666862" cy="4769894"/>
          </a:xfrm>
        </p:spPr>
        <p:txBody>
          <a:bodyPr>
            <a:normAutofit/>
          </a:bodyPr>
          <a:lstStyle/>
          <a:p>
            <a:pPr algn="r" rtl="1">
              <a:defRPr/>
            </a:pPr>
            <a:r>
              <a:rPr lang="fa-IR" dirty="0" smtClean="0"/>
              <a:t>افزودن رکورد</a:t>
            </a:r>
          </a:p>
          <a:p>
            <a:pPr lvl="1" algn="r" rtl="1">
              <a:defRPr/>
            </a:pPr>
            <a:r>
              <a:rPr lang="fa-IR" dirty="0" smtClean="0"/>
              <a:t>برای افزودن رکورد ها باید همه ورودی هایی را که کلید آنها پس از کلید ورودی جدید است , جابجا کنیم تا پس از این ورودی قرار گیرند.</a:t>
            </a:r>
          </a:p>
          <a:p>
            <a:pPr algn="r" rtl="1">
              <a:defRPr/>
            </a:pPr>
            <a:r>
              <a:rPr lang="fa-IR" dirty="0" smtClean="0"/>
              <a:t>حذف رکورد</a:t>
            </a:r>
          </a:p>
          <a:p>
            <a:pPr lvl="1" algn="r" rtl="1">
              <a:defRPr/>
            </a:pPr>
            <a:r>
              <a:rPr lang="fa-IR" dirty="0" smtClean="0"/>
              <a:t>بر </a:t>
            </a:r>
            <a:r>
              <a:rPr lang="fa-IR" dirty="0"/>
              <a:t>خلاف یک فایل </a:t>
            </a:r>
            <a:r>
              <a:rPr lang="fa-IR" dirty="0" smtClean="0"/>
              <a:t>داده‌ای </a:t>
            </a:r>
            <a:r>
              <a:rPr lang="fa-IR" dirty="0"/>
              <a:t>مرتب برای حفظ ترتیب رکورد ها نیاز به جابجایی آنها نیست. به وسیله کلید بدون اختلال در جای رکوردها می‌توانیم با سرعت زیادی به رکورد ها دسترسی پیدا کنیم.</a:t>
            </a:r>
            <a:endParaRPr lang="en-GB" dirty="0"/>
          </a:p>
          <a:p>
            <a:pPr algn="r" rtl="1">
              <a:defRPr/>
            </a:pPr>
            <a:r>
              <a:rPr lang="fa-IR" dirty="0" smtClean="0"/>
              <a:t>بهنگام سازی</a:t>
            </a:r>
          </a:p>
          <a:p>
            <a:pPr marL="1066800" lvl="1" indent="-609600" algn="r" rtl="1">
              <a:buFont typeface="Wingdings" panose="05000000000000000000" pitchFamily="2" charset="2"/>
              <a:buAutoNum type="arabicPeriod"/>
              <a:defRPr/>
            </a:pPr>
            <a:r>
              <a:rPr lang="fa-IR" dirty="0" smtClean="0"/>
              <a:t>بهنگام </a:t>
            </a:r>
            <a:r>
              <a:rPr lang="fa-IR" dirty="0"/>
              <a:t>سازی تعداد فیلد و کلید را تغییر می دهد</a:t>
            </a:r>
          </a:p>
          <a:p>
            <a:pPr marL="1066800" lvl="1" indent="-609600" algn="r" rtl="1">
              <a:buFont typeface="Wingdings" panose="05000000000000000000" pitchFamily="2" charset="2"/>
              <a:buAutoNum type="arabicPeriod"/>
              <a:defRPr/>
            </a:pPr>
            <a:r>
              <a:rPr lang="fa-IR" dirty="0"/>
              <a:t>بهنگام سازی بر فیلد کلید تا ثیر نمی گذارد.</a:t>
            </a:r>
            <a:endParaRPr lang="en-GB" dirty="0"/>
          </a:p>
          <a:p>
            <a:pPr algn="r" rtl="1">
              <a:defRPr/>
            </a:pPr>
            <a:endParaRPr lang="en-GB" dirty="0" smtClean="0"/>
          </a:p>
        </p:txBody>
      </p:sp>
    </p:spTree>
    <p:extLst>
      <p:ext uri="{BB962C8B-B14F-4D97-AF65-F5344CB8AC3E}">
        <p14:creationId xmlns:p14="http://schemas.microsoft.com/office/powerpoint/2010/main" val="3124964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500" fill="hold"/>
                                        <p:tgtEl>
                                          <p:spTgt spid="122882"/>
                                        </p:tgtEl>
                                        <p:attrNameLst>
                                          <p:attrName>ppt_w</p:attrName>
                                        </p:attrNameLst>
                                      </p:cBhvr>
                                      <p:tavLst>
                                        <p:tav tm="0">
                                          <p:val>
                                            <p:fltVal val="0"/>
                                          </p:val>
                                        </p:tav>
                                        <p:tav tm="100000">
                                          <p:val>
                                            <p:strVal val="#ppt_w"/>
                                          </p:val>
                                        </p:tav>
                                      </p:tavLst>
                                    </p:anim>
                                    <p:anim calcmode="lin" valueType="num">
                                      <p:cBhvr>
                                        <p:cTn id="8" dur="500" fill="hold"/>
                                        <p:tgtEl>
                                          <p:spTgt spid="122882"/>
                                        </p:tgtEl>
                                        <p:attrNameLst>
                                          <p:attrName>ppt_h</p:attrName>
                                        </p:attrNameLst>
                                      </p:cBhvr>
                                      <p:tavLst>
                                        <p:tav tm="0">
                                          <p:val>
                                            <p:fltVal val="0"/>
                                          </p:val>
                                        </p:tav>
                                        <p:tav tm="100000">
                                          <p:val>
                                            <p:strVal val="#ppt_h"/>
                                          </p:val>
                                        </p:tav>
                                      </p:tavLst>
                                    </p:anim>
                                    <p:animEffect transition="in" filter="fade">
                                      <p:cBhvr>
                                        <p:cTn id="9" dur="500"/>
                                        <p:tgtEl>
                                          <p:spTgt spid="12288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2883">
                                            <p:txEl>
                                              <p:pRg st="0" end="0"/>
                                            </p:txEl>
                                          </p:spTgt>
                                        </p:tgtEl>
                                        <p:attrNameLst>
                                          <p:attrName>style.visibility</p:attrName>
                                        </p:attrNameLst>
                                      </p:cBhvr>
                                      <p:to>
                                        <p:strVal val="visible"/>
                                      </p:to>
                                    </p:set>
                                    <p:animEffect transition="in" filter="fade">
                                      <p:cBhvr>
                                        <p:cTn id="14" dur="1000">
                                          <p:stCondLst>
                                            <p:cond delay="0"/>
                                          </p:stCondLst>
                                        </p:cTn>
                                        <p:tgtEl>
                                          <p:spTgt spid="12288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Effect transition="in" filter="fade">
                                      <p:cBhvr>
                                        <p:cTn id="17" dur="1000">
                                          <p:stCondLst>
                                            <p:cond delay="0"/>
                                          </p:stCondLst>
                                        </p:cTn>
                                        <p:tgtEl>
                                          <p:spTgt spid="1228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3">
                                            <p:txEl>
                                              <p:pRg st="2" end="2"/>
                                            </p:txEl>
                                          </p:spTgt>
                                        </p:tgtEl>
                                        <p:attrNameLst>
                                          <p:attrName>style.visibility</p:attrName>
                                        </p:attrNameLst>
                                      </p:cBhvr>
                                      <p:to>
                                        <p:strVal val="visible"/>
                                      </p:to>
                                    </p:set>
                                    <p:animEffect transition="in" filter="fade">
                                      <p:cBhvr>
                                        <p:cTn id="22" dur="1000">
                                          <p:stCondLst>
                                            <p:cond delay="0"/>
                                          </p:stCondLst>
                                        </p:cTn>
                                        <p:tgtEl>
                                          <p:spTgt spid="12288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2883">
                                            <p:txEl>
                                              <p:pRg st="3" end="3"/>
                                            </p:txEl>
                                          </p:spTgt>
                                        </p:tgtEl>
                                        <p:attrNameLst>
                                          <p:attrName>style.visibility</p:attrName>
                                        </p:attrNameLst>
                                      </p:cBhvr>
                                      <p:to>
                                        <p:strVal val="visible"/>
                                      </p:to>
                                    </p:set>
                                    <p:animEffect transition="in" filter="fade">
                                      <p:cBhvr>
                                        <p:cTn id="25" dur="1000">
                                          <p:stCondLst>
                                            <p:cond delay="0"/>
                                          </p:stCondLst>
                                        </p:cTn>
                                        <p:tgtEl>
                                          <p:spTgt spid="12288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2883">
                                            <p:txEl>
                                              <p:pRg st="4" end="4"/>
                                            </p:txEl>
                                          </p:spTgt>
                                        </p:tgtEl>
                                        <p:attrNameLst>
                                          <p:attrName>style.visibility</p:attrName>
                                        </p:attrNameLst>
                                      </p:cBhvr>
                                      <p:to>
                                        <p:strVal val="visible"/>
                                      </p:to>
                                    </p:set>
                                    <p:animEffect transition="in" filter="fade">
                                      <p:cBhvr>
                                        <p:cTn id="30" dur="1000">
                                          <p:stCondLst>
                                            <p:cond delay="0"/>
                                          </p:stCondLst>
                                        </p:cTn>
                                        <p:tgtEl>
                                          <p:spTgt spid="12288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2883">
                                            <p:txEl>
                                              <p:pRg st="5" end="5"/>
                                            </p:txEl>
                                          </p:spTgt>
                                        </p:tgtEl>
                                        <p:attrNameLst>
                                          <p:attrName>style.visibility</p:attrName>
                                        </p:attrNameLst>
                                      </p:cBhvr>
                                      <p:to>
                                        <p:strVal val="visible"/>
                                      </p:to>
                                    </p:set>
                                    <p:animEffect transition="in" filter="fade">
                                      <p:cBhvr>
                                        <p:cTn id="33" dur="1000">
                                          <p:stCondLst>
                                            <p:cond delay="0"/>
                                          </p:stCondLst>
                                        </p:cTn>
                                        <p:tgtEl>
                                          <p:spTgt spid="12288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2883">
                                            <p:txEl>
                                              <p:pRg st="6" end="6"/>
                                            </p:txEl>
                                          </p:spTgt>
                                        </p:tgtEl>
                                        <p:attrNameLst>
                                          <p:attrName>style.visibility</p:attrName>
                                        </p:attrNameLst>
                                      </p:cBhvr>
                                      <p:to>
                                        <p:strVal val="visible"/>
                                      </p:to>
                                    </p:set>
                                    <p:animEffect transition="in" filter="fade">
                                      <p:cBhvr>
                                        <p:cTn id="36" dur="1000">
                                          <p:stCondLst>
                                            <p:cond delay="0"/>
                                          </p:stCondLst>
                                        </p:cTn>
                                        <p:tgtEl>
                                          <p:spTgt spid="1228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شاخص های بزرگ</a:t>
            </a:r>
            <a:endParaRPr lang="en-GB" dirty="0">
              <a:cs typeface="B Titr" panose="00000700000000000000" pitchFamily="2" charset="-78"/>
            </a:endParaRPr>
          </a:p>
        </p:txBody>
      </p:sp>
      <p:sp>
        <p:nvSpPr>
          <p:cNvPr id="126979" name="Rectangle 3"/>
          <p:cNvSpPr>
            <a:spLocks noGrp="1" noChangeArrowheads="1"/>
          </p:cNvSpPr>
          <p:nvPr>
            <p:ph idx="1"/>
          </p:nvPr>
        </p:nvSpPr>
        <p:spPr>
          <a:xfrm>
            <a:off x="1378423" y="1910687"/>
            <a:ext cx="10112991" cy="5210839"/>
          </a:xfrm>
        </p:spPr>
        <p:txBody>
          <a:bodyPr/>
          <a:lstStyle/>
          <a:p>
            <a:pPr algn="r" rtl="1">
              <a:defRPr/>
            </a:pPr>
            <a:r>
              <a:rPr lang="fa-IR" dirty="0" smtClean="0"/>
              <a:t>اگر شاخص بیش از حد بزرگ باشد در آن صورت دستیابی به شاخص و دستکاری آن باید در حافظه ثانویه صورت گیرد.</a:t>
            </a:r>
          </a:p>
          <a:p>
            <a:pPr algn="r" rtl="1">
              <a:defRPr/>
            </a:pPr>
            <a:r>
              <a:rPr lang="fa-IR" dirty="0" smtClean="0"/>
              <a:t>معایب</a:t>
            </a:r>
          </a:p>
          <a:p>
            <a:pPr lvl="1" algn="r" rtl="1">
              <a:defRPr/>
            </a:pPr>
            <a:r>
              <a:rPr lang="fa-IR" dirty="0"/>
              <a:t>جستجوی دودویی شاخص به جای آنکه با سرعت حافظه صورت پذیرد نیاز به چندین پیگرد دارد.</a:t>
            </a:r>
          </a:p>
          <a:p>
            <a:pPr lvl="1" algn="r" rtl="1">
              <a:defRPr/>
            </a:pPr>
            <a:r>
              <a:rPr lang="fa-IR" dirty="0"/>
              <a:t>ترتیب مجدد شاخص که از حذف یا افزودن رکورد ناشی می‌شود نیاز به جابجا کردن یا مرتب‌سازی رکوردها در حافظه ثانویه دارد که این کار بسیار گرانتر از اجرای این عملیات در حافظه است.</a:t>
            </a:r>
            <a:endParaRPr lang="en-GB" dirty="0"/>
          </a:p>
          <a:p>
            <a:pPr algn="r" rtl="1">
              <a:defRPr/>
            </a:pPr>
            <a:endParaRPr lang="fa-IR" dirty="0" smtClean="0"/>
          </a:p>
          <a:p>
            <a:pPr algn="r" rtl="1">
              <a:defRPr/>
            </a:pPr>
            <a:endParaRPr lang="en-GB" dirty="0" smtClean="0"/>
          </a:p>
        </p:txBody>
      </p:sp>
    </p:spTree>
    <p:extLst>
      <p:ext uri="{BB962C8B-B14F-4D97-AF65-F5344CB8AC3E}">
        <p14:creationId xmlns:p14="http://schemas.microsoft.com/office/powerpoint/2010/main" val="155200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p:cTn id="7" dur="500" fill="hold"/>
                                        <p:tgtEl>
                                          <p:spTgt spid="126978"/>
                                        </p:tgtEl>
                                        <p:attrNameLst>
                                          <p:attrName>ppt_w</p:attrName>
                                        </p:attrNameLst>
                                      </p:cBhvr>
                                      <p:tavLst>
                                        <p:tav tm="0">
                                          <p:val>
                                            <p:fltVal val="0"/>
                                          </p:val>
                                        </p:tav>
                                        <p:tav tm="100000">
                                          <p:val>
                                            <p:strVal val="#ppt_w"/>
                                          </p:val>
                                        </p:tav>
                                      </p:tavLst>
                                    </p:anim>
                                    <p:anim calcmode="lin" valueType="num">
                                      <p:cBhvr>
                                        <p:cTn id="8" dur="500" fill="hold"/>
                                        <p:tgtEl>
                                          <p:spTgt spid="126978"/>
                                        </p:tgtEl>
                                        <p:attrNameLst>
                                          <p:attrName>ppt_h</p:attrName>
                                        </p:attrNameLst>
                                      </p:cBhvr>
                                      <p:tavLst>
                                        <p:tav tm="0">
                                          <p:val>
                                            <p:fltVal val="0"/>
                                          </p:val>
                                        </p:tav>
                                        <p:tav tm="100000">
                                          <p:val>
                                            <p:strVal val="#ppt_h"/>
                                          </p:val>
                                        </p:tav>
                                      </p:tavLst>
                                    </p:anim>
                                    <p:animEffect transition="in" filter="fade">
                                      <p:cBhvr>
                                        <p:cTn id="9" dur="500"/>
                                        <p:tgtEl>
                                          <p:spTgt spid="1269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6979">
                                            <p:txEl>
                                              <p:pRg st="0" end="0"/>
                                            </p:txEl>
                                          </p:spTgt>
                                        </p:tgtEl>
                                        <p:attrNameLst>
                                          <p:attrName>style.visibility</p:attrName>
                                        </p:attrNameLst>
                                      </p:cBhvr>
                                      <p:to>
                                        <p:strVal val="visible"/>
                                      </p:to>
                                    </p:set>
                                    <p:animEffect transition="in" filter="fade">
                                      <p:cBhvr>
                                        <p:cTn id="14" dur="1000">
                                          <p:stCondLst>
                                            <p:cond delay="0"/>
                                          </p:stCondLst>
                                        </p:cTn>
                                        <p:tgtEl>
                                          <p:spTgt spid="12697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6979">
                                            <p:txEl>
                                              <p:pRg st="1" end="1"/>
                                            </p:txEl>
                                          </p:spTgt>
                                        </p:tgtEl>
                                        <p:attrNameLst>
                                          <p:attrName>style.visibility</p:attrName>
                                        </p:attrNameLst>
                                      </p:cBhvr>
                                      <p:to>
                                        <p:strVal val="visible"/>
                                      </p:to>
                                    </p:set>
                                    <p:animEffect transition="in" filter="fade">
                                      <p:cBhvr>
                                        <p:cTn id="19" dur="1000">
                                          <p:stCondLst>
                                            <p:cond delay="0"/>
                                          </p:stCondLst>
                                        </p:cTn>
                                        <p:tgtEl>
                                          <p:spTgt spid="126979">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6979">
                                            <p:txEl>
                                              <p:pRg st="2" end="2"/>
                                            </p:txEl>
                                          </p:spTgt>
                                        </p:tgtEl>
                                        <p:attrNameLst>
                                          <p:attrName>style.visibility</p:attrName>
                                        </p:attrNameLst>
                                      </p:cBhvr>
                                      <p:to>
                                        <p:strVal val="visible"/>
                                      </p:to>
                                    </p:set>
                                    <p:animEffect transition="in" filter="fade">
                                      <p:cBhvr>
                                        <p:cTn id="22" dur="1000">
                                          <p:stCondLst>
                                            <p:cond delay="0"/>
                                          </p:stCondLst>
                                        </p:cTn>
                                        <p:tgtEl>
                                          <p:spTgt spid="126979">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6979">
                                            <p:txEl>
                                              <p:pRg st="3" end="3"/>
                                            </p:txEl>
                                          </p:spTgt>
                                        </p:tgtEl>
                                        <p:attrNameLst>
                                          <p:attrName>style.visibility</p:attrName>
                                        </p:attrNameLst>
                                      </p:cBhvr>
                                      <p:to>
                                        <p:strVal val="visible"/>
                                      </p:to>
                                    </p:set>
                                    <p:animEffect transition="in" filter="fade">
                                      <p:cBhvr>
                                        <p:cTn id="25" dur="1000">
                                          <p:stCondLst>
                                            <p:cond delay="0"/>
                                          </p:stCondLst>
                                        </p:cTn>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هرگاه شاخص در حافظه جا </a:t>
            </a:r>
            <a:r>
              <a:rPr lang="fa-IR" dirty="0" smtClean="0">
                <a:cs typeface="B Titr" panose="00000700000000000000" pitchFamily="2" charset="-78"/>
              </a:rPr>
              <a:t>نشود:</a:t>
            </a:r>
            <a:endParaRPr lang="en-GB" dirty="0">
              <a:cs typeface="B Titr" panose="00000700000000000000" pitchFamily="2" charset="-78"/>
            </a:endParaRPr>
          </a:p>
        </p:txBody>
      </p:sp>
      <p:sp>
        <p:nvSpPr>
          <p:cNvPr id="129027" name="Rectangle 3"/>
          <p:cNvSpPr>
            <a:spLocks noGrp="1" noChangeArrowheads="1"/>
          </p:cNvSpPr>
          <p:nvPr>
            <p:ph idx="1"/>
          </p:nvPr>
        </p:nvSpPr>
        <p:spPr>
          <a:xfrm>
            <a:off x="1981200" y="2209801"/>
            <a:ext cx="8229600" cy="3921125"/>
          </a:xfrm>
        </p:spPr>
        <p:txBody>
          <a:bodyPr/>
          <a:lstStyle/>
          <a:p>
            <a:pPr algn="r" rtl="1" eaLnBrk="1" hangingPunct="1">
              <a:defRPr/>
            </a:pPr>
            <a:r>
              <a:rPr lang="fa-IR" dirty="0" smtClean="0"/>
              <a:t>در صورتی که سرعت دستیابی در اولویت قرار داشته باشد از درهم سازی استفاده شود</a:t>
            </a:r>
          </a:p>
          <a:p>
            <a:pPr algn="r" rtl="1" eaLnBrk="1" hangingPunct="1">
              <a:defRPr/>
            </a:pPr>
            <a:r>
              <a:rPr lang="fa-IR" dirty="0" smtClean="0"/>
              <a:t>در صورتی که به هر دو نوع دستیابی کلیدی و ترتیبی نیاز باشد از یک شاخص چند سطحی با ساختار درختی نظیر درخت </a:t>
            </a:r>
            <a:r>
              <a:rPr lang="en-US" dirty="0" smtClean="0"/>
              <a:t>B</a:t>
            </a:r>
            <a:r>
              <a:rPr lang="fa-IR" dirty="0" smtClean="0"/>
              <a:t> استفاده می شود.</a:t>
            </a:r>
            <a:endParaRPr lang="en-GB" dirty="0" smtClean="0"/>
          </a:p>
        </p:txBody>
      </p:sp>
    </p:spTree>
    <p:extLst>
      <p:ext uri="{BB962C8B-B14F-4D97-AF65-F5344CB8AC3E}">
        <p14:creationId xmlns:p14="http://schemas.microsoft.com/office/powerpoint/2010/main" val="2517653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p:cTn id="7" dur="500" fill="hold"/>
                                        <p:tgtEl>
                                          <p:spTgt spid="129026"/>
                                        </p:tgtEl>
                                        <p:attrNameLst>
                                          <p:attrName>ppt_w</p:attrName>
                                        </p:attrNameLst>
                                      </p:cBhvr>
                                      <p:tavLst>
                                        <p:tav tm="0">
                                          <p:val>
                                            <p:fltVal val="0"/>
                                          </p:val>
                                        </p:tav>
                                        <p:tav tm="100000">
                                          <p:val>
                                            <p:strVal val="#ppt_w"/>
                                          </p:val>
                                        </p:tav>
                                      </p:tavLst>
                                    </p:anim>
                                    <p:anim calcmode="lin" valueType="num">
                                      <p:cBhvr>
                                        <p:cTn id="8" dur="500" fill="hold"/>
                                        <p:tgtEl>
                                          <p:spTgt spid="129026"/>
                                        </p:tgtEl>
                                        <p:attrNameLst>
                                          <p:attrName>ppt_h</p:attrName>
                                        </p:attrNameLst>
                                      </p:cBhvr>
                                      <p:tavLst>
                                        <p:tav tm="0">
                                          <p:val>
                                            <p:fltVal val="0"/>
                                          </p:val>
                                        </p:tav>
                                        <p:tav tm="100000">
                                          <p:val>
                                            <p:strVal val="#ppt_h"/>
                                          </p:val>
                                        </p:tav>
                                      </p:tavLst>
                                    </p:anim>
                                    <p:animEffect transition="in" filter="fade">
                                      <p:cBhvr>
                                        <p:cTn id="9" dur="500"/>
                                        <p:tgtEl>
                                          <p:spTgt spid="129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9027">
                                            <p:txEl>
                                              <p:pRg st="0" end="0"/>
                                            </p:txEl>
                                          </p:spTgt>
                                        </p:tgtEl>
                                        <p:attrNameLst>
                                          <p:attrName>style.visibility</p:attrName>
                                        </p:attrNameLst>
                                      </p:cBhvr>
                                      <p:to>
                                        <p:strVal val="visible"/>
                                      </p:to>
                                    </p:set>
                                    <p:animEffect transition="in" filter="fade">
                                      <p:cBhvr>
                                        <p:cTn id="14" dur="1000">
                                          <p:stCondLst>
                                            <p:cond delay="0"/>
                                          </p:stCondLst>
                                        </p:cTn>
                                        <p:tgtEl>
                                          <p:spTgt spid="1290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9027">
                                            <p:txEl>
                                              <p:pRg st="1" end="1"/>
                                            </p:txEl>
                                          </p:spTgt>
                                        </p:tgtEl>
                                        <p:attrNameLst>
                                          <p:attrName>style.visibility</p:attrName>
                                        </p:attrNameLst>
                                      </p:cBhvr>
                                      <p:to>
                                        <p:strVal val="visible"/>
                                      </p:to>
                                    </p:set>
                                    <p:animEffect transition="in" filter="fade">
                                      <p:cBhvr>
                                        <p:cTn id="19" dur="1000">
                                          <p:stCondLst>
                                            <p:cond delay="0"/>
                                          </p:stCondLst>
                                        </p:cTn>
                                        <p:tgtEl>
                                          <p:spTgt spid="129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نکات</a:t>
            </a:r>
            <a:endParaRPr lang="en-GB" dirty="0">
              <a:cs typeface="B Titr" panose="00000700000000000000" pitchFamily="2" charset="-78"/>
            </a:endParaRPr>
          </a:p>
        </p:txBody>
      </p:sp>
      <p:sp>
        <p:nvSpPr>
          <p:cNvPr id="130051" name="Rectangle 3"/>
          <p:cNvSpPr>
            <a:spLocks noGrp="1" noChangeArrowheads="1"/>
          </p:cNvSpPr>
          <p:nvPr>
            <p:ph idx="1"/>
          </p:nvPr>
        </p:nvSpPr>
        <p:spPr>
          <a:xfrm>
            <a:off x="668740" y="2327276"/>
            <a:ext cx="10522424" cy="4530725"/>
          </a:xfrm>
        </p:spPr>
        <p:txBody>
          <a:bodyPr/>
          <a:lstStyle/>
          <a:p>
            <a:pPr algn="r" rtl="1" eaLnBrk="1" hangingPunct="1">
              <a:defRPr/>
            </a:pPr>
            <a:r>
              <a:rPr lang="fa-IR" dirty="0" smtClean="0"/>
              <a:t>شاخص ساده استفاده از جستجوی دودویی را برای دستیابی کلیدی به یک رکورد در فایلی که طول رکورد های آن متغییر است امکان پذیر می سازد.</a:t>
            </a:r>
          </a:p>
          <a:p>
            <a:pPr algn="r" rtl="1">
              <a:defRPr/>
            </a:pPr>
            <a:r>
              <a:rPr lang="fa-IR" dirty="0"/>
              <a:t>اگر ورودی های شاخص بسیار کوچکتر از رکورد های فایل داده ها باشد مرتب سازی و نگهداری شاخص نسبت به مرتب سازی و نگهداری فایل داده ها زمان کمتری می برد.</a:t>
            </a:r>
            <a:endParaRPr lang="en-GB" dirty="0"/>
          </a:p>
          <a:p>
            <a:pPr algn="r" rtl="1" eaLnBrk="1" hangingPunct="1">
              <a:defRPr/>
            </a:pPr>
            <a:endParaRPr lang="en-GB" dirty="0" smtClean="0"/>
          </a:p>
        </p:txBody>
      </p:sp>
    </p:spTree>
    <p:extLst>
      <p:ext uri="{BB962C8B-B14F-4D97-AF65-F5344CB8AC3E}">
        <p14:creationId xmlns:p14="http://schemas.microsoft.com/office/powerpoint/2010/main" val="264051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500" fill="hold"/>
                                        <p:tgtEl>
                                          <p:spTgt spid="130050"/>
                                        </p:tgtEl>
                                        <p:attrNameLst>
                                          <p:attrName>ppt_w</p:attrName>
                                        </p:attrNameLst>
                                      </p:cBhvr>
                                      <p:tavLst>
                                        <p:tav tm="0">
                                          <p:val>
                                            <p:fltVal val="0"/>
                                          </p:val>
                                        </p:tav>
                                        <p:tav tm="100000">
                                          <p:val>
                                            <p:strVal val="#ppt_w"/>
                                          </p:val>
                                        </p:tav>
                                      </p:tavLst>
                                    </p:anim>
                                    <p:anim calcmode="lin" valueType="num">
                                      <p:cBhvr>
                                        <p:cTn id="8" dur="500" fill="hold"/>
                                        <p:tgtEl>
                                          <p:spTgt spid="130050"/>
                                        </p:tgtEl>
                                        <p:attrNameLst>
                                          <p:attrName>ppt_h</p:attrName>
                                        </p:attrNameLst>
                                      </p:cBhvr>
                                      <p:tavLst>
                                        <p:tav tm="0">
                                          <p:val>
                                            <p:fltVal val="0"/>
                                          </p:val>
                                        </p:tav>
                                        <p:tav tm="100000">
                                          <p:val>
                                            <p:strVal val="#ppt_h"/>
                                          </p:val>
                                        </p:tav>
                                      </p:tavLst>
                                    </p:anim>
                                    <p:animEffect transition="in" filter="fade">
                                      <p:cBhvr>
                                        <p:cTn id="9" dur="500"/>
                                        <p:tgtEl>
                                          <p:spTgt spid="130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0051">
                                            <p:txEl>
                                              <p:pRg st="0" end="0"/>
                                            </p:txEl>
                                          </p:spTgt>
                                        </p:tgtEl>
                                        <p:attrNameLst>
                                          <p:attrName>style.visibility</p:attrName>
                                        </p:attrNameLst>
                                      </p:cBhvr>
                                      <p:to>
                                        <p:strVal val="visible"/>
                                      </p:to>
                                    </p:set>
                                    <p:animEffect transition="in" filter="fade">
                                      <p:cBhvr>
                                        <p:cTn id="14" dur="1000">
                                          <p:stCondLst>
                                            <p:cond delay="0"/>
                                          </p:stCondLst>
                                        </p:cTn>
                                        <p:tgtEl>
                                          <p:spTgt spid="1300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0051">
                                            <p:txEl>
                                              <p:pRg st="1" end="1"/>
                                            </p:txEl>
                                          </p:spTgt>
                                        </p:tgtEl>
                                        <p:attrNameLst>
                                          <p:attrName>style.visibility</p:attrName>
                                        </p:attrNameLst>
                                      </p:cBhvr>
                                      <p:to>
                                        <p:strVal val="visible"/>
                                      </p:to>
                                    </p:set>
                                    <p:animEffect transition="in" filter="fade">
                                      <p:cBhvr>
                                        <p:cTn id="19" dur="1000">
                                          <p:stCondLst>
                                            <p:cond delay="0"/>
                                          </p:stCondLst>
                                        </p:cTn>
                                        <p:tgtEl>
                                          <p:spTgt spid="130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مبانی بازیابی اطلاعات و جستجو</a:t>
            </a:r>
            <a:endParaRPr lang="en-US" dirty="0">
              <a:cs typeface="B Titr" panose="00000700000000000000" pitchFamily="2" charset="-78"/>
            </a:endParaRPr>
          </a:p>
        </p:txBody>
      </p:sp>
      <p:sp>
        <p:nvSpPr>
          <p:cNvPr id="3" name="Content Placeholder 2"/>
          <p:cNvSpPr>
            <a:spLocks noGrp="1"/>
          </p:cNvSpPr>
          <p:nvPr>
            <p:ph idx="1"/>
          </p:nvPr>
        </p:nvSpPr>
        <p:spPr>
          <a:xfrm>
            <a:off x="838200" y="1839272"/>
            <a:ext cx="10515600" cy="4351338"/>
          </a:xfrm>
        </p:spPr>
        <p:txBody>
          <a:bodyPr>
            <a:normAutofit fontScale="92500" lnSpcReduction="20000"/>
          </a:bodyPr>
          <a:lstStyle/>
          <a:p>
            <a:pPr algn="r" rtl="1"/>
            <a:r>
              <a:rPr lang="fa-IR" dirty="0" smtClean="0">
                <a:cs typeface="B Nazanin" panose="00000400000000000000" pitchFamily="2" charset="-78"/>
              </a:rPr>
              <a:t>اطلاعات درس</a:t>
            </a:r>
          </a:p>
          <a:p>
            <a:pPr lvl="1" algn="r" rtl="1"/>
            <a:r>
              <a:rPr lang="fa-IR" dirty="0" smtClean="0">
                <a:cs typeface="B Nazanin" panose="00000400000000000000" pitchFamily="2" charset="-78"/>
              </a:rPr>
              <a:t>زمان کلاس: یکشنبه ساعت 10تا </a:t>
            </a:r>
            <a:r>
              <a:rPr lang="fa-IR" dirty="0" smtClean="0">
                <a:cs typeface="B Nazanin" panose="00000400000000000000" pitchFamily="2" charset="-78"/>
              </a:rPr>
              <a:t>12– </a:t>
            </a:r>
            <a:r>
              <a:rPr lang="fa-IR" dirty="0" smtClean="0">
                <a:cs typeface="B Nazanin" panose="00000400000000000000" pitchFamily="2" charset="-78"/>
              </a:rPr>
              <a:t>سه‌</a:t>
            </a:r>
            <a:r>
              <a:rPr lang="fa-IR" dirty="0" smtClean="0">
                <a:cs typeface="B Nazanin" panose="00000400000000000000" pitchFamily="2" charset="-78"/>
              </a:rPr>
              <a:t>شنبه </a:t>
            </a:r>
            <a:r>
              <a:rPr lang="fa-IR" dirty="0" smtClean="0">
                <a:cs typeface="B Nazanin" panose="00000400000000000000" pitchFamily="2" charset="-78"/>
              </a:rPr>
              <a:t>ساعت 8 تا 10</a:t>
            </a:r>
            <a:endParaRPr lang="en-US" dirty="0" smtClean="0">
              <a:cs typeface="B Nazanin" panose="00000400000000000000" pitchFamily="2" charset="-78"/>
            </a:endParaRPr>
          </a:p>
          <a:p>
            <a:pPr lvl="1" algn="r" rtl="1"/>
            <a:r>
              <a:rPr lang="fa-IR" dirty="0" smtClean="0">
                <a:cs typeface="B Nazanin" panose="00000400000000000000" pitchFamily="2" charset="-78"/>
              </a:rPr>
              <a:t>منابع درسی:</a:t>
            </a:r>
          </a:p>
          <a:p>
            <a:pPr lvl="2" algn="r" rtl="1"/>
            <a:r>
              <a:rPr lang="fa-IR" dirty="0" smtClean="0">
                <a:cs typeface="B Nazanin" panose="00000400000000000000" pitchFamily="2" charset="-78"/>
              </a:rPr>
              <a:t>اسلایدهای درسی</a:t>
            </a:r>
          </a:p>
          <a:p>
            <a:pPr lvl="2" algn="r" rtl="1"/>
            <a:r>
              <a:rPr lang="fa-IR" dirty="0" smtClean="0">
                <a:cs typeface="B Nazanin" panose="00000400000000000000" pitchFamily="2" charset="-78"/>
              </a:rPr>
              <a:t>مطالب گفته شده در کلاس</a:t>
            </a:r>
          </a:p>
          <a:p>
            <a:pPr lvl="2" algn="r" rtl="1"/>
            <a:r>
              <a:rPr lang="fa-IR" dirty="0" smtClean="0">
                <a:cs typeface="B Nazanin" panose="00000400000000000000" pitchFamily="2" charset="-78"/>
              </a:rPr>
              <a:t>کتابهای مرجع درسی</a:t>
            </a:r>
          </a:p>
          <a:p>
            <a:pPr lvl="1" algn="r" rtl="1"/>
            <a:r>
              <a:rPr lang="fa-IR" dirty="0" smtClean="0">
                <a:cs typeface="B Nazanin" panose="00000400000000000000" pitchFamily="2" charset="-78"/>
              </a:rPr>
              <a:t>نمره</a:t>
            </a:r>
          </a:p>
          <a:p>
            <a:pPr lvl="2" algn="r" rtl="1"/>
            <a:r>
              <a:rPr lang="fa-IR" dirty="0" smtClean="0">
                <a:cs typeface="B Nazanin" panose="00000400000000000000" pitchFamily="2" charset="-78"/>
              </a:rPr>
              <a:t>حضور: 2 نمره</a:t>
            </a:r>
          </a:p>
          <a:p>
            <a:pPr lvl="2" algn="r" rtl="1"/>
            <a:r>
              <a:rPr lang="fa-IR" dirty="0" smtClean="0">
                <a:cs typeface="B Nazanin" panose="00000400000000000000" pitchFamily="2" charset="-78"/>
              </a:rPr>
              <a:t>تکلیف و پروژه: 6 نمره</a:t>
            </a:r>
          </a:p>
          <a:p>
            <a:pPr lvl="2" algn="r" rtl="1"/>
            <a:r>
              <a:rPr lang="fa-IR" dirty="0">
                <a:cs typeface="B Nazanin" panose="00000400000000000000" pitchFamily="2" charset="-78"/>
              </a:rPr>
              <a:t>میانترم: 6 نمره</a:t>
            </a:r>
            <a:endParaRPr lang="fa-IR" dirty="0" smtClean="0">
              <a:cs typeface="B Nazanin" panose="00000400000000000000" pitchFamily="2" charset="-78"/>
            </a:endParaRPr>
          </a:p>
          <a:p>
            <a:pPr lvl="2" algn="r" rtl="1"/>
            <a:r>
              <a:rPr lang="fa-IR" dirty="0">
                <a:cs typeface="B Nazanin" panose="00000400000000000000" pitchFamily="2" charset="-78"/>
              </a:rPr>
              <a:t>پایانترم: 6 نمره</a:t>
            </a:r>
            <a:endParaRPr lang="fa-IR" dirty="0" smtClean="0">
              <a:cs typeface="B Nazanin" panose="00000400000000000000" pitchFamily="2" charset="-78"/>
            </a:endParaRPr>
          </a:p>
          <a:p>
            <a:pPr lvl="2" algn="r" rtl="1"/>
            <a:r>
              <a:rPr lang="fa-IR" dirty="0" smtClean="0">
                <a:cs typeface="B Nazanin" panose="00000400000000000000" pitchFamily="2" charset="-78"/>
              </a:rPr>
              <a:t>تبصره: دانشجویانی که بیش از 4 جلسه غیبت نمایند، باید درس را حذف کنند.</a:t>
            </a:r>
          </a:p>
          <a:p>
            <a:pPr lvl="1" algn="r" rtl="1"/>
            <a:r>
              <a:rPr lang="fa-IR" dirty="0" smtClean="0">
                <a:cs typeface="B Nazanin" panose="00000400000000000000" pitchFamily="2" charset="-78"/>
              </a:rPr>
              <a:t>وبگاه درس</a:t>
            </a:r>
          </a:p>
          <a:p>
            <a:pPr lvl="1"/>
            <a:r>
              <a:rPr lang="en-US" sz="2200" dirty="0" smtClean="0">
                <a:cs typeface="B Nazanin" panose="00000400000000000000" pitchFamily="2" charset="-78"/>
                <a:hlinkClick r:id="rId2"/>
              </a:rPr>
              <a:t>Faculty.kashanu.ac.ir/Vahidipour/</a:t>
            </a:r>
            <a:r>
              <a:rPr lang="en-US" sz="2200" dirty="0" err="1" smtClean="0">
                <a:cs typeface="B Nazanin" panose="00000400000000000000" pitchFamily="2" charset="-78"/>
                <a:hlinkClick r:id="rId2"/>
              </a:rPr>
              <a:t>fa</a:t>
            </a:r>
            <a:r>
              <a:rPr lang="en-US" sz="2200" dirty="0" smtClean="0">
                <a:cs typeface="B Nazanin" panose="00000400000000000000" pitchFamily="2" charset="-78"/>
                <a:hlinkClick r:id="rId2"/>
              </a:rPr>
              <a:t>/page/14943/</a:t>
            </a:r>
            <a:r>
              <a:rPr lang="fa-IR" sz="2200" dirty="0" smtClean="0">
                <a:cs typeface="B Nazanin" panose="00000400000000000000" pitchFamily="2" charset="-78"/>
                <a:hlinkClick r:id="rId2"/>
              </a:rPr>
              <a:t>مبانی-بازیابی-و-جستجو-نیمسال-دوم-97-98</a:t>
            </a:r>
            <a:endParaRPr lang="fa-IR" sz="2200" dirty="0" smtClean="0">
              <a:cs typeface="B Nazanin" panose="00000400000000000000" pitchFamily="2" charset="-78"/>
            </a:endParaRPr>
          </a:p>
        </p:txBody>
      </p:sp>
    </p:spTree>
    <p:extLst>
      <p:ext uri="{BB962C8B-B14F-4D97-AF65-F5344CB8AC3E}">
        <p14:creationId xmlns:p14="http://schemas.microsoft.com/office/powerpoint/2010/main" val="354864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شاخص ثانویه</a:t>
            </a:r>
            <a:endParaRPr lang="en-GB" dirty="0">
              <a:cs typeface="B Titr" panose="00000700000000000000" pitchFamily="2" charset="-78"/>
            </a:endParaRPr>
          </a:p>
        </p:txBody>
      </p:sp>
      <p:sp>
        <p:nvSpPr>
          <p:cNvPr id="133123" name="Rectangle 3"/>
          <p:cNvSpPr>
            <a:spLocks noGrp="1" noChangeArrowheads="1"/>
          </p:cNvSpPr>
          <p:nvPr>
            <p:ph idx="1"/>
          </p:nvPr>
        </p:nvSpPr>
        <p:spPr>
          <a:xfrm>
            <a:off x="541930" y="2009633"/>
            <a:ext cx="11108140" cy="4530725"/>
          </a:xfrm>
        </p:spPr>
        <p:txBody>
          <a:bodyPr>
            <a:normAutofit/>
          </a:bodyPr>
          <a:lstStyle/>
          <a:p>
            <a:pPr algn="just" rtl="1">
              <a:defRPr/>
            </a:pPr>
            <a:r>
              <a:rPr lang="fa-IR" dirty="0"/>
              <a:t>اختلاف مهم شاخص اولیه با ثانویه آن است که شاخص ثانویه می‌تواند حاوی </a:t>
            </a:r>
            <a:r>
              <a:rPr lang="fa-IR" dirty="0" smtClean="0"/>
              <a:t>کلیدهای </a:t>
            </a:r>
            <a:r>
              <a:rPr lang="fa-IR" dirty="0"/>
              <a:t>دوگانه باشد.</a:t>
            </a:r>
            <a:endParaRPr lang="en-GB" dirty="0"/>
          </a:p>
          <a:p>
            <a:pPr algn="just" rtl="1" eaLnBrk="1" hangingPunct="1">
              <a:defRPr/>
            </a:pPr>
            <a:r>
              <a:rPr lang="fa-IR" dirty="0" smtClean="0"/>
              <a:t>هنگامی که شاخص ثانویه‌ای موجود باشد، افزودن یک رکورد به فایل به معنای افزودن یک ورودی شاخص ثانویه است.</a:t>
            </a:r>
          </a:p>
          <a:p>
            <a:pPr algn="just" rtl="1">
              <a:defRPr/>
            </a:pPr>
            <a:r>
              <a:rPr lang="fa-IR" dirty="0"/>
              <a:t>بهنگام سازی فایل </a:t>
            </a:r>
            <a:r>
              <a:rPr lang="fa-IR" dirty="0" smtClean="0"/>
              <a:t>داده‌ها </a:t>
            </a:r>
            <a:r>
              <a:rPr lang="fa-IR" dirty="0"/>
              <a:t>فقط هنگامی شاخص ثانویه را تحت تاثیر قرار می‌دهد که کلید اولیه یا ثانویه تغییر یابند</a:t>
            </a:r>
            <a:endParaRPr lang="en-GB" dirty="0"/>
          </a:p>
          <a:p>
            <a:pPr lvl="1" algn="r" rtl="1">
              <a:defRPr/>
            </a:pPr>
            <a:r>
              <a:rPr lang="fa-IR" dirty="0"/>
              <a:t>بهنگام‌سازی باعث تغییر کلید ثانویه می‌شود</a:t>
            </a:r>
          </a:p>
          <a:p>
            <a:pPr lvl="1" algn="r" rtl="1">
              <a:defRPr/>
            </a:pPr>
            <a:r>
              <a:rPr lang="fa-IR" dirty="0" smtClean="0"/>
              <a:t>بهنگام‌سازی </a:t>
            </a:r>
            <a:r>
              <a:rPr lang="fa-IR" dirty="0"/>
              <a:t>باعث تغییر کلید اولیه می‌شود</a:t>
            </a:r>
          </a:p>
          <a:p>
            <a:pPr lvl="1" algn="r" rtl="1">
              <a:defRPr/>
            </a:pPr>
            <a:r>
              <a:rPr lang="fa-IR" dirty="0" smtClean="0"/>
              <a:t>بهنگام‌سازی </a:t>
            </a:r>
            <a:r>
              <a:rPr lang="fa-IR" dirty="0"/>
              <a:t>محدود به فیلدهای دیگر</a:t>
            </a:r>
            <a:endParaRPr lang="en-GB" dirty="0"/>
          </a:p>
          <a:p>
            <a:pPr algn="just" rtl="1" eaLnBrk="1" hangingPunct="1">
              <a:defRPr/>
            </a:pPr>
            <a:endParaRPr lang="en-GB" dirty="0" smtClean="0"/>
          </a:p>
        </p:txBody>
      </p:sp>
    </p:spTree>
    <p:extLst>
      <p:ext uri="{BB962C8B-B14F-4D97-AF65-F5344CB8AC3E}">
        <p14:creationId xmlns:p14="http://schemas.microsoft.com/office/powerpoint/2010/main" val="31680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p:cTn id="7" dur="500" fill="hold"/>
                                        <p:tgtEl>
                                          <p:spTgt spid="133122"/>
                                        </p:tgtEl>
                                        <p:attrNameLst>
                                          <p:attrName>ppt_w</p:attrName>
                                        </p:attrNameLst>
                                      </p:cBhvr>
                                      <p:tavLst>
                                        <p:tav tm="0">
                                          <p:val>
                                            <p:fltVal val="0"/>
                                          </p:val>
                                        </p:tav>
                                        <p:tav tm="100000">
                                          <p:val>
                                            <p:strVal val="#ppt_w"/>
                                          </p:val>
                                        </p:tav>
                                      </p:tavLst>
                                    </p:anim>
                                    <p:anim calcmode="lin" valueType="num">
                                      <p:cBhvr>
                                        <p:cTn id="8" dur="500" fill="hold"/>
                                        <p:tgtEl>
                                          <p:spTgt spid="133122"/>
                                        </p:tgtEl>
                                        <p:attrNameLst>
                                          <p:attrName>ppt_h</p:attrName>
                                        </p:attrNameLst>
                                      </p:cBhvr>
                                      <p:tavLst>
                                        <p:tav tm="0">
                                          <p:val>
                                            <p:fltVal val="0"/>
                                          </p:val>
                                        </p:tav>
                                        <p:tav tm="100000">
                                          <p:val>
                                            <p:strVal val="#ppt_h"/>
                                          </p:val>
                                        </p:tav>
                                      </p:tavLst>
                                    </p:anim>
                                    <p:animEffect transition="in" filter="fade">
                                      <p:cBhvr>
                                        <p:cTn id="9" dur="500"/>
                                        <p:tgtEl>
                                          <p:spTgt spid="13312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23">
                                            <p:txEl>
                                              <p:pRg st="0" end="0"/>
                                            </p:txEl>
                                          </p:spTgt>
                                        </p:tgtEl>
                                        <p:attrNameLst>
                                          <p:attrName>style.visibility</p:attrName>
                                        </p:attrNameLst>
                                      </p:cBhvr>
                                      <p:to>
                                        <p:strVal val="visible"/>
                                      </p:to>
                                    </p:set>
                                    <p:animEffect transition="in" filter="fade">
                                      <p:cBhvr>
                                        <p:cTn id="14" dur="1000">
                                          <p:stCondLst>
                                            <p:cond delay="0"/>
                                          </p:stCondLst>
                                        </p:cTn>
                                        <p:tgtEl>
                                          <p:spTgt spid="1331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23">
                                            <p:txEl>
                                              <p:pRg st="1" end="1"/>
                                            </p:txEl>
                                          </p:spTgt>
                                        </p:tgtEl>
                                        <p:attrNameLst>
                                          <p:attrName>style.visibility</p:attrName>
                                        </p:attrNameLst>
                                      </p:cBhvr>
                                      <p:to>
                                        <p:strVal val="visible"/>
                                      </p:to>
                                    </p:set>
                                    <p:animEffect transition="in" filter="fade">
                                      <p:cBhvr>
                                        <p:cTn id="19" dur="1000">
                                          <p:stCondLst>
                                            <p:cond delay="0"/>
                                          </p:stCondLst>
                                        </p:cTn>
                                        <p:tgtEl>
                                          <p:spTgt spid="13312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123">
                                            <p:txEl>
                                              <p:pRg st="2" end="2"/>
                                            </p:txEl>
                                          </p:spTgt>
                                        </p:tgtEl>
                                        <p:attrNameLst>
                                          <p:attrName>style.visibility</p:attrName>
                                        </p:attrNameLst>
                                      </p:cBhvr>
                                      <p:to>
                                        <p:strVal val="visible"/>
                                      </p:to>
                                    </p:set>
                                    <p:animEffect transition="in" filter="fade">
                                      <p:cBhvr>
                                        <p:cTn id="24" dur="1000">
                                          <p:stCondLst>
                                            <p:cond delay="0"/>
                                          </p:stCondLst>
                                        </p:cTn>
                                        <p:tgtEl>
                                          <p:spTgt spid="133123">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3123">
                                            <p:txEl>
                                              <p:pRg st="3" end="3"/>
                                            </p:txEl>
                                          </p:spTgt>
                                        </p:tgtEl>
                                        <p:attrNameLst>
                                          <p:attrName>style.visibility</p:attrName>
                                        </p:attrNameLst>
                                      </p:cBhvr>
                                      <p:to>
                                        <p:strVal val="visible"/>
                                      </p:to>
                                    </p:set>
                                    <p:animEffect transition="in" filter="fade">
                                      <p:cBhvr>
                                        <p:cTn id="27" dur="1000">
                                          <p:stCondLst>
                                            <p:cond delay="0"/>
                                          </p:stCondLst>
                                        </p:cTn>
                                        <p:tgtEl>
                                          <p:spTgt spid="13312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3123">
                                            <p:txEl>
                                              <p:pRg st="4" end="4"/>
                                            </p:txEl>
                                          </p:spTgt>
                                        </p:tgtEl>
                                        <p:attrNameLst>
                                          <p:attrName>style.visibility</p:attrName>
                                        </p:attrNameLst>
                                      </p:cBhvr>
                                      <p:to>
                                        <p:strVal val="visible"/>
                                      </p:to>
                                    </p:set>
                                    <p:animEffect transition="in" filter="fade">
                                      <p:cBhvr>
                                        <p:cTn id="30" dur="1000">
                                          <p:stCondLst>
                                            <p:cond delay="0"/>
                                          </p:stCondLst>
                                        </p:cTn>
                                        <p:tgtEl>
                                          <p:spTgt spid="13312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3123">
                                            <p:txEl>
                                              <p:pRg st="5" end="5"/>
                                            </p:txEl>
                                          </p:spTgt>
                                        </p:tgtEl>
                                        <p:attrNameLst>
                                          <p:attrName>style.visibility</p:attrName>
                                        </p:attrNameLst>
                                      </p:cBhvr>
                                      <p:to>
                                        <p:strVal val="visible"/>
                                      </p:to>
                                    </p:set>
                                    <p:animEffect transition="in" filter="fade">
                                      <p:cBhvr>
                                        <p:cTn id="33" dur="1000">
                                          <p:stCondLst>
                                            <p:cond delay="0"/>
                                          </p:stCondLst>
                                        </p:cTn>
                                        <p:tgtEl>
                                          <p:spTgt spid="133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اجزای درس بازیابی اطلاعات و جستجو</a:t>
            </a:r>
            <a:endParaRPr lang="en-US" dirty="0">
              <a:cs typeface="B Titr" panose="00000700000000000000" pitchFamily="2" charset="-78"/>
            </a:endParaRPr>
          </a:p>
        </p:txBody>
      </p:sp>
      <p:graphicFrame>
        <p:nvGraphicFramePr>
          <p:cNvPr id="4" name="Diagram 3"/>
          <p:cNvGraphicFramePr/>
          <p:nvPr>
            <p:extLst>
              <p:ext uri="{D42A27DB-BD31-4B8C-83A1-F6EECF244321}">
                <p14:modId xmlns:p14="http://schemas.microsoft.com/office/powerpoint/2010/main" val="2842360356"/>
              </p:ext>
            </p:extLst>
          </p:nvPr>
        </p:nvGraphicFramePr>
        <p:xfrm>
          <a:off x="2373194" y="133381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rot="18660882">
            <a:off x="1542197" y="2893325"/>
            <a:ext cx="1555845" cy="369332"/>
          </a:xfrm>
          <a:prstGeom prst="rect">
            <a:avLst/>
          </a:prstGeom>
          <a:noFill/>
        </p:spPr>
        <p:txBody>
          <a:bodyPr wrap="square" rtlCol="0">
            <a:spAutoFit/>
          </a:bodyPr>
          <a:lstStyle/>
          <a:p>
            <a:r>
              <a:rPr lang="fa-IR" dirty="0" smtClean="0">
                <a:solidFill>
                  <a:srgbClr val="FF0000"/>
                </a:solidFill>
              </a:rPr>
              <a:t>قسمت اول درس</a:t>
            </a:r>
            <a:endParaRPr lang="en-US" dirty="0">
              <a:solidFill>
                <a:srgbClr val="FF0000"/>
              </a:solidFill>
            </a:endParaRPr>
          </a:p>
        </p:txBody>
      </p:sp>
      <p:sp>
        <p:nvSpPr>
          <p:cNvPr id="7" name="TextBox 6"/>
          <p:cNvSpPr txBox="1"/>
          <p:nvPr/>
        </p:nvSpPr>
        <p:spPr>
          <a:xfrm rot="18660882">
            <a:off x="1542196" y="5393140"/>
            <a:ext cx="1555845" cy="369332"/>
          </a:xfrm>
          <a:prstGeom prst="rect">
            <a:avLst/>
          </a:prstGeom>
          <a:noFill/>
        </p:spPr>
        <p:txBody>
          <a:bodyPr wrap="square" rtlCol="0">
            <a:spAutoFit/>
          </a:bodyPr>
          <a:lstStyle/>
          <a:p>
            <a:r>
              <a:rPr lang="fa-IR" dirty="0" smtClean="0">
                <a:solidFill>
                  <a:srgbClr val="FF0000"/>
                </a:solidFill>
              </a:rPr>
              <a:t>قسمت دوم درس</a:t>
            </a:r>
            <a:endParaRPr lang="en-US" dirty="0">
              <a:solidFill>
                <a:srgbClr val="FF0000"/>
              </a:solidFill>
            </a:endParaRPr>
          </a:p>
        </p:txBody>
      </p:sp>
    </p:spTree>
    <p:extLst>
      <p:ext uri="{BB962C8B-B14F-4D97-AF65-F5344CB8AC3E}">
        <p14:creationId xmlns:p14="http://schemas.microsoft.com/office/powerpoint/2010/main" val="95464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cs typeface="B Titr" panose="00000700000000000000" pitchFamily="2" charset="-78"/>
              </a:rPr>
              <a:t>مرور سریع درس</a:t>
            </a:r>
            <a:endParaRPr lang="en-US" dirty="0">
              <a:cs typeface="B Titr" panose="00000700000000000000" pitchFamily="2" charset="-78"/>
            </a:endParaRPr>
          </a:p>
        </p:txBody>
      </p:sp>
      <p:sp>
        <p:nvSpPr>
          <p:cNvPr id="3" name="Content Placeholder 2"/>
          <p:cNvSpPr>
            <a:spLocks noGrp="1"/>
          </p:cNvSpPr>
          <p:nvPr>
            <p:ph idx="1"/>
          </p:nvPr>
        </p:nvSpPr>
        <p:spPr>
          <a:xfrm>
            <a:off x="838200" y="1825625"/>
            <a:ext cx="10515600" cy="4643414"/>
          </a:xfrm>
        </p:spPr>
        <p:txBody>
          <a:bodyPr>
            <a:normAutofit fontScale="92500" lnSpcReduction="20000"/>
          </a:bodyPr>
          <a:lstStyle/>
          <a:p>
            <a:pPr algn="r" rtl="1"/>
            <a:r>
              <a:rPr lang="fa-IR" dirty="0" smtClean="0"/>
              <a:t>درس ذخیره و بازیابی اطلاعات پیش نیاز درس پایگاه داده‌ها بوده است.</a:t>
            </a:r>
          </a:p>
          <a:p>
            <a:pPr algn="r" rtl="1"/>
            <a:r>
              <a:rPr lang="fa-IR" dirty="0" smtClean="0"/>
              <a:t>درس بازیابی پیشرفته اطلاعات در دوره کارشناسی ارشد مطرح است.</a:t>
            </a:r>
          </a:p>
          <a:p>
            <a:pPr algn="r" rtl="1"/>
            <a:r>
              <a:rPr lang="fa-IR" smtClean="0"/>
              <a:t>انواع جستجو:</a:t>
            </a:r>
          </a:p>
          <a:p>
            <a:pPr lvl="1" algn="r" rtl="1"/>
            <a:r>
              <a:rPr lang="fa-IR" smtClean="0"/>
              <a:t>جستجوی </a:t>
            </a:r>
            <a:r>
              <a:rPr lang="fa-IR" dirty="0" smtClean="0"/>
              <a:t>ترتیبی و مستقیم</a:t>
            </a:r>
          </a:p>
          <a:p>
            <a:pPr lvl="1" algn="r" rtl="1"/>
            <a:r>
              <a:rPr lang="fa-IR" dirty="0" smtClean="0"/>
              <a:t>جستجوی </a:t>
            </a:r>
            <a:r>
              <a:rPr lang="en-US" dirty="0" err="1" smtClean="0"/>
              <a:t>ctrl+f</a:t>
            </a:r>
            <a:r>
              <a:rPr lang="fa-IR" dirty="0" smtClean="0"/>
              <a:t> در یک فایل</a:t>
            </a:r>
          </a:p>
          <a:p>
            <a:pPr lvl="2" algn="r" rtl="1"/>
            <a:r>
              <a:rPr lang="fa-IR" dirty="0" smtClean="0"/>
              <a:t>روشهای </a:t>
            </a:r>
            <a:r>
              <a:rPr lang="en-US" dirty="0" smtClean="0"/>
              <a:t>string matching</a:t>
            </a:r>
            <a:r>
              <a:rPr lang="fa-IR" dirty="0" smtClean="0"/>
              <a:t>: سعی در افزایش سرعت جستجوی ترتیبی در متن</a:t>
            </a:r>
          </a:p>
          <a:p>
            <a:pPr lvl="2" algn="r" rtl="1"/>
            <a:r>
              <a:rPr lang="fa-IR" dirty="0" smtClean="0"/>
              <a:t> افزایش کارایی جستجو با کاراکترهای </a:t>
            </a:r>
            <a:r>
              <a:rPr lang="en-US" dirty="0" smtClean="0"/>
              <a:t>*</a:t>
            </a:r>
            <a:r>
              <a:rPr lang="fa-IR" dirty="0" smtClean="0"/>
              <a:t>، </a:t>
            </a:r>
            <a:r>
              <a:rPr lang="en-US" dirty="0" smtClean="0"/>
              <a:t>?</a:t>
            </a:r>
            <a:r>
              <a:rPr lang="fa-IR" dirty="0" smtClean="0"/>
              <a:t>، </a:t>
            </a:r>
            <a:r>
              <a:rPr lang="en-US" dirty="0" smtClean="0"/>
              <a:t>+</a:t>
            </a:r>
            <a:r>
              <a:rPr lang="fa-IR" dirty="0" smtClean="0"/>
              <a:t> و... در عبارتهای جستجو</a:t>
            </a:r>
          </a:p>
          <a:p>
            <a:pPr lvl="2" algn="r" rtl="1"/>
            <a:r>
              <a:rPr lang="fa-IR" dirty="0" smtClean="0"/>
              <a:t>نتایج جستجو رتبه بندی</a:t>
            </a:r>
            <a:r>
              <a:rPr lang="en-US" dirty="0" smtClean="0"/>
              <a:t> Ranking </a:t>
            </a:r>
            <a:r>
              <a:rPr lang="fa-IR" dirty="0" smtClean="0"/>
              <a:t> ندارد</a:t>
            </a:r>
          </a:p>
          <a:p>
            <a:pPr lvl="2" algn="r" rtl="1"/>
            <a:r>
              <a:rPr lang="fa-IR" dirty="0" smtClean="0"/>
              <a:t>روشهای مبتنی بر شاخص مانند </a:t>
            </a:r>
            <a:r>
              <a:rPr lang="en-US" dirty="0" smtClean="0"/>
              <a:t>suffix tree</a:t>
            </a:r>
            <a:r>
              <a:rPr lang="fa-IR" dirty="0" smtClean="0"/>
              <a:t>: افزایش سرعت جستجو.</a:t>
            </a:r>
          </a:p>
          <a:p>
            <a:pPr lvl="1" algn="r" rtl="1"/>
            <a:r>
              <a:rPr lang="fa-IR" dirty="0" smtClean="0"/>
              <a:t>جستجو در پایگاه داده‌ها</a:t>
            </a:r>
          </a:p>
          <a:p>
            <a:pPr lvl="2" algn="r" rtl="1"/>
            <a:r>
              <a:rPr lang="fa-IR" dirty="0" smtClean="0"/>
              <a:t>کلید اولیه، فایل شاخص...</a:t>
            </a:r>
          </a:p>
          <a:p>
            <a:pPr lvl="1" algn="r" rtl="1"/>
            <a:r>
              <a:rPr lang="fa-IR" dirty="0" smtClean="0"/>
              <a:t>جستجو در وب (اسناد متعدد)</a:t>
            </a:r>
          </a:p>
          <a:p>
            <a:pPr lvl="2" algn="r" rtl="1"/>
            <a:r>
              <a:rPr lang="fa-IR" dirty="0" smtClean="0"/>
              <a:t>موتورهای جستجو </a:t>
            </a:r>
          </a:p>
          <a:p>
            <a:pPr lvl="2" algn="r" rtl="1"/>
            <a:r>
              <a:rPr lang="fa-IR" dirty="0" smtClean="0"/>
              <a:t>اسناد ساخت یافته نیستند</a:t>
            </a:r>
          </a:p>
          <a:p>
            <a:pPr lvl="2" algn="r" rtl="1"/>
            <a:r>
              <a:rPr lang="fa-IR" dirty="0" smtClean="0"/>
              <a:t>نتایج جستجو رتبه بندی می‌شوند.</a:t>
            </a:r>
          </a:p>
          <a:p>
            <a:pPr lvl="2" algn="r" rtl="1"/>
            <a:endParaRPr lang="en-US" dirty="0"/>
          </a:p>
        </p:txBody>
      </p:sp>
    </p:spTree>
    <p:extLst>
      <p:ext uri="{BB962C8B-B14F-4D97-AF65-F5344CB8AC3E}">
        <p14:creationId xmlns:p14="http://schemas.microsoft.com/office/powerpoint/2010/main" val="135499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مراجع درس</a:t>
            </a:r>
            <a:endParaRPr lang="en-US" dirty="0"/>
          </a:p>
        </p:txBody>
      </p:sp>
      <p:sp>
        <p:nvSpPr>
          <p:cNvPr id="3" name="Content Placeholder 2"/>
          <p:cNvSpPr>
            <a:spLocks noGrp="1"/>
          </p:cNvSpPr>
          <p:nvPr>
            <p:ph idx="1"/>
          </p:nvPr>
        </p:nvSpPr>
        <p:spPr/>
        <p:txBody>
          <a:bodyPr>
            <a:normAutofit/>
          </a:bodyPr>
          <a:lstStyle/>
          <a:p>
            <a:endParaRPr lang="en-US" dirty="0"/>
          </a:p>
          <a:p>
            <a:pPr algn="r" rtl="1"/>
            <a:r>
              <a:rPr lang="fa-IR" dirty="0" smtClean="0"/>
              <a:t>م. ج. فولک و سایر همکاران، ساختار فایل‌ها، 1383. </a:t>
            </a:r>
            <a:endParaRPr lang="de-DE" dirty="0" smtClean="0"/>
          </a:p>
          <a:p>
            <a:r>
              <a:rPr lang="de-DE" dirty="0" smtClean="0"/>
              <a:t>W. Bruce Croft, Donald Metzler, Trevor Strohman , </a:t>
            </a:r>
            <a:r>
              <a:rPr lang="en-US" i="1" dirty="0" smtClean="0"/>
              <a:t>Search </a:t>
            </a:r>
            <a:r>
              <a:rPr lang="en-US" i="1" dirty="0"/>
              <a:t>Engines: </a:t>
            </a:r>
            <a:r>
              <a:rPr lang="en-US" i="1" dirty="0" smtClean="0"/>
              <a:t>Information </a:t>
            </a:r>
            <a:r>
              <a:rPr lang="en-US" i="1" dirty="0"/>
              <a:t>Retrieval in </a:t>
            </a:r>
            <a:r>
              <a:rPr lang="en-US" i="1" dirty="0" smtClean="0"/>
              <a:t>Practice, </a:t>
            </a:r>
            <a:r>
              <a:rPr lang="en-US" dirty="0" smtClean="0"/>
              <a:t>Pearson </a:t>
            </a:r>
            <a:r>
              <a:rPr lang="en-US" dirty="0"/>
              <a:t>Education, </a:t>
            </a:r>
            <a:r>
              <a:rPr lang="en-US" dirty="0" smtClean="0"/>
              <a:t>2010.</a:t>
            </a:r>
          </a:p>
          <a:p>
            <a:r>
              <a:rPr lang="en-US" dirty="0" smtClean="0"/>
              <a:t>Ricardo </a:t>
            </a:r>
            <a:r>
              <a:rPr lang="en-US" dirty="0" err="1" smtClean="0"/>
              <a:t>Baeza</a:t>
            </a:r>
            <a:r>
              <a:rPr lang="en-US" dirty="0" smtClean="0"/>
              <a:t>-Yates and </a:t>
            </a:r>
            <a:r>
              <a:rPr lang="en-US" dirty="0" err="1" smtClean="0"/>
              <a:t>Berthier</a:t>
            </a:r>
            <a:r>
              <a:rPr lang="en-US" dirty="0" smtClean="0"/>
              <a:t> </a:t>
            </a:r>
            <a:r>
              <a:rPr lang="en-US" dirty="0" err="1" smtClean="0"/>
              <a:t>Ribeiro-Neto</a:t>
            </a:r>
            <a:r>
              <a:rPr lang="en-US" dirty="0" smtClean="0"/>
              <a:t>, Modern </a:t>
            </a:r>
            <a:r>
              <a:rPr lang="en-US" dirty="0"/>
              <a:t>Information Retrieval: </a:t>
            </a:r>
            <a:r>
              <a:rPr lang="en-US" dirty="0" smtClean="0"/>
              <a:t>The </a:t>
            </a:r>
            <a:r>
              <a:rPr lang="en-US" dirty="0"/>
              <a:t>Concepts and Technology behind Search </a:t>
            </a:r>
            <a:r>
              <a:rPr lang="en-US" dirty="0" smtClean="0"/>
              <a:t>(</a:t>
            </a:r>
            <a:r>
              <a:rPr lang="en-US" dirty="0"/>
              <a:t>2nd </a:t>
            </a:r>
            <a:r>
              <a:rPr lang="en-US" dirty="0" smtClean="0"/>
              <a:t>Edition), ACM </a:t>
            </a:r>
            <a:r>
              <a:rPr lang="en-US" dirty="0"/>
              <a:t>Press Books, </a:t>
            </a:r>
            <a:r>
              <a:rPr lang="en-US" dirty="0" smtClean="0"/>
              <a:t>2010.</a:t>
            </a:r>
          </a:p>
          <a:p>
            <a:r>
              <a:rPr lang="en-US" dirty="0" smtClean="0"/>
              <a:t>C. Manning, P. </a:t>
            </a:r>
            <a:r>
              <a:rPr lang="en-US" dirty="0" err="1" smtClean="0"/>
              <a:t>Raghavan</a:t>
            </a:r>
            <a:r>
              <a:rPr lang="en-US" dirty="0" smtClean="0"/>
              <a:t>, and H. </a:t>
            </a:r>
            <a:r>
              <a:rPr lang="en-US" dirty="0" err="1" smtClean="0"/>
              <a:t>Schütze</a:t>
            </a:r>
            <a:r>
              <a:rPr lang="en-US" dirty="0" smtClean="0"/>
              <a:t> , Introduction </a:t>
            </a:r>
            <a:r>
              <a:rPr lang="en-US" dirty="0"/>
              <a:t>to Information </a:t>
            </a:r>
            <a:r>
              <a:rPr lang="en-US" dirty="0" smtClean="0"/>
              <a:t>Retrieval, Cambridge </a:t>
            </a:r>
            <a:r>
              <a:rPr lang="en-US" dirty="0"/>
              <a:t>University Press, </a:t>
            </a:r>
            <a:r>
              <a:rPr lang="en-US" dirty="0" smtClean="0"/>
              <a:t>2008.</a:t>
            </a:r>
            <a:endParaRPr lang="en-US" dirty="0"/>
          </a:p>
        </p:txBody>
      </p:sp>
    </p:spTree>
    <p:extLst>
      <p:ext uri="{BB962C8B-B14F-4D97-AF65-F5344CB8AC3E}">
        <p14:creationId xmlns:p14="http://schemas.microsoft.com/office/powerpoint/2010/main" val="3033383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normAutofit/>
          </a:bodyPr>
          <a:lstStyle/>
          <a:p>
            <a:pPr algn="ctr" rtl="1"/>
            <a:r>
              <a:rPr lang="fa-IR" dirty="0">
                <a:cs typeface="B Titr" panose="00000700000000000000" pitchFamily="2" charset="-78"/>
              </a:rPr>
              <a:t>فیلد</a:t>
            </a:r>
            <a:endParaRPr lang="en-US" dirty="0">
              <a:cs typeface="B Titr" panose="00000700000000000000" pitchFamily="2" charset="-78"/>
            </a:endParaRPr>
          </a:p>
        </p:txBody>
      </p:sp>
      <p:sp>
        <p:nvSpPr>
          <p:cNvPr id="71683" name="Rectangle 3"/>
          <p:cNvSpPr>
            <a:spLocks noGrp="1"/>
          </p:cNvSpPr>
          <p:nvPr>
            <p:ph idx="1"/>
          </p:nvPr>
        </p:nvSpPr>
        <p:spPr/>
        <p:txBody>
          <a:bodyPr/>
          <a:lstStyle/>
          <a:p>
            <a:pPr marL="495300" indent="-495300" algn="r" rtl="1">
              <a:buNone/>
            </a:pPr>
            <a:r>
              <a:rPr lang="fa-IR" sz="3200" dirty="0">
                <a:cs typeface="B Nazanin" panose="00000400000000000000" pitchFamily="2" charset="-78"/>
              </a:rPr>
              <a:t>واحد اصلی داده ها فیلد است</a:t>
            </a:r>
            <a:r>
              <a:rPr lang="fa-IR" dirty="0">
                <a:cs typeface="B Nazanin" panose="00000400000000000000" pitchFamily="2" charset="-78"/>
              </a:rPr>
              <a:t>.</a:t>
            </a:r>
          </a:p>
          <a:p>
            <a:pPr marL="495300" indent="-495300" algn="r" rtl="1">
              <a:buClr>
                <a:schemeClr val="tx1"/>
              </a:buClr>
              <a:buNone/>
            </a:pPr>
            <a:endParaRPr lang="fa-IR" sz="2200" dirty="0">
              <a:cs typeface="B Nazanin" panose="00000400000000000000" pitchFamily="2" charset="-78"/>
            </a:endParaRPr>
          </a:p>
          <a:p>
            <a:pPr marL="495300" indent="-495300" algn="r" rtl="1">
              <a:buClr>
                <a:schemeClr val="tx1"/>
              </a:buClr>
              <a:buNone/>
            </a:pPr>
            <a:r>
              <a:rPr lang="fa-IR" sz="2400" dirty="0">
                <a:cs typeface="B Nazanin" panose="00000400000000000000" pitchFamily="2" charset="-78"/>
              </a:rPr>
              <a:t>چهارروش متداول جدا کردن یک فیلد از فیلد بعدی:</a:t>
            </a:r>
          </a:p>
          <a:p>
            <a:pPr marL="495300" indent="-495300" algn="r" rtl="1">
              <a:buClr>
                <a:schemeClr val="accent2"/>
              </a:buClr>
              <a:buNone/>
            </a:pPr>
            <a:endParaRPr lang="fa-IR" sz="2200" dirty="0">
              <a:cs typeface="B Nazanin" panose="00000400000000000000" pitchFamily="2" charset="-78"/>
            </a:endParaRPr>
          </a:p>
          <a:p>
            <a:pPr marL="1068388" lvl="2" indent="-400050" algn="r" rtl="1">
              <a:buFont typeface="Wingdings" panose="05000000000000000000" pitchFamily="2" charset="2"/>
              <a:buChar char="v"/>
            </a:pPr>
            <a:r>
              <a:rPr lang="fa-IR" b="1" dirty="0">
                <a:cs typeface="B Nazanin" panose="00000400000000000000" pitchFamily="2" charset="-78"/>
              </a:rPr>
              <a:t>شروع کردن فیلدها درطولهای قابل پیش بینی.</a:t>
            </a:r>
          </a:p>
          <a:p>
            <a:pPr marL="1068388" lvl="2" indent="-400050" algn="r" rtl="1">
              <a:buFont typeface="Wingdings" panose="05000000000000000000" pitchFamily="2" charset="2"/>
              <a:buChar char="v"/>
            </a:pPr>
            <a:r>
              <a:rPr lang="fa-IR" b="1" dirty="0">
                <a:cs typeface="B Nazanin" panose="00000400000000000000" pitchFamily="2" charset="-78"/>
              </a:rPr>
              <a:t>شروع کردن هرفیلدی با نشانگرطول فیلد.</a:t>
            </a:r>
          </a:p>
          <a:p>
            <a:pPr marL="1068388" lvl="2" indent="-400050" algn="r" rtl="1">
              <a:buFont typeface="Wingdings" panose="05000000000000000000" pitchFamily="2" charset="2"/>
              <a:buChar char="v"/>
            </a:pPr>
            <a:r>
              <a:rPr lang="fa-IR" b="1" dirty="0">
                <a:cs typeface="B Nazanin" panose="00000400000000000000" pitchFamily="2" charset="-78"/>
              </a:rPr>
              <a:t>قراردادن یک فاصل </a:t>
            </a:r>
            <a:r>
              <a:rPr lang="en-US" b="1" dirty="0">
                <a:cs typeface="B Nazanin" panose="00000400000000000000" pitchFamily="2" charset="-78"/>
              </a:rPr>
              <a:t>(</a:t>
            </a:r>
            <a:r>
              <a:rPr lang="en-US" b="1" dirty="0" err="1">
                <a:cs typeface="B Nazanin" panose="00000400000000000000" pitchFamily="2" charset="-78"/>
              </a:rPr>
              <a:t>delmitier</a:t>
            </a:r>
            <a:r>
              <a:rPr lang="en-US" b="1" dirty="0">
                <a:cs typeface="B Nazanin" panose="00000400000000000000" pitchFamily="2" charset="-78"/>
              </a:rPr>
              <a:t>)</a:t>
            </a:r>
            <a:r>
              <a:rPr lang="fa-IR" b="1" dirty="0">
                <a:cs typeface="B Nazanin" panose="00000400000000000000" pitchFamily="2" charset="-78"/>
              </a:rPr>
              <a:t> درانتهای هرفیلد برای جدا کردن آن ازفیلد بعدی.</a:t>
            </a:r>
          </a:p>
          <a:p>
            <a:pPr marL="1068388" lvl="2" indent="-400050" algn="r" rtl="1">
              <a:buFont typeface="Wingdings" panose="05000000000000000000" pitchFamily="2" charset="2"/>
              <a:buChar char="v"/>
            </a:pPr>
            <a:r>
              <a:rPr lang="fa-IR" b="1" dirty="0">
                <a:cs typeface="B Nazanin" panose="00000400000000000000" pitchFamily="2" charset="-78"/>
              </a:rPr>
              <a:t>استفاده ازیک عبارت کلیدی برای شناسایی هرفیلد ومحتویات آن.</a:t>
            </a:r>
            <a:endParaRPr lang="en-US" b="1" dirty="0">
              <a:cs typeface="B Nazanin" panose="00000400000000000000" pitchFamily="2" charset="-78"/>
            </a:endParaRPr>
          </a:p>
          <a:p>
            <a:pPr marL="495300" indent="-495300" algn="just">
              <a:buNone/>
            </a:pPr>
            <a:endParaRPr lang="en-US" sz="2000" b="1" dirty="0">
              <a:cs typeface="B Nazanin" panose="00000400000000000000" pitchFamily="2" charset="-78"/>
            </a:endParaRPr>
          </a:p>
        </p:txBody>
      </p:sp>
    </p:spTree>
    <p:extLst>
      <p:ext uri="{BB962C8B-B14F-4D97-AF65-F5344CB8AC3E}">
        <p14:creationId xmlns:p14="http://schemas.microsoft.com/office/powerpoint/2010/main" val="165160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057400" y="533400"/>
            <a:ext cx="8229600" cy="1143000"/>
          </a:xfrm>
        </p:spPr>
        <p:txBody>
          <a:bodyPr>
            <a:normAutofit/>
          </a:bodyPr>
          <a:lstStyle/>
          <a:p>
            <a:pPr algn="ctr"/>
            <a:r>
              <a:rPr lang="fa-IR" dirty="0">
                <a:cs typeface="B Titr" panose="00000700000000000000" pitchFamily="2" charset="-78"/>
              </a:rPr>
              <a:t>رکورد</a:t>
            </a:r>
            <a:endParaRPr lang="en-US" dirty="0">
              <a:cs typeface="B Titr" panose="00000700000000000000" pitchFamily="2" charset="-78"/>
            </a:endParaRPr>
          </a:p>
        </p:txBody>
      </p:sp>
      <p:sp>
        <p:nvSpPr>
          <p:cNvPr id="31747" name="Rectangle 3"/>
          <p:cNvSpPr>
            <a:spLocks noGrp="1"/>
          </p:cNvSpPr>
          <p:nvPr>
            <p:ph idx="1"/>
          </p:nvPr>
        </p:nvSpPr>
        <p:spPr/>
        <p:txBody>
          <a:bodyPr/>
          <a:lstStyle/>
          <a:p>
            <a:pPr algn="just" rtl="1">
              <a:buFont typeface="Wingdings 2" panose="05020102010507070707" pitchFamily="18" charset="2"/>
              <a:buNone/>
            </a:pPr>
            <a:r>
              <a:rPr lang="fa-IR" sz="3200" dirty="0">
                <a:cs typeface="B Nazanin" panose="00000400000000000000" pitchFamily="2" charset="-78"/>
              </a:rPr>
              <a:t>رکورد مجموعه ای از فیلدهاست.</a:t>
            </a:r>
          </a:p>
          <a:p>
            <a:pPr algn="just" rtl="1">
              <a:buFont typeface="Wingdings 2" panose="05020102010507070707" pitchFamily="18" charset="2"/>
              <a:buNone/>
            </a:pPr>
            <a:endParaRPr lang="fa-IR" dirty="0">
              <a:cs typeface="B Nazanin" panose="00000400000000000000" pitchFamily="2" charset="-78"/>
            </a:endParaRPr>
          </a:p>
          <a:p>
            <a:pPr algn="just" rtl="1">
              <a:buFont typeface="Wingdings 2" panose="05020102010507070707" pitchFamily="18" charset="2"/>
              <a:buNone/>
            </a:pPr>
            <a:r>
              <a:rPr lang="fa-IR" dirty="0">
                <a:cs typeface="B Nazanin" panose="00000400000000000000" pitchFamily="2" charset="-78"/>
              </a:rPr>
              <a:t>بعضی از روش های سازماندهی رکوردهای فایل عبارتند از:</a:t>
            </a:r>
          </a:p>
          <a:p>
            <a:pPr lvl="2" algn="just" rtl="1">
              <a:buClr>
                <a:schemeClr val="folHlink"/>
              </a:buClr>
              <a:buFont typeface="Wingdings" panose="05000000000000000000" pitchFamily="2" charset="2"/>
              <a:buChar char="v"/>
            </a:pPr>
            <a:r>
              <a:rPr lang="fa-IR" b="1" dirty="0" smtClean="0">
                <a:cs typeface="B Nazanin" panose="00000400000000000000" pitchFamily="2" charset="-78"/>
              </a:rPr>
              <a:t>قابل </a:t>
            </a:r>
            <a:r>
              <a:rPr lang="fa-IR" b="1" dirty="0">
                <a:cs typeface="B Nazanin" panose="00000400000000000000" pitchFamily="2" charset="-78"/>
              </a:rPr>
              <a:t>پیش بینی کردن طول رکوردها بر حسب بایت.</a:t>
            </a:r>
          </a:p>
          <a:p>
            <a:pPr lvl="2" algn="just" rtl="1">
              <a:buClr>
                <a:schemeClr val="folHlink"/>
              </a:buClr>
              <a:buFont typeface="Wingdings" panose="05000000000000000000" pitchFamily="2" charset="2"/>
              <a:buChar char="v"/>
            </a:pPr>
            <a:r>
              <a:rPr lang="fa-IR" b="1" dirty="0">
                <a:cs typeface="B Nazanin" panose="00000400000000000000" pitchFamily="2" charset="-78"/>
              </a:rPr>
              <a:t>قابل پیش بینی کردن طول رکوردها بر حسب فیلدها.</a:t>
            </a:r>
          </a:p>
          <a:p>
            <a:pPr lvl="2" algn="just" rtl="1">
              <a:buClr>
                <a:schemeClr val="folHlink"/>
              </a:buClr>
              <a:buFont typeface="Wingdings" panose="05000000000000000000" pitchFamily="2" charset="2"/>
              <a:buChar char="v"/>
            </a:pPr>
            <a:r>
              <a:rPr lang="fa-IR" b="1" dirty="0">
                <a:cs typeface="B Nazanin" panose="00000400000000000000" pitchFamily="2" charset="-78"/>
              </a:rPr>
              <a:t>شروع هر رکورد با نشانگر طول، که تعداد بایتهای رکورد را نشان میدهد.</a:t>
            </a:r>
          </a:p>
          <a:p>
            <a:pPr lvl="2" algn="just" rtl="1">
              <a:buClr>
                <a:schemeClr val="folHlink"/>
              </a:buClr>
              <a:buFont typeface="Wingdings" panose="05000000000000000000" pitchFamily="2" charset="2"/>
              <a:buChar char="v"/>
            </a:pPr>
            <a:r>
              <a:rPr lang="fa-IR" b="1" dirty="0">
                <a:cs typeface="B Nazanin" panose="00000400000000000000" pitchFamily="2" charset="-78"/>
              </a:rPr>
              <a:t>استفاده از فایل دیگری برای آدرس شروع هر رکورد.</a:t>
            </a:r>
          </a:p>
          <a:p>
            <a:pPr lvl="2" algn="just" rtl="1">
              <a:buClr>
                <a:schemeClr val="folHlink"/>
              </a:buClr>
              <a:buFont typeface="Wingdings" panose="05000000000000000000" pitchFamily="2" charset="2"/>
              <a:buChar char="v"/>
            </a:pPr>
            <a:r>
              <a:rPr lang="fa-IR" b="1" dirty="0">
                <a:cs typeface="B Nazanin" panose="00000400000000000000" pitchFamily="2" charset="-78"/>
              </a:rPr>
              <a:t>قرار دادن فاصل در انتهای هر رکورد، برای جدا کردن آن از رکورد بعدی</a:t>
            </a:r>
            <a:r>
              <a:rPr lang="fa-IR" b="1" dirty="0" smtClean="0">
                <a:cs typeface="B Nazanin" panose="00000400000000000000" pitchFamily="2" charset="-78"/>
              </a:rPr>
              <a:t>.</a:t>
            </a:r>
          </a:p>
          <a:p>
            <a:pPr algn="just" rtl="1">
              <a:buClr>
                <a:schemeClr val="folHlink"/>
              </a:buClr>
            </a:pPr>
            <a:r>
              <a:rPr lang="fa-IR" b="1" dirty="0" smtClean="0">
                <a:cs typeface="B Nazanin" panose="00000400000000000000" pitchFamily="2" charset="-78"/>
              </a:rPr>
              <a:t>رکورد با طول ثابت و متغیر</a:t>
            </a:r>
            <a:endParaRPr lang="en-US" b="1" dirty="0">
              <a:cs typeface="B Nazanin" panose="00000400000000000000" pitchFamily="2" charset="-78"/>
            </a:endParaRPr>
          </a:p>
        </p:txBody>
      </p:sp>
    </p:spTree>
    <p:extLst>
      <p:ext uri="{BB962C8B-B14F-4D97-AF65-F5344CB8AC3E}">
        <p14:creationId xmlns:p14="http://schemas.microsoft.com/office/powerpoint/2010/main" val="411657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057400" y="533400"/>
            <a:ext cx="8229600" cy="1143000"/>
          </a:xfrm>
        </p:spPr>
        <p:txBody>
          <a:bodyPr>
            <a:normAutofit/>
          </a:bodyPr>
          <a:lstStyle/>
          <a:p>
            <a:pPr algn="ctr"/>
            <a:r>
              <a:rPr lang="fa-IR" dirty="0">
                <a:cs typeface="B Titr" panose="00000700000000000000" pitchFamily="2" charset="-78"/>
              </a:rPr>
              <a:t>رکورد</a:t>
            </a:r>
            <a:endParaRPr lang="en-US" dirty="0">
              <a:cs typeface="B Titr" panose="00000700000000000000" pitchFamily="2" charset="-78"/>
            </a:endParaRPr>
          </a:p>
        </p:txBody>
      </p:sp>
      <p:sp>
        <p:nvSpPr>
          <p:cNvPr id="31747" name="Rectangle 3"/>
          <p:cNvSpPr>
            <a:spLocks noGrp="1"/>
          </p:cNvSpPr>
          <p:nvPr>
            <p:ph idx="1"/>
          </p:nvPr>
        </p:nvSpPr>
        <p:spPr/>
        <p:txBody>
          <a:bodyPr/>
          <a:lstStyle/>
          <a:p>
            <a:pPr algn="r" rtl="1"/>
            <a:r>
              <a:rPr lang="fa-IR" dirty="0"/>
              <a:t>کلید رکورد</a:t>
            </a:r>
          </a:p>
          <a:p>
            <a:pPr lvl="1" algn="r" rtl="1">
              <a:defRPr/>
            </a:pPr>
            <a:r>
              <a:rPr lang="fa-IR" dirty="0"/>
              <a:t>برای جستجو بین رکورد ها باید یک شکل استاندارد برای کلیدها تعریف کنیم . </a:t>
            </a:r>
          </a:p>
          <a:p>
            <a:pPr lvl="1" algn="r" rtl="1">
              <a:defRPr/>
            </a:pPr>
            <a:r>
              <a:rPr lang="fa-IR" dirty="0"/>
              <a:t>این شکل استاندارد را شکل کانونیک کلید می نامند.</a:t>
            </a:r>
            <a:endParaRPr lang="en-GB" dirty="0"/>
          </a:p>
          <a:p>
            <a:pPr lvl="1" algn="r" rtl="1">
              <a:defRPr/>
            </a:pPr>
            <a:r>
              <a:rPr lang="fa-IR" dirty="0"/>
              <a:t>این شکل بایستی منحصر بفرد باشد</a:t>
            </a:r>
          </a:p>
        </p:txBody>
      </p:sp>
    </p:spTree>
    <p:extLst>
      <p:ext uri="{BB962C8B-B14F-4D97-AF65-F5344CB8AC3E}">
        <p14:creationId xmlns:p14="http://schemas.microsoft.com/office/powerpoint/2010/main" val="36317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مدیریت </a:t>
            </a:r>
            <a:r>
              <a:rPr lang="fa-IR" dirty="0" smtClean="0">
                <a:cs typeface="B Titr" panose="00000700000000000000" pitchFamily="2" charset="-78"/>
              </a:rPr>
              <a:t>فایل‌هایی </a:t>
            </a:r>
            <a:r>
              <a:rPr lang="fa-IR" dirty="0">
                <a:cs typeface="B Titr" panose="00000700000000000000" pitchFamily="2" charset="-78"/>
              </a:rPr>
              <a:t>از رکوردها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defRPr/>
            </a:pPr>
            <a:r>
              <a:rPr lang="fa-IR" dirty="0" smtClean="0">
                <a:cs typeface="B Nazanin" panose="00000400000000000000" pitchFamily="2" charset="-78"/>
              </a:rPr>
              <a:t>دستیابی مستقیم</a:t>
            </a:r>
          </a:p>
          <a:p>
            <a:pPr lvl="1" algn="r" rtl="1">
              <a:defRPr/>
            </a:pPr>
            <a:r>
              <a:rPr lang="fa-IR" dirty="0">
                <a:cs typeface="B Nazanin" panose="00000400000000000000" pitchFamily="2" charset="-78"/>
              </a:rPr>
              <a:t>هنگامی که بتوانیم مستقیما به ابتدای یک رکورد برویم و آن را به حافظه وارد کنیم به آن رکورد دستیابی مستقیم داریم</a:t>
            </a:r>
            <a:r>
              <a:rPr lang="fa-IR" dirty="0" smtClean="0">
                <a:cs typeface="B Nazanin" panose="00000400000000000000" pitchFamily="2" charset="-78"/>
              </a:rPr>
              <a:t>.</a:t>
            </a:r>
          </a:p>
          <a:p>
            <a:pPr lvl="1" algn="r" rtl="1">
              <a:defRPr/>
            </a:pPr>
            <a:r>
              <a:rPr lang="en-US" dirty="0" smtClean="0">
                <a:cs typeface="B Nazanin" panose="00000400000000000000" pitchFamily="2" charset="-78"/>
              </a:rPr>
              <a:t>O(1)</a:t>
            </a:r>
            <a:endParaRPr lang="fa-IR" dirty="0" smtClean="0">
              <a:cs typeface="B Nazanin" panose="00000400000000000000" pitchFamily="2" charset="-78"/>
            </a:endParaRPr>
          </a:p>
          <a:p>
            <a:pPr lvl="1" algn="r" rtl="1">
              <a:defRPr/>
            </a:pPr>
            <a:r>
              <a:rPr lang="fa-IR" dirty="0" smtClean="0">
                <a:cs typeface="B Nazanin" panose="00000400000000000000" pitchFamily="2" charset="-78"/>
              </a:rPr>
              <a:t>توابع درهم‌ساز </a:t>
            </a:r>
          </a:p>
          <a:p>
            <a:pPr algn="r" rtl="1">
              <a:defRPr/>
            </a:pPr>
            <a:r>
              <a:rPr lang="fa-IR" dirty="0" smtClean="0">
                <a:cs typeface="B Nazanin" panose="00000400000000000000" pitchFamily="2" charset="-78"/>
              </a:rPr>
              <a:t>جستجوی ترتیبی</a:t>
            </a:r>
          </a:p>
          <a:p>
            <a:pPr lvl="1" algn="r" rtl="1">
              <a:defRPr/>
            </a:pPr>
            <a:r>
              <a:rPr lang="fa-IR" dirty="0" smtClean="0">
                <a:cs typeface="B Nazanin" panose="00000400000000000000" pitchFamily="2" charset="-78"/>
              </a:rPr>
              <a:t>در </a:t>
            </a:r>
            <a:r>
              <a:rPr lang="fa-IR" dirty="0">
                <a:cs typeface="B Nazanin" panose="00000400000000000000" pitchFamily="2" charset="-78"/>
              </a:rPr>
              <a:t>این روش فایل رکورد به رکورد خوانده می شود تا رکوردی با یک کلید خاص پیدا شود</a:t>
            </a:r>
            <a:r>
              <a:rPr lang="fa-IR" dirty="0" smtClean="0">
                <a:cs typeface="B Nazanin" panose="00000400000000000000" pitchFamily="2" charset="-78"/>
              </a:rPr>
              <a:t>.</a:t>
            </a:r>
          </a:p>
          <a:p>
            <a:pPr lvl="1" algn="r" rtl="1">
              <a:defRPr/>
            </a:pPr>
            <a:r>
              <a:rPr lang="en-US" dirty="0" smtClean="0">
                <a:cs typeface="B Nazanin" panose="00000400000000000000" pitchFamily="2" charset="-78"/>
              </a:rPr>
              <a:t>O(N)</a:t>
            </a:r>
          </a:p>
          <a:p>
            <a:pPr lvl="1" algn="r" rtl="1">
              <a:defRPr/>
            </a:pPr>
            <a:r>
              <a:rPr lang="fa-IR" dirty="0" smtClean="0">
                <a:cs typeface="B Nazanin" panose="00000400000000000000" pitchFamily="2" charset="-78"/>
              </a:rPr>
              <a:t>بلوک بندی می‌تواند کارایی جستجوی ترتیبی را افزایش دهد.</a:t>
            </a:r>
          </a:p>
          <a:p>
            <a:pPr lvl="1" algn="r" rtl="1">
              <a:defRPr/>
            </a:pPr>
            <a:r>
              <a:rPr lang="fa-IR" dirty="0" smtClean="0">
                <a:cs typeface="B Nazanin" panose="00000400000000000000" pitchFamily="2" charset="-78"/>
              </a:rPr>
              <a:t>خوب است وقتی که </a:t>
            </a:r>
          </a:p>
          <a:p>
            <a:pPr lvl="2" algn="r" rtl="1">
              <a:defRPr/>
            </a:pPr>
            <a:r>
              <a:rPr lang="fa-IR" dirty="0" smtClean="0">
                <a:cs typeface="B Nazanin" panose="00000400000000000000" pitchFamily="2" charset="-78"/>
              </a:rPr>
              <a:t>فایلهای </a:t>
            </a:r>
            <a:r>
              <a:rPr lang="fa-IR" dirty="0">
                <a:cs typeface="B Nazanin" panose="00000400000000000000" pitchFamily="2" charset="-78"/>
              </a:rPr>
              <a:t>اسکی که در آنها بدنبال یک الگو هستیم</a:t>
            </a:r>
          </a:p>
          <a:p>
            <a:pPr lvl="2" algn="r" rtl="1">
              <a:defRPr/>
            </a:pPr>
            <a:r>
              <a:rPr lang="fa-IR" dirty="0">
                <a:cs typeface="B Nazanin" panose="00000400000000000000" pitchFamily="2" charset="-78"/>
              </a:rPr>
              <a:t>فایلهایی با تعداد محدود از رکوردها</a:t>
            </a:r>
          </a:p>
          <a:p>
            <a:pPr lvl="2" algn="r" rtl="1">
              <a:defRPr/>
            </a:pPr>
            <a:r>
              <a:rPr lang="fa-IR" dirty="0">
                <a:cs typeface="B Nazanin" panose="00000400000000000000" pitchFamily="2" charset="-78"/>
              </a:rPr>
              <a:t>فایلهایی که بندرت نیاز به جستجو دارند</a:t>
            </a:r>
          </a:p>
          <a:p>
            <a:pPr lvl="1" algn="r" rtl="1">
              <a:defRPr/>
            </a:pPr>
            <a:endParaRPr lang="en-GB" dirty="0">
              <a:cs typeface="B Nazanin" panose="00000400000000000000" pitchFamily="2" charset="-78"/>
            </a:endParaRPr>
          </a:p>
          <a:p>
            <a:pPr algn="r" rtl="1">
              <a:defRPr/>
            </a:pPr>
            <a:endParaRPr lang="en-US" dirty="0">
              <a:cs typeface="B Nazanin" panose="00000400000000000000" pitchFamily="2" charset="-78"/>
            </a:endParaRPr>
          </a:p>
        </p:txBody>
      </p:sp>
    </p:spTree>
    <p:extLst>
      <p:ext uri="{BB962C8B-B14F-4D97-AF65-F5344CB8AC3E}">
        <p14:creationId xmlns:p14="http://schemas.microsoft.com/office/powerpoint/2010/main" val="148042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B Tite"/>
      </a:majorFont>
      <a:minorFont>
        <a:latin typeface="Calibri"/>
        <a:ea typeface=""/>
        <a:cs typeface="B Nazani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TotalTime>
  <Words>1362</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 Nazanin</vt:lpstr>
      <vt:lpstr>B Tite</vt:lpstr>
      <vt:lpstr>B Titr</vt:lpstr>
      <vt:lpstr>Calibri</vt:lpstr>
      <vt:lpstr>Calibri Light</vt:lpstr>
      <vt:lpstr>Wingdings</vt:lpstr>
      <vt:lpstr>Wingdings 2</vt:lpstr>
      <vt:lpstr>Office Theme</vt:lpstr>
      <vt:lpstr>مبانی بازیابی اطلاعات و جستجو</vt:lpstr>
      <vt:lpstr>مبانی بازیابی اطلاعات و جستجو</vt:lpstr>
      <vt:lpstr>اجزای درس بازیابی اطلاعات و جستجو</vt:lpstr>
      <vt:lpstr>مرور سریع درس</vt:lpstr>
      <vt:lpstr>مراجع درس</vt:lpstr>
      <vt:lpstr>فیلد</vt:lpstr>
      <vt:lpstr>رکورد</vt:lpstr>
      <vt:lpstr>رکورد</vt:lpstr>
      <vt:lpstr>مدیریت فایل‌هایی از رکوردها</vt:lpstr>
      <vt:lpstr>شاخص</vt:lpstr>
      <vt:lpstr>شاخص چند سطحی</vt:lpstr>
      <vt:lpstr>عملیات مورد نیاز برای نگهداری فایل شاخص بندی شده</vt:lpstr>
      <vt:lpstr>ایجاد فایل داده ها و شاخص خالی اولیه</vt:lpstr>
      <vt:lpstr>نوشتن فایل شاخص بر روی دیسک</vt:lpstr>
      <vt:lpstr>محافظت از خطا</vt:lpstr>
      <vt:lpstr>تغییرات در فایل داده‌ها</vt:lpstr>
      <vt:lpstr>شاخص های بزرگ</vt:lpstr>
      <vt:lpstr>هرگاه شاخص در حافظه جا نشود:</vt:lpstr>
      <vt:lpstr>نکات</vt:lpstr>
      <vt:lpstr>شاخص ثانویه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 بازیابی اطلاعات و جستجو</dc:title>
  <dc:creator>SM Vahidipour</dc:creator>
  <cp:lastModifiedBy>noor</cp:lastModifiedBy>
  <cp:revision>28</cp:revision>
  <dcterms:created xsi:type="dcterms:W3CDTF">2018-02-07T18:56:35Z</dcterms:created>
  <dcterms:modified xsi:type="dcterms:W3CDTF">2019-02-17T07:34:55Z</dcterms:modified>
</cp:coreProperties>
</file>