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23" r:id="rId11"/>
    <p:sldId id="266" r:id="rId12"/>
    <p:sldId id="324" r:id="rId13"/>
    <p:sldId id="325" r:id="rId14"/>
    <p:sldId id="269" r:id="rId15"/>
    <p:sldId id="270" r:id="rId16"/>
    <p:sldId id="271" r:id="rId17"/>
    <p:sldId id="272" r:id="rId18"/>
    <p:sldId id="326" r:id="rId19"/>
    <p:sldId id="274" r:id="rId20"/>
    <p:sldId id="327" r:id="rId21"/>
    <p:sldId id="328" r:id="rId22"/>
    <p:sldId id="329" r:id="rId23"/>
    <p:sldId id="330" r:id="rId24"/>
    <p:sldId id="331" r:id="rId25"/>
    <p:sldId id="280" r:id="rId26"/>
    <p:sldId id="281" r:id="rId27"/>
    <p:sldId id="332" r:id="rId28"/>
    <p:sldId id="283" r:id="rId29"/>
    <p:sldId id="333" r:id="rId30"/>
    <p:sldId id="334" r:id="rId31"/>
    <p:sldId id="286" r:id="rId32"/>
    <p:sldId id="287" r:id="rId33"/>
    <p:sldId id="288" r:id="rId34"/>
    <p:sldId id="289" r:id="rId35"/>
    <p:sldId id="290" r:id="rId36"/>
    <p:sldId id="291" r:id="rId37"/>
    <p:sldId id="335" r:id="rId38"/>
    <p:sldId id="336" r:id="rId39"/>
    <p:sldId id="337" r:id="rId40"/>
    <p:sldId id="338" r:id="rId41"/>
    <p:sldId id="296" r:id="rId42"/>
    <p:sldId id="339" r:id="rId43"/>
    <p:sldId id="298" r:id="rId44"/>
    <p:sldId id="299" r:id="rId45"/>
    <p:sldId id="300" r:id="rId46"/>
    <p:sldId id="301" r:id="rId47"/>
    <p:sldId id="340" r:id="rId48"/>
    <p:sldId id="303" r:id="rId49"/>
    <p:sldId id="341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42" r:id="rId65"/>
    <p:sldId id="320" r:id="rId66"/>
    <p:sldId id="322" r:id="rId6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99" autoAdjust="0"/>
  </p:normalViewPr>
  <p:slideViewPr>
    <p:cSldViewPr>
      <p:cViewPr varScale="1">
        <p:scale>
          <a:sx n="63" d="100"/>
          <a:sy n="63" d="100"/>
        </p:scale>
        <p:origin x="99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71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04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Negative</a:t>
            </a:r>
            <a:r>
              <a:rPr lang="fa-IR" dirty="0" smtClean="0"/>
              <a:t> سامانه گفته مرتبط</a:t>
            </a:r>
            <a:r>
              <a:rPr lang="fa-IR" baseline="0" dirty="0" smtClean="0"/>
              <a:t> نیست و خروجی نداده</a:t>
            </a:r>
          </a:p>
          <a:p>
            <a:r>
              <a:rPr lang="en-US" baseline="0" dirty="0" smtClean="0"/>
              <a:t>Positive</a:t>
            </a:r>
            <a:r>
              <a:rPr lang="fa-IR" baseline="0" dirty="0" smtClean="0"/>
              <a:t> سامانه گفته مرتبط هست و خروجی داده </a:t>
            </a:r>
          </a:p>
          <a:p>
            <a:r>
              <a:rPr lang="en-US" baseline="0" dirty="0" smtClean="0"/>
              <a:t>True </a:t>
            </a:r>
            <a:r>
              <a:rPr lang="fa-IR" baseline="0" dirty="0" smtClean="0"/>
              <a:t> سامانه هر چی گفته درست بوده</a:t>
            </a:r>
          </a:p>
          <a:p>
            <a:r>
              <a:rPr lang="en-US" baseline="0" dirty="0" smtClean="0"/>
              <a:t>False</a:t>
            </a:r>
            <a:r>
              <a:rPr lang="fa-IR" baseline="0" dirty="0" smtClean="0"/>
              <a:t> سامانه هر چی گفته غبط بوده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8626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143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346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9100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85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917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751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3683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035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32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4029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if the (k + 1)</a:t>
            </a:r>
            <a:r>
              <a:rPr lang="en-US" dirty="0" err="1" smtClean="0"/>
              <a:t>th</a:t>
            </a:r>
            <a:r>
              <a:rPr lang="en-US" dirty="0" smtClean="0"/>
              <a:t> document retrieved is </a:t>
            </a:r>
            <a:r>
              <a:rPr lang="en-US" dirty="0" err="1" smtClean="0"/>
              <a:t>nonrelevant</a:t>
            </a:r>
            <a:r>
              <a:rPr lang="en-US" dirty="0" smtClean="0"/>
              <a:t> then recall is the same as for the top k documents, but precision has dropped. </a:t>
            </a:r>
          </a:p>
          <a:p>
            <a:r>
              <a:rPr lang="en-US" dirty="0" smtClean="0"/>
              <a:t>If it is relevant, then both precision and recall increase, and the curve jags up and to the right.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286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852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916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AP= average precision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5492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1075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07602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56517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spc="-15" dirty="0" smtClean="0">
                <a:latin typeface="Times New Roman"/>
                <a:cs typeface="Times New Roman"/>
              </a:rPr>
              <a:t>Re</a:t>
            </a:r>
            <a:r>
              <a:rPr lang="en-US" sz="1200" spc="-20" dirty="0" smtClean="0">
                <a:latin typeface="Times New Roman"/>
                <a:cs typeface="Times New Roman"/>
              </a:rPr>
              <a:t>c</a:t>
            </a:r>
            <a:r>
              <a:rPr lang="en-US" sz="1200" spc="-10" dirty="0" smtClean="0">
                <a:latin typeface="Times New Roman"/>
                <a:cs typeface="Times New Roman"/>
              </a:rPr>
              <a:t>iprocal</a:t>
            </a:r>
            <a:r>
              <a:rPr lang="en-US" sz="1200" spc="5" dirty="0" smtClean="0">
                <a:latin typeface="Times New Roman"/>
                <a:cs typeface="Times New Roman"/>
              </a:rPr>
              <a:t>  </a:t>
            </a:r>
            <a:r>
              <a:rPr lang="fa-IR" sz="1200" spc="5" dirty="0" smtClean="0">
                <a:latin typeface="Times New Roman"/>
                <a:cs typeface="Times New Roman"/>
              </a:rPr>
              <a:t>متقابل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216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641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769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U</a:t>
            </a:r>
            <a:r>
              <a:rPr lang="en-US" sz="1200" spc="10" dirty="0" smtClean="0">
                <a:latin typeface="Times New Roman"/>
                <a:cs typeface="Times New Roman"/>
              </a:rPr>
              <a:t>n</a:t>
            </a:r>
            <a:r>
              <a:rPr lang="en-US" sz="1200" dirty="0" smtClean="0">
                <a:latin typeface="Times New Roman"/>
                <a:cs typeface="Times New Roman"/>
              </a:rPr>
              <a:t>c</a:t>
            </a:r>
            <a:r>
              <a:rPr lang="en-US" sz="1200" spc="-10" dirty="0" smtClean="0">
                <a:latin typeface="Times New Roman"/>
                <a:cs typeface="Times New Roman"/>
              </a:rPr>
              <a:t>l</a:t>
            </a:r>
            <a:r>
              <a:rPr lang="en-US" sz="1200" dirty="0" smtClean="0">
                <a:latin typeface="Times New Roman"/>
                <a:cs typeface="Times New Roman"/>
              </a:rPr>
              <a:t>uttered</a:t>
            </a:r>
            <a:r>
              <a:rPr lang="en-US" sz="1200" spc="-45" dirty="0" smtClean="0">
                <a:latin typeface="Times New Roman"/>
                <a:cs typeface="Times New Roman"/>
              </a:rPr>
              <a:t>  </a:t>
            </a:r>
            <a:r>
              <a:rPr lang="fa-IR" sz="1200" spc="-45" dirty="0" smtClean="0">
                <a:latin typeface="Times New Roman"/>
                <a:cs typeface="Times New Roman"/>
              </a:rPr>
              <a:t>بی</a:t>
            </a:r>
            <a:r>
              <a:rPr lang="fa-IR" sz="1200" spc="-45" baseline="0" dirty="0" smtClean="0">
                <a:latin typeface="Times New Roman"/>
                <a:cs typeface="Times New Roman"/>
              </a:rPr>
              <a:t> سروصدا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Su</a:t>
            </a:r>
            <a:r>
              <a:rPr lang="en-US" sz="1200" spc="-55" dirty="0" smtClean="0">
                <a:latin typeface="Times New Roman"/>
                <a:cs typeface="Times New Roman"/>
              </a:rPr>
              <a:t>f</a:t>
            </a:r>
            <a:r>
              <a:rPr lang="en-US" sz="1200" spc="-10" dirty="0" smtClean="0">
                <a:latin typeface="Times New Roman"/>
                <a:cs typeface="Times New Roman"/>
              </a:rPr>
              <a:t>f</a:t>
            </a:r>
            <a:r>
              <a:rPr lang="en-US" sz="1200" dirty="0" smtClean="0">
                <a:latin typeface="Times New Roman"/>
                <a:cs typeface="Times New Roman"/>
              </a:rPr>
              <a:t>ic</a:t>
            </a:r>
            <a:r>
              <a:rPr lang="en-US" sz="1200" spc="5" dirty="0" smtClean="0">
                <a:latin typeface="Times New Roman"/>
                <a:cs typeface="Times New Roman"/>
              </a:rPr>
              <a:t>i</a:t>
            </a:r>
            <a:r>
              <a:rPr lang="en-US" sz="1200" dirty="0" smtClean="0">
                <a:latin typeface="Times New Roman"/>
                <a:cs typeface="Times New Roman"/>
              </a:rPr>
              <a:t>ent</a:t>
            </a:r>
            <a:r>
              <a:rPr lang="fa-IR" sz="1200" dirty="0" smtClean="0">
                <a:latin typeface="Times New Roman"/>
                <a:cs typeface="Times New Roman"/>
              </a:rPr>
              <a:t> کافی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3378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5984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2733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441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4022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4345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6551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1559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60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SE= Standard Error</a:t>
            </a:r>
          </a:p>
          <a:p>
            <a:r>
              <a:rPr lang="en-US" dirty="0" smtClean="0"/>
              <a:t>SE=standard deviation /n</a:t>
            </a:r>
          </a:p>
          <a:p>
            <a:r>
              <a:rPr lang="en-US" smtClean="0"/>
              <a:t>VAR=Standard deviation ^2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36295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899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a-IR" dirty="0" smtClean="0"/>
              <a:t>در قلب سخنرانی او حمله به کنفرانس برای کاهش استفاده از عناصر ناسالم در تولید شیر بود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75626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71683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89315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903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79759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6473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55816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8395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7148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328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7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Sloppy</a:t>
            </a:r>
            <a:r>
              <a:rPr lang="fa-IR" baseline="0" dirty="0" smtClean="0"/>
              <a:t> درهم و برهم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3578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165367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44445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5642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574293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594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05119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0603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.</a:t>
            </a:r>
            <a:r>
              <a:rPr lang="en-US" sz="1700" spc="-1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but pre</a:t>
            </a:r>
            <a:r>
              <a:rPr lang="en-US" sz="1700" spc="-15" dirty="0" smtClean="0">
                <a:latin typeface="Times New Roman"/>
                <a:cs typeface="Times New Roman"/>
              </a:rPr>
              <a:t>t</a:t>
            </a:r>
            <a:r>
              <a:rPr lang="en-US" sz="1700" spc="-10" dirty="0" smtClean="0">
                <a:latin typeface="Times New Roman"/>
                <a:cs typeface="Times New Roman"/>
              </a:rPr>
              <a:t>t</a:t>
            </a:r>
            <a:r>
              <a:rPr lang="en-US" sz="1700" dirty="0" smtClean="0">
                <a:latin typeface="Times New Roman"/>
                <a:cs typeface="Times New Roman"/>
              </a:rPr>
              <a:t>y</a:t>
            </a:r>
            <a:r>
              <a:rPr lang="en-US" sz="1700" spc="5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re</a:t>
            </a:r>
            <a:r>
              <a:rPr lang="en-US" sz="1700" spc="-15" dirty="0" smtClean="0">
                <a:latin typeface="Times New Roman"/>
                <a:cs typeface="Times New Roman"/>
              </a:rPr>
              <a:t>l</a:t>
            </a:r>
            <a:r>
              <a:rPr lang="en-US" sz="1700" spc="-10" dirty="0" smtClean="0">
                <a:latin typeface="Times New Roman"/>
                <a:cs typeface="Times New Roman"/>
              </a:rPr>
              <a:t>i</a:t>
            </a:r>
            <a:r>
              <a:rPr lang="en-US" sz="1700" dirty="0" smtClean="0">
                <a:latin typeface="Times New Roman"/>
                <a:cs typeface="Times New Roman"/>
              </a:rPr>
              <a:t>ab</a:t>
            </a:r>
            <a:r>
              <a:rPr lang="en-US" sz="1700" spc="-10" dirty="0" smtClean="0">
                <a:latin typeface="Times New Roman"/>
                <a:cs typeface="Times New Roman"/>
              </a:rPr>
              <a:t>l</a:t>
            </a:r>
            <a:r>
              <a:rPr lang="en-US" sz="1700" dirty="0" smtClean="0">
                <a:latin typeface="Times New Roman"/>
                <a:cs typeface="Times New Roman"/>
              </a:rPr>
              <a:t>e</a:t>
            </a:r>
            <a:r>
              <a:rPr lang="en-US" sz="1700" spc="-10" dirty="0" smtClean="0">
                <a:latin typeface="Times New Roman"/>
                <a:cs typeface="Times New Roman"/>
              </a:rPr>
              <a:t> i</a:t>
            </a:r>
            <a:r>
              <a:rPr lang="en-US" sz="1700" dirty="0" smtClean="0">
                <a:latin typeface="Times New Roman"/>
                <a:cs typeface="Times New Roman"/>
              </a:rPr>
              <a:t>n</a:t>
            </a:r>
            <a:r>
              <a:rPr lang="en-US" sz="1700" spc="5" dirty="0" smtClean="0">
                <a:latin typeface="Times New Roman"/>
                <a:cs typeface="Times New Roman"/>
              </a:rPr>
              <a:t> </a:t>
            </a:r>
            <a:r>
              <a:rPr lang="en-US" sz="1700" spc="-10" dirty="0" smtClean="0">
                <a:latin typeface="Times New Roman"/>
                <a:cs typeface="Times New Roman"/>
              </a:rPr>
              <a:t>t</a:t>
            </a:r>
            <a:r>
              <a:rPr lang="en-US" sz="1700" dirty="0" smtClean="0">
                <a:latin typeface="Times New Roman"/>
                <a:cs typeface="Times New Roman"/>
              </a:rPr>
              <a:t>he</a:t>
            </a:r>
            <a:r>
              <a:rPr lang="en-US" sz="1700" spc="-10" dirty="0" smtClean="0">
                <a:latin typeface="Times New Roman"/>
                <a:cs typeface="Times New Roman"/>
              </a:rPr>
              <a:t> </a:t>
            </a:r>
            <a:r>
              <a:rPr lang="en-US" sz="1700" dirty="0" smtClean="0">
                <a:latin typeface="Times New Roman"/>
                <a:cs typeface="Times New Roman"/>
              </a:rPr>
              <a:t>aggreg</a:t>
            </a:r>
            <a:r>
              <a:rPr lang="en-US" sz="1700" spc="-10" dirty="0" smtClean="0">
                <a:latin typeface="Times New Roman"/>
                <a:cs typeface="Times New Roman"/>
              </a:rPr>
              <a:t>at</a:t>
            </a:r>
            <a:r>
              <a:rPr lang="en-US" sz="1700" dirty="0" smtClean="0">
                <a:latin typeface="Times New Roman"/>
                <a:cs typeface="Times New Roman"/>
              </a:rPr>
              <a:t>e</a:t>
            </a:r>
          </a:p>
          <a:p>
            <a:r>
              <a:rPr lang="fa-IR" dirty="0" smtClean="0"/>
              <a:t>اما</a:t>
            </a:r>
            <a:r>
              <a:rPr lang="fa-IR" baseline="0" dirty="0" smtClean="0"/>
              <a:t> کاملا جمع و جور است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9026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Snip</a:t>
            </a:r>
            <a:r>
              <a:rPr lang="en-US" sz="2000" spc="5" dirty="0" smtClean="0">
                <a:latin typeface="Times New Roman"/>
                <a:cs typeface="Times New Roman"/>
              </a:rPr>
              <a:t>p</a:t>
            </a:r>
            <a:r>
              <a:rPr lang="en-US" sz="2000" dirty="0" smtClean="0">
                <a:latin typeface="Times New Roman"/>
                <a:cs typeface="Times New Roman"/>
              </a:rPr>
              <a:t>et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lang="en-US" sz="2000" dirty="0" smtClean="0">
                <a:latin typeface="Times New Roman"/>
                <a:cs typeface="Times New Roman"/>
              </a:rPr>
              <a:t>Ge</a:t>
            </a:r>
            <a:r>
              <a:rPr lang="en-US" sz="2000" spc="5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eral</a:t>
            </a:r>
            <a:r>
              <a:rPr lang="en-US" sz="2000" spc="-2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r>
              <a:rPr lang="en-US" sz="2000" spc="10" dirty="0" smtClean="0">
                <a:latin typeface="Times New Roman"/>
                <a:cs typeface="Times New Roman"/>
              </a:rPr>
              <a:t>o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r>
              <a:rPr lang="en-US" sz="2000" spc="1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l</a:t>
            </a:r>
            <a:r>
              <a:rPr lang="en-US" sz="2000" spc="-10" dirty="0" smtClean="0">
                <a:latin typeface="Times New Roman"/>
                <a:cs typeface="Times New Roman"/>
              </a:rPr>
              <a:t>ar</a:t>
            </a:r>
            <a:r>
              <a:rPr lang="en-US" sz="2000" dirty="0" smtClean="0">
                <a:latin typeface="Times New Roman"/>
                <a:cs typeface="Times New Roman"/>
              </a:rPr>
              <a:t>i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y</a:t>
            </a:r>
          </a:p>
          <a:p>
            <a:r>
              <a:rPr lang="fa-IR" dirty="0" smtClean="0"/>
              <a:t>قطعه</a:t>
            </a:r>
            <a:r>
              <a:rPr lang="fa-IR" baseline="0" dirty="0" smtClean="0"/>
              <a:t> بندی جواب</a:t>
            </a:r>
          </a:p>
          <a:p>
            <a:r>
              <a:rPr lang="fa-IR" baseline="0" dirty="0" smtClean="0"/>
              <a:t>محبوبیت عمومی</a:t>
            </a:r>
          </a:p>
          <a:p>
            <a:endParaRPr lang="fa-IR" baseline="0" dirty="0" smtClean="0"/>
          </a:p>
          <a:p>
            <a:r>
              <a:rPr lang="en-US" baseline="0" dirty="0" smtClean="0"/>
              <a:t>Search exit action</a:t>
            </a:r>
            <a:r>
              <a:rPr lang="fa-IR" baseline="0" dirty="0" smtClean="0"/>
              <a:t> نتیجه حاصل از جستجو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028885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54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A</a:t>
            </a:r>
            <a:r>
              <a:rPr lang="en-US" sz="2000" spc="-1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be</a:t>
            </a:r>
            <a:r>
              <a:rPr lang="en-US" sz="2000" spc="5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ch</a:t>
            </a:r>
            <a:r>
              <a:rPr lang="en-US" sz="2000" spc="-20" dirty="0" smtClean="0">
                <a:latin typeface="Times New Roman"/>
                <a:cs typeface="Times New Roman"/>
              </a:rPr>
              <a:t>m</a:t>
            </a:r>
            <a:r>
              <a:rPr lang="en-US" sz="2000" dirty="0" smtClean="0">
                <a:latin typeface="Times New Roman"/>
                <a:cs typeface="Times New Roman"/>
              </a:rPr>
              <a:t>ark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sui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e</a:t>
            </a:r>
            <a:r>
              <a:rPr lang="en-US" sz="2000" spc="-2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of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q</a:t>
            </a:r>
            <a:r>
              <a:rPr lang="en-US" sz="2000" spc="1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eries</a:t>
            </a:r>
          </a:p>
          <a:p>
            <a:r>
              <a:rPr lang="fa-IR" dirty="0" smtClean="0"/>
              <a:t>دنباله ای از کوئری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140508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288228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650403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64431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50291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24748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796967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069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44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119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25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56653" y="2187511"/>
            <a:ext cx="3745229" cy="401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3592" y="1223085"/>
            <a:ext cx="7544815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9993" y="1812262"/>
            <a:ext cx="10872012" cy="2686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60530" y="6630063"/>
            <a:ext cx="22161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0955" algn="ctr">
              <a:lnSpc>
                <a:spcPct val="100000"/>
              </a:lnSpc>
            </a:pPr>
            <a:r>
              <a:rPr spc="-30" dirty="0"/>
              <a:t>A</a:t>
            </a:r>
            <a:r>
              <a:rPr spc="-45" dirty="0"/>
              <a:t>D</a:t>
            </a:r>
            <a:r>
              <a:rPr spc="-555" dirty="0"/>
              <a:t>V</a:t>
            </a:r>
            <a:r>
              <a:rPr spc="-30" dirty="0"/>
              <a:t>A</a:t>
            </a:r>
            <a:r>
              <a:rPr spc="-45" dirty="0"/>
              <a:t>N</a:t>
            </a:r>
            <a:r>
              <a:rPr spc="-30" dirty="0"/>
              <a:t>CED</a:t>
            </a:r>
            <a:r>
              <a:rPr spc="-35" dirty="0"/>
              <a:t> </a:t>
            </a:r>
            <a:r>
              <a:rPr spc="-110" dirty="0"/>
              <a:t>T</a:t>
            </a:r>
            <a:r>
              <a:rPr spc="-25" dirty="0"/>
              <a:t>OPI</a:t>
            </a:r>
            <a:r>
              <a:rPr spc="-45" dirty="0"/>
              <a:t>C</a:t>
            </a:r>
            <a:r>
              <a:rPr spc="-25" dirty="0"/>
              <a:t>S</a:t>
            </a:r>
          </a:p>
          <a:p>
            <a:pPr marL="12700" marR="5080" algn="ctr">
              <a:lnSpc>
                <a:spcPct val="100000"/>
              </a:lnSpc>
            </a:pPr>
            <a:r>
              <a:rPr spc="-25" dirty="0"/>
              <a:t>IN</a:t>
            </a:r>
            <a:r>
              <a:rPr spc="-5" dirty="0"/>
              <a:t> </a:t>
            </a:r>
            <a:r>
              <a:rPr spc="-10" dirty="0"/>
              <a:t>I</a:t>
            </a:r>
            <a:r>
              <a:rPr spc="-30" dirty="0"/>
              <a:t>NFO</a:t>
            </a:r>
            <a:r>
              <a:rPr spc="-50" dirty="0"/>
              <a:t>R</a:t>
            </a:r>
            <a:r>
              <a:rPr spc="-40" dirty="0"/>
              <a:t>M</a:t>
            </a:r>
            <a:r>
              <a:rPr spc="-340" dirty="0"/>
              <a:t>A</a:t>
            </a:r>
            <a:r>
              <a:rPr spc="-30" dirty="0"/>
              <a:t>TION</a:t>
            </a:r>
            <a:r>
              <a:rPr spc="50" dirty="0"/>
              <a:t> </a:t>
            </a:r>
            <a:r>
              <a:rPr spc="-30" dirty="0"/>
              <a:t>RET</a:t>
            </a:r>
            <a:r>
              <a:rPr spc="-45" dirty="0"/>
              <a:t>R</a:t>
            </a:r>
            <a:r>
              <a:rPr spc="-25" dirty="0"/>
              <a:t>IE</a:t>
            </a:r>
            <a:r>
              <a:rPr spc="-550" dirty="0"/>
              <a:t>V</a:t>
            </a:r>
            <a:r>
              <a:rPr spc="-30" dirty="0"/>
              <a:t>AL</a:t>
            </a:r>
            <a:r>
              <a:rPr spc="-25" dirty="0"/>
              <a:t> AND</a:t>
            </a:r>
            <a:r>
              <a:rPr spc="-70" dirty="0"/>
              <a:t> </a:t>
            </a:r>
            <a:r>
              <a:rPr spc="-35" dirty="0"/>
              <a:t>WEB</a:t>
            </a:r>
            <a:r>
              <a:rPr spc="-5" dirty="0"/>
              <a:t> </a:t>
            </a:r>
            <a:r>
              <a:rPr spc="-30" dirty="0"/>
              <a:t>SEAR</a:t>
            </a:r>
            <a:r>
              <a:rPr spc="-45" dirty="0"/>
              <a:t>C</a:t>
            </a:r>
            <a:r>
              <a:rPr spc="-35" dirty="0"/>
              <a:t>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6531" y="3776903"/>
            <a:ext cx="11516869" cy="2775888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345179" marR="3336925" indent="1584960">
              <a:lnSpc>
                <a:spcPct val="119200"/>
              </a:lnSpc>
            </a:pP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Lectu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e 4: Information R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>
                <a:solidFill>
                  <a:srgbClr val="FFFFFF"/>
                </a:solidFill>
                <a:latin typeface="Times New Roman"/>
                <a:cs typeface="Times New Roman"/>
              </a:rPr>
              <a:t>val </a:t>
            </a:r>
            <a:r>
              <a:rPr lang="en-US" sz="26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b="1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valuation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33464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000" b="1" spc="-18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S. Mehdi Vahidipour</a:t>
            </a:r>
          </a:p>
          <a:p>
            <a:pPr marL="334645" algn="ctr">
              <a:lnSpc>
                <a:spcPct val="10000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Thanks Dr. </a:t>
            </a:r>
            <a:r>
              <a:rPr lang="en-US" sz="20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Momtazi</a:t>
            </a:r>
            <a:r>
              <a:rPr lang="en-US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endParaRPr sz="2000" dirty="0">
              <a:latin typeface="Times New Roman"/>
              <a:cs typeface="Times New Roman"/>
            </a:endParaRPr>
          </a:p>
          <a:p>
            <a:pPr marL="334010" algn="ctr">
              <a:lnSpc>
                <a:spcPct val="100000"/>
              </a:lnSpc>
              <a:spcBef>
                <a:spcPts val="600"/>
              </a:spcBef>
            </a:pPr>
            <a:r>
              <a:rPr lang="en-US" sz="2000" b="1" u="heavy" dirty="0" smtClean="0">
                <a:solidFill>
                  <a:srgbClr val="828282"/>
                </a:solidFill>
                <a:latin typeface="Times New Roman"/>
                <a:cs typeface="Times New Roman"/>
              </a:rPr>
              <a:t>Vahidipour@kashanu.ac.ir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7545" y="6453116"/>
            <a:ext cx="304038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>
                <a:latin typeface="Times New Roman"/>
                <a:cs typeface="Times New Roman"/>
              </a:rPr>
              <a:t>Ba</a:t>
            </a:r>
            <a:r>
              <a:rPr sz="1900" b="1" spc="-20" dirty="0">
                <a:latin typeface="Times New Roman"/>
                <a:cs typeface="Times New Roman"/>
              </a:rPr>
              <a:t>s</a:t>
            </a:r>
            <a:r>
              <a:rPr sz="1900" b="1" spc="-10" dirty="0">
                <a:latin typeface="Times New Roman"/>
                <a:cs typeface="Times New Roman"/>
              </a:rPr>
              <a:t>ed</a:t>
            </a:r>
            <a:r>
              <a:rPr sz="1900" b="1" spc="10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on</a:t>
            </a:r>
            <a:r>
              <a:rPr sz="1900" b="1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the</a:t>
            </a:r>
            <a:r>
              <a:rPr sz="1900" b="1" spc="-5" dirty="0">
                <a:latin typeface="Times New Roman"/>
                <a:cs typeface="Times New Roman"/>
              </a:rPr>
              <a:t> t</a:t>
            </a:r>
            <a:r>
              <a:rPr sz="1900" b="1" spc="-10" dirty="0">
                <a:latin typeface="Times New Roman"/>
                <a:cs typeface="Times New Roman"/>
              </a:rPr>
              <a:t>ext</a:t>
            </a:r>
            <a:r>
              <a:rPr sz="1900" b="1" spc="5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book</a:t>
            </a:r>
            <a:r>
              <a:rPr sz="1900" b="1" spc="15" dirty="0">
                <a:latin typeface="Times New Roman"/>
                <a:cs typeface="Times New Roman"/>
              </a:rPr>
              <a:t> </a:t>
            </a:r>
            <a:r>
              <a:rPr sz="1900" b="1" spc="-10" dirty="0">
                <a:latin typeface="Times New Roman"/>
                <a:cs typeface="Times New Roman"/>
              </a:rPr>
              <a:t>slide</a:t>
            </a:r>
            <a:r>
              <a:rPr sz="1900" b="1" spc="-20" dirty="0">
                <a:latin typeface="Times New Roman"/>
                <a:cs typeface="Times New Roman"/>
              </a:rPr>
              <a:t>s</a:t>
            </a:r>
            <a:r>
              <a:rPr sz="1900" b="1" spc="-5" dirty="0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9312" y="1557388"/>
            <a:ext cx="5679059" cy="4892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5734" y="2230501"/>
            <a:ext cx="2809240" cy="1352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5734" y="4492637"/>
            <a:ext cx="2809240" cy="13550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36610" y="3099942"/>
            <a:ext cx="1974850" cy="5080"/>
          </a:xfrm>
          <a:custGeom>
            <a:avLst/>
            <a:gdLst/>
            <a:ahLst/>
            <a:cxnLst/>
            <a:rect l="l" t="t" r="r" b="b"/>
            <a:pathLst>
              <a:path w="1974850" h="5080">
                <a:moveTo>
                  <a:pt x="0" y="4699"/>
                </a:moveTo>
                <a:lnTo>
                  <a:pt x="1974850" y="0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3760" y="5348351"/>
            <a:ext cx="1975485" cy="5080"/>
          </a:xfrm>
          <a:custGeom>
            <a:avLst/>
            <a:gdLst/>
            <a:ahLst/>
            <a:cxnLst/>
            <a:rect l="l" t="t" r="r" b="b"/>
            <a:pathLst>
              <a:path w="1975484" h="5079">
                <a:moveTo>
                  <a:pt x="0" y="4699"/>
                </a:moveTo>
                <a:lnTo>
                  <a:pt x="1974977" y="0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79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68046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on/Reca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616700" cy="416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Find 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axi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iz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ion.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dirty="0">
                <a:latin typeface="Times New Roman"/>
                <a:cs typeface="Times New Roman"/>
              </a:rPr>
              <a:t>es 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ass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fic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err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ves)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thing!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903062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Find 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axi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izes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recall.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hing!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3"/>
              </a:spcBef>
              <a:buClr>
                <a:srgbClr val="903062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Solution: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sideri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-M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asure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23336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General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3863823"/>
            <a:ext cx="7282815" cy="137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362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α </a:t>
            </a:r>
            <a:r>
              <a:rPr sz="2400" dirty="0">
                <a:latin typeface="Cambria Math"/>
                <a:cs typeface="Cambria Math"/>
              </a:rPr>
              <a:t>∈</a:t>
            </a:r>
            <a:r>
              <a:rPr sz="2400" spc="75" dirty="0">
                <a:latin typeface="Cambria Math"/>
                <a:cs typeface="Cambria Math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[</a:t>
            </a:r>
            <a:r>
              <a:rPr sz="2400" dirty="0">
                <a:latin typeface="Times New Roman"/>
                <a:cs typeface="Times New Roman"/>
              </a:rPr>
              <a:t>0,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1]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β</a:t>
            </a:r>
            <a:r>
              <a:rPr sz="2400" spc="-15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 </a:t>
            </a:r>
            <a:r>
              <a:rPr sz="2400" spc="-30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∈</a:t>
            </a:r>
            <a:r>
              <a:rPr sz="2400" spc="75" dirty="0">
                <a:latin typeface="Cambria Math"/>
                <a:cs typeface="Cambria Math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[</a:t>
            </a:r>
            <a:r>
              <a:rPr sz="2400" dirty="0">
                <a:latin typeface="Times New Roman"/>
                <a:cs typeface="Times New Roman"/>
              </a:rPr>
              <a:t>0,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∞]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0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Har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onic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 of 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spc="20" dirty="0">
                <a:latin typeface="Times New Roman"/>
                <a:cs typeface="Times New Roman"/>
              </a:rPr>
              <a:t>β</a:t>
            </a:r>
            <a:r>
              <a:rPr sz="2400" spc="-15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57450" y="2223960"/>
            <a:ext cx="7270369" cy="1003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0565" y="5555437"/>
            <a:ext cx="3145663" cy="993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974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9779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Arith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Harm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4050" y="1952625"/>
            <a:ext cx="8343900" cy="406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607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Exam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5180" y="1883791"/>
          <a:ext cx="9259823" cy="1539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465"/>
                <a:gridCol w="2275459"/>
                <a:gridCol w="2544064"/>
                <a:gridCol w="2243835"/>
              </a:tblGrid>
              <a:tr h="377189"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not retrieved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Exam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737" y="1472501"/>
            <a:ext cx="11217275" cy="408305"/>
          </a:xfrm>
          <a:custGeom>
            <a:avLst/>
            <a:gdLst/>
            <a:ahLst/>
            <a:cxnLst/>
            <a:rect l="l" t="t" r="r" b="b"/>
            <a:pathLst>
              <a:path w="11217275" h="408305">
                <a:moveTo>
                  <a:pt x="0" y="407987"/>
                </a:moveTo>
                <a:lnTo>
                  <a:pt x="11217275" y="407987"/>
                </a:lnTo>
                <a:lnTo>
                  <a:pt x="11217275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14000" y="5663370"/>
            <a:ext cx="2582200" cy="677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1495" marR="5080" indent="-519430">
              <a:lnSpc>
                <a:spcPct val="118600"/>
              </a:lnSpc>
            </a:pP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spc="975" baseline="-36036" dirty="0">
                <a:latin typeface="Times New Roman"/>
                <a:cs typeface="Times New Roman"/>
              </a:rPr>
              <a:t> </a:t>
            </a:r>
            <a:r>
              <a:rPr sz="2775" spc="60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2</a:t>
            </a:r>
            <a:r>
              <a:rPr sz="1850" u="sng" spc="-175" dirty="0">
                <a:latin typeface="Times New Roman"/>
                <a:cs typeface="Times New Roman"/>
              </a:rPr>
              <a:t> </a:t>
            </a:r>
            <a:r>
              <a:rPr sz="1850" u="sng" spc="745" dirty="0">
                <a:latin typeface="Symbol"/>
                <a:cs typeface="Symbol"/>
              </a:rPr>
              <a:t>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325" dirty="0">
                <a:latin typeface="Times New Roman"/>
                <a:cs typeface="Times New Roman"/>
              </a:rPr>
              <a:t>/</a:t>
            </a:r>
            <a:r>
              <a:rPr sz="1850" u="sng" spc="-25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3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745" dirty="0">
                <a:latin typeface="Symbol"/>
                <a:cs typeface="Symbol"/>
              </a:rPr>
              <a:t>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r>
              <a:rPr sz="1850" u="sng" spc="-270" dirty="0">
                <a:latin typeface="Times New Roman"/>
                <a:cs typeface="Times New Roman"/>
              </a:rPr>
              <a:t> </a:t>
            </a:r>
            <a:r>
              <a:rPr sz="1850" u="sng" spc="325" dirty="0">
                <a:latin typeface="Times New Roman"/>
                <a:cs typeface="Times New Roman"/>
              </a:rPr>
              <a:t>/</a:t>
            </a:r>
            <a:r>
              <a:rPr sz="1850" u="sng" spc="70" dirty="0">
                <a:latin typeface="Times New Roman"/>
                <a:cs typeface="Times New Roman"/>
              </a:rPr>
              <a:t> </a:t>
            </a:r>
            <a:r>
              <a:rPr sz="1850" u="sng" spc="590" dirty="0" smtClean="0">
                <a:latin typeface="Times New Roman"/>
                <a:cs typeface="Times New Roman"/>
              </a:rPr>
              <a:t>4</a:t>
            </a:r>
            <a:endParaRPr lang="en-US" sz="1850" u="sng" spc="590" dirty="0" smtClean="0">
              <a:latin typeface="Times New Roman"/>
              <a:cs typeface="Times New Roman"/>
            </a:endParaRPr>
          </a:p>
          <a:p>
            <a:pPr marL="531495" marR="5080" indent="-519430">
              <a:lnSpc>
                <a:spcPct val="118600"/>
              </a:lnSpc>
            </a:pPr>
            <a:r>
              <a:rPr lang="en-US" sz="1850" spc="590" dirty="0" smtClean="0">
                <a:latin typeface="Times New Roman"/>
                <a:cs typeface="Times New Roman"/>
              </a:rPr>
              <a:t>    </a:t>
            </a:r>
            <a:r>
              <a:rPr sz="1850" spc="440" dirty="0" smtClean="0">
                <a:latin typeface="Times New Roman"/>
                <a:cs typeface="Times New Roman"/>
              </a:rPr>
              <a:t> </a:t>
            </a:r>
            <a:r>
              <a:rPr sz="1850" spc="440" dirty="0">
                <a:latin typeface="Times New Roman"/>
                <a:cs typeface="Times New Roman"/>
              </a:rPr>
              <a:t>1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850" spc="325" dirty="0">
                <a:latin typeface="Times New Roman"/>
                <a:cs typeface="Times New Roman"/>
              </a:rPr>
              <a:t>/</a:t>
            </a:r>
            <a:r>
              <a:rPr sz="1850" spc="-25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3</a:t>
            </a:r>
            <a:r>
              <a:rPr sz="1850" spc="-80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-225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1</a:t>
            </a:r>
            <a:r>
              <a:rPr sz="1850" spc="-270" dirty="0">
                <a:latin typeface="Times New Roman"/>
                <a:cs typeface="Times New Roman"/>
              </a:rPr>
              <a:t> </a:t>
            </a:r>
            <a:r>
              <a:rPr sz="1850" spc="325" dirty="0">
                <a:latin typeface="Times New Roman"/>
                <a:cs typeface="Times New Roman"/>
              </a:rPr>
              <a:t>/</a:t>
            </a:r>
            <a:r>
              <a:rPr sz="1850" spc="70" dirty="0">
                <a:latin typeface="Times New Roman"/>
                <a:cs typeface="Times New Roman"/>
              </a:rPr>
              <a:t> </a:t>
            </a:r>
            <a:r>
              <a:rPr sz="1850" spc="590" dirty="0">
                <a:latin typeface="Times New Roman"/>
                <a:cs typeface="Times New Roman"/>
              </a:rPr>
              <a:t>4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703890" y="3681258"/>
            <a:ext cx="4059110" cy="16337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5210" algn="l"/>
                <a:tab pos="1908175" algn="l"/>
              </a:tabLst>
            </a:pPr>
            <a:r>
              <a:rPr sz="2775" i="1" spc="1080" baseline="-36036" dirty="0">
                <a:latin typeface="Times New Roman"/>
                <a:cs typeface="Times New Roman"/>
              </a:rPr>
              <a:t>P </a:t>
            </a:r>
            <a:r>
              <a:rPr sz="2775" i="1" spc="-247" baseline="-36036" dirty="0">
                <a:latin typeface="Times New Roman"/>
                <a:cs typeface="Times New Roman"/>
              </a:rPr>
              <a:t> 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247" baseline="-36036" dirty="0">
                <a:latin typeface="Times New Roman"/>
                <a:cs typeface="Times New Roman"/>
              </a:rPr>
              <a:t> 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1850" u="sng" spc="595" dirty="0">
                <a:latin typeface="Times New Roman"/>
                <a:cs typeface="Times New Roman"/>
              </a:rPr>
              <a:t>20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150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 smtClean="0">
                <a:latin typeface="Times New Roman"/>
                <a:cs typeface="Times New Roman"/>
              </a:rPr>
              <a:t>1</a:t>
            </a:r>
            <a:endParaRPr sz="1850" dirty="0">
              <a:latin typeface="Times New Roman"/>
              <a:cs typeface="Times New Roman"/>
            </a:endParaRPr>
          </a:p>
          <a:p>
            <a:pPr marL="679450">
              <a:lnSpc>
                <a:spcPct val="100000"/>
              </a:lnSpc>
              <a:spcBef>
                <a:spcPts val="409"/>
              </a:spcBef>
              <a:tabLst>
                <a:tab pos="2237105" algn="l"/>
              </a:tabLst>
            </a:pPr>
            <a:r>
              <a:rPr sz="1850" spc="595" dirty="0">
                <a:latin typeface="Times New Roman"/>
                <a:cs typeface="Times New Roman"/>
              </a:rPr>
              <a:t>2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105" dirty="0">
                <a:latin typeface="Times New Roman"/>
                <a:cs typeface="Times New Roman"/>
              </a:rPr>
              <a:t> </a:t>
            </a:r>
            <a:r>
              <a:rPr sz="1850" spc="595" dirty="0">
                <a:latin typeface="Times New Roman"/>
                <a:cs typeface="Times New Roman"/>
              </a:rPr>
              <a:t>4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90" dirty="0">
                <a:latin typeface="Times New Roman"/>
                <a:cs typeface="Times New Roman"/>
              </a:rPr>
              <a:t>3</a:t>
            </a:r>
            <a:endParaRPr sz="1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42035" algn="l"/>
                <a:tab pos="1901825" algn="l"/>
              </a:tabLst>
            </a:pPr>
            <a:r>
              <a:rPr sz="2775" i="1" spc="1080" baseline="-36036" dirty="0">
                <a:latin typeface="Times New Roman"/>
                <a:cs typeface="Times New Roman"/>
              </a:rPr>
              <a:t>R </a:t>
            </a:r>
            <a:r>
              <a:rPr sz="2775" i="1" spc="-247" baseline="-36036" dirty="0">
                <a:latin typeface="Times New Roman"/>
                <a:cs typeface="Times New Roman"/>
              </a:rPr>
              <a:t> 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247" baseline="-36036" dirty="0">
                <a:latin typeface="Times New Roman"/>
                <a:cs typeface="Times New Roman"/>
              </a:rPr>
              <a:t> 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1850" u="sng" spc="595" dirty="0">
                <a:latin typeface="Times New Roman"/>
                <a:cs typeface="Times New Roman"/>
              </a:rPr>
              <a:t>20</a:t>
            </a:r>
            <a:r>
              <a:rPr sz="1850" u="sng" spc="295" dirty="0">
                <a:latin typeface="Times New Roman"/>
                <a:cs typeface="Times New Roman"/>
              </a:rPr>
              <a:t> </a:t>
            </a:r>
            <a:r>
              <a:rPr sz="1850" u="sng" dirty="0">
                <a:latin typeface="Times New Roman"/>
                <a:cs typeface="Times New Roman"/>
              </a:rPr>
              <a:t>	</a:t>
            </a:r>
            <a:r>
              <a:rPr sz="2775" spc="975" baseline="-36036" dirty="0">
                <a:latin typeface="Symbol"/>
                <a:cs typeface="Symbol"/>
              </a:rPr>
              <a:t></a:t>
            </a:r>
            <a:r>
              <a:rPr sz="2775" baseline="-36036" dirty="0">
                <a:latin typeface="Times New Roman"/>
                <a:cs typeface="Times New Roman"/>
              </a:rPr>
              <a:t> </a:t>
            </a:r>
            <a:r>
              <a:rPr sz="2775" spc="-7" baseline="-36036" dirty="0">
                <a:latin typeface="Times New Roman"/>
                <a:cs typeface="Times New Roman"/>
              </a:rPr>
              <a:t> </a:t>
            </a:r>
            <a:r>
              <a:rPr sz="1850" u="sng" spc="590" dirty="0">
                <a:latin typeface="Times New Roman"/>
                <a:cs typeface="Times New Roman"/>
              </a:rPr>
              <a:t>1</a:t>
            </a:r>
            <a:endParaRPr sz="1850" dirty="0">
              <a:latin typeface="Times New Roman"/>
              <a:cs typeface="Times New Roman"/>
            </a:endParaRPr>
          </a:p>
          <a:p>
            <a:pPr marL="679450">
              <a:lnSpc>
                <a:spcPct val="100000"/>
              </a:lnSpc>
              <a:spcBef>
                <a:spcPts val="409"/>
              </a:spcBef>
              <a:tabLst>
                <a:tab pos="2243455" algn="l"/>
              </a:tabLst>
            </a:pPr>
            <a:r>
              <a:rPr sz="1850" spc="595" dirty="0">
                <a:latin typeface="Times New Roman"/>
                <a:cs typeface="Times New Roman"/>
              </a:rPr>
              <a:t>2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650" dirty="0">
                <a:latin typeface="Symbol"/>
                <a:cs typeface="Symbol"/>
              </a:rPr>
              <a:t></a:t>
            </a:r>
            <a:r>
              <a:rPr sz="1850" spc="60" dirty="0">
                <a:latin typeface="Times New Roman"/>
                <a:cs typeface="Times New Roman"/>
              </a:rPr>
              <a:t> </a:t>
            </a:r>
            <a:r>
              <a:rPr sz="1850" spc="595" dirty="0">
                <a:latin typeface="Times New Roman"/>
                <a:cs typeface="Times New Roman"/>
              </a:rPr>
              <a:t>6</a:t>
            </a:r>
            <a:r>
              <a:rPr sz="1850" spc="590" dirty="0">
                <a:latin typeface="Times New Roman"/>
                <a:cs typeface="Times New Roman"/>
              </a:rPr>
              <a:t>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90" dirty="0">
                <a:latin typeface="Times New Roman"/>
                <a:cs typeface="Times New Roman"/>
              </a:rPr>
              <a:t>4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0310" y="5954667"/>
            <a:ext cx="138430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355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3890" y="5816377"/>
            <a:ext cx="260985" cy="26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720" dirty="0">
                <a:latin typeface="Times New Roman"/>
                <a:cs typeface="Times New Roman"/>
              </a:rPr>
              <a:t>F</a:t>
            </a:r>
            <a:endParaRPr sz="185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5180" y="1883791"/>
          <a:ext cx="9259823" cy="1539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465"/>
                <a:gridCol w="2275459"/>
                <a:gridCol w="2544064"/>
                <a:gridCol w="2243835"/>
              </a:tblGrid>
              <a:tr h="377189">
                <a:tc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604">
                      <a:solidFill>
                        <a:srgbClr val="4D133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not retrieved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C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,1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acy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10404475" cy="428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spc="1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hy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ke 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ccu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2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?</a:t>
            </a: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Acc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racy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decis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rect 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(</a:t>
            </a:r>
            <a:r>
              <a:rPr sz="2000" dirty="0">
                <a:latin typeface="Times New Roman"/>
                <a:cs typeface="Times New Roman"/>
              </a:rPr>
              <a:t>relevan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/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Times New Roman"/>
                <a:cs typeface="Times New Roman"/>
              </a:rPr>
              <a:t>Acc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racy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(TP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/(TP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 FN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+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spc="-7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enou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red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pact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s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ways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retu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9%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accuracy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</a:p>
          <a:p>
            <a:pPr marL="318770" indent="-306070">
              <a:lnSpc>
                <a:spcPts val="216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Searc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web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eral)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hing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certa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tolerance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</a:p>
          <a:p>
            <a:pPr marL="318770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dirty="0">
                <a:latin typeface="Times New Roman"/>
                <a:cs typeface="Times New Roman"/>
              </a:rPr>
              <a:t>I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spc="-100" dirty="0">
                <a:latin typeface="Times New Roman"/>
                <a:cs typeface="Times New Roman"/>
              </a:rPr>
              <a:t>’</a:t>
            </a:r>
            <a:r>
              <a:rPr sz="1700" dirty="0">
                <a:latin typeface="Times New Roman"/>
                <a:cs typeface="Times New Roman"/>
              </a:rPr>
              <a:t>s bet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o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urn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 bad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</a:t>
            </a:r>
            <a:r>
              <a:rPr sz="1700" spc="-10" dirty="0">
                <a:latin typeface="Times New Roman"/>
                <a:cs typeface="Times New Roman"/>
              </a:rPr>
              <a:t>it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10" dirty="0">
                <a:latin typeface="Times New Roman"/>
                <a:cs typeface="Times New Roman"/>
              </a:rPr>
              <a:t> l</a:t>
            </a:r>
            <a:r>
              <a:rPr sz="1700" dirty="0">
                <a:latin typeface="Times New Roman"/>
                <a:cs typeface="Times New Roman"/>
              </a:rPr>
              <a:t>ong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 you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urn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dirty="0">
                <a:latin typeface="Times New Roman"/>
                <a:cs typeface="Times New Roman"/>
              </a:rPr>
              <a:t>→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4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recal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accurac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U</a:t>
            </a:r>
            <a:r>
              <a:rPr sz="2400" b="1" spc="-10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ranked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vs ranked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etr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b="1" dirty="0">
                <a:latin typeface="Times New Roman"/>
                <a:cs typeface="Times New Roman"/>
              </a:rPr>
              <a:t>Ev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lua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1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ran</a:t>
            </a:r>
            <a:r>
              <a:rPr sz="2000" b="1" spc="5" dirty="0">
                <a:latin typeface="Times New Roman"/>
                <a:cs typeface="Times New Roman"/>
              </a:rPr>
              <a:t>k</a:t>
            </a:r>
            <a:r>
              <a:rPr sz="2000" b="1" dirty="0">
                <a:latin typeface="Times New Roman"/>
                <a:cs typeface="Times New Roman"/>
              </a:rPr>
              <a:t>ed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742569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Proble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Boolean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ss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ficat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Idea: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Calcula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reca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position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22576" y="2789275"/>
            <a:ext cx="5966841" cy="3753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9163" y="4665497"/>
            <a:ext cx="1562100" cy="137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666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779125" cy="319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Proble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 lists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unwieldy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ficult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pare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Three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ideas:</a:t>
            </a:r>
            <a:endParaRPr sz="2400">
              <a:latin typeface="Times New Roman"/>
              <a:cs typeface="Times New Roman"/>
            </a:endParaRPr>
          </a:p>
          <a:p>
            <a:pPr marL="641985" marR="238760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stan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ard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recall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vels,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incre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"Precis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2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- 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ve"</a:t>
            </a:r>
            <a:endParaRPr sz="2000">
              <a:latin typeface="Times New Roman"/>
              <a:cs typeface="Times New Roman"/>
            </a:endParaRP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4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agi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releva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re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rieved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=&gt; "</a:t>
            </a:r>
            <a:r>
              <a:rPr sz="2000" spc="-14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sion"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 n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fixed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&gt;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"Precis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k"</a:t>
            </a:r>
            <a:endParaRPr sz="2000">
              <a:latin typeface="Times New Roman"/>
              <a:cs typeface="Times New Roman"/>
            </a:endParaRPr>
          </a:p>
          <a:p>
            <a:pPr marL="91186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Ignores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ranking af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er p; ignores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ranking </a:t>
            </a:r>
            <a:r>
              <a:rPr sz="1800" spc="-10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hin 1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Int</a:t>
            </a:r>
            <a:r>
              <a:rPr sz="2400" b="1" spc="-4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82162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Assu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total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 of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8367" y="2256929"/>
            <a:ext cx="3959986" cy="4191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78396" y="2662377"/>
            <a:ext cx="5177028" cy="3455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5726" y="5695950"/>
            <a:ext cx="615315" cy="408305"/>
          </a:xfrm>
          <a:custGeom>
            <a:avLst/>
            <a:gdLst/>
            <a:ahLst/>
            <a:cxnLst/>
            <a:rect l="l" t="t" r="r" b="b"/>
            <a:pathLst>
              <a:path w="615314" h="408304">
                <a:moveTo>
                  <a:pt x="0" y="407987"/>
                </a:moveTo>
                <a:lnTo>
                  <a:pt x="614819" y="407987"/>
                </a:lnTo>
                <a:lnTo>
                  <a:pt x="614819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65726" y="5695950"/>
            <a:ext cx="615315" cy="408305"/>
          </a:xfrm>
          <a:custGeom>
            <a:avLst/>
            <a:gdLst/>
            <a:ahLst/>
            <a:cxnLst/>
            <a:rect l="l" t="t" r="r" b="b"/>
            <a:pathLst>
              <a:path w="615314" h="408304">
                <a:moveTo>
                  <a:pt x="0" y="407987"/>
                </a:moveTo>
                <a:lnTo>
                  <a:pt x="614819" y="407987"/>
                </a:lnTo>
                <a:lnTo>
                  <a:pt x="614819" y="0"/>
                </a:lnTo>
                <a:lnTo>
                  <a:pt x="0" y="0"/>
                </a:lnTo>
                <a:lnTo>
                  <a:pt x="0" y="407987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81109" y="2899853"/>
            <a:ext cx="279717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prec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at each 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eca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76489" y="3152394"/>
            <a:ext cx="1231265" cy="270510"/>
          </a:xfrm>
          <a:custGeom>
            <a:avLst/>
            <a:gdLst/>
            <a:ahLst/>
            <a:cxnLst/>
            <a:rect l="l" t="t" r="r" b="b"/>
            <a:pathLst>
              <a:path w="1231265" h="270510">
                <a:moveTo>
                  <a:pt x="64058" y="230981"/>
                </a:moveTo>
                <a:lnTo>
                  <a:pt x="20773" y="238736"/>
                </a:lnTo>
                <a:lnTo>
                  <a:pt x="106552" y="270128"/>
                </a:lnTo>
                <a:lnTo>
                  <a:pt x="112902" y="267080"/>
                </a:lnTo>
                <a:lnTo>
                  <a:pt x="115061" y="261365"/>
                </a:lnTo>
                <a:lnTo>
                  <a:pt x="117093" y="255650"/>
                </a:lnTo>
                <a:lnTo>
                  <a:pt x="114172" y="249173"/>
                </a:lnTo>
                <a:lnTo>
                  <a:pt x="108330" y="247141"/>
                </a:lnTo>
                <a:lnTo>
                  <a:pt x="64058" y="230981"/>
                </a:lnTo>
                <a:close/>
              </a:path>
              <a:path w="1231265" h="270510">
                <a:moveTo>
                  <a:pt x="12227" y="235611"/>
                </a:moveTo>
                <a:lnTo>
                  <a:pt x="17652" y="239267"/>
                </a:lnTo>
                <a:lnTo>
                  <a:pt x="20773" y="238736"/>
                </a:lnTo>
                <a:lnTo>
                  <a:pt x="12227" y="235611"/>
                </a:lnTo>
                <a:close/>
              </a:path>
              <a:path w="1231265" h="270510">
                <a:moveTo>
                  <a:pt x="60140" y="209133"/>
                </a:moveTo>
                <a:lnTo>
                  <a:pt x="16720" y="216915"/>
                </a:lnTo>
                <a:lnTo>
                  <a:pt x="10226" y="222440"/>
                </a:lnTo>
                <a:lnTo>
                  <a:pt x="9651" y="223265"/>
                </a:lnTo>
                <a:lnTo>
                  <a:pt x="10794" y="229234"/>
                </a:lnTo>
                <a:lnTo>
                  <a:pt x="11810" y="235330"/>
                </a:lnTo>
                <a:lnTo>
                  <a:pt x="12227" y="235611"/>
                </a:lnTo>
                <a:lnTo>
                  <a:pt x="20773" y="238736"/>
                </a:lnTo>
                <a:lnTo>
                  <a:pt x="37748" y="235711"/>
                </a:lnTo>
                <a:lnTo>
                  <a:pt x="28955" y="235711"/>
                </a:lnTo>
                <a:lnTo>
                  <a:pt x="25526" y="216915"/>
                </a:lnTo>
                <a:lnTo>
                  <a:pt x="51014" y="216911"/>
                </a:lnTo>
                <a:lnTo>
                  <a:pt x="60140" y="209133"/>
                </a:lnTo>
                <a:close/>
              </a:path>
              <a:path w="1231265" h="270510">
                <a:moveTo>
                  <a:pt x="25526" y="216915"/>
                </a:moveTo>
                <a:lnTo>
                  <a:pt x="28955" y="235711"/>
                </a:lnTo>
                <a:lnTo>
                  <a:pt x="43368" y="223428"/>
                </a:lnTo>
                <a:lnTo>
                  <a:pt x="25526" y="216915"/>
                </a:lnTo>
                <a:close/>
              </a:path>
              <a:path w="1231265" h="270510">
                <a:moveTo>
                  <a:pt x="43368" y="223428"/>
                </a:moveTo>
                <a:lnTo>
                  <a:pt x="28955" y="235711"/>
                </a:lnTo>
                <a:lnTo>
                  <a:pt x="37748" y="235711"/>
                </a:lnTo>
                <a:lnTo>
                  <a:pt x="64058" y="230981"/>
                </a:lnTo>
                <a:lnTo>
                  <a:pt x="43368" y="223428"/>
                </a:lnTo>
                <a:close/>
              </a:path>
              <a:path w="1231265" h="270510">
                <a:moveTo>
                  <a:pt x="10226" y="222440"/>
                </a:moveTo>
                <a:lnTo>
                  <a:pt x="0" y="231139"/>
                </a:lnTo>
                <a:lnTo>
                  <a:pt x="12227" y="235611"/>
                </a:lnTo>
                <a:lnTo>
                  <a:pt x="11810" y="235330"/>
                </a:lnTo>
                <a:lnTo>
                  <a:pt x="10794" y="229234"/>
                </a:lnTo>
                <a:lnTo>
                  <a:pt x="9651" y="223265"/>
                </a:lnTo>
                <a:lnTo>
                  <a:pt x="10226" y="222440"/>
                </a:lnTo>
                <a:close/>
              </a:path>
              <a:path w="1231265" h="270510">
                <a:moveTo>
                  <a:pt x="1223009" y="0"/>
                </a:moveTo>
                <a:lnTo>
                  <a:pt x="60140" y="209133"/>
                </a:lnTo>
                <a:lnTo>
                  <a:pt x="43368" y="223428"/>
                </a:lnTo>
                <a:lnTo>
                  <a:pt x="64058" y="230981"/>
                </a:lnTo>
                <a:lnTo>
                  <a:pt x="1220851" y="22986"/>
                </a:lnTo>
                <a:lnTo>
                  <a:pt x="1226946" y="21970"/>
                </a:lnTo>
                <a:lnTo>
                  <a:pt x="1230883" y="16128"/>
                </a:lnTo>
                <a:lnTo>
                  <a:pt x="1229867" y="10159"/>
                </a:lnTo>
                <a:lnTo>
                  <a:pt x="1228725" y="4063"/>
                </a:lnTo>
                <a:lnTo>
                  <a:pt x="1223009" y="0"/>
                </a:lnTo>
                <a:close/>
              </a:path>
              <a:path w="1231265" h="270510">
                <a:moveTo>
                  <a:pt x="51009" y="216915"/>
                </a:moveTo>
                <a:lnTo>
                  <a:pt x="25526" y="216915"/>
                </a:lnTo>
                <a:lnTo>
                  <a:pt x="43368" y="223428"/>
                </a:lnTo>
                <a:lnTo>
                  <a:pt x="51009" y="216915"/>
                </a:lnTo>
                <a:close/>
              </a:path>
              <a:path w="1231265" h="270510">
                <a:moveTo>
                  <a:pt x="16725" y="216911"/>
                </a:moveTo>
                <a:lnTo>
                  <a:pt x="13715" y="217423"/>
                </a:lnTo>
                <a:lnTo>
                  <a:pt x="10226" y="222440"/>
                </a:lnTo>
                <a:lnTo>
                  <a:pt x="16725" y="216911"/>
                </a:lnTo>
                <a:close/>
              </a:path>
              <a:path w="1231265" h="270510">
                <a:moveTo>
                  <a:pt x="86359" y="157606"/>
                </a:moveTo>
                <a:lnTo>
                  <a:pt x="81660" y="161670"/>
                </a:lnTo>
                <a:lnTo>
                  <a:pt x="16725" y="216911"/>
                </a:lnTo>
                <a:lnTo>
                  <a:pt x="60140" y="209133"/>
                </a:lnTo>
                <a:lnTo>
                  <a:pt x="96011" y="178561"/>
                </a:lnTo>
                <a:lnTo>
                  <a:pt x="100710" y="174497"/>
                </a:lnTo>
                <a:lnTo>
                  <a:pt x="101218" y="167512"/>
                </a:lnTo>
                <a:lnTo>
                  <a:pt x="97281" y="162813"/>
                </a:lnTo>
                <a:lnTo>
                  <a:pt x="93344" y="158241"/>
                </a:lnTo>
                <a:lnTo>
                  <a:pt x="86359" y="157606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1155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30905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PR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7145" y="2704058"/>
            <a:ext cx="4153027" cy="3296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024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2900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(PR)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Cur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30905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PR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7145" y="2704058"/>
            <a:ext cx="4153027" cy="3296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06284" y="2704033"/>
            <a:ext cx="4449699" cy="3214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0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58227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every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cuto</a:t>
            </a:r>
            <a:r>
              <a:rPr sz="2400" spc="-5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 </a:t>
            </a:r>
            <a:r>
              <a:rPr sz="2400" spc="-15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here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new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eved</a:t>
            </a:r>
            <a:endParaRPr sz="2400">
              <a:latin typeface="Times New Roman"/>
              <a:cs typeface="Times New Roman"/>
            </a:endParaRPr>
          </a:p>
          <a:p>
            <a:pPr marL="706120" lvl="1" indent="-368935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6755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z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# of 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eved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Sensi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242153"/>
            <a:ext cx="4554220" cy="136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+ 2/2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3/5 +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4/8+….)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AP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+ 2/2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3/5 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4/8)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06843" y="2620175"/>
            <a:ext cx="3709034" cy="3924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15600" y="5917463"/>
            <a:ext cx="431165" cy="379095"/>
          </a:xfrm>
          <a:custGeom>
            <a:avLst/>
            <a:gdLst/>
            <a:ahLst/>
            <a:cxnLst/>
            <a:rect l="l" t="t" r="r" b="b"/>
            <a:pathLst>
              <a:path w="431165" h="379095">
                <a:moveTo>
                  <a:pt x="0" y="378828"/>
                </a:moveTo>
                <a:lnTo>
                  <a:pt x="431076" y="378828"/>
                </a:lnTo>
                <a:lnTo>
                  <a:pt x="431076" y="0"/>
                </a:lnTo>
                <a:lnTo>
                  <a:pt x="0" y="0"/>
                </a:lnTo>
                <a:lnTo>
                  <a:pt x="0" y="378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15600" y="5917463"/>
            <a:ext cx="431165" cy="379095"/>
          </a:xfrm>
          <a:custGeom>
            <a:avLst/>
            <a:gdLst/>
            <a:ahLst/>
            <a:cxnLst/>
            <a:rect l="l" t="t" r="r" b="b"/>
            <a:pathLst>
              <a:path w="431165" h="379095">
                <a:moveTo>
                  <a:pt x="0" y="378828"/>
                </a:moveTo>
                <a:lnTo>
                  <a:pt x="431076" y="378828"/>
                </a:lnTo>
                <a:lnTo>
                  <a:pt x="431076" y="0"/>
                </a:lnTo>
                <a:lnTo>
                  <a:pt x="0" y="0"/>
                </a:lnTo>
                <a:lnTo>
                  <a:pt x="0" y="378828"/>
                </a:lnTo>
                <a:close/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5225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95452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220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20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#1: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(1.0+0.67+0.75+0.8+0.83</a:t>
            </a:r>
            <a:r>
              <a:rPr sz="2400" spc="5" dirty="0">
                <a:latin typeface="Times New Roman"/>
                <a:cs typeface="Times New Roman"/>
              </a:rPr>
              <a:t>+</a:t>
            </a:r>
            <a:r>
              <a:rPr sz="2400" dirty="0">
                <a:latin typeface="Times New Roman"/>
                <a:cs typeface="Times New Roman"/>
              </a:rPr>
              <a:t>0.6)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 = 0.78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  <a:tabLst>
                <a:tab pos="318770" algn="l"/>
              </a:tabLst>
            </a:pPr>
            <a:r>
              <a:rPr sz="220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20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Ran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#2: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(0.5+0.4+0.5+0.57+0.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6+0.6)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 = 0.52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08120" y="2988246"/>
            <a:ext cx="7484998" cy="3466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4434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729354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8049895" cy="290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algo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 than 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average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ake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hose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=&gt;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Mean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8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verage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(MAP)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(= average 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1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pape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@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08726"/>
            <a:ext cx="10735945" cy="424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413384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rs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tend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look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nly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top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</a:t>
            </a:r>
            <a:r>
              <a:rPr sz="2200" spc="-15" dirty="0">
                <a:latin typeface="Times New Roman"/>
                <a:cs typeface="Times New Roman"/>
              </a:rPr>
              <a:t>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5" dirty="0">
                <a:latin typeface="Times New Roman"/>
                <a:cs typeface="Times New Roman"/>
              </a:rPr>
              <a:t>va</a:t>
            </a:r>
            <a:r>
              <a:rPr sz="2200" spc="-10" dirty="0">
                <a:latin typeface="Times New Roman"/>
                <a:cs typeface="Times New Roman"/>
              </a:rPr>
              <a:t>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ents; e.g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first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pa</a:t>
            </a:r>
            <a:r>
              <a:rPr sz="2200" spc="-10" dirty="0">
                <a:latin typeface="Times New Roman"/>
                <a:cs typeface="Times New Roman"/>
              </a:rPr>
              <a:t>ges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Measure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</a:t>
            </a:r>
            <a:r>
              <a:rPr sz="2200" spc="-15" dirty="0">
                <a:latin typeface="Times New Roman"/>
                <a:cs typeface="Times New Roman"/>
              </a:rPr>
              <a:t>ow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well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rch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en</a:t>
            </a:r>
            <a:r>
              <a:rPr sz="2200" spc="-10" dirty="0">
                <a:latin typeface="Times New Roman"/>
                <a:cs typeface="Times New Roman"/>
              </a:rPr>
              <a:t>gine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oes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retrieving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very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high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“Precision 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k”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6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pically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5,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10,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Easy 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pute,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average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over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queries,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sy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und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rstand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But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en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itive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po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itions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than k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Single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where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Clr>
                <a:srgbClr val="903062"/>
              </a:buClr>
              <a:buFont typeface="Wingdings 2"/>
              <a:buChar char=""/>
            </a:pPr>
            <a:endParaRPr sz="23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Alternative: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oca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Rank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08726"/>
            <a:ext cx="8232140" cy="2698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w</a:t>
            </a:r>
            <a:r>
              <a:rPr sz="2200" spc="-10" dirty="0">
                <a:latin typeface="Times New Roman"/>
                <a:cs typeface="Times New Roman"/>
              </a:rPr>
              <a:t>hich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first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oc</a:t>
            </a:r>
            <a:r>
              <a:rPr sz="2200" spc="-10" dirty="0">
                <a:latin typeface="Times New Roman"/>
                <a:cs typeface="Times New Roman"/>
              </a:rPr>
              <a:t>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 retrieved</a:t>
            </a: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65" dirty="0">
                <a:latin typeface="Times New Roman"/>
                <a:cs typeface="Times New Roman"/>
              </a:rPr>
              <a:t>V</a:t>
            </a:r>
            <a:r>
              <a:rPr sz="2200" spc="-10" dirty="0">
                <a:latin typeface="Times New Roman"/>
                <a:cs typeface="Times New Roman"/>
              </a:rPr>
              <a:t>ery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nsitive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5" dirty="0">
                <a:latin typeface="Times New Roman"/>
                <a:cs typeface="Times New Roman"/>
              </a:rPr>
              <a:t>nk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position,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regards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nly first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vant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endParaRPr sz="2200" dirty="0">
              <a:latin typeface="Times New Roman"/>
              <a:cs typeface="Times New Roman"/>
            </a:endParaRPr>
          </a:p>
          <a:p>
            <a:pPr marL="4293870" marR="1649095">
              <a:lnSpc>
                <a:spcPts val="7540"/>
              </a:lnSpc>
              <a:spcBef>
                <a:spcPts val="1060"/>
              </a:spcBef>
            </a:pPr>
            <a:r>
              <a:rPr sz="2200" spc="-15" dirty="0">
                <a:latin typeface="Times New Roman"/>
                <a:cs typeface="Times New Roman"/>
              </a:rPr>
              <a:t>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1/2 Re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1/3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5637902"/>
            <a:ext cx="102787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Mean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ciprocal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Rank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(MRR)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average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reciprocal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over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ueries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70036" y="3217164"/>
            <a:ext cx="233362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98739" y="4126991"/>
            <a:ext cx="2314575" cy="447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2175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2059"/>
            <a:ext cx="10499725" cy="442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Po</a:t>
            </a:r>
            <a:r>
              <a:rPr sz="2200" spc="-10" dirty="0">
                <a:latin typeface="Times New Roman"/>
                <a:cs typeface="Times New Roman"/>
              </a:rPr>
              <a:t>pular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sure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for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evaluating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web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rch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relat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tasks</a:t>
            </a: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graded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ea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ure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usefulnes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gain, </a:t>
            </a:r>
            <a:r>
              <a:rPr sz="2200" spc="-15" dirty="0">
                <a:latin typeface="Times New Roman"/>
                <a:cs typeface="Times New Roman"/>
              </a:rPr>
              <a:t>from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ining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70" dirty="0">
                <a:latin typeface="Times New Roman"/>
                <a:cs typeface="Times New Roman"/>
              </a:rPr>
              <a:t>T</a:t>
            </a:r>
            <a:r>
              <a:rPr sz="2200" spc="-15" dirty="0">
                <a:latin typeface="Times New Roman"/>
                <a:cs typeface="Times New Roman"/>
              </a:rPr>
              <a:t>wo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ptions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Highly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ore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ful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than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</a:t>
            </a:r>
            <a:r>
              <a:rPr sz="1900" spc="-4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ginally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relevant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endParaRPr sz="1900" dirty="0">
              <a:latin typeface="Times New Roman"/>
              <a:cs typeface="Times New Roman"/>
            </a:endParaRPr>
          </a:p>
          <a:p>
            <a:pPr marL="641985" marR="191135" lvl="1" indent="-304800">
              <a:lnSpc>
                <a:spcPts val="1820"/>
              </a:lnSpc>
              <a:spcBef>
                <a:spcPts val="10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lower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anked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position 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ent,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ful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for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us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80" dirty="0">
                <a:latin typeface="Times New Roman"/>
                <a:cs typeface="Times New Roman"/>
              </a:rPr>
              <a:t>r</a:t>
            </a:r>
            <a:r>
              <a:rPr sz="1900" spc="-5" dirty="0">
                <a:latin typeface="Times New Roman"/>
                <a:cs typeface="Times New Roman"/>
              </a:rPr>
              <a:t>,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le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 likely 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exa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ined</a:t>
            </a:r>
            <a:endParaRPr sz="19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66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Gain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ac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ulated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starting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top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ranking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20" dirty="0">
                <a:latin typeface="Times New Roman"/>
                <a:cs typeface="Times New Roman"/>
              </a:rPr>
              <a:t>Ma</a:t>
            </a:r>
            <a:r>
              <a:rPr sz="1900" spc="-10" dirty="0">
                <a:latin typeface="Times New Roman"/>
                <a:cs typeface="Times New Roman"/>
              </a:rPr>
              <a:t>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educed,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or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ounted,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lower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ranks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pical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ount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1/log</a:t>
            </a:r>
            <a:r>
              <a:rPr sz="1900" spc="-5" dirty="0">
                <a:latin typeface="Times New Roman"/>
                <a:cs typeface="Times New Roman"/>
              </a:rPr>
              <a:t>(</a:t>
            </a:r>
            <a:r>
              <a:rPr sz="1900" spc="-10" dirty="0">
                <a:latin typeface="Times New Roman"/>
                <a:cs typeface="Times New Roman"/>
              </a:rPr>
              <a:t>rank)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7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ith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ba</a:t>
            </a:r>
            <a:r>
              <a:rPr sz="1900" spc="-25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2,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cou</a:t>
            </a:r>
            <a:r>
              <a:rPr sz="1900" spc="-20" dirty="0">
                <a:latin typeface="Times New Roman"/>
                <a:cs typeface="Times New Roman"/>
              </a:rPr>
              <a:t>n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rank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4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1/2,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ank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8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1/3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72091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a 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icul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4605" y="3853108"/>
            <a:ext cx="4961255" cy="721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5" dirty="0">
                <a:latin typeface="Times New Roman"/>
                <a:cs typeface="Times New Roman"/>
              </a:rPr>
              <a:t>l</a:t>
            </a:r>
            <a:r>
              <a:rPr sz="1950" spc="7" baseline="-21367" dirty="0">
                <a:latin typeface="Times New Roman"/>
                <a:cs typeface="Times New Roman"/>
              </a:rPr>
              <a:t>i</a:t>
            </a:r>
            <a:r>
              <a:rPr sz="1950" baseline="-21367" dirty="0">
                <a:latin typeface="Times New Roman"/>
                <a:cs typeface="Times New Roman"/>
              </a:rPr>
              <a:t> </a:t>
            </a:r>
            <a:r>
              <a:rPr sz="1950" spc="-240" baseline="-21367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aded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ank</a:t>
            </a:r>
            <a:r>
              <a:rPr sz="2000" spc="-10" dirty="0">
                <a:latin typeface="Times New Roman"/>
                <a:cs typeface="Times New Roman"/>
              </a:rPr>
              <a:t> i.</a:t>
            </a:r>
            <a:endParaRPr sz="20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 use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ad”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“Per</a:t>
            </a:r>
            <a:r>
              <a:rPr sz="2000" spc="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”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 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97451" y="2643162"/>
            <a:ext cx="4186174" cy="40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459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0096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22705" y="1812262"/>
            <a:ext cx="6859905" cy="394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key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 for 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u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er happiness</a:t>
            </a: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903062"/>
              </a:buClr>
              <a:buFont typeface="Wingdings 2"/>
              <a:buChar char=""/>
            </a:pPr>
            <a:endParaRPr sz="35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Ma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happin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ss</a:t>
            </a:r>
          </a:p>
          <a:p>
            <a:pPr marL="564515" lvl="1" indent="-22923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se</a:t>
            </a: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uttered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UI</a:t>
            </a: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va</a:t>
            </a:r>
            <a:r>
              <a:rPr sz="20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endParaRPr sz="2000" dirty="0">
              <a:latin typeface="Times New Roman"/>
              <a:cs typeface="Times New Roman"/>
            </a:endParaRPr>
          </a:p>
          <a:p>
            <a:pPr marL="564515" lvl="1" indent="-2292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Free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2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te: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su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ent</a:t>
            </a:r>
          </a:p>
          <a:p>
            <a:pPr marL="564515" lvl="1" indent="-22923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565150" algn="l"/>
              </a:tabLst>
            </a:pP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indingly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fast,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ess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0" dirty="0">
                <a:latin typeface="Times New Roman"/>
                <a:cs typeface="Times New Roman"/>
              </a:rPr>
              <a:t>’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ake 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py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3591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umul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Gain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(DCG)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6646545" cy="184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2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-3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1040"/>
              </a:spcBef>
              <a:tabLst>
                <a:tab pos="911225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45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Disco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gain: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4605" y="4853106"/>
            <a:ext cx="5054600" cy="1369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sz="2000" dirty="0">
                <a:latin typeface="Times New Roman"/>
                <a:cs typeface="Times New Roman"/>
              </a:rPr>
              <a:t>Disco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ulat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 Ga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 posi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ion:</a:t>
            </a:r>
            <a:endParaRPr sz="20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1040"/>
              </a:spcBef>
              <a:tabLst>
                <a:tab pos="58674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7.28,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7.99,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8.66,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16865" algn="l"/>
                <a:tab pos="2183130" algn="l"/>
              </a:tabLst>
            </a:pPr>
            <a:r>
              <a:rPr sz="1800" spc="2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800" spc="2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2000" spc="20" dirty="0">
                <a:latin typeface="Times New Roman"/>
                <a:cs typeface="Times New Roman"/>
              </a:rPr>
              <a:t>DCG@5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6.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9	DCG@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61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646" y="1663484"/>
            <a:ext cx="4186174" cy="40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38800" y="2655823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8027"/>
                </a:lnTo>
                <a:lnTo>
                  <a:pt x="302895" y="478027"/>
                </a:lnTo>
                <a:lnTo>
                  <a:pt x="363600" y="417449"/>
                </a:lnTo>
                <a:lnTo>
                  <a:pt x="363600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1695" y="307327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705" y="0"/>
                </a:moveTo>
                <a:lnTo>
                  <a:pt x="12191" y="12064"/>
                </a:lnTo>
                <a:lnTo>
                  <a:pt x="0" y="60578"/>
                </a:lnTo>
                <a:lnTo>
                  <a:pt x="60705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8800" y="2655823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8027"/>
                </a:moveTo>
                <a:lnTo>
                  <a:pt x="315087" y="429513"/>
                </a:lnTo>
                <a:lnTo>
                  <a:pt x="363600" y="417449"/>
                </a:lnTo>
                <a:lnTo>
                  <a:pt x="302895" y="478027"/>
                </a:lnTo>
                <a:lnTo>
                  <a:pt x="0" y="478027"/>
                </a:lnTo>
                <a:lnTo>
                  <a:pt x="0" y="0"/>
                </a:lnTo>
                <a:lnTo>
                  <a:pt x="363600" y="0"/>
                </a:lnTo>
                <a:lnTo>
                  <a:pt x="363600" y="417449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00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98895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578" y="0"/>
                </a:moveTo>
                <a:lnTo>
                  <a:pt x="12191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5612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9016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5612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4959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33488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0466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2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07959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9" y="0"/>
                </a:moveTo>
                <a:lnTo>
                  <a:pt x="12065" y="12191"/>
                </a:lnTo>
                <a:lnTo>
                  <a:pt x="0" y="60578"/>
                </a:lnTo>
                <a:lnTo>
                  <a:pt x="6057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04938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1" y="477900"/>
                </a:moveTo>
                <a:lnTo>
                  <a:pt x="315086" y="429513"/>
                </a:lnTo>
                <a:lnTo>
                  <a:pt x="363600" y="417322"/>
                </a:lnTo>
                <a:lnTo>
                  <a:pt x="303021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9376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3022" y="477900"/>
                </a:lnTo>
                <a:lnTo>
                  <a:pt x="363600" y="417322"/>
                </a:lnTo>
                <a:lnTo>
                  <a:pt x="363600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96782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5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3760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7" y="429513"/>
                </a:lnTo>
                <a:lnTo>
                  <a:pt x="363600" y="417322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53881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600" y="417322"/>
                </a:lnTo>
                <a:lnTo>
                  <a:pt x="363600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56777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705" y="0"/>
                </a:moveTo>
                <a:lnTo>
                  <a:pt x="12192" y="12191"/>
                </a:lnTo>
                <a:lnTo>
                  <a:pt x="0" y="60578"/>
                </a:lnTo>
                <a:lnTo>
                  <a:pt x="60705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53881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600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28354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474" y="0"/>
                </a:moveTo>
                <a:lnTo>
                  <a:pt x="0" y="0"/>
                </a:lnTo>
                <a:lnTo>
                  <a:pt x="0" y="477900"/>
                </a:lnTo>
                <a:lnTo>
                  <a:pt x="302895" y="477900"/>
                </a:lnTo>
                <a:lnTo>
                  <a:pt x="363474" y="417322"/>
                </a:lnTo>
                <a:lnTo>
                  <a:pt x="363474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31248" y="306273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192" y="12191"/>
                </a:lnTo>
                <a:lnTo>
                  <a:pt x="0" y="60578"/>
                </a:lnTo>
                <a:lnTo>
                  <a:pt x="60578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28354" y="2645410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2895" y="477900"/>
                </a:moveTo>
                <a:lnTo>
                  <a:pt x="315087" y="429513"/>
                </a:lnTo>
                <a:lnTo>
                  <a:pt x="363474" y="417322"/>
                </a:lnTo>
                <a:lnTo>
                  <a:pt x="302895" y="477900"/>
                </a:lnTo>
                <a:lnTo>
                  <a:pt x="0" y="477900"/>
                </a:lnTo>
                <a:lnTo>
                  <a:pt x="0" y="0"/>
                </a:lnTo>
                <a:lnTo>
                  <a:pt x="363474" y="0"/>
                </a:lnTo>
                <a:lnTo>
                  <a:pt x="363474" y="417322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73996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63600" y="0"/>
                </a:moveTo>
                <a:lnTo>
                  <a:pt x="0" y="0"/>
                </a:lnTo>
                <a:lnTo>
                  <a:pt x="0" y="477900"/>
                </a:lnTo>
                <a:lnTo>
                  <a:pt x="303022" y="477900"/>
                </a:lnTo>
                <a:lnTo>
                  <a:pt x="363600" y="417321"/>
                </a:lnTo>
                <a:lnTo>
                  <a:pt x="363600" y="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77018" y="304838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2"/>
                </a:lnTo>
                <a:lnTo>
                  <a:pt x="0" y="60579"/>
                </a:lnTo>
                <a:lnTo>
                  <a:pt x="60578" y="0"/>
                </a:lnTo>
                <a:close/>
              </a:path>
            </a:pathLst>
          </a:custGeom>
          <a:solidFill>
            <a:srgbClr val="0909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73996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1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1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51491" y="3048380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578" y="0"/>
                </a:moveTo>
                <a:lnTo>
                  <a:pt x="12064" y="12192"/>
                </a:lnTo>
                <a:lnTo>
                  <a:pt x="0" y="60579"/>
                </a:lnTo>
                <a:lnTo>
                  <a:pt x="60578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848468" y="2631058"/>
            <a:ext cx="363855" cy="478155"/>
          </a:xfrm>
          <a:custGeom>
            <a:avLst/>
            <a:gdLst/>
            <a:ahLst/>
            <a:cxnLst/>
            <a:rect l="l" t="t" r="r" b="b"/>
            <a:pathLst>
              <a:path w="363854" h="478155">
                <a:moveTo>
                  <a:pt x="303022" y="477900"/>
                </a:moveTo>
                <a:lnTo>
                  <a:pt x="315086" y="429513"/>
                </a:lnTo>
                <a:lnTo>
                  <a:pt x="363600" y="417321"/>
                </a:lnTo>
                <a:lnTo>
                  <a:pt x="303022" y="477900"/>
                </a:lnTo>
                <a:lnTo>
                  <a:pt x="0" y="477900"/>
                </a:lnTo>
                <a:lnTo>
                  <a:pt x="0" y="0"/>
                </a:lnTo>
                <a:lnTo>
                  <a:pt x="363600" y="0"/>
                </a:lnTo>
                <a:lnTo>
                  <a:pt x="363600" y="417321"/>
                </a:lnTo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67205" y="3759147"/>
          <a:ext cx="6265795" cy="76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423"/>
                <a:gridCol w="561365"/>
                <a:gridCol w="879157"/>
                <a:gridCol w="410248"/>
                <a:gridCol w="400812"/>
                <a:gridCol w="855916"/>
                <a:gridCol w="834580"/>
                <a:gridCol w="633221"/>
                <a:gridCol w="832357"/>
                <a:gridCol w="267716"/>
              </a:tblGrid>
              <a:tr h="38049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04165" algn="l"/>
                        </a:tabLst>
                      </a:pPr>
                      <a:r>
                        <a:rPr sz="1650" dirty="0">
                          <a:solidFill>
                            <a:srgbClr val="903062"/>
                          </a:solidFill>
                          <a:latin typeface="Wingdings 2"/>
                          <a:cs typeface="Wingdings 2"/>
                        </a:rPr>
                        <a:t></a:t>
                      </a:r>
                      <a:r>
                        <a:rPr sz="1650" dirty="0">
                          <a:solidFill>
                            <a:srgbClr val="90306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3/1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800" spc="2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2/2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81,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2/3,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3/3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17,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04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1.89,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0.39,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0.71,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0.67,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0.95,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96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Norm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DCG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80065" cy="224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valu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often nor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 each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CG</a:t>
            </a:r>
            <a:endParaRPr sz="2400">
              <a:latin typeface="Times New Roman"/>
              <a:cs typeface="Times New Roman"/>
            </a:endParaRPr>
          </a:p>
          <a:p>
            <a:pPr marR="648970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value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Makes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aging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easier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relevant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=&gt;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CG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≤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 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 posi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Norm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DCG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686"/>
            <a:ext cx="5953760" cy="4281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ig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resul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19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iginal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DCG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19"/>
              </a:spcBef>
              <a:tabLst>
                <a:tab pos="968375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7.28,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7.99,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8.66,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9.61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Perfect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ran</a:t>
            </a:r>
            <a:r>
              <a:rPr sz="2000" spc="5" dirty="0">
                <a:latin typeface="Times New Roman"/>
                <a:cs typeface="Times New Roman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 resul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eal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DCG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3, 6, </a:t>
            </a:r>
            <a:r>
              <a:rPr sz="1800" spc="-10" dirty="0">
                <a:latin typeface="Times New Roman"/>
                <a:cs typeface="Times New Roman"/>
              </a:rPr>
              <a:t>7</a:t>
            </a:r>
            <a:r>
              <a:rPr sz="1800" dirty="0">
                <a:latin typeface="Times New Roman"/>
                <a:cs typeface="Times New Roman"/>
              </a:rPr>
              <a:t>.89,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8.89,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9.75,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10.52,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10.88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CG 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ues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ivide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ual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 ideal):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25"/>
              </a:spcBef>
              <a:tabLst>
                <a:tab pos="911860" algn="l"/>
              </a:tabLst>
            </a:pPr>
            <a:r>
              <a:rPr sz="16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6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0.83,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0.87,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0.76,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0.71,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0.69,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0.73,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0.88,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0.88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Significant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tes</a:t>
            </a:r>
            <a:r>
              <a:rPr sz="2400" b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Sign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460990" cy="2534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Given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q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es,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how 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ude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ranking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thm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algor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thm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B?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Using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fect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veness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ric: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sig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ifi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2 se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 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ibutions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erence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co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side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signi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probabi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getting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erence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random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chance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0451465" cy="36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A</a:t>
            </a:r>
            <a:r>
              <a:rPr sz="1900" spc="-1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st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which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 proven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false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Null 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(HO):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ence”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Alternative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(HA):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 di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ence…”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5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9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ry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“reje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n</a:t>
            </a:r>
            <a:r>
              <a:rPr sz="2200" spc="-10" dirty="0">
                <a:latin typeface="Times New Roman"/>
                <a:cs typeface="Times New Roman"/>
              </a:rPr>
              <a:t>ull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p</a:t>
            </a:r>
            <a:r>
              <a:rPr sz="2200" spc="-10" dirty="0">
                <a:latin typeface="Times New Roman"/>
                <a:cs typeface="Times New Roman"/>
              </a:rPr>
              <a:t>othesis”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If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null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pothe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fal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it 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likely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that our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alternative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pothe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ue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Fal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e”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–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there is only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 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all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probability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that the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res</a:t>
            </a:r>
            <a:r>
              <a:rPr sz="1900" spc="-20" dirty="0">
                <a:latin typeface="Times New Roman"/>
                <a:cs typeface="Times New Roman"/>
              </a:rPr>
              <a:t>u</a:t>
            </a:r>
            <a:r>
              <a:rPr sz="1900" spc="-10" dirty="0">
                <a:latin typeface="Times New Roman"/>
                <a:cs typeface="Times New Roman"/>
              </a:rPr>
              <a:t>lts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obs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rved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could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have occurred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ch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nce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Sign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544175" cy="202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sign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ficance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null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hypothesis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(“no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ference</a:t>
            </a:r>
            <a:r>
              <a:rPr sz="2400" spc="5" dirty="0">
                <a:latin typeface="Times New Roman"/>
                <a:cs typeface="Times New Roman"/>
              </a:rPr>
              <a:t>”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favor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ernative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hypothesis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(“B 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better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A”)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basel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ne,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“new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ed”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sion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power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j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hyp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thesis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rect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creasi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increases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wer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490335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paring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eans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two groups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enough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22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consider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ole distribution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44232" y="3074898"/>
            <a:ext cx="4999863" cy="3371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301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7503795" cy="121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ula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a 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(signa</a:t>
            </a:r>
            <a:r>
              <a:rPr sz="2400" spc="2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o-no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5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op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ence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betwe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eans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averages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Bot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art: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easu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bil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ersi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37615" y="3306114"/>
            <a:ext cx="4894326" cy="3246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63333" y="4688814"/>
            <a:ext cx="2638425" cy="1162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4958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652"/>
            <a:ext cx="10592435" cy="372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puting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-value,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 have 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look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 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signi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icance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test whether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la</a:t>
            </a:r>
            <a:r>
              <a:rPr sz="2400" spc="-4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enough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s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di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ference between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groups 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 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kely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been a chance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finding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value:</a:t>
            </a:r>
            <a:endParaRPr sz="2400">
              <a:latin typeface="Times New Roman"/>
              <a:cs typeface="Times New Roman"/>
            </a:endParaRPr>
          </a:p>
          <a:p>
            <a:pPr marL="337185" marR="7274559" lvl="1">
              <a:lnSpc>
                <a:spcPct val="145000"/>
              </a:lnSpc>
              <a:spcBef>
                <a:spcPts val="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pr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ba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aking an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ce His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 &lt;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05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2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wo ta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vs one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ail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5638" y="2552255"/>
            <a:ext cx="6633336" cy="40215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86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1669"/>
            <a:ext cx="10694670" cy="429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Us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ha</a:t>
            </a:r>
            <a:r>
              <a:rPr sz="2200" spc="-10" dirty="0">
                <a:latin typeface="Times New Roman"/>
                <a:cs typeface="Times New Roman"/>
              </a:rPr>
              <a:t>ppiness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eq</a:t>
            </a:r>
            <a:r>
              <a:rPr sz="2200" spc="-10" dirty="0">
                <a:latin typeface="Times New Roman"/>
                <a:cs typeface="Times New Roman"/>
              </a:rPr>
              <a:t>uated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with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relevance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sear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query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“R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levance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”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 very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proble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atic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ple</a:t>
            </a:r>
            <a:endParaRPr sz="22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ts val="205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Infor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d: </a:t>
            </a:r>
            <a:r>
              <a:rPr sz="1900" spc="-5" dirty="0">
                <a:latin typeface="Times New Roman"/>
                <a:cs typeface="Times New Roman"/>
              </a:rPr>
              <a:t>“</a:t>
            </a:r>
            <a:r>
              <a:rPr sz="1900" spc="-10" dirty="0">
                <a:latin typeface="Times New Roman"/>
                <a:cs typeface="Times New Roman"/>
              </a:rPr>
              <a:t>I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am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looking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or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wheth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drinking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e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fective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reducing </a:t>
            </a:r>
            <a:r>
              <a:rPr sz="1900" spc="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our</a:t>
            </a:r>
            <a:endParaRPr sz="1900" dirty="0">
              <a:latin typeface="Times New Roman"/>
              <a:cs typeface="Times New Roman"/>
            </a:endParaRPr>
          </a:p>
          <a:p>
            <a:pPr marL="641985">
              <a:lnSpc>
                <a:spcPts val="2050"/>
              </a:lnSpc>
            </a:pPr>
            <a:r>
              <a:rPr sz="1900" spc="-10" dirty="0">
                <a:latin typeface="Times New Roman"/>
                <a:cs typeface="Times New Roman"/>
              </a:rPr>
              <a:t>risk 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ttack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.”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</a:t>
            </a:r>
            <a:r>
              <a:rPr sz="1900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:</a:t>
            </a:r>
            <a:r>
              <a:rPr sz="1900" spc="-5" dirty="0">
                <a:latin typeface="Times New Roman"/>
                <a:cs typeface="Times New Roman"/>
              </a:rPr>
              <a:t> [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reduce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ttack e</a:t>
            </a:r>
            <a:r>
              <a:rPr sz="1900" spc="-45" dirty="0">
                <a:latin typeface="Times New Roman"/>
                <a:cs typeface="Times New Roman"/>
              </a:rPr>
              <a:t>f</a:t>
            </a:r>
            <a:r>
              <a:rPr sz="1900" spc="-10" dirty="0">
                <a:latin typeface="Times New Roman"/>
                <a:cs typeface="Times New Roman"/>
              </a:rPr>
              <a:t>fect]</a:t>
            </a: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ts val="2055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Sa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ple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ent: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"</a:t>
            </a:r>
            <a:r>
              <a:rPr sz="1900" spc="-25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heart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sp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ech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was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 attack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conference reception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reducing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endParaRPr sz="1900" dirty="0">
              <a:latin typeface="Times New Roman"/>
              <a:cs typeface="Times New Roman"/>
            </a:endParaRPr>
          </a:p>
          <a:p>
            <a:pPr marL="641985">
              <a:lnSpc>
                <a:spcPts val="2055"/>
              </a:lnSpc>
            </a:pP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unh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althy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ele</a:t>
            </a:r>
            <a:r>
              <a:rPr sz="1900" spc="-5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0" dirty="0">
                <a:latin typeface="Times New Roman"/>
                <a:cs typeface="Times New Roman"/>
              </a:rPr>
              <a:t>odu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ing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ilk."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6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It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excellent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atch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for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query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but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info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need.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2003" y="2224214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390" y="0"/>
                </a:lnTo>
              </a:path>
            </a:pathLst>
          </a:custGeom>
          <a:ln w="12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3527" y="255949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1962" y="0"/>
                </a:lnTo>
              </a:path>
            </a:pathLst>
          </a:custGeom>
          <a:ln w="12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9993" y="1743003"/>
            <a:ext cx="1876425" cy="181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Exa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ple:</a:t>
            </a:r>
            <a:endParaRPr sz="20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19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spc="-45" dirty="0">
                <a:latin typeface="Cambria Math"/>
                <a:cs typeface="Cambria Math"/>
              </a:rPr>
              <a:t>𝑥</a:t>
            </a:r>
            <a:r>
              <a:rPr sz="1875" spc="37" baseline="-15555" dirty="0">
                <a:latin typeface="Cambria Math"/>
                <a:cs typeface="Cambria Math"/>
              </a:rPr>
              <a:t>1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5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3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dirty="0">
                <a:latin typeface="Cambria Math"/>
                <a:cs typeface="Cambria Math"/>
              </a:rPr>
              <a:t>0</a:t>
            </a:r>
            <a:endParaRPr sz="1700">
              <a:latin typeface="Cambria Math"/>
              <a:cs typeface="Cambria Math"/>
            </a:endParaRPr>
          </a:p>
          <a:p>
            <a:pPr marL="337185">
              <a:lnSpc>
                <a:spcPct val="100000"/>
              </a:lnSpc>
              <a:spcBef>
                <a:spcPts val="600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latin typeface="Cambria Math"/>
                <a:cs typeface="Cambria Math"/>
              </a:rPr>
              <a:t>𝑥</a:t>
            </a:r>
            <a:r>
              <a:rPr sz="1875" spc="37" baseline="-15555" dirty="0">
                <a:latin typeface="Cambria Math"/>
                <a:cs typeface="Cambria Math"/>
              </a:rPr>
              <a:t>2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37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90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1</a:t>
            </a:r>
            <a:r>
              <a:rPr sz="1700" spc="-15" dirty="0">
                <a:latin typeface="Cambria Math"/>
                <a:cs typeface="Cambria Math"/>
              </a:rPr>
              <a:t>.</a:t>
            </a:r>
            <a:r>
              <a:rPr sz="1700" dirty="0">
                <a:latin typeface="Times New Roman"/>
                <a:cs typeface="Times New Roman"/>
              </a:rPr>
              <a:t>89</a:t>
            </a:r>
            <a:endParaRPr sz="17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05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𝑣𝑎</a:t>
            </a:r>
            <a:r>
              <a:rPr sz="1700" spc="-229" dirty="0">
                <a:latin typeface="Cambria Math"/>
                <a:cs typeface="Cambria Math"/>
              </a:rPr>
              <a:t>𝑟</a:t>
            </a:r>
            <a:r>
              <a:rPr sz="1875" spc="37" baseline="-15555" dirty="0">
                <a:latin typeface="Cambria Math"/>
                <a:cs typeface="Cambria Math"/>
              </a:rPr>
              <a:t>1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2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5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spc="-10" dirty="0">
                <a:latin typeface="Cambria Math"/>
                <a:cs typeface="Cambria Math"/>
              </a:rPr>
              <a:t>11</a:t>
            </a:r>
            <a:endParaRPr sz="1700">
              <a:latin typeface="Cambria Math"/>
              <a:cs typeface="Cambria Math"/>
            </a:endParaRPr>
          </a:p>
          <a:p>
            <a:pPr marL="337185">
              <a:lnSpc>
                <a:spcPct val="100000"/>
              </a:lnSpc>
              <a:spcBef>
                <a:spcPts val="1005"/>
              </a:spcBef>
              <a:tabLst>
                <a:tab pos="64198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𝑣𝑎</a:t>
            </a:r>
            <a:r>
              <a:rPr sz="1700" spc="-190" dirty="0">
                <a:latin typeface="Cambria Math"/>
                <a:cs typeface="Cambria Math"/>
              </a:rPr>
              <a:t>𝑟</a:t>
            </a:r>
            <a:r>
              <a:rPr sz="1875" spc="37" baseline="-15555" dirty="0">
                <a:latin typeface="Cambria Math"/>
                <a:cs typeface="Cambria Math"/>
              </a:rPr>
              <a:t>2</a:t>
            </a:r>
            <a:r>
              <a:rPr sz="1875" baseline="-15555" dirty="0">
                <a:latin typeface="Cambria Math"/>
                <a:cs typeface="Cambria Math"/>
              </a:rPr>
              <a:t> </a:t>
            </a:r>
            <a:r>
              <a:rPr sz="1875" spc="-22" baseline="-1555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=</a:t>
            </a:r>
            <a:r>
              <a:rPr sz="1700" spc="10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1</a:t>
            </a:r>
            <a:r>
              <a:rPr sz="1700" spc="-10" dirty="0">
                <a:latin typeface="Cambria Math"/>
                <a:cs typeface="Cambria Math"/>
              </a:rPr>
              <a:t>6</a:t>
            </a:r>
            <a:r>
              <a:rPr sz="1700" spc="-5" dirty="0">
                <a:latin typeface="Cambria Math"/>
                <a:cs typeface="Cambria Math"/>
              </a:rPr>
              <a:t>.</a:t>
            </a:r>
            <a:r>
              <a:rPr sz="1700" spc="-10" dirty="0">
                <a:latin typeface="Cambria Math"/>
                <a:cs typeface="Cambria Math"/>
              </a:rPr>
              <a:t>61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4605" y="3851928"/>
            <a:ext cx="13525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endParaRPr sz="1550">
              <a:latin typeface="Wingdings 2"/>
              <a:cs typeface="Wingdings 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3522" y="3990085"/>
            <a:ext cx="907415" cy="353695"/>
          </a:xfrm>
          <a:custGeom>
            <a:avLst/>
            <a:gdLst/>
            <a:ahLst/>
            <a:cxnLst/>
            <a:rect l="l" t="t" r="r" b="b"/>
            <a:pathLst>
              <a:path w="907414" h="353695">
                <a:moveTo>
                  <a:pt x="33388" y="265811"/>
                </a:moveTo>
                <a:lnTo>
                  <a:pt x="17144" y="265811"/>
                </a:lnTo>
                <a:lnTo>
                  <a:pt x="64896" y="353568"/>
                </a:lnTo>
                <a:lnTo>
                  <a:pt x="72135" y="353568"/>
                </a:lnTo>
                <a:lnTo>
                  <a:pt x="74949" y="325500"/>
                </a:lnTo>
                <a:lnTo>
                  <a:pt x="65658" y="325500"/>
                </a:lnTo>
                <a:lnTo>
                  <a:pt x="33388" y="265811"/>
                </a:lnTo>
                <a:close/>
              </a:path>
              <a:path w="907414" h="353695">
                <a:moveTo>
                  <a:pt x="907033" y="0"/>
                </a:moveTo>
                <a:lnTo>
                  <a:pt x="97916" y="0"/>
                </a:lnTo>
                <a:lnTo>
                  <a:pt x="65658" y="325500"/>
                </a:lnTo>
                <a:lnTo>
                  <a:pt x="74949" y="325500"/>
                </a:lnTo>
                <a:lnTo>
                  <a:pt x="106552" y="10287"/>
                </a:lnTo>
                <a:lnTo>
                  <a:pt x="907033" y="10287"/>
                </a:lnTo>
                <a:lnTo>
                  <a:pt x="907033" y="0"/>
                </a:lnTo>
                <a:close/>
              </a:path>
              <a:path w="907414" h="353695">
                <a:moveTo>
                  <a:pt x="26796" y="253619"/>
                </a:moveTo>
                <a:lnTo>
                  <a:pt x="0" y="267715"/>
                </a:lnTo>
                <a:lnTo>
                  <a:pt x="2920" y="273176"/>
                </a:lnTo>
                <a:lnTo>
                  <a:pt x="17144" y="265811"/>
                </a:lnTo>
                <a:lnTo>
                  <a:pt x="33388" y="265811"/>
                </a:lnTo>
                <a:lnTo>
                  <a:pt x="26796" y="253619"/>
                </a:lnTo>
                <a:close/>
              </a:path>
              <a:path w="907414" h="353695">
                <a:moveTo>
                  <a:pt x="907033" y="10287"/>
                </a:moveTo>
                <a:lnTo>
                  <a:pt x="116077" y="10287"/>
                </a:lnTo>
                <a:lnTo>
                  <a:pt x="116077" y="10668"/>
                </a:lnTo>
                <a:lnTo>
                  <a:pt x="907033" y="10668"/>
                </a:lnTo>
                <a:lnTo>
                  <a:pt x="907033" y="10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9600" y="417830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58720" y="4190033"/>
            <a:ext cx="594995" cy="15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4825" algn="l"/>
              </a:tabLst>
            </a:pPr>
            <a:r>
              <a:rPr sz="1000" spc="50" dirty="0">
                <a:latin typeface="Cambria Math"/>
                <a:cs typeface="Cambria Math"/>
              </a:rPr>
              <a:t>1</a:t>
            </a:r>
            <a:r>
              <a:rPr sz="1000" spc="45" dirty="0">
                <a:latin typeface="Cambria Math"/>
                <a:cs typeface="Cambria Math"/>
              </a:rPr>
              <a:t>0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45" dirty="0">
                <a:latin typeface="Cambria Math"/>
                <a:cs typeface="Cambria Math"/>
              </a:rPr>
              <a:t>9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5608" y="4088256"/>
            <a:ext cx="14097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30" dirty="0">
                <a:latin typeface="Cambria Math"/>
                <a:cs typeface="Cambria Math"/>
              </a:rPr>
              <a:t>+</a:t>
            </a:r>
            <a:endParaRPr sz="12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3751" y="417830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>
                <a:moveTo>
                  <a:pt x="0" y="0"/>
                </a:moveTo>
                <a:lnTo>
                  <a:pt x="33832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89430" y="3709530"/>
            <a:ext cx="211709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aseline="-32679" dirty="0">
                <a:latin typeface="Cambria Math"/>
                <a:cs typeface="Cambria Math"/>
              </a:rPr>
              <a:t>𝑡</a:t>
            </a:r>
            <a:r>
              <a:rPr sz="2550" spc="209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 </a:t>
            </a:r>
            <a:r>
              <a:rPr sz="2550" spc="150" baseline="-32679" dirty="0">
                <a:latin typeface="Cambria Math"/>
                <a:cs typeface="Cambria Math"/>
              </a:rPr>
              <a:t> </a:t>
            </a:r>
            <a:r>
              <a:rPr sz="1700" u="heavy" dirty="0">
                <a:latin typeface="Times New Roman"/>
                <a:cs typeface="Times New Roman"/>
              </a:rPr>
              <a:t>13.0−11</a:t>
            </a:r>
            <a:r>
              <a:rPr sz="1700" u="heavy" spc="-15" dirty="0">
                <a:latin typeface="Times New Roman"/>
                <a:cs typeface="Times New Roman"/>
              </a:rPr>
              <a:t>.</a:t>
            </a:r>
            <a:r>
              <a:rPr sz="1700" u="heavy" dirty="0">
                <a:latin typeface="Times New Roman"/>
                <a:cs typeface="Times New Roman"/>
              </a:rPr>
              <a:t>89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0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0</a:t>
            </a:r>
            <a:r>
              <a:rPr sz="2550" spc="-7" baseline="-32679" dirty="0">
                <a:latin typeface="Cambria Math"/>
                <a:cs typeface="Cambria Math"/>
              </a:rPr>
              <a:t>.</a:t>
            </a:r>
            <a:r>
              <a:rPr sz="2550" spc="-15" baseline="-32679" dirty="0">
                <a:latin typeface="Cambria Math"/>
                <a:cs typeface="Cambria Math"/>
              </a:rPr>
              <a:t>61</a:t>
            </a:r>
            <a:endParaRPr sz="2550" baseline="-32679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7280" y="4019345"/>
            <a:ext cx="816610" cy="15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0" dirty="0">
                <a:latin typeface="Cambria Math"/>
                <a:cs typeface="Cambria Math"/>
              </a:rPr>
              <a:t>15</a:t>
            </a:r>
            <a:r>
              <a:rPr sz="1000" spc="5" dirty="0">
                <a:latin typeface="Cambria Math"/>
                <a:cs typeface="Cambria Math"/>
              </a:rPr>
              <a:t>.</a:t>
            </a:r>
            <a:r>
              <a:rPr sz="1000" spc="50" dirty="0">
                <a:latin typeface="Cambria Math"/>
                <a:cs typeface="Cambria Math"/>
              </a:rPr>
              <a:t>1</a:t>
            </a:r>
            <a:r>
              <a:rPr sz="1000" spc="45" dirty="0">
                <a:latin typeface="Cambria Math"/>
                <a:cs typeface="Cambria Math"/>
              </a:rPr>
              <a:t>1</a:t>
            </a:r>
            <a:r>
              <a:rPr sz="1000" dirty="0">
                <a:latin typeface="Cambria Math"/>
                <a:cs typeface="Cambria Math"/>
              </a:rPr>
              <a:t>   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50" dirty="0">
                <a:latin typeface="Cambria Math"/>
                <a:cs typeface="Cambria Math"/>
              </a:rPr>
              <a:t>16</a:t>
            </a:r>
            <a:r>
              <a:rPr sz="1000" spc="-10" dirty="0">
                <a:latin typeface="Cambria Math"/>
                <a:cs typeface="Cambria Math"/>
              </a:rPr>
              <a:t>.</a:t>
            </a:r>
            <a:r>
              <a:rPr sz="1000" spc="50" dirty="0">
                <a:latin typeface="Cambria Math"/>
                <a:cs typeface="Cambria Math"/>
              </a:rPr>
              <a:t>61</a:t>
            </a:r>
            <a:endParaRPr sz="1000">
              <a:latin typeface="Cambria Math"/>
              <a:cs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6"/>
              <p:cNvSpPr txBox="1"/>
              <p:nvPr/>
            </p:nvSpPr>
            <p:spPr>
              <a:xfrm>
                <a:off x="984605" y="4609898"/>
                <a:ext cx="4882795" cy="30777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dirty="0" smtClean="0">
                    <a:solidFill>
                      <a:srgbClr val="903062"/>
                    </a:solidFill>
                    <a:latin typeface="Wingdings 2"/>
                    <a:cs typeface="Wingdings 2"/>
                  </a:rPr>
                  <a:t></a:t>
                </a:r>
                <a:r>
                  <a:rPr lang="en-US" dirty="0" smtClean="0">
                    <a:solidFill>
                      <a:srgbClr val="903062"/>
                    </a:solidFill>
                    <a:latin typeface="Wingdings 2"/>
                    <a:cs typeface="Wingdings 2"/>
                  </a:rPr>
                  <a:t> </a:t>
                </a:r>
                <a:r>
                  <a:rPr lang="en-US" sz="2000" dirty="0" smtClean="0"/>
                  <a:t>𝐷𝑒𝑔𝑟𝑒𝑒 </a:t>
                </a:r>
                <a:r>
                  <a:rPr lang="en-US" sz="2000" dirty="0"/>
                  <a:t>𝑜𝑓 𝐹𝑟𝑒𝑒𝑜𝑚 𝑑𝑓=𝑛</a:t>
                </a:r>
                <a14:m>
                  <m:oMath xmlns:m="http://schemas.openxmlformats.org/officeDocument/2006/math"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/>
                  <a:t>+𝑛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−2=17 </a:t>
                </a:r>
              </a:p>
            </p:txBody>
          </p:sp>
        </mc:Choice>
        <mc:Fallback xmlns="">
          <p:sp>
            <p:nvSpPr>
              <p:cNvPr id="16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5" y="4609898"/>
                <a:ext cx="488279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996" t="-29412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ject 18"/>
          <p:cNvSpPr txBox="1"/>
          <p:nvPr/>
        </p:nvSpPr>
        <p:spPr>
          <a:xfrm>
            <a:off x="984605" y="5163926"/>
            <a:ext cx="4041140" cy="912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48360">
              <a:lnSpc>
                <a:spcPct val="1294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8135" algn="l"/>
              </a:tabLst>
            </a:pPr>
            <a:r>
              <a:rPr sz="1700" dirty="0">
                <a:latin typeface="Times New Roman"/>
                <a:cs typeface="Times New Roman"/>
              </a:rPr>
              <a:t>M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-10" dirty="0">
                <a:latin typeface="Times New Roman"/>
                <a:cs typeface="Times New Roman"/>
              </a:rPr>
              <a:t>im</a:t>
            </a:r>
            <a:r>
              <a:rPr sz="1700" dirty="0">
                <a:latin typeface="Times New Roman"/>
                <a:cs typeface="Times New Roman"/>
              </a:rPr>
              <a:t>um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t-</a:t>
            </a:r>
            <a:r>
              <a:rPr sz="1700" dirty="0">
                <a:latin typeface="Times New Roman"/>
                <a:cs typeface="Times New Roman"/>
              </a:rPr>
              <a:t>va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ue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ookup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 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df=17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p&lt;0.05: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2</a:t>
            </a:r>
            <a:r>
              <a:rPr sz="1700" spc="5" dirty="0">
                <a:latin typeface="Times New Roman"/>
                <a:cs typeface="Times New Roman"/>
              </a:rPr>
              <a:t>.</a:t>
            </a:r>
            <a:r>
              <a:rPr sz="1700" spc="-60" dirty="0">
                <a:latin typeface="Times New Roman"/>
                <a:cs typeface="Times New Roman"/>
              </a:rPr>
              <a:t>1</a:t>
            </a:r>
            <a:r>
              <a:rPr sz="1700" dirty="0">
                <a:latin typeface="Times New Roman"/>
                <a:cs typeface="Times New Roman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imes New Roman"/>
                <a:cs typeface="Times New Roman"/>
              </a:rPr>
              <a:t>=&gt; the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spc="-40" dirty="0">
                <a:latin typeface="Times New Roman"/>
                <a:cs typeface="Times New Roman"/>
              </a:rPr>
              <a:t>f</a:t>
            </a:r>
            <a:r>
              <a:rPr sz="1700" dirty="0">
                <a:latin typeface="Times New Roman"/>
                <a:cs typeface="Times New Roman"/>
              </a:rPr>
              <a:t>fe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ence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not s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ca</a:t>
            </a:r>
            <a:r>
              <a:rPr sz="1700" spc="-10" dirty="0">
                <a:latin typeface="Times New Roman"/>
                <a:cs typeface="Times New Roman"/>
              </a:rPr>
              <a:t>ll</a:t>
            </a:r>
            <a:r>
              <a:rPr sz="1700" dirty="0">
                <a:latin typeface="Times New Roman"/>
                <a:cs typeface="Times New Roman"/>
              </a:rPr>
              <a:t>y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gn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f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cant</a:t>
            </a:r>
          </a:p>
        </p:txBody>
      </p:sp>
      <p:sp>
        <p:nvSpPr>
          <p:cNvPr id="19" name="object 19"/>
          <p:cNvSpPr/>
          <p:nvPr/>
        </p:nvSpPr>
        <p:spPr>
          <a:xfrm>
            <a:off x="6729983" y="2309990"/>
            <a:ext cx="5072380" cy="3832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706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24820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t-te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cor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(pai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pled)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-t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chniq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pare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eans 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case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 sa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rela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ed</a:t>
            </a:r>
            <a:endParaRPr sz="2000">
              <a:latin typeface="Times New Roman"/>
              <a:cs typeface="Times New Roman"/>
            </a:endParaRP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Paired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-t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‘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6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’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ched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pairs,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 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cas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-co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e.g.,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blo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essu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 pa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part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cul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496595"/>
            <a:ext cx="5411292" cy="1692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400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xa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ple: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2394689"/>
            <a:ext cx="67945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17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7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Cambria Math"/>
                <a:cs typeface="Cambria Math"/>
              </a:rPr>
              <a:t>𝑡</a:t>
            </a:r>
            <a:r>
              <a:rPr sz="1900" spc="150" dirty="0">
                <a:latin typeface="Cambria Math"/>
                <a:cs typeface="Cambria Math"/>
              </a:rPr>
              <a:t> </a:t>
            </a:r>
            <a:r>
              <a:rPr sz="1900" spc="-15" dirty="0">
                <a:latin typeface="Cambria Math"/>
                <a:cs typeface="Cambria Math"/>
              </a:rPr>
              <a:t>=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5276" y="2297594"/>
            <a:ext cx="302260" cy="207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25" spc="1019" baseline="2057" dirty="0">
                <a:latin typeface="Cambria Math"/>
                <a:cs typeface="Cambria Math"/>
              </a:rPr>
              <a:t> </a:t>
            </a:r>
            <a:r>
              <a:rPr sz="2025" spc="30" baseline="2057" dirty="0">
                <a:latin typeface="Cambria Math"/>
                <a:cs typeface="Cambria Math"/>
              </a:rPr>
              <a:t> </a:t>
            </a:r>
            <a:r>
              <a:rPr sz="1350" spc="160" dirty="0">
                <a:latin typeface="Cambria Math"/>
                <a:cs typeface="Cambria Math"/>
              </a:rPr>
              <a:t>𝑑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98016" y="2562098"/>
            <a:ext cx="1186180" cy="391795"/>
          </a:xfrm>
          <a:custGeom>
            <a:avLst/>
            <a:gdLst/>
            <a:ahLst/>
            <a:cxnLst/>
            <a:rect l="l" t="t" r="r" b="b"/>
            <a:pathLst>
              <a:path w="1186180" h="391794">
                <a:moveTo>
                  <a:pt x="36986" y="294259"/>
                </a:moveTo>
                <a:lnTo>
                  <a:pt x="18922" y="294259"/>
                </a:lnTo>
                <a:lnTo>
                  <a:pt x="71755" y="391287"/>
                </a:lnTo>
                <a:lnTo>
                  <a:pt x="79756" y="391287"/>
                </a:lnTo>
                <a:lnTo>
                  <a:pt x="82867" y="360299"/>
                </a:lnTo>
                <a:lnTo>
                  <a:pt x="72643" y="360299"/>
                </a:lnTo>
                <a:lnTo>
                  <a:pt x="36986" y="294259"/>
                </a:lnTo>
                <a:close/>
              </a:path>
              <a:path w="1186180" h="391794">
                <a:moveTo>
                  <a:pt x="1185672" y="0"/>
                </a:moveTo>
                <a:lnTo>
                  <a:pt x="128015" y="0"/>
                </a:lnTo>
                <a:lnTo>
                  <a:pt x="128015" y="380"/>
                </a:lnTo>
                <a:lnTo>
                  <a:pt x="108203" y="380"/>
                </a:lnTo>
                <a:lnTo>
                  <a:pt x="72643" y="360299"/>
                </a:lnTo>
                <a:lnTo>
                  <a:pt x="82867" y="360299"/>
                </a:lnTo>
                <a:lnTo>
                  <a:pt x="117856" y="11811"/>
                </a:lnTo>
                <a:lnTo>
                  <a:pt x="135000" y="11811"/>
                </a:lnTo>
                <a:lnTo>
                  <a:pt x="135000" y="10667"/>
                </a:lnTo>
                <a:lnTo>
                  <a:pt x="1185672" y="10667"/>
                </a:lnTo>
                <a:lnTo>
                  <a:pt x="1185672" y="0"/>
                </a:lnTo>
                <a:close/>
              </a:path>
              <a:path w="1186180" h="391794">
                <a:moveTo>
                  <a:pt x="29718" y="280797"/>
                </a:moveTo>
                <a:lnTo>
                  <a:pt x="0" y="296417"/>
                </a:lnTo>
                <a:lnTo>
                  <a:pt x="3302" y="302513"/>
                </a:lnTo>
                <a:lnTo>
                  <a:pt x="18922" y="294259"/>
                </a:lnTo>
                <a:lnTo>
                  <a:pt x="36986" y="294259"/>
                </a:lnTo>
                <a:lnTo>
                  <a:pt x="29718" y="280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5236" y="2569975"/>
            <a:ext cx="1076325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Cambria Math"/>
                <a:cs typeface="Cambria Math"/>
              </a:rPr>
              <a:t>𝑁</a:t>
            </a:r>
            <a:r>
              <a:rPr sz="1100" spc="70" dirty="0">
                <a:latin typeface="Cambria Math"/>
                <a:cs typeface="Cambria Math"/>
              </a:rPr>
              <a:t> </a:t>
            </a:r>
            <a:r>
              <a:rPr sz="1725" spc="825" baseline="2415" dirty="0">
                <a:latin typeface="Cambria Math"/>
                <a:cs typeface="Cambria Math"/>
              </a:rPr>
              <a:t> </a:t>
            </a:r>
            <a:r>
              <a:rPr sz="1725" spc="97" baseline="2415" dirty="0">
                <a:latin typeface="Cambria Math"/>
                <a:cs typeface="Cambria Math"/>
              </a:rPr>
              <a:t> </a:t>
            </a:r>
            <a:r>
              <a:rPr sz="1100" spc="229" dirty="0">
                <a:latin typeface="Cambria Math"/>
                <a:cs typeface="Cambria Math"/>
              </a:rPr>
              <a:t>𝑑</a:t>
            </a:r>
            <a:r>
              <a:rPr sz="1725" spc="127" baseline="16908" dirty="0">
                <a:latin typeface="Cambria Math"/>
                <a:cs typeface="Cambria Math"/>
              </a:rPr>
              <a:t>2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dirty="0">
                <a:latin typeface="Cambria Math"/>
                <a:cs typeface="Cambria Math"/>
              </a:rPr>
              <a:t>(</a:t>
            </a:r>
            <a:r>
              <a:rPr sz="1725" spc="825" baseline="2415" dirty="0">
                <a:latin typeface="Cambria Math"/>
                <a:cs typeface="Cambria Math"/>
              </a:rPr>
              <a:t> </a:t>
            </a:r>
            <a:r>
              <a:rPr sz="1725" spc="75" baseline="2415" dirty="0">
                <a:latin typeface="Cambria Math"/>
                <a:cs typeface="Cambria Math"/>
              </a:rPr>
              <a:t> </a:t>
            </a:r>
            <a:r>
              <a:rPr sz="1100" spc="229" dirty="0">
                <a:latin typeface="Cambria Math"/>
                <a:cs typeface="Cambria Math"/>
              </a:rPr>
              <a:t>𝑑</a:t>
            </a:r>
            <a:r>
              <a:rPr sz="1100" dirty="0">
                <a:latin typeface="Cambria Math"/>
                <a:cs typeface="Cambria Math"/>
              </a:rPr>
              <a:t>)</a:t>
            </a:r>
            <a:r>
              <a:rPr sz="1725" spc="52" baseline="16908" dirty="0">
                <a:latin typeface="Cambria Math"/>
                <a:cs typeface="Cambria Math"/>
              </a:rPr>
              <a:t>2</a:t>
            </a:r>
            <a:endParaRPr sz="1725" baseline="16908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5569" y="2804671"/>
            <a:ext cx="34226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95" dirty="0">
                <a:latin typeface="Cambria Math"/>
                <a:cs typeface="Cambria Math"/>
              </a:rPr>
              <a:t>𝑁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65" dirty="0">
                <a:latin typeface="Cambria Math"/>
                <a:cs typeface="Cambria Math"/>
              </a:rPr>
              <a:t>1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7555" y="2791460"/>
            <a:ext cx="1057910" cy="0"/>
          </a:xfrm>
          <a:custGeom>
            <a:avLst/>
            <a:gdLst/>
            <a:ahLst/>
            <a:cxnLst/>
            <a:rect l="l" t="t" r="r" b="b"/>
            <a:pathLst>
              <a:path w="1057910">
                <a:moveTo>
                  <a:pt x="0" y="0"/>
                </a:moveTo>
                <a:lnTo>
                  <a:pt x="1057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4967" y="2525522"/>
            <a:ext cx="1188720" cy="0"/>
          </a:xfrm>
          <a:custGeom>
            <a:avLst/>
            <a:gdLst/>
            <a:ahLst/>
            <a:cxnLst/>
            <a:rect l="l" t="t" r="r" b="b"/>
            <a:pathLst>
              <a:path w="1188720">
                <a:moveTo>
                  <a:pt x="0" y="0"/>
                </a:moveTo>
                <a:lnTo>
                  <a:pt x="118872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38425" y="2394689"/>
            <a:ext cx="20574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Cambria Math"/>
                <a:cs typeface="Cambria Math"/>
              </a:rPr>
              <a:t>=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9380" y="2303944"/>
            <a:ext cx="358140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" dirty="0">
                <a:latin typeface="Cambria Math"/>
                <a:cs typeface="Cambria Math"/>
              </a:rPr>
              <a:t>−</a:t>
            </a:r>
            <a:r>
              <a:rPr sz="1350" spc="45" dirty="0">
                <a:latin typeface="Cambria Math"/>
                <a:cs typeface="Cambria Math"/>
              </a:rPr>
              <a:t>25</a:t>
            </a:r>
            <a:endParaRPr sz="13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02204" y="2560573"/>
            <a:ext cx="1411605" cy="391795"/>
          </a:xfrm>
          <a:custGeom>
            <a:avLst/>
            <a:gdLst/>
            <a:ahLst/>
            <a:cxnLst/>
            <a:rect l="l" t="t" r="r" b="b"/>
            <a:pathLst>
              <a:path w="1411604" h="391794">
                <a:moveTo>
                  <a:pt x="36986" y="294259"/>
                </a:moveTo>
                <a:lnTo>
                  <a:pt x="18922" y="294259"/>
                </a:lnTo>
                <a:lnTo>
                  <a:pt x="71754" y="391287"/>
                </a:lnTo>
                <a:lnTo>
                  <a:pt x="79756" y="391287"/>
                </a:lnTo>
                <a:lnTo>
                  <a:pt x="82867" y="360299"/>
                </a:lnTo>
                <a:lnTo>
                  <a:pt x="72643" y="360299"/>
                </a:lnTo>
                <a:lnTo>
                  <a:pt x="36986" y="294259"/>
                </a:lnTo>
                <a:close/>
              </a:path>
              <a:path w="1411604" h="391794">
                <a:moveTo>
                  <a:pt x="1411223" y="0"/>
                </a:moveTo>
                <a:lnTo>
                  <a:pt x="128015" y="0"/>
                </a:lnTo>
                <a:lnTo>
                  <a:pt x="128015" y="380"/>
                </a:lnTo>
                <a:lnTo>
                  <a:pt x="108203" y="380"/>
                </a:lnTo>
                <a:lnTo>
                  <a:pt x="72643" y="360299"/>
                </a:lnTo>
                <a:lnTo>
                  <a:pt x="82867" y="360299"/>
                </a:lnTo>
                <a:lnTo>
                  <a:pt x="117856" y="11811"/>
                </a:lnTo>
                <a:lnTo>
                  <a:pt x="135000" y="11811"/>
                </a:lnTo>
                <a:lnTo>
                  <a:pt x="135000" y="10667"/>
                </a:lnTo>
                <a:lnTo>
                  <a:pt x="1411223" y="10667"/>
                </a:lnTo>
                <a:lnTo>
                  <a:pt x="1411223" y="0"/>
                </a:lnTo>
                <a:close/>
              </a:path>
              <a:path w="1411604" h="391794">
                <a:moveTo>
                  <a:pt x="29718" y="280797"/>
                </a:moveTo>
                <a:lnTo>
                  <a:pt x="0" y="296417"/>
                </a:lnTo>
                <a:lnTo>
                  <a:pt x="3301" y="302513"/>
                </a:lnTo>
                <a:lnTo>
                  <a:pt x="18922" y="294259"/>
                </a:lnTo>
                <a:lnTo>
                  <a:pt x="36986" y="294259"/>
                </a:lnTo>
                <a:lnTo>
                  <a:pt x="29718" y="280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4907" y="2629026"/>
            <a:ext cx="626745" cy="134620"/>
          </a:xfrm>
          <a:custGeom>
            <a:avLst/>
            <a:gdLst/>
            <a:ahLst/>
            <a:cxnLst/>
            <a:rect l="l" t="t" r="r" b="b"/>
            <a:pathLst>
              <a:path w="626745" h="134619">
                <a:moveTo>
                  <a:pt x="584244" y="0"/>
                </a:moveTo>
                <a:lnTo>
                  <a:pt x="589244" y="8357"/>
                </a:lnTo>
                <a:lnTo>
                  <a:pt x="599436" y="15934"/>
                </a:lnTo>
                <a:lnTo>
                  <a:pt x="606982" y="26680"/>
                </a:lnTo>
                <a:lnTo>
                  <a:pt x="610401" y="35267"/>
                </a:lnTo>
                <a:lnTo>
                  <a:pt x="612816" y="45851"/>
                </a:lnTo>
                <a:lnTo>
                  <a:pt x="614178" y="59381"/>
                </a:lnTo>
                <a:lnTo>
                  <a:pt x="614437" y="76807"/>
                </a:lnTo>
                <a:lnTo>
                  <a:pt x="612612" y="88786"/>
                </a:lnTo>
                <a:lnTo>
                  <a:pt x="608959" y="100825"/>
                </a:lnTo>
                <a:lnTo>
                  <a:pt x="603072" y="113612"/>
                </a:lnTo>
                <a:lnTo>
                  <a:pt x="594144" y="122784"/>
                </a:lnTo>
                <a:lnTo>
                  <a:pt x="582593" y="128650"/>
                </a:lnTo>
                <a:lnTo>
                  <a:pt x="587653" y="133127"/>
                </a:lnTo>
                <a:lnTo>
                  <a:pt x="617176" y="108729"/>
                </a:lnTo>
                <a:lnTo>
                  <a:pt x="626680" y="58211"/>
                </a:lnTo>
                <a:lnTo>
                  <a:pt x="624697" y="45415"/>
                </a:lnTo>
                <a:lnTo>
                  <a:pt x="620903" y="33471"/>
                </a:lnTo>
                <a:lnTo>
                  <a:pt x="615200" y="22242"/>
                </a:lnTo>
                <a:lnTo>
                  <a:pt x="606887" y="12271"/>
                </a:lnTo>
                <a:lnTo>
                  <a:pt x="596577" y="4848"/>
                </a:lnTo>
                <a:lnTo>
                  <a:pt x="584244" y="0"/>
                </a:lnTo>
                <a:close/>
              </a:path>
              <a:path w="626745" h="134619">
                <a:moveTo>
                  <a:pt x="42335" y="0"/>
                </a:moveTo>
                <a:lnTo>
                  <a:pt x="9561" y="25455"/>
                </a:lnTo>
                <a:lnTo>
                  <a:pt x="0" y="75947"/>
                </a:lnTo>
                <a:lnTo>
                  <a:pt x="1923" y="88768"/>
                </a:lnTo>
                <a:lnTo>
                  <a:pt x="30037" y="129339"/>
                </a:lnTo>
                <a:lnTo>
                  <a:pt x="42335" y="134112"/>
                </a:lnTo>
                <a:lnTo>
                  <a:pt x="41876" y="127853"/>
                </a:lnTo>
                <a:lnTo>
                  <a:pt x="32695" y="122550"/>
                </a:lnTo>
                <a:lnTo>
                  <a:pt x="24383" y="113289"/>
                </a:lnTo>
                <a:lnTo>
                  <a:pt x="16331" y="98573"/>
                </a:lnTo>
                <a:lnTo>
                  <a:pt x="13893" y="87907"/>
                </a:lnTo>
                <a:lnTo>
                  <a:pt x="12501" y="74406"/>
                </a:lnTo>
                <a:lnTo>
                  <a:pt x="12201" y="57197"/>
                </a:lnTo>
                <a:lnTo>
                  <a:pt x="13970" y="45266"/>
                </a:lnTo>
                <a:lnTo>
                  <a:pt x="17622" y="33207"/>
                </a:lnTo>
                <a:lnTo>
                  <a:pt x="23585" y="20324"/>
                </a:lnTo>
                <a:lnTo>
                  <a:pt x="32590" y="11326"/>
                </a:lnTo>
                <a:lnTo>
                  <a:pt x="44240" y="5461"/>
                </a:lnTo>
                <a:lnTo>
                  <a:pt x="42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78860" y="2568451"/>
            <a:ext cx="1244600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Cambria Math"/>
                <a:cs typeface="Cambria Math"/>
              </a:rPr>
              <a:t>10</a:t>
            </a:r>
            <a:r>
              <a:rPr sz="1100" spc="10" dirty="0">
                <a:latin typeface="Cambria Math"/>
                <a:cs typeface="Cambria Math"/>
              </a:rPr>
              <a:t>×</a:t>
            </a:r>
            <a:r>
              <a:rPr sz="1100" spc="65" dirty="0">
                <a:latin typeface="Cambria Math"/>
                <a:cs typeface="Cambria Math"/>
              </a:rPr>
              <a:t>1</a:t>
            </a:r>
            <a:r>
              <a:rPr sz="1100" spc="55" dirty="0">
                <a:latin typeface="Cambria Math"/>
                <a:cs typeface="Cambria Math"/>
              </a:rPr>
              <a:t>2</a:t>
            </a:r>
            <a:r>
              <a:rPr sz="1100" spc="65" dirty="0">
                <a:latin typeface="Cambria Math"/>
                <a:cs typeface="Cambria Math"/>
              </a:rPr>
              <a:t>7</a:t>
            </a:r>
            <a:r>
              <a:rPr sz="1100" dirty="0">
                <a:latin typeface="Cambria Math"/>
                <a:cs typeface="Cambria Math"/>
              </a:rPr>
              <a:t> </a:t>
            </a:r>
            <a:r>
              <a:rPr sz="1100" spc="-20" dirty="0">
                <a:latin typeface="Cambria Math"/>
                <a:cs typeface="Cambria Math"/>
              </a:rPr>
              <a:t> 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10" dirty="0">
                <a:latin typeface="Cambria Math"/>
                <a:cs typeface="Cambria Math"/>
              </a:rPr>
              <a:t> </a:t>
            </a:r>
            <a:r>
              <a:rPr sz="1100" dirty="0">
                <a:latin typeface="Cambria Math"/>
                <a:cs typeface="Cambria Math"/>
              </a:rPr>
              <a:t>(</a:t>
            </a:r>
            <a:r>
              <a:rPr sz="1100" spc="20" dirty="0">
                <a:latin typeface="Cambria Math"/>
                <a:cs typeface="Cambria Math"/>
              </a:rPr>
              <a:t>−</a:t>
            </a:r>
            <a:r>
              <a:rPr sz="1100" spc="70" dirty="0">
                <a:latin typeface="Cambria Math"/>
                <a:cs typeface="Cambria Math"/>
              </a:rPr>
              <a:t>2</a:t>
            </a:r>
            <a:r>
              <a:rPr sz="1100" spc="55" dirty="0">
                <a:latin typeface="Cambria Math"/>
                <a:cs typeface="Cambria Math"/>
              </a:rPr>
              <a:t>5</a:t>
            </a:r>
            <a:r>
              <a:rPr sz="1100" dirty="0">
                <a:latin typeface="Cambria Math"/>
                <a:cs typeface="Cambria Math"/>
              </a:rPr>
              <a:t>)</a:t>
            </a:r>
            <a:r>
              <a:rPr sz="1650" spc="97" baseline="17676" dirty="0">
                <a:latin typeface="Cambria Math"/>
                <a:cs typeface="Cambria Math"/>
              </a:rPr>
              <a:t>2</a:t>
            </a:r>
            <a:endParaRPr sz="1650" baseline="17676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8148" y="2803147"/>
            <a:ext cx="39243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Cambria Math"/>
                <a:cs typeface="Cambria Math"/>
              </a:rPr>
              <a:t>10</a:t>
            </a:r>
            <a:r>
              <a:rPr sz="1100" spc="5" dirty="0">
                <a:latin typeface="Cambria Math"/>
                <a:cs typeface="Cambria Math"/>
              </a:rPr>
              <a:t>−</a:t>
            </a:r>
            <a:r>
              <a:rPr sz="1100" spc="65" dirty="0">
                <a:latin typeface="Cambria Math"/>
                <a:cs typeface="Cambria Math"/>
              </a:rPr>
              <a:t>1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31744" y="2789935"/>
            <a:ext cx="1283335" cy="0"/>
          </a:xfrm>
          <a:custGeom>
            <a:avLst/>
            <a:gdLst/>
            <a:ahLst/>
            <a:cxnLst/>
            <a:rect l="l" t="t" r="r" b="b"/>
            <a:pathLst>
              <a:path w="1283335">
                <a:moveTo>
                  <a:pt x="0" y="0"/>
                </a:moveTo>
                <a:lnTo>
                  <a:pt x="128320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99155" y="2525522"/>
            <a:ext cx="1416050" cy="0"/>
          </a:xfrm>
          <a:custGeom>
            <a:avLst/>
            <a:gdLst/>
            <a:ahLst/>
            <a:cxnLst/>
            <a:rect l="l" t="t" r="r" b="b"/>
            <a:pathLst>
              <a:path w="1416050">
                <a:moveTo>
                  <a:pt x="0" y="0"/>
                </a:moveTo>
                <a:lnTo>
                  <a:pt x="1415795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70070" y="2394689"/>
            <a:ext cx="9017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>
                <a:latin typeface="Cambria Math"/>
                <a:cs typeface="Cambria Math"/>
              </a:rPr>
              <a:t>=</a:t>
            </a:r>
            <a:r>
              <a:rPr sz="1900" spc="120" dirty="0">
                <a:latin typeface="Cambria Math"/>
                <a:cs typeface="Cambria Math"/>
              </a:rPr>
              <a:t> </a:t>
            </a:r>
            <a:r>
              <a:rPr sz="1900" spc="-20" dirty="0">
                <a:latin typeface="Cambria Math"/>
                <a:cs typeface="Cambria Math"/>
              </a:rPr>
              <a:t>−</a:t>
            </a:r>
            <a:r>
              <a:rPr sz="1900" spc="-10" dirty="0">
                <a:latin typeface="Cambria Math"/>
                <a:cs typeface="Cambria Math"/>
              </a:rPr>
              <a:t>2.</a:t>
            </a:r>
            <a:r>
              <a:rPr sz="1900" spc="-25" dirty="0">
                <a:latin typeface="Cambria Math"/>
                <a:cs typeface="Cambria Math"/>
              </a:rPr>
              <a:t>95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9992" y="3581578"/>
            <a:ext cx="4978807" cy="2614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sz="2000" spc="1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2000" spc="1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lang="en-US" sz="2200" i="1" spc="-15" dirty="0" err="1">
                <a:latin typeface="Times New Roman"/>
                <a:cs typeface="Times New Roman"/>
              </a:rPr>
              <a:t>df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=</a:t>
            </a:r>
            <a:r>
              <a:rPr sz="2200" spc="130" dirty="0">
                <a:latin typeface="Cambria Math"/>
                <a:cs typeface="Cambria Math"/>
              </a:rPr>
              <a:t> </a:t>
            </a:r>
            <a:r>
              <a:rPr sz="2200" spc="-25" dirty="0">
                <a:latin typeface="Cambria Math"/>
                <a:cs typeface="Cambria Math"/>
              </a:rPr>
              <a:t>𝑁</a:t>
            </a:r>
            <a:r>
              <a:rPr sz="2200" spc="55" dirty="0">
                <a:latin typeface="Cambria Math"/>
                <a:cs typeface="Cambria Math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−</a:t>
            </a:r>
            <a:r>
              <a:rPr sz="2200" spc="10" dirty="0">
                <a:latin typeface="Cambria Math"/>
                <a:cs typeface="Cambria Math"/>
              </a:rPr>
              <a:t> </a:t>
            </a:r>
            <a:r>
              <a:rPr sz="2200" spc="-15" dirty="0">
                <a:latin typeface="Cambria Math"/>
                <a:cs typeface="Cambria Math"/>
              </a:rPr>
              <a:t>1</a:t>
            </a:r>
            <a:r>
              <a:rPr sz="2200" spc="120" dirty="0">
                <a:latin typeface="Cambria Math"/>
                <a:cs typeface="Cambria Math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=</a:t>
            </a:r>
            <a:r>
              <a:rPr sz="2200" spc="114" dirty="0">
                <a:latin typeface="Cambria Math"/>
                <a:cs typeface="Cambria Math"/>
              </a:rPr>
              <a:t> </a:t>
            </a:r>
            <a:r>
              <a:rPr sz="2200" spc="-15" dirty="0">
                <a:latin typeface="Cambria Math"/>
                <a:cs typeface="Cambria Math"/>
              </a:rPr>
              <a:t>9</a:t>
            </a:r>
            <a:endParaRPr sz="2200" dirty="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220979" marR="759460" indent="-208279">
              <a:lnSpc>
                <a:spcPct val="1328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Mi</a:t>
            </a:r>
            <a:r>
              <a:rPr sz="2200" spc="-10" dirty="0">
                <a:latin typeface="Times New Roman"/>
                <a:cs typeface="Times New Roman"/>
              </a:rPr>
              <a:t>ni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um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-value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k</a:t>
            </a:r>
            <a:r>
              <a:rPr sz="2200" spc="-15" dirty="0">
                <a:latin typeface="Times New Roman"/>
                <a:cs typeface="Times New Roman"/>
              </a:rPr>
              <a:t>up </a:t>
            </a:r>
            <a:r>
              <a:rPr sz="2200" spc="-10" dirty="0">
                <a:latin typeface="Times New Roman"/>
                <a:cs typeface="Times New Roman"/>
              </a:rPr>
              <a:t>table for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f=9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p&lt;0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5" dirty="0">
                <a:latin typeface="Times New Roman"/>
                <a:cs typeface="Times New Roman"/>
              </a:rPr>
              <a:t>0</a:t>
            </a:r>
            <a:r>
              <a:rPr sz="2200" spc="-10" dirty="0">
                <a:latin typeface="Times New Roman"/>
                <a:cs typeface="Times New Roman"/>
              </a:rPr>
              <a:t>5: 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-10" dirty="0">
                <a:latin typeface="Times New Roman"/>
                <a:cs typeface="Times New Roman"/>
              </a:rPr>
              <a:t>6</a:t>
            </a:r>
            <a:r>
              <a:rPr sz="2200" spc="-15" dirty="0">
                <a:latin typeface="Times New Roman"/>
                <a:cs typeface="Times New Roman"/>
              </a:rPr>
              <a:t>3</a:t>
            </a:r>
            <a:endParaRPr sz="2200" dirty="0">
              <a:latin typeface="Times New Roman"/>
              <a:cs typeface="Times New Roman"/>
            </a:endParaRPr>
          </a:p>
          <a:p>
            <a:pPr marL="361315" marR="5080" indent="-349250">
              <a:lnSpc>
                <a:spcPct val="132700"/>
              </a:lnSpc>
            </a:pPr>
            <a:r>
              <a:rPr sz="2200" spc="-15" dirty="0">
                <a:latin typeface="Times New Roman"/>
                <a:cs typeface="Times New Roman"/>
              </a:rPr>
              <a:t>=&gt;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di</a:t>
            </a:r>
            <a:r>
              <a:rPr sz="2200" spc="-45" dirty="0">
                <a:latin typeface="Times New Roman"/>
                <a:cs typeface="Times New Roman"/>
              </a:rPr>
              <a:t>f</a:t>
            </a:r>
            <a:r>
              <a:rPr sz="2200" spc="-10" dirty="0">
                <a:latin typeface="Times New Roman"/>
                <a:cs typeface="Times New Roman"/>
              </a:rPr>
              <a:t>ference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statistically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significant (it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also satisfies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p&lt;</a:t>
            </a:r>
            <a:r>
              <a:rPr sz="2200" spc="-10" dirty="0">
                <a:latin typeface="Times New Roman"/>
                <a:cs typeface="Times New Roman"/>
              </a:rPr>
              <a:t>0.02)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48807" y="3138042"/>
            <a:ext cx="6113018" cy="3304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00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66026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Evaluation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data and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benchmar</a:t>
            </a:r>
            <a:r>
              <a:rPr sz="2400" b="1" spc="10" dirty="0">
                <a:latin typeface="Times New Roman"/>
                <a:cs typeface="Times New Roman"/>
              </a:rPr>
              <a:t>k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6980555" cy="4015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Goals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Pr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vide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fixed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Ens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ext corpus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hout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uis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ach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trans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speech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ni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 in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ludes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330815" cy="357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uld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expect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needs (o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ten incorre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ese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4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asses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4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hire/pay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“j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”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 this.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ensive,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e-co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ing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uld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nta</a:t>
            </a:r>
            <a:r>
              <a:rPr sz="2000" spc="-2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ect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 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4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88468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Fir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Ben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Cra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nfi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eld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047605" cy="275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Pioneer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ng: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tbed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owing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quant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tat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Measur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ect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veness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Late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1950s, UK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1398 abs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aerodyna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ics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nal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icles,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225 quer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es,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exhaus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ive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f all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</a:t>
            </a:r>
            <a:r>
              <a:rPr sz="2400" spc="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-pa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rs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oo s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untyp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serious IR 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today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72910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5690235" cy="451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ext 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(TRE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127635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gani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U.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Nation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tu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Standards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echno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(NIST)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255904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is actua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set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seve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ferent 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Clr>
                <a:srgbClr val="903062"/>
              </a:buClr>
              <a:buFont typeface="Wingdings 2"/>
              <a:buChar char=""/>
            </a:pPr>
            <a:endParaRPr sz="2150">
              <a:latin typeface="Times New Roman"/>
              <a:cs typeface="Times New Roman"/>
            </a:endParaRPr>
          </a:p>
          <a:p>
            <a:pPr marL="318770" marR="2794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Best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known: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 Hoc, used for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st 8 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 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1992 and 1999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481" y="2453208"/>
            <a:ext cx="4906517" cy="3969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6521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72910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d-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rk: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00055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 Hoc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(1992 and 1999)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89</a:t>
            </a:r>
            <a:r>
              <a:rPr sz="2000" spc="-25" dirty="0">
                <a:latin typeface="Times New Roman"/>
                <a:cs typeface="Times New Roman"/>
              </a:rPr>
              <a:t> m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nly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ire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needs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No ex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austi</a:t>
            </a:r>
            <a:r>
              <a:rPr sz="2000" spc="-1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ensi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</a:p>
          <a:p>
            <a:pPr marL="641985" marR="5080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sult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assesso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’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avai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 we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 retur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sys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hich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ntered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TREC 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 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 develo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660650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nch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k: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Clue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09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9627235" cy="290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 bi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web pages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25 terabytes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pressed: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 terabyte)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Colle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January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February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2009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10 langu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ges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ique U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Ls: 4,780,9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0,903 (325 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B unco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105 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pressed)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otal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nks: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7,944,351,835 (71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GB unco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pressed, 24 GB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pressed)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951171"/>
            <a:ext cx="12191999" cy="1583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684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91495" cy="157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User happine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relev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queries</a:t>
            </a:r>
            <a:endParaRPr sz="2400">
              <a:latin typeface="Times New Roman"/>
              <a:cs typeface="Times New Roman"/>
            </a:endParaRPr>
          </a:p>
          <a:p>
            <a:pPr marL="318770" marR="508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Our 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ino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sloppy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IR: we 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 quer</a:t>
            </a:r>
            <a:r>
              <a:rPr sz="2400" spc="1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even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though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ean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nfor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-nee</a:t>
            </a:r>
            <a:r>
              <a:rPr sz="2400" spc="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-docu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1669"/>
            <a:ext cx="8307705" cy="4467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Cor</a:t>
            </a:r>
            <a:r>
              <a:rPr sz="2200" spc="-10" dirty="0">
                <a:latin typeface="Times New Roman"/>
                <a:cs typeface="Times New Roman"/>
              </a:rPr>
              <a:t>pora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chan</a:t>
            </a:r>
            <a:r>
              <a:rPr sz="2200" spc="-10" dirty="0">
                <a:latin typeface="Times New Roman"/>
                <a:cs typeface="Times New Roman"/>
              </a:rPr>
              <a:t>ge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(in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particular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grow)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ver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ti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5" dirty="0">
                <a:latin typeface="Times New Roman"/>
                <a:cs typeface="Times New Roman"/>
              </a:rPr>
              <a:t>CACM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8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itles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abstracts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</a:t>
            </a:r>
            <a:r>
              <a:rPr sz="1900" spc="-15" dirty="0">
                <a:latin typeface="Times New Roman"/>
                <a:cs typeface="Times New Roman"/>
              </a:rPr>
              <a:t>Co</a:t>
            </a:r>
            <a:r>
              <a:rPr sz="1900" spc="-45" dirty="0">
                <a:latin typeface="Times New Roman"/>
                <a:cs typeface="Times New Roman"/>
              </a:rPr>
              <a:t>m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unications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1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ACM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195</a:t>
            </a:r>
            <a:r>
              <a:rPr sz="1900" spc="15" dirty="0">
                <a:latin typeface="Times New Roman"/>
                <a:cs typeface="Times New Roman"/>
              </a:rPr>
              <a:t>8</a:t>
            </a:r>
            <a:r>
              <a:rPr sz="1900" spc="-10" dirty="0">
                <a:latin typeface="Times New Roman"/>
                <a:cs typeface="Times New Roman"/>
              </a:rPr>
              <a:t>-1979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puter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ientists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8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AP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A</a:t>
            </a:r>
            <a:r>
              <a:rPr sz="1900" spc="-20" dirty="0">
                <a:latin typeface="Times New Roman"/>
                <a:cs typeface="Times New Roman"/>
              </a:rPr>
              <a:t>ss</a:t>
            </a:r>
            <a:r>
              <a:rPr sz="1900" spc="-10" dirty="0">
                <a:latin typeface="Times New Roman"/>
                <a:cs typeface="Times New Roman"/>
              </a:rPr>
              <a:t>oci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</a:t>
            </a:r>
            <a:r>
              <a:rPr sz="1900" spc="-25" dirty="0">
                <a:latin typeface="Times New Roman"/>
                <a:cs typeface="Times New Roman"/>
              </a:rPr>
              <a:t>w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wire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</a:t>
            </a:r>
            <a:r>
              <a:rPr sz="1900" spc="-2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198</a:t>
            </a:r>
            <a:r>
              <a:rPr sz="1900" spc="0" dirty="0">
                <a:latin typeface="Times New Roman"/>
                <a:cs typeface="Times New Roman"/>
              </a:rPr>
              <a:t>8</a:t>
            </a:r>
            <a:r>
              <a:rPr sz="1900" spc="-10" dirty="0">
                <a:latin typeface="Times New Roman"/>
                <a:cs typeface="Times New Roman"/>
              </a:rPr>
              <a:t>-1990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(</a:t>
            </a:r>
            <a:r>
              <a:rPr sz="1900" spc="-5" dirty="0">
                <a:latin typeface="Times New Roman"/>
                <a:cs typeface="Times New Roman"/>
              </a:rPr>
              <a:t>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di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ks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</a:t>
            </a:r>
            <a:r>
              <a:rPr sz="1900" spc="-15" dirty="0">
                <a:latin typeface="Times New Roman"/>
                <a:cs typeface="Times New Roman"/>
              </a:rPr>
              <a:t>3)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title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fields</a:t>
            </a:r>
            <a:r>
              <a:rPr sz="1900" spc="-5" dirty="0">
                <a:latin typeface="Times New Roman"/>
                <a:cs typeface="Times New Roman"/>
              </a:rPr>
              <a:t> 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topics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5</a:t>
            </a:r>
            <a:r>
              <a:rPr sz="1900" spc="0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-150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opics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 relevance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govern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info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ation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anal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sts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8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GOV2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eb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pages crawled f</a:t>
            </a:r>
            <a:r>
              <a:rPr sz="1900" spc="-5" dirty="0">
                <a:latin typeface="Times New Roman"/>
                <a:cs typeface="Times New Roman"/>
              </a:rPr>
              <a:t>r</a:t>
            </a:r>
            <a:r>
              <a:rPr sz="1900" spc="-15" dirty="0">
                <a:latin typeface="Times New Roman"/>
                <a:cs typeface="Times New Roman"/>
              </a:rPr>
              <a:t>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5" dirty="0">
                <a:latin typeface="Times New Roman"/>
                <a:cs typeface="Times New Roman"/>
              </a:rPr>
              <a:t>W</a:t>
            </a:r>
            <a:r>
              <a:rPr sz="1900" spc="-10" dirty="0">
                <a:latin typeface="Times New Roman"/>
                <a:cs typeface="Times New Roman"/>
              </a:rPr>
              <a:t>eb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sites 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</a:t>
            </a:r>
            <a:r>
              <a:rPr sz="1900" spc="5" dirty="0">
                <a:latin typeface="Times New Roman"/>
                <a:cs typeface="Times New Roman"/>
              </a:rPr>
              <a:t>.</a:t>
            </a:r>
            <a:r>
              <a:rPr sz="1900" spc="-10" dirty="0">
                <a:latin typeface="Times New Roman"/>
                <a:cs typeface="Times New Roman"/>
              </a:rPr>
              <a:t>gov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ain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during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early 2004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Queries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are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title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fields</a:t>
            </a:r>
            <a:r>
              <a:rPr sz="1900" spc="-5" dirty="0">
                <a:latin typeface="Times New Roman"/>
                <a:cs typeface="Times New Roman"/>
              </a:rPr>
              <a:t> f</a:t>
            </a:r>
            <a:r>
              <a:rPr sz="1900" spc="-15" dirty="0">
                <a:latin typeface="Times New Roman"/>
                <a:cs typeface="Times New Roman"/>
              </a:rPr>
              <a:t>rom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TREC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topics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70</a:t>
            </a:r>
            <a:r>
              <a:rPr sz="1900" spc="0" dirty="0">
                <a:latin typeface="Times New Roman"/>
                <a:cs typeface="Times New Roman"/>
              </a:rPr>
              <a:t>1</a:t>
            </a:r>
            <a:r>
              <a:rPr sz="1900" spc="-10" dirty="0">
                <a:latin typeface="Times New Roman"/>
                <a:cs typeface="Times New Roman"/>
              </a:rPr>
              <a:t>-850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45" dirty="0">
                <a:latin typeface="Times New Roman"/>
                <a:cs typeface="Times New Roman"/>
              </a:rPr>
              <a:t>T</a:t>
            </a:r>
            <a:r>
              <a:rPr sz="1900" spc="-10" dirty="0">
                <a:latin typeface="Times New Roman"/>
                <a:cs typeface="Times New Roman"/>
              </a:rPr>
              <a:t>opics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and relevance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j</a:t>
            </a:r>
            <a:r>
              <a:rPr sz="1900" spc="-10" dirty="0">
                <a:latin typeface="Times New Roman"/>
                <a:cs typeface="Times New Roman"/>
              </a:rPr>
              <a:t>udg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generated by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govern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anal</a:t>
            </a:r>
            <a:r>
              <a:rPr sz="1900" spc="-5" dirty="0">
                <a:latin typeface="Times New Roman"/>
                <a:cs typeface="Times New Roman"/>
              </a:rPr>
              <a:t>y</a:t>
            </a:r>
            <a:r>
              <a:rPr sz="1900" spc="-10" dirty="0">
                <a:latin typeface="Times New Roman"/>
                <a:cs typeface="Times New Roman"/>
              </a:rPr>
              <a:t>sts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907665">
              <a:lnSpc>
                <a:spcPct val="100000"/>
              </a:lnSpc>
            </a:pP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ity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Releva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605135" cy="239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Relevan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ss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 they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nt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If they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consis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ent,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o “truth”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experi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n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repea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ab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903062"/>
              </a:buClr>
              <a:buFont typeface="Wingdings 2"/>
              <a:buChar char=""/>
            </a:pPr>
            <a:endParaRPr sz="21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Mea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ur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consisten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agree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judges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appa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59993" y="1746229"/>
            <a:ext cx="6531609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Kappa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mea</a:t>
            </a:r>
            <a:r>
              <a:rPr sz="1700" spc="-10" dirty="0">
                <a:latin typeface="Times New Roman"/>
                <a:cs typeface="Times New Roman"/>
              </a:rPr>
              <a:t>s</a:t>
            </a:r>
            <a:r>
              <a:rPr sz="1700" dirty="0">
                <a:latin typeface="Times New Roman"/>
                <a:cs typeface="Times New Roman"/>
              </a:rPr>
              <a:t>ure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how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uch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or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sag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ee.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Des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gned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ca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egor</a:t>
            </a:r>
            <a:r>
              <a:rPr sz="1700" spc="-15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cal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cor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ec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chance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</a:t>
            </a:r>
            <a:r>
              <a:rPr sz="1700" spc="-10" dirty="0">
                <a:latin typeface="Times New Roman"/>
                <a:cs typeface="Times New Roman"/>
              </a:rPr>
              <a:t>em</a:t>
            </a:r>
            <a:r>
              <a:rPr sz="1700" dirty="0">
                <a:latin typeface="Times New Roman"/>
                <a:cs typeface="Times New Roman"/>
              </a:rPr>
              <a:t>ent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3422883"/>
            <a:ext cx="4521835" cy="57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P(A)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= propor</a:t>
            </a:r>
            <a:r>
              <a:rPr sz="1700" spc="-10" dirty="0">
                <a:latin typeface="Times New Roman"/>
                <a:cs typeface="Times New Roman"/>
              </a:rPr>
              <a:t>ti</a:t>
            </a:r>
            <a:r>
              <a:rPr sz="1700" dirty="0">
                <a:latin typeface="Times New Roman"/>
                <a:cs typeface="Times New Roman"/>
              </a:rPr>
              <a:t>on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 t</a:t>
            </a:r>
            <a:r>
              <a:rPr sz="1700" spc="-10" dirty="0">
                <a:latin typeface="Times New Roman"/>
                <a:cs typeface="Times New Roman"/>
              </a:rPr>
              <a:t>im</a:t>
            </a:r>
            <a:r>
              <a:rPr sz="1700" dirty="0">
                <a:latin typeface="Times New Roman"/>
                <a:cs typeface="Times New Roman"/>
              </a:rPr>
              <a:t>e </a:t>
            </a:r>
            <a:r>
              <a:rPr sz="1700" spc="5" dirty="0">
                <a:latin typeface="Times New Roman"/>
                <a:cs typeface="Times New Roman"/>
              </a:rPr>
              <a:t>j</a:t>
            </a:r>
            <a:r>
              <a:rPr sz="1700" dirty="0">
                <a:latin typeface="Times New Roman"/>
                <a:cs typeface="Times New Roman"/>
              </a:rPr>
              <a:t>udges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agree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dirty="0">
                <a:latin typeface="Times New Roman"/>
                <a:cs typeface="Times New Roman"/>
              </a:rPr>
              <a:t>P(E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)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= </a:t>
            </a:r>
            <a:r>
              <a:rPr sz="1700" spc="5" dirty="0">
                <a:latin typeface="Times New Roman"/>
                <a:cs typeface="Times New Roman"/>
              </a:rPr>
              <a:t>w</a:t>
            </a:r>
            <a:r>
              <a:rPr sz="1700" dirty="0">
                <a:latin typeface="Times New Roman"/>
                <a:cs typeface="Times New Roman"/>
              </a:rPr>
              <a:t>hat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</a:t>
            </a:r>
            <a:r>
              <a:rPr sz="1700" spc="-10" dirty="0">
                <a:latin typeface="Times New Roman"/>
                <a:cs typeface="Times New Roman"/>
              </a:rPr>
              <a:t>r</a:t>
            </a:r>
            <a:r>
              <a:rPr sz="1700" dirty="0">
                <a:latin typeface="Times New Roman"/>
                <a:cs typeface="Times New Roman"/>
              </a:rPr>
              <a:t>ee</a:t>
            </a:r>
            <a:r>
              <a:rPr sz="1700" spc="-15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ent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would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get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by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cha</a:t>
            </a:r>
            <a:r>
              <a:rPr sz="1700" spc="-10" dirty="0">
                <a:latin typeface="Times New Roman"/>
                <a:cs typeface="Times New Roman"/>
              </a:rPr>
              <a:t>n</a:t>
            </a:r>
            <a:r>
              <a:rPr sz="1700" dirty="0">
                <a:latin typeface="Times New Roman"/>
                <a:cs typeface="Times New Roman"/>
              </a:rPr>
              <a:t>ce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764383"/>
            <a:ext cx="6497955" cy="111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176"/>
              <a:buFont typeface="Wingdings 2"/>
              <a:buChar char=""/>
              <a:tabLst>
                <a:tab pos="319405" algn="l"/>
              </a:tabLst>
            </a:pPr>
            <a:r>
              <a:rPr sz="1700" spc="-190" dirty="0">
                <a:latin typeface="Times New Roman"/>
                <a:cs typeface="Times New Roman"/>
              </a:rPr>
              <a:t>V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ues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κ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erval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[2</a:t>
            </a:r>
            <a:r>
              <a:rPr sz="1700" spc="-10" dirty="0">
                <a:latin typeface="Times New Roman"/>
                <a:cs typeface="Times New Roman"/>
              </a:rPr>
              <a:t>/</a:t>
            </a:r>
            <a:r>
              <a:rPr sz="1700" dirty="0">
                <a:latin typeface="Times New Roman"/>
                <a:cs typeface="Times New Roman"/>
              </a:rPr>
              <a:t>3,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1</a:t>
            </a:r>
            <a:r>
              <a:rPr sz="1700" spc="5" dirty="0">
                <a:latin typeface="Times New Roman"/>
                <a:cs typeface="Times New Roman"/>
              </a:rPr>
              <a:t>.</a:t>
            </a:r>
            <a:r>
              <a:rPr sz="1700" dirty="0">
                <a:latin typeface="Times New Roman"/>
                <a:cs typeface="Times New Roman"/>
              </a:rPr>
              <a:t>0]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seen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accep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e.</a:t>
            </a:r>
            <a:endParaRPr sz="1700">
              <a:latin typeface="Times New Roman"/>
              <a:cs typeface="Times New Roman"/>
            </a:endParaRPr>
          </a:p>
          <a:p>
            <a:pPr marL="685800" lvl="1" indent="-348615">
              <a:lnSpc>
                <a:spcPct val="100000"/>
              </a:lnSpc>
              <a:spcBef>
                <a:spcPts val="61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86435" algn="l"/>
              </a:tabLst>
            </a:pPr>
            <a:r>
              <a:rPr sz="1400" dirty="0">
                <a:latin typeface="Times New Roman"/>
                <a:cs typeface="Times New Roman"/>
              </a:rPr>
              <a:t>κ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&gt;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0.8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good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agree</a:t>
            </a:r>
            <a:r>
              <a:rPr sz="1400" spc="-3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ent</a:t>
            </a:r>
            <a:endParaRPr sz="1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42620" algn="l"/>
              </a:tabLst>
            </a:pPr>
            <a:r>
              <a:rPr sz="1400" dirty="0">
                <a:latin typeface="Times New Roman"/>
                <a:cs typeface="Times New Roman"/>
              </a:rPr>
              <a:t>0.67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&lt; κ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&lt;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0.8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“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tative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nclusi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r>
              <a:rPr sz="1400" dirty="0">
                <a:latin typeface="Times New Roman"/>
                <a:cs typeface="Times New Roman"/>
              </a:rPr>
              <a:t>s”</a:t>
            </a:r>
            <a:endParaRPr sz="1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642620" algn="l"/>
              </a:tabLst>
            </a:pPr>
            <a:r>
              <a:rPr sz="1400" spc="-80" dirty="0">
                <a:latin typeface="Times New Roman"/>
                <a:cs typeface="Times New Roman"/>
              </a:rPr>
              <a:t>W</a:t>
            </a:r>
            <a:r>
              <a:rPr sz="1400" dirty="0">
                <a:latin typeface="Times New Roman"/>
                <a:cs typeface="Times New Roman"/>
              </a:rPr>
              <a:t>ith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aller value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ign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</a:t>
            </a:r>
            <a:r>
              <a:rPr sz="1400" spc="5" dirty="0">
                <a:latin typeface="Times New Roman"/>
                <a:cs typeface="Times New Roman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ethodolo</a:t>
            </a:r>
            <a:r>
              <a:rPr sz="1400" spc="-10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etc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22082" y="3110453"/>
            <a:ext cx="2464435" cy="906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0" i="1" spc="-104" baseline="-33333" dirty="0">
                <a:latin typeface="Symbol"/>
                <a:cs typeface="Symbol"/>
              </a:rPr>
              <a:t></a:t>
            </a:r>
            <a:r>
              <a:rPr sz="4500" i="1" spc="270" baseline="-33333" dirty="0">
                <a:latin typeface="Times New Roman"/>
                <a:cs typeface="Times New Roman"/>
              </a:rPr>
              <a:t> </a:t>
            </a:r>
            <a:r>
              <a:rPr sz="4275" spc="44" baseline="-35087" dirty="0">
                <a:latin typeface="Symbol"/>
                <a:cs typeface="Symbol"/>
              </a:rPr>
              <a:t></a:t>
            </a:r>
            <a:r>
              <a:rPr sz="4275" spc="352" baseline="-35087" dirty="0">
                <a:latin typeface="Times New Roman"/>
                <a:cs typeface="Times New Roman"/>
              </a:rPr>
              <a:t> </a:t>
            </a:r>
            <a:r>
              <a:rPr sz="2850" i="1" u="heavy" spc="70" dirty="0">
                <a:latin typeface="Times New Roman"/>
                <a:cs typeface="Times New Roman"/>
              </a:rPr>
              <a:t>P</a:t>
            </a:r>
            <a:r>
              <a:rPr sz="2850" u="heavy" spc="15" dirty="0">
                <a:latin typeface="Times New Roman"/>
                <a:cs typeface="Times New Roman"/>
              </a:rPr>
              <a:t>(</a:t>
            </a:r>
            <a:r>
              <a:rPr sz="2850" u="heavy" spc="-445" dirty="0">
                <a:latin typeface="Times New Roman"/>
                <a:cs typeface="Times New Roman"/>
              </a:rPr>
              <a:t> </a:t>
            </a:r>
            <a:r>
              <a:rPr sz="2850" i="1" u="heavy" spc="-60" dirty="0">
                <a:latin typeface="Times New Roman"/>
                <a:cs typeface="Times New Roman"/>
              </a:rPr>
              <a:t>A</a:t>
            </a:r>
            <a:r>
              <a:rPr sz="2850" u="heavy" spc="15" dirty="0">
                <a:latin typeface="Times New Roman"/>
                <a:cs typeface="Times New Roman"/>
              </a:rPr>
              <a:t>)</a:t>
            </a:r>
            <a:r>
              <a:rPr sz="2850" u="heavy" spc="-270" dirty="0">
                <a:latin typeface="Times New Roman"/>
                <a:cs typeface="Times New Roman"/>
              </a:rPr>
              <a:t> </a:t>
            </a:r>
            <a:r>
              <a:rPr sz="2850" u="heavy" spc="30" dirty="0">
                <a:latin typeface="Symbol"/>
                <a:cs typeface="Symbol"/>
              </a:rPr>
              <a:t></a:t>
            </a:r>
            <a:r>
              <a:rPr sz="2850" u="heavy" spc="-180" dirty="0">
                <a:latin typeface="Times New Roman"/>
                <a:cs typeface="Times New Roman"/>
              </a:rPr>
              <a:t> </a:t>
            </a:r>
            <a:r>
              <a:rPr sz="2850" i="1" u="heavy" spc="70" dirty="0">
                <a:latin typeface="Times New Roman"/>
                <a:cs typeface="Times New Roman"/>
              </a:rPr>
              <a:t>P</a:t>
            </a:r>
            <a:r>
              <a:rPr sz="2850" u="heavy" spc="150" dirty="0">
                <a:latin typeface="Times New Roman"/>
                <a:cs typeface="Times New Roman"/>
              </a:rPr>
              <a:t>(</a:t>
            </a:r>
            <a:r>
              <a:rPr sz="2850" i="1" u="heavy" spc="160" dirty="0">
                <a:latin typeface="Times New Roman"/>
                <a:cs typeface="Times New Roman"/>
              </a:rPr>
              <a:t>E</a:t>
            </a:r>
            <a:r>
              <a:rPr sz="2850" u="heavy" spc="15" dirty="0">
                <a:latin typeface="Times New Roman"/>
                <a:cs typeface="Times New Roman"/>
              </a:rPr>
              <a:t>)</a:t>
            </a:r>
            <a:endParaRPr sz="2850" dirty="0">
              <a:latin typeface="Times New Roman"/>
              <a:cs typeface="Times New Roman"/>
            </a:endParaRPr>
          </a:p>
          <a:p>
            <a:pPr marL="919480">
              <a:lnSpc>
                <a:spcPct val="100000"/>
              </a:lnSpc>
              <a:spcBef>
                <a:spcPts val="590"/>
              </a:spcBef>
            </a:pPr>
            <a:r>
              <a:rPr sz="2850" spc="210" dirty="0">
                <a:latin typeface="Times New Roman"/>
                <a:cs typeface="Times New Roman"/>
              </a:rPr>
              <a:t>1</a:t>
            </a:r>
            <a:r>
              <a:rPr sz="2850" spc="30" dirty="0">
                <a:latin typeface="Symbol"/>
                <a:cs typeface="Symbol"/>
              </a:rPr>
              <a:t>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i="1" spc="70" dirty="0">
                <a:latin typeface="Times New Roman"/>
                <a:cs typeface="Times New Roman"/>
              </a:rPr>
              <a:t>P</a:t>
            </a:r>
            <a:r>
              <a:rPr sz="2850" spc="150" dirty="0">
                <a:latin typeface="Times New Roman"/>
                <a:cs typeface="Times New Roman"/>
              </a:rPr>
              <a:t>(</a:t>
            </a:r>
            <a:r>
              <a:rPr sz="2850" i="1" spc="160" dirty="0">
                <a:latin typeface="Times New Roman"/>
                <a:cs typeface="Times New Roman"/>
              </a:rPr>
              <a:t>E</a:t>
            </a:r>
            <a:r>
              <a:rPr sz="2850" spc="15" dirty="0">
                <a:latin typeface="Times New Roman"/>
                <a:cs typeface="Times New Roman"/>
              </a:rPr>
              <a:t>)</a:t>
            </a:r>
            <a:endParaRPr sz="2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9993" y="1812262"/>
            <a:ext cx="5111750" cy="210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spc="-15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otal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32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evant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erl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p: 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00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63306" y="3123692"/>
            <a:ext cx="2415540" cy="2270125"/>
          </a:xfrm>
          <a:custGeom>
            <a:avLst/>
            <a:gdLst/>
            <a:ahLst/>
            <a:cxnLst/>
            <a:rect l="l" t="t" r="r" b="b"/>
            <a:pathLst>
              <a:path w="2415540" h="2270125">
                <a:moveTo>
                  <a:pt x="0" y="2270125"/>
                </a:moveTo>
                <a:lnTo>
                  <a:pt x="2415158" y="2270125"/>
                </a:lnTo>
                <a:lnTo>
                  <a:pt x="2415158" y="0"/>
                </a:lnTo>
                <a:lnTo>
                  <a:pt x="0" y="0"/>
                </a:lnTo>
                <a:lnTo>
                  <a:pt x="0" y="22701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63306" y="3123692"/>
            <a:ext cx="2415540" cy="2270125"/>
          </a:xfrm>
          <a:custGeom>
            <a:avLst/>
            <a:gdLst/>
            <a:ahLst/>
            <a:cxnLst/>
            <a:rect l="l" t="t" r="r" b="b"/>
            <a:pathLst>
              <a:path w="2415540" h="2270125">
                <a:moveTo>
                  <a:pt x="0" y="2270125"/>
                </a:moveTo>
                <a:lnTo>
                  <a:pt x="2415158" y="2270125"/>
                </a:lnTo>
                <a:lnTo>
                  <a:pt x="2415158" y="0"/>
                </a:lnTo>
                <a:lnTo>
                  <a:pt x="0" y="0"/>
                </a:lnTo>
                <a:lnTo>
                  <a:pt x="0" y="2270125"/>
                </a:lnTo>
                <a:close/>
              </a:path>
            </a:pathLst>
          </a:custGeom>
          <a:ln w="22225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53325" y="2473325"/>
            <a:ext cx="2360295" cy="2668270"/>
          </a:xfrm>
          <a:custGeom>
            <a:avLst/>
            <a:gdLst/>
            <a:ahLst/>
            <a:cxnLst/>
            <a:rect l="l" t="t" r="r" b="b"/>
            <a:pathLst>
              <a:path w="2360295" h="2668270">
                <a:moveTo>
                  <a:pt x="0" y="2667762"/>
                </a:moveTo>
                <a:lnTo>
                  <a:pt x="2360041" y="2667762"/>
                </a:lnTo>
                <a:lnTo>
                  <a:pt x="2360041" y="0"/>
                </a:lnTo>
                <a:lnTo>
                  <a:pt x="0" y="0"/>
                </a:lnTo>
                <a:lnTo>
                  <a:pt x="0" y="2667762"/>
                </a:lnTo>
                <a:close/>
              </a:path>
            </a:pathLst>
          </a:custGeom>
          <a:ln w="22224">
            <a:solidFill>
              <a:srgbClr val="360A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56653" y="2187511"/>
            <a:ext cx="3745229" cy="4018279"/>
          </a:xfrm>
          <a:prstGeom prst="rect">
            <a:avLst/>
          </a:prstGeom>
          <a:ln w="22225">
            <a:solidFill>
              <a:srgbClr val="360A2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254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200">
              <a:latin typeface="Times New Roman"/>
              <a:cs typeface="Times New Roman"/>
            </a:endParaRPr>
          </a:p>
          <a:p>
            <a:pPr marR="39370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300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600">
              <a:latin typeface="Times New Roman"/>
              <a:cs typeface="Times New Roman"/>
            </a:endParaRPr>
          </a:p>
          <a:p>
            <a:pPr marR="557530" algn="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600">
              <a:latin typeface="Times New Roman"/>
              <a:cs typeface="Times New Roman"/>
            </a:endParaRPr>
          </a:p>
          <a:p>
            <a:pPr marR="344805" algn="ctr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55372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ser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es 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0158" y="2264536"/>
            <a:ext cx="280035" cy="200660"/>
          </a:xfrm>
          <a:custGeom>
            <a:avLst/>
            <a:gdLst/>
            <a:ahLst/>
            <a:cxnLst/>
            <a:rect l="l" t="t" r="r" b="b"/>
            <a:pathLst>
              <a:path w="280035" h="200660">
                <a:moveTo>
                  <a:pt x="215987" y="0"/>
                </a:moveTo>
                <a:lnTo>
                  <a:pt x="215096" y="8787"/>
                </a:lnTo>
                <a:lnTo>
                  <a:pt x="226075" y="13983"/>
                </a:lnTo>
                <a:lnTo>
                  <a:pt x="235770" y="21362"/>
                </a:lnTo>
                <a:lnTo>
                  <a:pt x="258152" y="64616"/>
                </a:lnTo>
                <a:lnTo>
                  <a:pt x="261507" y="108457"/>
                </a:lnTo>
                <a:lnTo>
                  <a:pt x="260480" y="120648"/>
                </a:lnTo>
                <a:lnTo>
                  <a:pt x="244127" y="169829"/>
                </a:lnTo>
                <a:lnTo>
                  <a:pt x="213447" y="192404"/>
                </a:lnTo>
                <a:lnTo>
                  <a:pt x="225960" y="197263"/>
                </a:lnTo>
                <a:lnTo>
                  <a:pt x="264580" y="163662"/>
                </a:lnTo>
                <a:lnTo>
                  <a:pt x="278153" y="120121"/>
                </a:lnTo>
                <a:lnTo>
                  <a:pt x="279553" y="88475"/>
                </a:lnTo>
                <a:lnTo>
                  <a:pt x="278038" y="76336"/>
                </a:lnTo>
                <a:lnTo>
                  <a:pt x="258541" y="27951"/>
                </a:lnTo>
                <a:lnTo>
                  <a:pt x="228597" y="4383"/>
                </a:lnTo>
                <a:lnTo>
                  <a:pt x="215987" y="0"/>
                </a:lnTo>
                <a:close/>
              </a:path>
              <a:path w="280035" h="200660">
                <a:moveTo>
                  <a:pt x="63460" y="0"/>
                </a:moveTo>
                <a:lnTo>
                  <a:pt x="23097" y="25590"/>
                </a:lnTo>
                <a:lnTo>
                  <a:pt x="3488" y="67654"/>
                </a:lnTo>
                <a:lnTo>
                  <a:pt x="0" y="112065"/>
                </a:lnTo>
                <a:lnTo>
                  <a:pt x="1482" y="124270"/>
                </a:lnTo>
                <a:lnTo>
                  <a:pt x="20891" y="172536"/>
                </a:lnTo>
                <a:lnTo>
                  <a:pt x="50815" y="196135"/>
                </a:lnTo>
                <a:lnTo>
                  <a:pt x="63460" y="200533"/>
                </a:lnTo>
                <a:lnTo>
                  <a:pt x="64247" y="191789"/>
                </a:lnTo>
                <a:lnTo>
                  <a:pt x="53405" y="186570"/>
                </a:lnTo>
                <a:lnTo>
                  <a:pt x="43832" y="179116"/>
                </a:lnTo>
                <a:lnTo>
                  <a:pt x="24235" y="146291"/>
                </a:lnTo>
                <a:lnTo>
                  <a:pt x="18338" y="108325"/>
                </a:lnTo>
                <a:lnTo>
                  <a:pt x="18006" y="91860"/>
                </a:lnTo>
                <a:lnTo>
                  <a:pt x="18957" y="79697"/>
                </a:lnTo>
                <a:lnTo>
                  <a:pt x="35435" y="30507"/>
                </a:lnTo>
                <a:lnTo>
                  <a:pt x="66381" y="8127"/>
                </a:lnTo>
                <a:lnTo>
                  <a:pt x="634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4605" y="2246021"/>
            <a:ext cx="69659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6865" algn="l"/>
              </a:tabLst>
            </a:pPr>
            <a:r>
              <a:rPr sz="155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1550" dirty="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latin typeface="Cambria Math"/>
                <a:cs typeface="Cambria Math"/>
              </a:rPr>
              <a:t>𝑃 </a:t>
            </a:r>
            <a:r>
              <a:rPr sz="1700" spc="-5" dirty="0">
                <a:latin typeface="Cambria Math"/>
                <a:cs typeface="Cambria Math"/>
              </a:rPr>
              <a:t> </a:t>
            </a:r>
            <a:r>
              <a:rPr sz="1700" dirty="0">
                <a:latin typeface="Cambria Math"/>
                <a:cs typeface="Cambria Math"/>
              </a:rPr>
              <a:t>𝐴</a:t>
            </a:r>
            <a:endParaRPr sz="17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41144" y="2364739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5">
                <a:moveTo>
                  <a:pt x="0" y="0"/>
                </a:moveTo>
                <a:lnTo>
                  <a:pt x="56692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90011" y="2364739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06320" y="2164333"/>
            <a:ext cx="217170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1250" spc="20" dirty="0">
                <a:latin typeface="Cambria Math"/>
                <a:cs typeface="Cambria Math"/>
              </a:rPr>
              <a:t>30</a:t>
            </a:r>
            <a:r>
              <a:rPr sz="1250" spc="10" dirty="0">
                <a:latin typeface="Cambria Math"/>
                <a:cs typeface="Cambria Math"/>
              </a:rPr>
              <a:t>0</a:t>
            </a:r>
            <a:r>
              <a:rPr sz="1250" spc="-40" dirty="0">
                <a:latin typeface="Cambria Math"/>
                <a:cs typeface="Cambria Math"/>
              </a:rPr>
              <a:t>+</a:t>
            </a:r>
            <a:r>
              <a:rPr sz="1250" spc="10" dirty="0">
                <a:latin typeface="Cambria Math"/>
                <a:cs typeface="Cambria Math"/>
              </a:rPr>
              <a:t>7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 </a:t>
            </a:r>
            <a:r>
              <a:rPr sz="1250" spc="-100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1250" spc="25" dirty="0">
                <a:latin typeface="Cambria Math"/>
                <a:cs typeface="Cambria Math"/>
              </a:rPr>
              <a:t>3</a:t>
            </a:r>
            <a:r>
              <a:rPr sz="1250" spc="5" dirty="0">
                <a:latin typeface="Cambria Math"/>
                <a:cs typeface="Cambria Math"/>
              </a:rPr>
              <a:t>7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 </a:t>
            </a:r>
            <a:r>
              <a:rPr sz="1250" spc="-100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=</a:t>
            </a:r>
            <a:r>
              <a:rPr sz="2550" spc="157" baseline="-32679" dirty="0">
                <a:latin typeface="Cambria Math"/>
                <a:cs typeface="Cambria Math"/>
              </a:rPr>
              <a:t> </a:t>
            </a:r>
            <a:r>
              <a:rPr sz="2550" baseline="-32679" dirty="0">
                <a:latin typeface="Cambria Math"/>
                <a:cs typeface="Cambria Math"/>
              </a:rPr>
              <a:t>0</a:t>
            </a:r>
            <a:r>
              <a:rPr sz="2550" spc="-7" baseline="-32679" dirty="0">
                <a:latin typeface="Cambria Math"/>
                <a:cs typeface="Cambria Math"/>
              </a:rPr>
              <a:t>.</a:t>
            </a:r>
            <a:r>
              <a:rPr sz="2550" spc="-15" baseline="-32679" dirty="0">
                <a:latin typeface="Cambria Math"/>
                <a:cs typeface="Cambria Math"/>
              </a:rPr>
              <a:t>925</a:t>
            </a:r>
            <a:endParaRPr sz="2550" baseline="-32679">
              <a:latin typeface="Cambria Math"/>
              <a:cs typeface="Cambria Math"/>
            </a:endParaRPr>
          </a:p>
          <a:p>
            <a:pPr marL="382905">
              <a:lnSpc>
                <a:spcPct val="100000"/>
              </a:lnSpc>
              <a:spcBef>
                <a:spcPts val="260"/>
              </a:spcBef>
              <a:tabLst>
                <a:tab pos="1083945" algn="l"/>
              </a:tabLst>
            </a:pPr>
            <a:r>
              <a:rPr sz="1250" spc="25" dirty="0">
                <a:latin typeface="Cambria Math"/>
                <a:cs typeface="Cambria Math"/>
              </a:rPr>
              <a:t>4</a:t>
            </a:r>
            <a:r>
              <a:rPr sz="1250" spc="5" dirty="0">
                <a:latin typeface="Cambria Math"/>
                <a:cs typeface="Cambria Math"/>
              </a:rPr>
              <a:t>0</a:t>
            </a:r>
            <a:r>
              <a:rPr sz="1250" spc="25" dirty="0">
                <a:latin typeface="Cambria Math"/>
                <a:cs typeface="Cambria Math"/>
              </a:rPr>
              <a:t>0</a:t>
            </a:r>
            <a:r>
              <a:rPr sz="1250" dirty="0">
                <a:latin typeface="Cambria Math"/>
                <a:cs typeface="Cambria Math"/>
              </a:rPr>
              <a:t>	</a:t>
            </a:r>
            <a:r>
              <a:rPr sz="1250" spc="25" dirty="0">
                <a:latin typeface="Cambria Math"/>
                <a:cs typeface="Cambria Math"/>
              </a:rPr>
              <a:t>4</a:t>
            </a:r>
            <a:r>
              <a:rPr sz="1250" spc="5" dirty="0">
                <a:latin typeface="Cambria Math"/>
                <a:cs typeface="Cambria Math"/>
              </a:rPr>
              <a:t>0</a:t>
            </a:r>
            <a:r>
              <a:rPr sz="1250" spc="25" dirty="0">
                <a:latin typeface="Cambria Math"/>
                <a:cs typeface="Cambria Math"/>
              </a:rPr>
              <a:t>0</a:t>
            </a:r>
            <a:endParaRPr sz="12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993" y="2642417"/>
            <a:ext cx="52711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Pro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abil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cha</a:t>
            </a:r>
            <a:r>
              <a:rPr sz="2000" spc="5" dirty="0" smtClean="0">
                <a:latin typeface="Times New Roman"/>
                <a:cs typeface="Times New Roman"/>
              </a:rPr>
              <a:t>n</a:t>
            </a:r>
            <a:r>
              <a:rPr sz="2000" dirty="0" smtClean="0">
                <a:latin typeface="Times New Roman"/>
                <a:cs typeface="Times New Roman"/>
              </a:rPr>
              <a:t>ce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9993" y="5015674"/>
            <a:ext cx="190500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Kap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c:</a:t>
            </a:r>
            <a:endParaRPr sz="20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31"/>
              <p:cNvSpPr txBox="1"/>
              <p:nvPr/>
            </p:nvSpPr>
            <p:spPr>
              <a:xfrm>
                <a:off x="3346259" y="5318275"/>
                <a:ext cx="5648389" cy="50385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/>
                      </a:rPr>
                      <m:t>𝜅</m:t>
                    </m:r>
                    <m:r>
                      <a:rPr lang="en-US" sz="2000" i="1" spc="6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Cambria Math"/>
                      </a:rPr>
                      <m:t>=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𝑃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𝐴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_−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𝑃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𝐸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925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665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−.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665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776</m:t>
                    </m:r>
                  </m:oMath>
                </a14:m>
                <a:r>
                  <a:rPr lang="en-US" sz="2000" dirty="0" smtClean="0">
                    <a:latin typeface="Times New Roman"/>
                    <a:cs typeface="Times New Roman"/>
                  </a:rPr>
                  <a:t>(</a:t>
                </a:r>
                <a:r>
                  <a:rPr lang="en-US" sz="2000" dirty="0">
                    <a:latin typeface="Times New Roman"/>
                    <a:cs typeface="Times New Roman"/>
                  </a:rPr>
                  <a:t>in</a:t>
                </a:r>
                <a:r>
                  <a:rPr lang="en-US" sz="2000" spc="-1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acc</a:t>
                </a:r>
                <a:r>
                  <a:rPr lang="en-US" sz="20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ptable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ra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n</a:t>
                </a:r>
                <a:r>
                  <a:rPr lang="en-US" sz="2000" dirty="0">
                    <a:latin typeface="Times New Roman"/>
                    <a:cs typeface="Times New Roman"/>
                  </a:rPr>
                  <a:t>ge)</a:t>
                </a:r>
                <a:endParaRPr sz="20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1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259" y="5318275"/>
                <a:ext cx="5648389" cy="503856"/>
              </a:xfrm>
              <a:prstGeom prst="rect">
                <a:avLst/>
              </a:prstGeom>
              <a:blipFill rotWithShape="0">
                <a:blip r:embed="rId3"/>
                <a:stretch>
                  <a:fillRect t="-1205" r="-1942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125" y="2980798"/>
            <a:ext cx="7519480" cy="2015585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Evaluation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at </a:t>
            </a:r>
            <a:r>
              <a:rPr sz="2400" b="1" spc="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arge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sca</a:t>
            </a:r>
            <a:r>
              <a:rPr sz="2400" b="1" spc="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281495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Recall</a:t>
            </a:r>
            <a:r>
              <a:rPr spc="-35" dirty="0"/>
              <a:t> </a:t>
            </a:r>
            <a:r>
              <a:rPr dirty="0"/>
              <a:t>is d</a:t>
            </a:r>
            <a:r>
              <a:rPr spc="5" dirty="0"/>
              <a:t>i</a:t>
            </a:r>
            <a:r>
              <a:rPr spc="-60" dirty="0"/>
              <a:t>f</a:t>
            </a:r>
            <a:r>
              <a:rPr dirty="0"/>
              <a:t>ficult</a:t>
            </a:r>
            <a:r>
              <a:rPr spc="-20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spc="-20" dirty="0"/>
              <a:t>m</a:t>
            </a:r>
            <a:r>
              <a:rPr dirty="0"/>
              <a:t>easure on the</a:t>
            </a:r>
            <a:r>
              <a:rPr spc="-20" dirty="0"/>
              <a:t> </a:t>
            </a:r>
            <a:r>
              <a:rPr dirty="0"/>
              <a:t>web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Search</a:t>
            </a:r>
            <a:r>
              <a:rPr spc="-10" dirty="0"/>
              <a:t> </a:t>
            </a:r>
            <a:r>
              <a:rPr dirty="0"/>
              <a:t>engines</a:t>
            </a:r>
            <a:r>
              <a:rPr spc="-20" dirty="0"/>
              <a:t> </a:t>
            </a:r>
            <a:r>
              <a:rPr dirty="0"/>
              <a:t>o</a:t>
            </a:r>
            <a:r>
              <a:rPr spc="-10" dirty="0"/>
              <a:t>f</a:t>
            </a:r>
            <a:r>
              <a:rPr dirty="0"/>
              <a:t>ten use</a:t>
            </a:r>
            <a:r>
              <a:rPr spc="-10" dirty="0"/>
              <a:t> </a:t>
            </a:r>
            <a:r>
              <a:rPr dirty="0"/>
              <a:t>prec</a:t>
            </a:r>
            <a:r>
              <a:rPr spc="5" dirty="0"/>
              <a:t>i</a:t>
            </a:r>
            <a:r>
              <a:rPr dirty="0"/>
              <a:t>sion</a:t>
            </a:r>
            <a:r>
              <a:rPr spc="-25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dirty="0"/>
              <a:t>top k, e.g.,</a:t>
            </a:r>
            <a:r>
              <a:rPr spc="-15" dirty="0"/>
              <a:t> </a:t>
            </a:r>
            <a:r>
              <a:rPr dirty="0"/>
              <a:t>k = 10 . . .</a:t>
            </a:r>
          </a:p>
          <a:p>
            <a:pPr marL="318770" marR="508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. . . or use</a:t>
            </a:r>
            <a:r>
              <a:rPr spc="-10" dirty="0"/>
              <a:t> </a:t>
            </a:r>
            <a:r>
              <a:rPr spc="-20" dirty="0"/>
              <a:t>m</a:t>
            </a:r>
            <a:r>
              <a:rPr dirty="0"/>
              <a:t>easures th</a:t>
            </a:r>
            <a:r>
              <a:rPr spc="5" dirty="0"/>
              <a:t>a</a:t>
            </a:r>
            <a:r>
              <a:rPr dirty="0"/>
              <a:t>t</a:t>
            </a:r>
            <a:r>
              <a:rPr spc="-20" dirty="0"/>
              <a:t> </a:t>
            </a:r>
            <a:r>
              <a:rPr dirty="0"/>
              <a:t>rewa</a:t>
            </a:r>
            <a:r>
              <a:rPr spc="5" dirty="0"/>
              <a:t>r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you </a:t>
            </a:r>
            <a:r>
              <a:rPr spc="-20" dirty="0"/>
              <a:t>m</a:t>
            </a:r>
            <a:r>
              <a:rPr dirty="0"/>
              <a:t>ore</a:t>
            </a:r>
            <a:r>
              <a:rPr spc="10" dirty="0"/>
              <a:t> </a:t>
            </a:r>
            <a:r>
              <a:rPr dirty="0"/>
              <a:t>for get</a:t>
            </a:r>
            <a:r>
              <a:rPr spc="5" dirty="0"/>
              <a:t>t</a:t>
            </a:r>
            <a:r>
              <a:rPr dirty="0"/>
              <a:t>ing</a:t>
            </a:r>
            <a:r>
              <a:rPr spc="-35" dirty="0"/>
              <a:t> </a:t>
            </a:r>
            <a:r>
              <a:rPr dirty="0"/>
              <a:t>rank</a:t>
            </a:r>
            <a:r>
              <a:rPr spc="-15" dirty="0"/>
              <a:t> </a:t>
            </a:r>
            <a:r>
              <a:rPr dirty="0"/>
              <a:t>1 r</a:t>
            </a:r>
            <a:r>
              <a:rPr spc="5" dirty="0"/>
              <a:t>i</a:t>
            </a:r>
            <a:r>
              <a:rPr dirty="0"/>
              <a:t>ght</a:t>
            </a:r>
            <a:r>
              <a:rPr spc="-20" dirty="0"/>
              <a:t> </a:t>
            </a:r>
            <a:r>
              <a:rPr dirty="0"/>
              <a:t>than </a:t>
            </a:r>
            <a:r>
              <a:rPr spc="-15" dirty="0"/>
              <a:t>f</a:t>
            </a:r>
            <a:r>
              <a:rPr dirty="0"/>
              <a:t>or</a:t>
            </a:r>
            <a:r>
              <a:rPr spc="10" dirty="0"/>
              <a:t> </a:t>
            </a:r>
            <a:r>
              <a:rPr dirty="0"/>
              <a:t>get</a:t>
            </a:r>
            <a:r>
              <a:rPr spc="5" dirty="0"/>
              <a:t>t</a:t>
            </a:r>
            <a:r>
              <a:rPr dirty="0"/>
              <a:t>ing</a:t>
            </a:r>
            <a:r>
              <a:rPr spc="-35" dirty="0"/>
              <a:t> </a:t>
            </a:r>
            <a:r>
              <a:rPr dirty="0"/>
              <a:t>rank 10 r</a:t>
            </a:r>
            <a:r>
              <a:rPr spc="5" dirty="0"/>
              <a:t>i</a:t>
            </a:r>
            <a:r>
              <a:rPr dirty="0"/>
              <a:t>ght.</a:t>
            </a: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dirty="0"/>
              <a:t>Search</a:t>
            </a:r>
            <a:r>
              <a:rPr spc="-10" dirty="0"/>
              <a:t> </a:t>
            </a:r>
            <a:r>
              <a:rPr dirty="0"/>
              <a:t>engines</a:t>
            </a:r>
            <a:r>
              <a:rPr spc="-20" dirty="0"/>
              <a:t> </a:t>
            </a:r>
            <a:r>
              <a:rPr dirty="0"/>
              <a:t>also </a:t>
            </a:r>
            <a:r>
              <a:rPr spc="-10" dirty="0"/>
              <a:t>u</a:t>
            </a:r>
            <a:r>
              <a:rPr dirty="0"/>
              <a:t>se non-re</a:t>
            </a:r>
            <a:r>
              <a:rPr spc="5" dirty="0"/>
              <a:t>l</a:t>
            </a:r>
            <a:r>
              <a:rPr dirty="0"/>
              <a:t>evan</a:t>
            </a:r>
            <a:r>
              <a:rPr spc="-10" dirty="0"/>
              <a:t>c</a:t>
            </a:r>
            <a:r>
              <a:rPr dirty="0"/>
              <a:t>e-b</a:t>
            </a:r>
            <a:r>
              <a:rPr spc="-15" dirty="0"/>
              <a:t>a</a:t>
            </a:r>
            <a:r>
              <a:rPr dirty="0"/>
              <a:t>sed</a:t>
            </a:r>
            <a:r>
              <a:rPr spc="-40" dirty="0"/>
              <a:t> </a:t>
            </a:r>
            <a:r>
              <a:rPr spc="-25" dirty="0"/>
              <a:t>m</a:t>
            </a:r>
            <a:r>
              <a:rPr dirty="0"/>
              <a:t>easures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Exa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kthr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first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43003"/>
            <a:ext cx="10668635" cy="410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070">
              <a:lnSpc>
                <a:spcPts val="192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o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ined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bserv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w fre</a:t>
            </a:r>
            <a:r>
              <a:rPr sz="2000" spc="5" dirty="0">
                <a:latin typeface="Times New Roman"/>
                <a:cs typeface="Times New Roman"/>
              </a:rPr>
              <a:t>q</a:t>
            </a:r>
            <a:r>
              <a:rPr sz="2000" dirty="0">
                <a:latin typeface="Times New Roman"/>
                <a:cs typeface="Times New Roman"/>
              </a:rPr>
              <a:t>uen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users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given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</a:t>
            </a:r>
            <a:r>
              <a:rPr sz="2000" spc="1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n 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ans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given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ery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1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…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thou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highly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rela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ed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30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you 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sin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kthr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ugh</a:t>
            </a:r>
          </a:p>
          <a:p>
            <a:pPr marL="641985" lvl="1" indent="-304800">
              <a:lnSpc>
                <a:spcPct val="100000"/>
              </a:lnSpc>
              <a:spcBef>
                <a:spcPts val="61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spc="-165" dirty="0">
                <a:latin typeface="Times New Roman"/>
                <a:cs typeface="Times New Roman"/>
              </a:rPr>
              <a:t>Y</a:t>
            </a:r>
            <a:r>
              <a:rPr sz="1700" dirty="0">
                <a:latin typeface="Times New Roman"/>
                <a:cs typeface="Times New Roman"/>
              </a:rPr>
              <a:t>ou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ay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rea</a:t>
            </a:r>
            <a:r>
              <a:rPr sz="1700" spc="-15" dirty="0">
                <a:latin typeface="Times New Roman"/>
                <a:cs typeface="Times New Roman"/>
              </a:rPr>
              <a:t>l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ze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af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er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</a:t>
            </a:r>
            <a:r>
              <a:rPr sz="1700" spc="-10" dirty="0">
                <a:latin typeface="Times New Roman"/>
                <a:cs typeface="Times New Roman"/>
              </a:rPr>
              <a:t>li</a:t>
            </a:r>
            <a:r>
              <a:rPr sz="1700" dirty="0">
                <a:latin typeface="Times New Roman"/>
                <a:cs typeface="Times New Roman"/>
              </a:rPr>
              <a:t>ck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hat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su</a:t>
            </a:r>
            <a:r>
              <a:rPr sz="1700" spc="-10" dirty="0">
                <a:latin typeface="Times New Roman"/>
                <a:cs typeface="Times New Roman"/>
              </a:rPr>
              <a:t>mm</a:t>
            </a:r>
            <a:r>
              <a:rPr sz="1700" dirty="0">
                <a:latin typeface="Times New Roman"/>
                <a:cs typeface="Times New Roman"/>
              </a:rPr>
              <a:t>ary </a:t>
            </a:r>
            <a:r>
              <a:rPr sz="1700" spc="5" dirty="0">
                <a:latin typeface="Times New Roman"/>
                <a:cs typeface="Times New Roman"/>
              </a:rPr>
              <a:t>w</a:t>
            </a:r>
            <a:r>
              <a:rPr sz="1700" dirty="0">
                <a:latin typeface="Times New Roman"/>
                <a:cs typeface="Times New Roman"/>
              </a:rPr>
              <a:t>as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mi</a:t>
            </a:r>
            <a:r>
              <a:rPr sz="1700" dirty="0">
                <a:latin typeface="Times New Roman"/>
                <a:cs typeface="Times New Roman"/>
              </a:rPr>
              <a:t>s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ead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ng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10" dirty="0">
                <a:latin typeface="Times New Roman"/>
                <a:cs typeface="Times New Roman"/>
              </a:rPr>
              <a:t> 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docu</a:t>
            </a:r>
            <a:r>
              <a:rPr sz="1700" spc="-10" dirty="0">
                <a:latin typeface="Times New Roman"/>
                <a:cs typeface="Times New Roman"/>
              </a:rPr>
              <a:t>m</a:t>
            </a:r>
            <a:r>
              <a:rPr sz="1700" dirty="0">
                <a:latin typeface="Times New Roman"/>
                <a:cs typeface="Times New Roman"/>
              </a:rPr>
              <a:t>ent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s nonre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evant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</a:p>
          <a:p>
            <a:pPr marL="641985" lvl="1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2620" algn="l"/>
              </a:tabLst>
            </a:pP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.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but pre</a:t>
            </a:r>
            <a:r>
              <a:rPr sz="1700" spc="-15" dirty="0">
                <a:latin typeface="Times New Roman"/>
                <a:cs typeface="Times New Roman"/>
              </a:rPr>
              <a:t>t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y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</a:t>
            </a:r>
            <a:r>
              <a:rPr sz="1700" spc="-15" dirty="0">
                <a:latin typeface="Times New Roman"/>
                <a:cs typeface="Times New Roman"/>
              </a:rPr>
              <a:t>l</a:t>
            </a:r>
            <a:r>
              <a:rPr sz="1700" spc="-10" dirty="0">
                <a:latin typeface="Times New Roman"/>
                <a:cs typeface="Times New Roman"/>
              </a:rPr>
              <a:t>i</a:t>
            </a:r>
            <a:r>
              <a:rPr sz="1700" dirty="0">
                <a:latin typeface="Times New Roman"/>
                <a:cs typeface="Times New Roman"/>
              </a:rPr>
              <a:t>ab</a:t>
            </a:r>
            <a:r>
              <a:rPr sz="1700" spc="-10" dirty="0">
                <a:latin typeface="Times New Roman"/>
                <a:cs typeface="Times New Roman"/>
              </a:rPr>
              <a:t>l</a:t>
            </a:r>
            <a:r>
              <a:rPr sz="1700" dirty="0">
                <a:latin typeface="Times New Roman"/>
                <a:cs typeface="Times New Roman"/>
              </a:rPr>
              <a:t>e</a:t>
            </a:r>
            <a:r>
              <a:rPr sz="1700" spc="-10" dirty="0">
                <a:latin typeface="Times New Roman"/>
                <a:cs typeface="Times New Roman"/>
              </a:rPr>
              <a:t> i</a:t>
            </a:r>
            <a:r>
              <a:rPr sz="1700" dirty="0">
                <a:latin typeface="Times New Roman"/>
                <a:cs typeface="Times New Roman"/>
              </a:rPr>
              <a:t>n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t</a:t>
            </a:r>
            <a:r>
              <a:rPr sz="1700" dirty="0">
                <a:latin typeface="Times New Roman"/>
                <a:cs typeface="Times New Roman"/>
              </a:rPr>
              <a:t>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aggreg</a:t>
            </a:r>
            <a:r>
              <a:rPr sz="1700" spc="-10" dirty="0">
                <a:latin typeface="Times New Roman"/>
                <a:cs typeface="Times New Roman"/>
              </a:rPr>
              <a:t>at</a:t>
            </a:r>
            <a:r>
              <a:rPr sz="1700" dirty="0">
                <a:latin typeface="Times New Roman"/>
                <a:cs typeface="Times New Roman"/>
              </a:rPr>
              <a:t>e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7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Wingdings 2"/>
              <a:buChar char=""/>
            </a:pPr>
            <a:endParaRPr sz="1800" dirty="0">
              <a:latin typeface="Times New Roman"/>
              <a:cs typeface="Times New Roman"/>
            </a:endParaRPr>
          </a:p>
          <a:p>
            <a:pPr marL="318770" marR="97790" indent="-306070">
              <a:lnSpc>
                <a:spcPct val="8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319405" algn="l"/>
              </a:tabLst>
            </a:pP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pa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cula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ly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trac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olle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low cost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without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er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ead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user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Cli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686"/>
            <a:ext cx="7927975" cy="430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Clickth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ough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6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ficult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erpret</a:t>
            </a: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89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Biased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ac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ors: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nk 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Ge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eral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ar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</a:t>
            </a: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2"/>
              </a:spcBef>
              <a:buClr>
                <a:srgbClr val="903062"/>
              </a:buClr>
              <a:buFont typeface="Wingdings 2"/>
              <a:buChar char=""/>
            </a:pPr>
            <a:endParaRPr sz="2000" dirty="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tors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e: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 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Search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exit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lt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t,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enter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URL, …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vs ranked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u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Results </a:t>
            </a:r>
            <a:r>
              <a:rPr sz="2400" b="1" spc="-4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ep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esen</a:t>
            </a:r>
            <a:r>
              <a:rPr sz="2400" b="1" spc="5" dirty="0">
                <a:latin typeface="Times New Roman"/>
                <a:cs typeface="Times New Roman"/>
              </a:rPr>
              <a:t>t</a:t>
            </a:r>
            <a:r>
              <a:rPr sz="2400" b="1" dirty="0">
                <a:latin typeface="Times New Roman"/>
                <a:cs typeface="Times New Roman"/>
              </a:rPr>
              <a:t>at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398760" cy="2025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Standard</a:t>
            </a:r>
            <a:r>
              <a:rPr sz="2400" spc="-20" dirty="0">
                <a:latin typeface="Times New Roman"/>
                <a:cs typeface="Times New Roman"/>
              </a:rPr>
              <a:t> m</a:t>
            </a:r>
            <a:r>
              <a:rPr sz="2400" dirty="0">
                <a:latin typeface="Times New Roman"/>
                <a:cs typeface="Times New Roman"/>
              </a:rPr>
              <a:t>ethodo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ogy 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easur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 relev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nce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three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ents:</a:t>
            </a: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ch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ch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eries</a:t>
            </a: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An assess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ery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esent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8195309" cy="415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How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pres</a:t>
            </a:r>
            <a:r>
              <a:rPr sz="2200" spc="-20" dirty="0">
                <a:latin typeface="Times New Roman"/>
                <a:cs typeface="Times New Roman"/>
              </a:rPr>
              <a:t>e</a:t>
            </a:r>
            <a:r>
              <a:rPr sz="2200" spc="-10" dirty="0">
                <a:latin typeface="Times New Roman"/>
                <a:cs typeface="Times New Roman"/>
              </a:rPr>
              <a:t>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results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user?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ost often: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list;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e.g.,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“10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blue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links”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83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How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sh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ea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list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described?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This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cription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crucial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The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er</a:t>
            </a:r>
            <a:r>
              <a:rPr sz="1900" spc="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often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n identify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good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hits</a:t>
            </a:r>
            <a:r>
              <a:rPr sz="1900" spc="-5" dirty="0">
                <a:latin typeface="Times New Roman"/>
                <a:cs typeface="Times New Roman"/>
              </a:rPr>
              <a:t> (</a:t>
            </a:r>
            <a:r>
              <a:rPr sz="1900" spc="-15" dirty="0">
                <a:latin typeface="Times New Roman"/>
                <a:cs typeface="Times New Roman"/>
              </a:rPr>
              <a:t>=</a:t>
            </a:r>
            <a:r>
              <a:rPr sz="1900" spc="-5" dirty="0">
                <a:latin typeface="Times New Roman"/>
                <a:cs typeface="Times New Roman"/>
              </a:rPr>
              <a:t> r</a:t>
            </a:r>
            <a:r>
              <a:rPr sz="1900" spc="-10" dirty="0">
                <a:latin typeface="Times New Roman"/>
                <a:cs typeface="Times New Roman"/>
              </a:rPr>
              <a:t>elevant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hits)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on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de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cription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5" dirty="0">
                <a:latin typeface="Times New Roman"/>
                <a:cs typeface="Times New Roman"/>
              </a:rPr>
              <a:t>No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need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ctually view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any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docu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Wingdings 2"/>
              <a:buChar char=""/>
            </a:pPr>
            <a:endParaRPr sz="18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Most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c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nl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oc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title,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url,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et</a:t>
            </a:r>
            <a:r>
              <a:rPr sz="2200" spc="-20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data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su</a:t>
            </a:r>
            <a:r>
              <a:rPr sz="2200" spc="-40" dirty="0">
                <a:latin typeface="Times New Roman"/>
                <a:cs typeface="Times New Roman"/>
              </a:rPr>
              <a:t>mm</a:t>
            </a:r>
            <a:r>
              <a:rPr sz="2200" spc="-10" dirty="0">
                <a:latin typeface="Times New Roman"/>
                <a:cs typeface="Times New Roman"/>
              </a:rPr>
              <a:t>ary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um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716895" cy="2303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spc="-17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wo bas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kinds: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91186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ary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document is 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lwa</a:t>
            </a:r>
            <a:r>
              <a:rPr sz="1800" spc="2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sa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e, regardl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ss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query th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was 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10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ued by the use</a:t>
            </a:r>
            <a:r>
              <a:rPr sz="1800" spc="-100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7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Dyna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ic</a:t>
            </a:r>
            <a:endParaRPr sz="2000">
              <a:latin typeface="Times New Roman"/>
              <a:cs typeface="Times New Roman"/>
            </a:endParaRPr>
          </a:p>
          <a:p>
            <a:pPr marL="911860" marR="5080" lvl="2" indent="-269875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2494" algn="l"/>
              </a:tabLst>
            </a:pPr>
            <a:r>
              <a:rPr sz="1800" dirty="0">
                <a:latin typeface="Times New Roman"/>
                <a:cs typeface="Times New Roman"/>
              </a:rPr>
              <a:t>D</a:t>
            </a:r>
            <a:r>
              <a:rPr sz="1800" spc="1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namic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ar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es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 quer</a:t>
            </a:r>
            <a:r>
              <a:rPr sz="1800" spc="3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-dep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ndent.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pt to expl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why the document was r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tr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ev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 the query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 hand.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Stat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Summar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9206230" cy="3646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ypic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</a:t>
            </a:r>
            <a:r>
              <a:rPr sz="2400" spc="-20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ary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a subset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heuri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ti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irst </a:t>
            </a:r>
            <a:r>
              <a:rPr sz="2400" spc="-10" dirty="0">
                <a:latin typeface="Times New Roman"/>
                <a:cs typeface="Times New Roman"/>
              </a:rPr>
              <a:t>5</a:t>
            </a:r>
            <a:r>
              <a:rPr sz="2400" dirty="0">
                <a:latin typeface="Times New Roman"/>
                <a:cs typeface="Times New Roman"/>
              </a:rPr>
              <a:t>0 or so w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rds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sophist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act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 each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“key”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ences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NLP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eu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sentence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ary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ade up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-sco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nces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chine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ar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ach: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 I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13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Most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sophist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d: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plex NLP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synthes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ze/gen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rate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su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ary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IR appl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s: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ready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819130" cy="3872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Present 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ore “windows” or snippets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 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Prefer snippe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que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 a ph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ase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Prefer snippe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que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nt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s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window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</a:t>
            </a:r>
            <a:r>
              <a:rPr sz="2400" spc="-25" dirty="0">
                <a:latin typeface="Times New Roman"/>
                <a:cs typeface="Times New Roman"/>
              </a:rPr>
              <a:t>mm</a:t>
            </a:r>
            <a:r>
              <a:rPr sz="2400" dirty="0">
                <a:latin typeface="Times New Roman"/>
                <a:cs typeface="Times New Roman"/>
              </a:rPr>
              <a:t>ary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co</a:t>
            </a:r>
            <a:r>
              <a:rPr sz="2400" spc="-3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puted this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way 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ives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entire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window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s, not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Cri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Occurrence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keywords,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dens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keywords,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coherence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</a:t>
            </a:r>
            <a:r>
              <a:rPr sz="2000" spc="-3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ferent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snip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25" dirty="0">
                <a:latin typeface="Times New Roman"/>
                <a:cs typeface="Times New Roman"/>
              </a:rPr>
              <a:t>mm</a:t>
            </a:r>
            <a:r>
              <a:rPr sz="2000" dirty="0">
                <a:latin typeface="Times New Roman"/>
                <a:cs typeface="Times New Roman"/>
              </a:rPr>
              <a:t>ar</a:t>
            </a:r>
            <a:r>
              <a:rPr sz="2000" spc="-13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cutt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ints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4128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Exa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6478" y="2839211"/>
            <a:ext cx="11334115" cy="3520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40222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namic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Summa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775197"/>
            <a:ext cx="10053320" cy="411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90" dirty="0">
                <a:latin typeface="Times New Roman"/>
                <a:cs typeface="Times New Roman"/>
              </a:rPr>
              <a:t>T</a:t>
            </a:r>
            <a:r>
              <a:rPr sz="2200" spc="-10" dirty="0">
                <a:latin typeface="Times New Roman"/>
                <a:cs typeface="Times New Roman"/>
              </a:rPr>
              <a:t>radeo</a:t>
            </a:r>
            <a:r>
              <a:rPr sz="2200" spc="-50" dirty="0">
                <a:latin typeface="Times New Roman"/>
                <a:cs typeface="Times New Roman"/>
              </a:rPr>
              <a:t>f</a:t>
            </a:r>
            <a:r>
              <a:rPr sz="2200" spc="-10" dirty="0">
                <a:latin typeface="Times New Roman"/>
                <a:cs typeface="Times New Roman"/>
              </a:rPr>
              <a:t>f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between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short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lon</a:t>
            </a:r>
            <a:r>
              <a:rPr sz="2200" spc="-15" dirty="0">
                <a:latin typeface="Times New Roman"/>
                <a:cs typeface="Times New Roman"/>
              </a:rPr>
              <a:t>g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snippets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Snippets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ust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short,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sin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e real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st</a:t>
            </a:r>
            <a:r>
              <a:rPr sz="1900" spc="-20" dirty="0">
                <a:latin typeface="Times New Roman"/>
                <a:cs typeface="Times New Roman"/>
              </a:rPr>
              <a:t>a</a:t>
            </a:r>
            <a:r>
              <a:rPr sz="1900" spc="-10" dirty="0">
                <a:latin typeface="Times New Roman"/>
                <a:cs typeface="Times New Roman"/>
              </a:rPr>
              <a:t>te on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s</a:t>
            </a:r>
            <a:r>
              <a:rPr sz="1900" spc="-20" dirty="0">
                <a:latin typeface="Times New Roman"/>
                <a:cs typeface="Times New Roman"/>
              </a:rPr>
              <a:t>e</a:t>
            </a:r>
            <a:r>
              <a:rPr sz="1900" spc="-10" dirty="0">
                <a:latin typeface="Times New Roman"/>
                <a:cs typeface="Times New Roman"/>
              </a:rPr>
              <a:t>arch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result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page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is li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ited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10" dirty="0">
                <a:latin typeface="Times New Roman"/>
                <a:cs typeface="Times New Roman"/>
              </a:rPr>
              <a:t>Snippets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ust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long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enough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be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35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eaningful</a:t>
            </a: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19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3"/>
              </a:spcBef>
              <a:buClr>
                <a:srgbClr val="903062"/>
              </a:buClr>
              <a:buFont typeface="Wingdings 2"/>
              <a:buChar char=""/>
            </a:pPr>
            <a:endParaRPr sz="18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nippets should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co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u</a:t>
            </a:r>
            <a:r>
              <a:rPr sz="2200" spc="-10" dirty="0">
                <a:latin typeface="Times New Roman"/>
                <a:cs typeface="Times New Roman"/>
              </a:rPr>
              <a:t>nicate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whet</a:t>
            </a:r>
            <a:r>
              <a:rPr sz="2200" spc="-10" dirty="0">
                <a:latin typeface="Times New Roman"/>
                <a:cs typeface="Times New Roman"/>
              </a:rPr>
              <a:t>her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</a:t>
            </a:r>
            <a:r>
              <a:rPr sz="2200" spc="-15" dirty="0">
                <a:latin typeface="Times New Roman"/>
                <a:cs typeface="Times New Roman"/>
              </a:rPr>
              <a:t>ow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oc</a:t>
            </a:r>
            <a:r>
              <a:rPr sz="2200" spc="-10" dirty="0">
                <a:latin typeface="Times New Roman"/>
                <a:cs typeface="Times New Roman"/>
              </a:rPr>
              <a:t>u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answers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query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Ideall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 lin</a:t>
            </a:r>
            <a:r>
              <a:rPr sz="2200" spc="-15" dirty="0">
                <a:latin typeface="Times New Roman"/>
                <a:cs typeface="Times New Roman"/>
              </a:rPr>
              <a:t>g</a:t>
            </a:r>
            <a:r>
              <a:rPr sz="2200" spc="-10" dirty="0">
                <a:latin typeface="Times New Roman"/>
                <a:cs typeface="Times New Roman"/>
              </a:rPr>
              <a:t>uistically </a:t>
            </a:r>
            <a:r>
              <a:rPr sz="2200" spc="-15" dirty="0">
                <a:latin typeface="Times New Roman"/>
                <a:cs typeface="Times New Roman"/>
              </a:rPr>
              <a:t>wel</a:t>
            </a:r>
            <a:r>
              <a:rPr sz="2200" spc="0" dirty="0">
                <a:latin typeface="Times New Roman"/>
                <a:cs typeface="Times New Roman"/>
              </a:rPr>
              <a:t>l</a:t>
            </a:r>
            <a:r>
              <a:rPr sz="2200" spc="-10" dirty="0">
                <a:latin typeface="Times New Roman"/>
                <a:cs typeface="Times New Roman"/>
              </a:rPr>
              <a:t>-for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ed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snippets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10" dirty="0">
                <a:latin typeface="Times New Roman"/>
                <a:cs typeface="Times New Roman"/>
              </a:rPr>
              <a:t>Ideall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: 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snippet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</a:t>
            </a:r>
            <a:r>
              <a:rPr sz="2200" spc="-15" dirty="0">
                <a:latin typeface="Times New Roman"/>
                <a:cs typeface="Times New Roman"/>
              </a:rPr>
              <a:t>h</a:t>
            </a:r>
            <a:r>
              <a:rPr sz="2200" spc="-10" dirty="0">
                <a:latin typeface="Times New Roman"/>
                <a:cs typeface="Times New Roman"/>
              </a:rPr>
              <a:t>ould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answer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q</a:t>
            </a:r>
            <a:r>
              <a:rPr sz="2200" spc="-10" dirty="0">
                <a:latin typeface="Times New Roman"/>
                <a:cs typeface="Times New Roman"/>
              </a:rPr>
              <a:t>uer</a:t>
            </a:r>
            <a:r>
              <a:rPr sz="2200" spc="-145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we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n</a:t>
            </a:r>
            <a:r>
              <a:rPr sz="2200" spc="-30" dirty="0">
                <a:latin typeface="Times New Roman"/>
                <a:cs typeface="Times New Roman"/>
              </a:rPr>
              <a:t>’</a:t>
            </a:r>
            <a:r>
              <a:rPr sz="2200" spc="-10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ha</a:t>
            </a:r>
            <a:r>
              <a:rPr sz="2200" spc="-10" dirty="0">
                <a:latin typeface="Times New Roman"/>
                <a:cs typeface="Times New Roman"/>
              </a:rPr>
              <a:t>ve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to look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d</a:t>
            </a:r>
            <a:r>
              <a:rPr sz="2200" spc="-10" dirty="0">
                <a:latin typeface="Times New Roman"/>
                <a:cs typeface="Times New Roman"/>
              </a:rPr>
              <a:t>o</a:t>
            </a:r>
            <a:r>
              <a:rPr sz="2200" spc="-15" dirty="0">
                <a:latin typeface="Times New Roman"/>
                <a:cs typeface="Times New Roman"/>
              </a:rPr>
              <a:t>cu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ent.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6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9405" algn="l"/>
              </a:tabLst>
            </a:pPr>
            <a:r>
              <a:rPr sz="2200" spc="-20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na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ic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su</a:t>
            </a:r>
            <a:r>
              <a:rPr sz="2200" spc="-35" dirty="0">
                <a:latin typeface="Times New Roman"/>
                <a:cs typeface="Times New Roman"/>
              </a:rPr>
              <a:t>m</a:t>
            </a:r>
            <a:r>
              <a:rPr sz="2200" spc="-40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aries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are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big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part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happiness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because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…</a:t>
            </a:r>
            <a:endParaRPr sz="22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. . .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quickly s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an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them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find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 relevant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</a:t>
            </a:r>
            <a:r>
              <a:rPr sz="1900" spc="-20" dirty="0">
                <a:latin typeface="Times New Roman"/>
                <a:cs typeface="Times New Roman"/>
              </a:rPr>
              <a:t>c</a:t>
            </a:r>
            <a:r>
              <a:rPr sz="1900" spc="-10" dirty="0">
                <a:latin typeface="Times New Roman"/>
                <a:cs typeface="Times New Roman"/>
              </a:rPr>
              <a:t>u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ent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then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click on</a:t>
            </a:r>
            <a:endParaRPr sz="19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642620" algn="l"/>
              </a:tabLst>
            </a:pPr>
            <a:r>
              <a:rPr sz="1900" spc="-5" dirty="0">
                <a:latin typeface="Times New Roman"/>
                <a:cs typeface="Times New Roman"/>
              </a:rPr>
              <a:t>. . .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any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ca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r>
              <a:rPr sz="1900" spc="-20" dirty="0">
                <a:latin typeface="Times New Roman"/>
                <a:cs typeface="Times New Roman"/>
              </a:rPr>
              <a:t>s</a:t>
            </a:r>
            <a:r>
              <a:rPr sz="1900" spc="-5" dirty="0">
                <a:latin typeface="Times New Roman"/>
                <a:cs typeface="Times New Roman"/>
              </a:rPr>
              <a:t>, </a:t>
            </a:r>
            <a:r>
              <a:rPr sz="1900" spc="-15" dirty="0">
                <a:latin typeface="Times New Roman"/>
                <a:cs typeface="Times New Roman"/>
              </a:rPr>
              <a:t>we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don</a:t>
            </a:r>
            <a:r>
              <a:rPr sz="1900" spc="-40" dirty="0">
                <a:latin typeface="Times New Roman"/>
                <a:cs typeface="Times New Roman"/>
              </a:rPr>
              <a:t>’</a:t>
            </a:r>
            <a:r>
              <a:rPr sz="1900" spc="-10" dirty="0">
                <a:latin typeface="Times New Roman"/>
                <a:cs typeface="Times New Roman"/>
              </a:rPr>
              <a:t>t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have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to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click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at all and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save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ti</a:t>
            </a:r>
            <a:r>
              <a:rPr sz="1900" spc="-40" dirty="0">
                <a:latin typeface="Times New Roman"/>
                <a:cs typeface="Times New Roman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283" y="614464"/>
            <a:ext cx="11309350" cy="782320"/>
          </a:xfrm>
          <a:custGeom>
            <a:avLst/>
            <a:gdLst/>
            <a:ahLst/>
            <a:cxnLst/>
            <a:rect l="l" t="t" r="r" b="b"/>
            <a:pathLst>
              <a:path w="11309350" h="782319">
                <a:moveTo>
                  <a:pt x="0" y="781900"/>
                </a:moveTo>
                <a:lnTo>
                  <a:pt x="11309350" y="781900"/>
                </a:lnTo>
                <a:lnTo>
                  <a:pt x="11309350" y="0"/>
                </a:lnTo>
                <a:lnTo>
                  <a:pt x="0" y="0"/>
                </a:lnTo>
                <a:lnTo>
                  <a:pt x="0" y="78190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94121" y="3585743"/>
            <a:ext cx="160591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Times New Roman"/>
                <a:cs typeface="Times New Roman"/>
              </a:rPr>
              <a:t>Questio</a:t>
            </a:r>
            <a:r>
              <a:rPr sz="2800" spc="-1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s?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4294505" cy="379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roduction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b="1" dirty="0">
                <a:latin typeface="Times New Roman"/>
                <a:cs typeface="Times New Roman"/>
              </a:rPr>
              <a:t>U</a:t>
            </a:r>
            <a:r>
              <a:rPr sz="2400" b="1" spc="-10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ranked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vs ranked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etr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dirty="0">
                <a:latin typeface="Times New Roman"/>
                <a:cs typeface="Times New Roman"/>
              </a:rPr>
              <a:t>eval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b="1" dirty="0">
                <a:latin typeface="Times New Roman"/>
                <a:cs typeface="Times New Roman"/>
              </a:rPr>
              <a:t>Ev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lua</a:t>
            </a:r>
            <a:r>
              <a:rPr sz="2000" b="1" spc="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15" dirty="0">
                <a:latin typeface="Times New Roman"/>
                <a:cs typeface="Times New Roman"/>
              </a:rPr>
              <a:t>o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unr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nked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4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etrieval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Evaluat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retrieval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Significant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bench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Evalua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Resul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entation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90875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Unr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nke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Ret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eva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993" y="1776076"/>
            <a:ext cx="5059680" cy="143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ranked retrie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al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 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ior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ty</a:t>
            </a:r>
            <a:endParaRPr sz="2000">
              <a:latin typeface="Times New Roman"/>
              <a:cs typeface="Times New Roman"/>
            </a:endParaRPr>
          </a:p>
          <a:p>
            <a:pPr marL="641985" marR="233679" lvl="1" indent="-304800">
              <a:lnSpc>
                <a:spcPts val="2160"/>
              </a:lnSpc>
              <a:spcBef>
                <a:spcPts val="111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olean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assif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ance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4788253"/>
            <a:ext cx="5555615" cy="115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Ranked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eval</a:t>
            </a:r>
          </a:p>
          <a:p>
            <a:pPr marL="641985" lvl="1" indent="-304800">
              <a:lnSpc>
                <a:spcPct val="100000"/>
              </a:lnSpc>
              <a:spcBef>
                <a:spcPts val="85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tur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set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ked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posi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rtant</a:t>
            </a:r>
          </a:p>
        </p:txBody>
      </p:sp>
      <p:sp>
        <p:nvSpPr>
          <p:cNvPr id="6" name="object 6"/>
          <p:cNvSpPr/>
          <p:nvPr/>
        </p:nvSpPr>
        <p:spPr>
          <a:xfrm>
            <a:off x="9036177" y="1729994"/>
            <a:ext cx="1751964" cy="2416175"/>
          </a:xfrm>
          <a:custGeom>
            <a:avLst/>
            <a:gdLst/>
            <a:ahLst/>
            <a:cxnLst/>
            <a:rect l="l" t="t" r="r" b="b"/>
            <a:pathLst>
              <a:path w="1751965" h="2416175">
                <a:moveTo>
                  <a:pt x="0" y="1208023"/>
                </a:moveTo>
                <a:lnTo>
                  <a:pt x="2903" y="1108952"/>
                </a:lnTo>
                <a:lnTo>
                  <a:pt x="11464" y="1012086"/>
                </a:lnTo>
                <a:lnTo>
                  <a:pt x="25457" y="917735"/>
                </a:lnTo>
                <a:lnTo>
                  <a:pt x="44657" y="826211"/>
                </a:lnTo>
                <a:lnTo>
                  <a:pt x="68837" y="737824"/>
                </a:lnTo>
                <a:lnTo>
                  <a:pt x="97774" y="652886"/>
                </a:lnTo>
                <a:lnTo>
                  <a:pt x="131241" y="571707"/>
                </a:lnTo>
                <a:lnTo>
                  <a:pt x="169013" y="494598"/>
                </a:lnTo>
                <a:lnTo>
                  <a:pt x="210865" y="421872"/>
                </a:lnTo>
                <a:lnTo>
                  <a:pt x="256571" y="353837"/>
                </a:lnTo>
                <a:lnTo>
                  <a:pt x="305907" y="290807"/>
                </a:lnTo>
                <a:lnTo>
                  <a:pt x="358645" y="233090"/>
                </a:lnTo>
                <a:lnTo>
                  <a:pt x="414563" y="180999"/>
                </a:lnTo>
                <a:lnTo>
                  <a:pt x="473433" y="134845"/>
                </a:lnTo>
                <a:lnTo>
                  <a:pt x="535031" y="94938"/>
                </a:lnTo>
                <a:lnTo>
                  <a:pt x="599131" y="61589"/>
                </a:lnTo>
                <a:lnTo>
                  <a:pt x="665507" y="35110"/>
                </a:lnTo>
                <a:lnTo>
                  <a:pt x="733936" y="15812"/>
                </a:lnTo>
                <a:lnTo>
                  <a:pt x="804190" y="4004"/>
                </a:lnTo>
                <a:lnTo>
                  <a:pt x="876046" y="0"/>
                </a:lnTo>
                <a:lnTo>
                  <a:pt x="947883" y="4004"/>
                </a:lnTo>
                <a:lnTo>
                  <a:pt x="1018121" y="15812"/>
                </a:lnTo>
                <a:lnTo>
                  <a:pt x="1086535" y="35110"/>
                </a:lnTo>
                <a:lnTo>
                  <a:pt x="1152898" y="61589"/>
                </a:lnTo>
                <a:lnTo>
                  <a:pt x="1216987" y="94938"/>
                </a:lnTo>
                <a:lnTo>
                  <a:pt x="1278575" y="134845"/>
                </a:lnTo>
                <a:lnTo>
                  <a:pt x="1337436" y="180999"/>
                </a:lnTo>
                <a:lnTo>
                  <a:pt x="1393346" y="233090"/>
                </a:lnTo>
                <a:lnTo>
                  <a:pt x="1446079" y="290807"/>
                </a:lnTo>
                <a:lnTo>
                  <a:pt x="1495409" y="353837"/>
                </a:lnTo>
                <a:lnTo>
                  <a:pt x="1541111" y="421872"/>
                </a:lnTo>
                <a:lnTo>
                  <a:pt x="1582959" y="494598"/>
                </a:lnTo>
                <a:lnTo>
                  <a:pt x="1620728" y="571707"/>
                </a:lnTo>
                <a:lnTo>
                  <a:pt x="1654193" y="652886"/>
                </a:lnTo>
                <a:lnTo>
                  <a:pt x="1683129" y="737824"/>
                </a:lnTo>
                <a:lnTo>
                  <a:pt x="1707308" y="826211"/>
                </a:lnTo>
                <a:lnTo>
                  <a:pt x="1726507" y="917735"/>
                </a:lnTo>
                <a:lnTo>
                  <a:pt x="1740500" y="1012086"/>
                </a:lnTo>
                <a:lnTo>
                  <a:pt x="1749061" y="1108952"/>
                </a:lnTo>
                <a:lnTo>
                  <a:pt x="1751965" y="1208023"/>
                </a:lnTo>
                <a:lnTo>
                  <a:pt x="1749061" y="1307113"/>
                </a:lnTo>
                <a:lnTo>
                  <a:pt x="1740500" y="1403995"/>
                </a:lnTo>
                <a:lnTo>
                  <a:pt x="1726507" y="1498361"/>
                </a:lnTo>
                <a:lnTo>
                  <a:pt x="1707308" y="1589898"/>
                </a:lnTo>
                <a:lnTo>
                  <a:pt x="1683129" y="1678297"/>
                </a:lnTo>
                <a:lnTo>
                  <a:pt x="1654193" y="1763245"/>
                </a:lnTo>
                <a:lnTo>
                  <a:pt x="1620728" y="1844432"/>
                </a:lnTo>
                <a:lnTo>
                  <a:pt x="1582959" y="1921548"/>
                </a:lnTo>
                <a:lnTo>
                  <a:pt x="1541111" y="1994281"/>
                </a:lnTo>
                <a:lnTo>
                  <a:pt x="1495409" y="2062321"/>
                </a:lnTo>
                <a:lnTo>
                  <a:pt x="1446079" y="2125356"/>
                </a:lnTo>
                <a:lnTo>
                  <a:pt x="1393346" y="2183076"/>
                </a:lnTo>
                <a:lnTo>
                  <a:pt x="1337436" y="2235169"/>
                </a:lnTo>
                <a:lnTo>
                  <a:pt x="1278575" y="2281326"/>
                </a:lnTo>
                <a:lnTo>
                  <a:pt x="1216987" y="2321234"/>
                </a:lnTo>
                <a:lnTo>
                  <a:pt x="1152898" y="2354584"/>
                </a:lnTo>
                <a:lnTo>
                  <a:pt x="1086535" y="2381063"/>
                </a:lnTo>
                <a:lnTo>
                  <a:pt x="1018121" y="2400362"/>
                </a:lnTo>
                <a:lnTo>
                  <a:pt x="947883" y="2412170"/>
                </a:lnTo>
                <a:lnTo>
                  <a:pt x="876046" y="2416174"/>
                </a:lnTo>
                <a:lnTo>
                  <a:pt x="804190" y="2412170"/>
                </a:lnTo>
                <a:lnTo>
                  <a:pt x="733936" y="2400362"/>
                </a:lnTo>
                <a:lnTo>
                  <a:pt x="665507" y="2381063"/>
                </a:lnTo>
                <a:lnTo>
                  <a:pt x="599131" y="2354584"/>
                </a:lnTo>
                <a:lnTo>
                  <a:pt x="535031" y="2321234"/>
                </a:lnTo>
                <a:lnTo>
                  <a:pt x="473433" y="2281326"/>
                </a:lnTo>
                <a:lnTo>
                  <a:pt x="414563" y="2235169"/>
                </a:lnTo>
                <a:lnTo>
                  <a:pt x="358645" y="2183076"/>
                </a:lnTo>
                <a:lnTo>
                  <a:pt x="305907" y="2125356"/>
                </a:lnTo>
                <a:lnTo>
                  <a:pt x="256571" y="2062321"/>
                </a:lnTo>
                <a:lnTo>
                  <a:pt x="210865" y="1994281"/>
                </a:lnTo>
                <a:lnTo>
                  <a:pt x="169013" y="1921548"/>
                </a:lnTo>
                <a:lnTo>
                  <a:pt x="131241" y="1844432"/>
                </a:lnTo>
                <a:lnTo>
                  <a:pt x="97774" y="1763245"/>
                </a:lnTo>
                <a:lnTo>
                  <a:pt x="68837" y="1678297"/>
                </a:lnTo>
                <a:lnTo>
                  <a:pt x="44657" y="1589898"/>
                </a:lnTo>
                <a:lnTo>
                  <a:pt x="25457" y="1498361"/>
                </a:lnTo>
                <a:lnTo>
                  <a:pt x="11464" y="1403995"/>
                </a:lnTo>
                <a:lnTo>
                  <a:pt x="2903" y="1307113"/>
                </a:lnTo>
                <a:lnTo>
                  <a:pt x="0" y="1208023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16058" y="199390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1" y="489203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76790" y="243090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6" y="0"/>
                </a:moveTo>
                <a:lnTo>
                  <a:pt x="10413" y="10413"/>
                </a:lnTo>
                <a:lnTo>
                  <a:pt x="0" y="52196"/>
                </a:lnTo>
                <a:lnTo>
                  <a:pt x="52196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16058" y="199390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7013" y="231838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927" y="437006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97743" y="2755392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7" y="0"/>
                </a:moveTo>
                <a:lnTo>
                  <a:pt x="10413" y="10413"/>
                </a:lnTo>
                <a:lnTo>
                  <a:pt x="0" y="52197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37013" y="231838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4" y="447420"/>
                </a:lnTo>
                <a:lnTo>
                  <a:pt x="312927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08643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69373" y="312305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7" y="0"/>
                </a:moveTo>
                <a:lnTo>
                  <a:pt x="10541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08643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272" y="447421"/>
                </a:lnTo>
                <a:lnTo>
                  <a:pt x="312927" y="437007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31476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204"/>
                </a:lnTo>
                <a:lnTo>
                  <a:pt x="260730" y="489204"/>
                </a:lnTo>
                <a:lnTo>
                  <a:pt x="312927" y="437007"/>
                </a:lnTo>
                <a:lnTo>
                  <a:pt x="312927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92206" y="3832859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414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031476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4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0" y="489204"/>
                </a:lnTo>
                <a:lnTo>
                  <a:pt x="0" y="489204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93100" y="2059558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53831" y="2496566"/>
            <a:ext cx="52069" cy="52705"/>
          </a:xfrm>
          <a:custGeom>
            <a:avLst/>
            <a:gdLst/>
            <a:ahLst/>
            <a:cxnLst/>
            <a:rect l="l" t="t" r="r" b="b"/>
            <a:pathLst>
              <a:path w="52070" h="52705">
                <a:moveTo>
                  <a:pt x="52070" y="0"/>
                </a:moveTo>
                <a:lnTo>
                  <a:pt x="10414" y="10541"/>
                </a:lnTo>
                <a:lnTo>
                  <a:pt x="0" y="52197"/>
                </a:lnTo>
                <a:lnTo>
                  <a:pt x="52070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93100" y="2059558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548"/>
                </a:lnTo>
                <a:lnTo>
                  <a:pt x="312800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98842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077"/>
                </a:lnTo>
                <a:lnTo>
                  <a:pt x="260730" y="489077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59572" y="3818509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2070" y="0"/>
                </a:moveTo>
                <a:lnTo>
                  <a:pt x="10413" y="10414"/>
                </a:lnTo>
                <a:lnTo>
                  <a:pt x="0" y="52070"/>
                </a:lnTo>
                <a:lnTo>
                  <a:pt x="52070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8842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7"/>
                </a:moveTo>
                <a:lnTo>
                  <a:pt x="271144" y="447421"/>
                </a:lnTo>
                <a:lnTo>
                  <a:pt x="312800" y="437006"/>
                </a:lnTo>
                <a:lnTo>
                  <a:pt x="260730" y="489077"/>
                </a:lnTo>
                <a:lnTo>
                  <a:pt x="0" y="489077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37473" y="3208782"/>
            <a:ext cx="52705" cy="52069"/>
          </a:xfrm>
          <a:custGeom>
            <a:avLst/>
            <a:gdLst/>
            <a:ahLst/>
            <a:cxnLst/>
            <a:rect l="l" t="t" r="r" b="b"/>
            <a:pathLst>
              <a:path w="52704" h="52070">
                <a:moveTo>
                  <a:pt x="52197" y="0"/>
                </a:moveTo>
                <a:lnTo>
                  <a:pt x="10414" y="10413"/>
                </a:lnTo>
                <a:lnTo>
                  <a:pt x="0" y="52069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76743" y="2771775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6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0" y="489076"/>
                </a:lnTo>
                <a:lnTo>
                  <a:pt x="0" y="489076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15245" y="2757297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800" y="0"/>
                </a:moveTo>
                <a:lnTo>
                  <a:pt x="0" y="0"/>
                </a:lnTo>
                <a:lnTo>
                  <a:pt x="0" y="489203"/>
                </a:lnTo>
                <a:lnTo>
                  <a:pt x="260730" y="489203"/>
                </a:lnTo>
                <a:lnTo>
                  <a:pt x="312800" y="437006"/>
                </a:lnTo>
                <a:lnTo>
                  <a:pt x="312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75977" y="3194304"/>
            <a:ext cx="52069" cy="52705"/>
          </a:xfrm>
          <a:custGeom>
            <a:avLst/>
            <a:gdLst/>
            <a:ahLst/>
            <a:cxnLst/>
            <a:rect l="l" t="t" r="r" b="b"/>
            <a:pathLst>
              <a:path w="52070" h="52705">
                <a:moveTo>
                  <a:pt x="52070" y="0"/>
                </a:moveTo>
                <a:lnTo>
                  <a:pt x="10414" y="10541"/>
                </a:lnTo>
                <a:lnTo>
                  <a:pt x="0" y="52197"/>
                </a:lnTo>
                <a:lnTo>
                  <a:pt x="5207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15245" y="2757297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548"/>
                </a:lnTo>
                <a:lnTo>
                  <a:pt x="312800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472294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312927" y="0"/>
                </a:moveTo>
                <a:lnTo>
                  <a:pt x="0" y="0"/>
                </a:lnTo>
                <a:lnTo>
                  <a:pt x="0" y="489077"/>
                </a:lnTo>
                <a:lnTo>
                  <a:pt x="260730" y="489077"/>
                </a:lnTo>
                <a:lnTo>
                  <a:pt x="312927" y="437006"/>
                </a:lnTo>
                <a:lnTo>
                  <a:pt x="312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33026" y="3818509"/>
            <a:ext cx="52705" cy="52069"/>
          </a:xfrm>
          <a:custGeom>
            <a:avLst/>
            <a:gdLst/>
            <a:ahLst/>
            <a:cxnLst/>
            <a:rect l="l" t="t" r="r" b="b"/>
            <a:pathLst>
              <a:path w="52704" h="52070">
                <a:moveTo>
                  <a:pt x="52197" y="0"/>
                </a:moveTo>
                <a:lnTo>
                  <a:pt x="10414" y="10414"/>
                </a:lnTo>
                <a:lnTo>
                  <a:pt x="0" y="52070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472294" y="338150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077"/>
                </a:moveTo>
                <a:lnTo>
                  <a:pt x="271145" y="447421"/>
                </a:lnTo>
                <a:lnTo>
                  <a:pt x="312927" y="437006"/>
                </a:lnTo>
                <a:lnTo>
                  <a:pt x="260730" y="489077"/>
                </a:lnTo>
                <a:lnTo>
                  <a:pt x="0" y="489077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32165" y="3973703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6" y="0"/>
                </a:moveTo>
                <a:lnTo>
                  <a:pt x="10413" y="10414"/>
                </a:lnTo>
                <a:lnTo>
                  <a:pt x="0" y="52197"/>
                </a:lnTo>
                <a:lnTo>
                  <a:pt x="52196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1433" y="3536696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0"/>
                </a:lnTo>
                <a:lnTo>
                  <a:pt x="312927" y="437006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70060" y="3431540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414" y="10413"/>
                </a:lnTo>
                <a:lnTo>
                  <a:pt x="0" y="52197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609330" y="2994532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3"/>
                </a:moveTo>
                <a:lnTo>
                  <a:pt x="271145" y="447420"/>
                </a:lnTo>
                <a:lnTo>
                  <a:pt x="312927" y="437006"/>
                </a:lnTo>
                <a:lnTo>
                  <a:pt x="260730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6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251565" y="2322067"/>
            <a:ext cx="52069" cy="52069"/>
          </a:xfrm>
          <a:custGeom>
            <a:avLst/>
            <a:gdLst/>
            <a:ahLst/>
            <a:cxnLst/>
            <a:rect l="l" t="t" r="r" b="b"/>
            <a:pathLst>
              <a:path w="52070" h="52069">
                <a:moveTo>
                  <a:pt x="52069" y="0"/>
                </a:moveTo>
                <a:lnTo>
                  <a:pt x="10413" y="10414"/>
                </a:lnTo>
                <a:lnTo>
                  <a:pt x="0" y="52070"/>
                </a:lnTo>
                <a:lnTo>
                  <a:pt x="5206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990833" y="188506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076"/>
                </a:moveTo>
                <a:lnTo>
                  <a:pt x="271145" y="447421"/>
                </a:lnTo>
                <a:lnTo>
                  <a:pt x="312800" y="437006"/>
                </a:lnTo>
                <a:lnTo>
                  <a:pt x="260731" y="489076"/>
                </a:lnTo>
                <a:lnTo>
                  <a:pt x="0" y="489076"/>
                </a:lnTo>
                <a:lnTo>
                  <a:pt x="0" y="0"/>
                </a:lnTo>
                <a:lnTo>
                  <a:pt x="312800" y="0"/>
                </a:lnTo>
                <a:lnTo>
                  <a:pt x="312800" y="437006"/>
                </a:lnTo>
              </a:path>
            </a:pathLst>
          </a:custGeom>
          <a:ln w="22224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53063" y="3123057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52196" y="0"/>
                </a:moveTo>
                <a:lnTo>
                  <a:pt x="10413" y="10413"/>
                </a:lnTo>
                <a:lnTo>
                  <a:pt x="0" y="52196"/>
                </a:lnTo>
                <a:lnTo>
                  <a:pt x="52196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92331" y="2686050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1" y="489203"/>
                </a:moveTo>
                <a:lnTo>
                  <a:pt x="271145" y="447421"/>
                </a:lnTo>
                <a:lnTo>
                  <a:pt x="312927" y="437007"/>
                </a:lnTo>
                <a:lnTo>
                  <a:pt x="260731" y="489203"/>
                </a:lnTo>
                <a:lnTo>
                  <a:pt x="0" y="489203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93322" y="3832859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52197" y="0"/>
                </a:moveTo>
                <a:lnTo>
                  <a:pt x="10541" y="10413"/>
                </a:lnTo>
                <a:lnTo>
                  <a:pt x="0" y="52196"/>
                </a:lnTo>
                <a:lnTo>
                  <a:pt x="5219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832592" y="3395853"/>
            <a:ext cx="313055" cy="489584"/>
          </a:xfrm>
          <a:custGeom>
            <a:avLst/>
            <a:gdLst/>
            <a:ahLst/>
            <a:cxnLst/>
            <a:rect l="l" t="t" r="r" b="b"/>
            <a:pathLst>
              <a:path w="313054" h="489585">
                <a:moveTo>
                  <a:pt x="260730" y="489204"/>
                </a:moveTo>
                <a:lnTo>
                  <a:pt x="271272" y="447421"/>
                </a:lnTo>
                <a:lnTo>
                  <a:pt x="312927" y="437007"/>
                </a:lnTo>
                <a:lnTo>
                  <a:pt x="260730" y="489204"/>
                </a:lnTo>
                <a:lnTo>
                  <a:pt x="0" y="489204"/>
                </a:lnTo>
                <a:lnTo>
                  <a:pt x="0" y="0"/>
                </a:lnTo>
                <a:lnTo>
                  <a:pt x="312927" y="0"/>
                </a:lnTo>
                <a:lnTo>
                  <a:pt x="312927" y="437007"/>
                </a:lnTo>
              </a:path>
            </a:pathLst>
          </a:custGeom>
          <a:ln w="22225">
            <a:solidFill>
              <a:srgbClr val="3C3C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40526" y="6048197"/>
            <a:ext cx="1008380" cy="488950"/>
          </a:xfrm>
          <a:custGeom>
            <a:avLst/>
            <a:gdLst/>
            <a:ahLst/>
            <a:cxnLst/>
            <a:rect l="l" t="t" r="r" b="b"/>
            <a:pathLst>
              <a:path w="1008379" h="488950">
                <a:moveTo>
                  <a:pt x="1007999" y="0"/>
                </a:moveTo>
                <a:lnTo>
                  <a:pt x="0" y="0"/>
                </a:lnTo>
                <a:lnTo>
                  <a:pt x="0" y="488950"/>
                </a:lnTo>
                <a:lnTo>
                  <a:pt x="926465" y="488950"/>
                </a:lnTo>
                <a:lnTo>
                  <a:pt x="1007999" y="407454"/>
                </a:lnTo>
                <a:lnTo>
                  <a:pt x="100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66991" y="6455651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5" h="81915">
                <a:moveTo>
                  <a:pt x="81533" y="0"/>
                </a:moveTo>
                <a:lnTo>
                  <a:pt x="16255" y="16294"/>
                </a:lnTo>
                <a:lnTo>
                  <a:pt x="0" y="81495"/>
                </a:lnTo>
                <a:lnTo>
                  <a:pt x="81533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40526" y="6048197"/>
            <a:ext cx="1008380" cy="488950"/>
          </a:xfrm>
          <a:custGeom>
            <a:avLst/>
            <a:gdLst/>
            <a:ahLst/>
            <a:cxnLst/>
            <a:rect l="l" t="t" r="r" b="b"/>
            <a:pathLst>
              <a:path w="1008379" h="488950">
                <a:moveTo>
                  <a:pt x="926465" y="488950"/>
                </a:moveTo>
                <a:lnTo>
                  <a:pt x="942721" y="423748"/>
                </a:lnTo>
                <a:lnTo>
                  <a:pt x="1007999" y="407454"/>
                </a:lnTo>
                <a:lnTo>
                  <a:pt x="926465" y="488950"/>
                </a:lnTo>
                <a:lnTo>
                  <a:pt x="0" y="488950"/>
                </a:lnTo>
                <a:lnTo>
                  <a:pt x="0" y="0"/>
                </a:lnTo>
                <a:lnTo>
                  <a:pt x="1007999" y="0"/>
                </a:lnTo>
                <a:lnTo>
                  <a:pt x="1007999" y="407454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9" name="object 10"/>
          <p:cNvSpPr/>
          <p:nvPr/>
        </p:nvSpPr>
        <p:spPr>
          <a:xfrm>
            <a:off x="6239764" y="5048097"/>
            <a:ext cx="5944235" cy="14552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0870"/>
            <a:ext cx="12192000" cy="247650"/>
          </a:xfrm>
          <a:custGeom>
            <a:avLst/>
            <a:gdLst/>
            <a:ahLst/>
            <a:cxnLst/>
            <a:rect l="l" t="t" r="r" b="b"/>
            <a:pathLst>
              <a:path w="12192000" h="247650">
                <a:moveTo>
                  <a:pt x="0" y="247129"/>
                </a:moveTo>
                <a:lnTo>
                  <a:pt x="12192000" y="247129"/>
                </a:lnTo>
                <a:lnTo>
                  <a:pt x="12192000" y="0"/>
                </a:lnTo>
                <a:lnTo>
                  <a:pt x="0" y="0"/>
                </a:lnTo>
                <a:lnTo>
                  <a:pt x="0" y="24712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283" y="614464"/>
            <a:ext cx="11309350" cy="782320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Pre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cisi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428" y="6637683"/>
            <a:ext cx="71881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59993" y="1812262"/>
            <a:ext cx="10401300" cy="4305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9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ay 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l)</a:t>
            </a:r>
            <a:endParaRPr sz="2000">
              <a:latin typeface="Times New Roman"/>
              <a:cs typeface="Times New Roman"/>
            </a:endParaRPr>
          </a:p>
          <a:p>
            <a:pPr marL="641985" lvl="1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2620" algn="l"/>
              </a:tabLst>
            </a:pPr>
            <a:r>
              <a:rPr sz="2000" dirty="0">
                <a:latin typeface="Times New Roman"/>
                <a:cs typeface="Times New Roman"/>
              </a:rPr>
              <a:t>The 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retrieved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 re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eva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t)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Clr>
                <a:srgbClr val="903062"/>
              </a:buClr>
              <a:buFont typeface="Wingdings 2"/>
              <a:buChar char=""/>
            </a:pPr>
            <a:endParaRPr sz="25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Preci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(P) 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f</a:t>
            </a:r>
            <a:r>
              <a:rPr sz="2400" dirty="0">
                <a:latin typeface="Times New Roman"/>
                <a:cs typeface="Times New Roman"/>
              </a:rPr>
              <a:t>rac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rieved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 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 relevant</a:t>
            </a:r>
            <a:endParaRPr sz="2400">
              <a:latin typeface="Times New Roman"/>
              <a:cs typeface="Times New Roman"/>
            </a:endParaRPr>
          </a:p>
          <a:p>
            <a:pPr marL="464184" algn="ctr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Prec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P(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vant|r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5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19405" algn="l"/>
              </a:tabLst>
            </a:pPr>
            <a:r>
              <a:rPr sz="2400" dirty="0">
                <a:latin typeface="Times New Roman"/>
                <a:cs typeface="Times New Roman"/>
              </a:rPr>
              <a:t>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(R) 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5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ra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docu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ents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  <a:p>
            <a:pPr marL="466090" algn="ctr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Times New Roman"/>
                <a:cs typeface="Times New Roman"/>
              </a:rPr>
              <a:t>Recall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#(re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evant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 ret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#(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vant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s)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P(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ieved|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elev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2828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3554</Words>
  <Application>Microsoft Office PowerPoint</Application>
  <PresentationFormat>Widescreen</PresentationFormat>
  <Paragraphs>724</Paragraphs>
  <Slides>66</Slides>
  <Notes>66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Cambria Math</vt:lpstr>
      <vt:lpstr>Symbol</vt:lpstr>
      <vt:lpstr>Times New Roman</vt:lpstr>
      <vt:lpstr>Wingdings 2</vt:lpstr>
      <vt:lpstr>Office Theme</vt:lpstr>
      <vt:lpstr>ADVANCED TOPICS IN INFORMATION RETRIEVAL AND WEB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 in Information Retrieval  and Web Search</dc:title>
  <dc:creator>momtazi</dc:creator>
  <cp:lastModifiedBy>SM Vahidipour</cp:lastModifiedBy>
  <cp:revision>45</cp:revision>
  <dcterms:created xsi:type="dcterms:W3CDTF">2018-04-22T22:17:18Z</dcterms:created>
  <dcterms:modified xsi:type="dcterms:W3CDTF">2018-05-05T19:42:58Z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2017-10-07T00:00:00Z</vt:filetime>
  </property>
  <property fmtid="{D5CDD505-2E9C-101B-9397-08002B2CF9AE}" pid="3" name="LastSaved">
    <vt:filetime>2018-04-22T00:00:00Z</vt:filetime>
  </property>
</Properties>
</file>