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7" r:id="rId2"/>
    <p:sldId id="445" r:id="rId3"/>
    <p:sldId id="478" r:id="rId4"/>
    <p:sldId id="479" r:id="rId5"/>
    <p:sldId id="494" r:id="rId6"/>
    <p:sldId id="497" r:id="rId7"/>
    <p:sldId id="498" r:id="rId8"/>
    <p:sldId id="499" r:id="rId9"/>
    <p:sldId id="500" r:id="rId10"/>
    <p:sldId id="501" r:id="rId11"/>
    <p:sldId id="503" r:id="rId12"/>
    <p:sldId id="502" r:id="rId13"/>
    <p:sldId id="506" r:id="rId14"/>
    <p:sldId id="507" r:id="rId15"/>
    <p:sldId id="508" r:id="rId16"/>
    <p:sldId id="510" r:id="rId17"/>
    <p:sldId id="509" r:id="rId18"/>
    <p:sldId id="511" r:id="rId19"/>
    <p:sldId id="512" r:id="rId20"/>
    <p:sldId id="513" r:id="rId21"/>
  </p:sldIdLst>
  <p:sldSz cx="9144000" cy="6858000" type="screen4x3"/>
  <p:notesSz cx="6991350" cy="9282113"/>
  <p:embeddedFontLst>
    <p:embeddedFont>
      <p:font typeface="Tahoma" panose="020B0604030504040204" pitchFamily="34" charset="0"/>
      <p:regular r:id="rId24"/>
      <p:bold r:id="rId25"/>
    </p:embeddedFont>
    <p:embeddedFont>
      <p:font typeface="B Zar" panose="00000400000000000000" pitchFamily="2" charset="-78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EE"/>
    <a:srgbClr val="800000"/>
    <a:srgbClr val="756A94"/>
    <a:srgbClr val="040408"/>
    <a:srgbClr val="F70303"/>
    <a:srgbClr val="5A2781"/>
    <a:srgbClr val="66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246" autoAdjust="0"/>
    <p:restoredTop sz="91652" autoAdjust="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58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924"/>
    </p:cViewPr>
  </p:sorterViewPr>
  <p:notesViewPr>
    <p:cSldViewPr snapToGrid="0">
      <p:cViewPr varScale="1">
        <p:scale>
          <a:sx n="57" d="100"/>
          <a:sy n="57" d="100"/>
        </p:scale>
        <p:origin x="-1806" y="-102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E88362D-8B7F-41A0-AD8D-293DD1CBE0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C1CFCB0E-C3C6-49C9-A6BF-28E555A243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6A09B-17CC-4FFE-AC8A-BBAAC778C113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82685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1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9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FCB0E-C3C6-49C9-A6BF-28E555A24329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8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02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1030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1031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Line 1081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Line 1083"/>
          <p:cNvSpPr>
            <a:spLocks noChangeShapeType="1"/>
          </p:cNvSpPr>
          <p:nvPr/>
        </p:nvSpPr>
        <p:spPr bwMode="ltGray">
          <a:xfrm>
            <a:off x="798513" y="87788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1084"/>
          <p:cNvSpPr>
            <a:spLocks noChangeShapeType="1"/>
          </p:cNvSpPr>
          <p:nvPr/>
        </p:nvSpPr>
        <p:spPr bwMode="ltGray">
          <a:xfrm flipH="1" flipV="1">
            <a:off x="0" y="3549650"/>
            <a:ext cx="50974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1085"/>
          <p:cNvSpPr>
            <a:spLocks noChangeShapeType="1"/>
          </p:cNvSpPr>
          <p:nvPr/>
        </p:nvSpPr>
        <p:spPr bwMode="ltGray">
          <a:xfrm flipH="1" flipV="1">
            <a:off x="604838" y="1479550"/>
            <a:ext cx="6049962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rc 1086"/>
          <p:cNvSpPr>
            <a:spLocks/>
          </p:cNvSpPr>
          <p:nvPr/>
        </p:nvSpPr>
        <p:spPr bwMode="ltGray">
          <a:xfrm rot="16200000" flipH="1">
            <a:off x="670719" y="1356519"/>
            <a:ext cx="247650" cy="24923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108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4" name="Line 1088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1089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Arc 1090"/>
            <p:cNvSpPr>
              <a:spLocks/>
            </p:cNvSpPr>
            <p:nvPr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75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76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76663"/>
            <a:ext cx="6400800" cy="128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7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9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F216745-793C-49F2-B240-3FF2E4C97B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0C93-0EE1-401A-A645-DA1DC35FF2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95275"/>
            <a:ext cx="1943100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5275"/>
            <a:ext cx="5676900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1C25-7406-4164-854A-56D0CDBD7A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C87F-F823-476B-84D6-8D17F4E0DC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58A6-E466-4938-BE07-A3B3B0A576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2" y="1654629"/>
            <a:ext cx="8186058" cy="43651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C2DDB-ADD9-4DD8-9D3A-A992FD0799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4113-A65E-4E72-855A-8E2EB0379E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41038-6415-458F-B74C-D30EF43D5D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306F1-E2F0-4731-A92A-367615DE8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5611-17B5-4D57-B8A4-C994AD5FF99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0A4EE-BF1A-4FD3-87C1-A89405F93C4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0B853-86D3-44AD-A43A-9C1A72D90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3143-98C8-4482-8674-D858338733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1" name="Rectangle 1081" descr="60%"/>
          <p:cNvSpPr>
            <a:spLocks noChangeArrowheads="1"/>
          </p:cNvSpPr>
          <p:nvPr/>
        </p:nvSpPr>
        <p:spPr bwMode="ltGray">
          <a:xfrm>
            <a:off x="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7" name="Group 109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4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989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0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1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2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3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4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5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6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7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8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9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0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1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2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3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4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5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6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7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8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9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0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40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2012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3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4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5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6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7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8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9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0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1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2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3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4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5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6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7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8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9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0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1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2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3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4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5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6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7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8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9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40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035" name="Group 1093"/>
            <p:cNvGrpSpPr>
              <a:grpSpLocks/>
            </p:cNvGrpSpPr>
            <p:nvPr userDrawn="1"/>
          </p:nvGrpSpPr>
          <p:grpSpPr bwMode="auto">
            <a:xfrm>
              <a:off x="4418" y="834"/>
              <a:ext cx="1102" cy="1364"/>
              <a:chOff x="4418" y="834"/>
              <a:chExt cx="1102" cy="1364"/>
            </a:xfrm>
          </p:grpSpPr>
          <p:sp>
            <p:nvSpPr>
              <p:cNvPr id="42044" name="Line 1084"/>
              <p:cNvSpPr>
                <a:spLocks noChangeShapeType="1"/>
              </p:cNvSpPr>
              <p:nvPr/>
            </p:nvSpPr>
            <p:spPr bwMode="ltGray">
              <a:xfrm rot="5400000" flipH="1">
                <a:off x="4772" y="1516"/>
                <a:ext cx="13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5" name="Line 1085"/>
              <p:cNvSpPr>
                <a:spLocks noChangeShapeType="1"/>
              </p:cNvSpPr>
              <p:nvPr/>
            </p:nvSpPr>
            <p:spPr bwMode="ltGray">
              <a:xfrm rot="5400000">
                <a:off x="4963" y="411"/>
                <a:ext cx="6" cy="10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6" name="Arc 1086"/>
              <p:cNvSpPr>
                <a:spLocks/>
              </p:cNvSpPr>
              <p:nvPr/>
            </p:nvSpPr>
            <p:spPr bwMode="ltGray">
              <a:xfrm rot="5400000" flipH="1">
                <a:off x="5398" y="898"/>
                <a:ext cx="122" cy="12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385 w 43200"/>
                  <a:gd name="T1" fmla="*/ 43186 h 43200"/>
                  <a:gd name="T2" fmla="*/ 43153 w 43200"/>
                  <a:gd name="T3" fmla="*/ 2302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</a:path>
                  <a:path w="43200" h="43200" stroke="0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28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5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49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50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fa-IR" dirty="0" smtClean="0"/>
              <a:t>دانشگاه کاشان دانشکده برق و کامپيوتر</a:t>
            </a:r>
            <a:endParaRPr lang="en-US" dirty="0"/>
          </a:p>
        </p:txBody>
      </p:sp>
      <p:sp>
        <p:nvSpPr>
          <p:cNvPr id="42051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8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79A917D3-18A1-46D9-ABB2-66F9A65EE4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52" name="Line 1092"/>
          <p:cNvSpPr>
            <a:spLocks noChangeShapeType="1"/>
          </p:cNvSpPr>
          <p:nvPr/>
        </p:nvSpPr>
        <p:spPr bwMode="ltGray">
          <a:xfrm>
            <a:off x="314325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34DC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66888"/>
            <a:ext cx="6196012" cy="1223962"/>
          </a:xfrm>
        </p:spPr>
        <p:txBody>
          <a:bodyPr/>
          <a:lstStyle/>
          <a:p>
            <a:pPr algn="ctr" eaLnBrk="1" hangingPunct="1"/>
            <a:r>
              <a:rPr lang="fa-IR" sz="4000" dirty="0" smtClean="0">
                <a:cs typeface="B Zar" panose="00000400000000000000" pitchFamily="2" charset="-78"/>
              </a:rPr>
              <a:t>درختها- قسمت دوم</a:t>
            </a:r>
            <a:endParaRPr lang="en-US" sz="4000" dirty="0" smtClean="0">
              <a:cs typeface="B Zar" panose="00000400000000000000" pitchFamily="2" charset="-78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723900" y="5594350"/>
            <a:ext cx="4948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1800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GB" sz="1800" dirty="0">
              <a:cs typeface="B Zar" panose="00000400000000000000" pitchFamily="2" charset="-78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66281" y="3749662"/>
            <a:ext cx="3766039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سید مهدی وحیدی پور</a:t>
            </a:r>
          </a:p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endParaRPr lang="fa-IR" sz="2000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algn="ctr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با تشکر از دکتر جواد سلیمی</a:t>
            </a:r>
            <a:endParaRPr lang="en-GB" sz="2000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67543"/>
            <a:ext cx="8226425" cy="3013982"/>
          </a:xfrm>
        </p:spPr>
        <p:txBody>
          <a:bodyPr/>
          <a:lstStyle/>
          <a:p>
            <a:r>
              <a:rPr lang="fa-IR" altLang="zh-TW" sz="2800" dirty="0" smtClean="0">
                <a:cs typeface="B Zar" panose="00000400000000000000" pitchFamily="2" charset="-78"/>
              </a:rPr>
              <a:t>چگونه مي توان هر گره درخت را فقط يک بار ملاقات کرد؟</a:t>
            </a:r>
          </a:p>
          <a:p>
            <a:pPr lvl="1" algn="just"/>
            <a:r>
              <a:rPr lang="fa-IR" altLang="zh-TW" sz="2400" dirty="0" smtClean="0">
                <a:cs typeface="B Zar" panose="00000400000000000000" pitchFamily="2" charset="-78"/>
              </a:rPr>
              <a:t>براي پيمايش درخت 6 ترکيب ممکن زير  وجود دارد که در آن </a:t>
            </a:r>
            <a:r>
              <a:rPr lang="en-US" altLang="zh-TW" sz="2000" dirty="0" smtClean="0">
                <a:cs typeface="B Zar" panose="00000400000000000000" pitchFamily="2" charset="-78"/>
              </a:rPr>
              <a:t>L</a:t>
            </a:r>
            <a:r>
              <a:rPr lang="fa-IR" altLang="zh-TW" sz="2400" dirty="0" smtClean="0">
                <a:cs typeface="B Zar" panose="00000400000000000000" pitchFamily="2" charset="-78"/>
              </a:rPr>
              <a:t>، </a:t>
            </a:r>
            <a:r>
              <a:rPr lang="en-US" altLang="zh-TW" sz="2000" dirty="0" smtClean="0">
                <a:cs typeface="B Zar" panose="00000400000000000000" pitchFamily="2" charset="-78"/>
              </a:rPr>
              <a:t>V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cs typeface="B Zar" panose="00000400000000000000" pitchFamily="2" charset="-78"/>
              </a:rPr>
              <a:t>و </a:t>
            </a:r>
            <a:r>
              <a:rPr lang="en-US" altLang="zh-TW" sz="2000" dirty="0" smtClean="0">
                <a:cs typeface="B Zar" panose="00000400000000000000" pitchFamily="2" charset="-78"/>
              </a:rPr>
              <a:t>R</a:t>
            </a:r>
            <a:r>
              <a:rPr lang="fa-IR" altLang="zh-TW" sz="2000" dirty="0" smtClean="0">
                <a:cs typeface="B Zar" panose="00000400000000000000" pitchFamily="2" charset="-78"/>
              </a:rPr>
              <a:t> </a:t>
            </a:r>
            <a:r>
              <a:rPr lang="fa-IR" sz="2400" dirty="0" smtClean="0">
                <a:cs typeface="B Zar" panose="00000400000000000000" pitchFamily="2" charset="-78"/>
              </a:rPr>
              <a:t>به ترتيب حرکت به چپ ، ملاقات کردن يک گره ( براي مثال ، چاپ فيلد داده آن گره) و حرکت به راست مي باشد</a:t>
            </a:r>
            <a:r>
              <a:rPr lang="fa-IR" altLang="zh-TW" sz="2400" dirty="0" smtClean="0">
                <a:cs typeface="B Zar" panose="00000400000000000000" pitchFamily="2" charset="-78"/>
              </a:rPr>
              <a:t> </a:t>
            </a:r>
          </a:p>
          <a:p>
            <a:pPr algn="ctr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 smtClean="0">
                <a:cs typeface="B Zar" panose="00000400000000000000" pitchFamily="2" charset="-78"/>
              </a:rPr>
              <a:t>LVR</a:t>
            </a:r>
            <a:r>
              <a:rPr lang="en-US" altLang="zh-TW" sz="2400" dirty="0">
                <a:cs typeface="B Zar" panose="00000400000000000000" pitchFamily="2" charset="-78"/>
              </a:rPr>
              <a:t>, LRV, VLR, VRL, RVL, RLV</a:t>
            </a:r>
          </a:p>
          <a:p>
            <a:pPr lvl="1"/>
            <a:r>
              <a:rPr lang="fa-IR" altLang="zh-TW" sz="2400" dirty="0" smtClean="0">
                <a:cs typeface="B Zar" panose="00000400000000000000" pitchFamily="2" charset="-78"/>
              </a:rPr>
              <a:t>اگر قرارداد کنيم که ابتدا پيمايش را از چپ و بعد راست انجام مي دهيم 3 نوع پيمايش باقي مي ماند</a:t>
            </a:r>
            <a:endParaRPr lang="en-US" altLang="zh-TW" sz="2400" dirty="0">
              <a:cs typeface="B Zar" panose="00000400000000000000" pitchFamily="2" charset="-78"/>
            </a:endParaRPr>
          </a:p>
          <a:p>
            <a:pPr algn="ctr" rtl="0">
              <a:buClr>
                <a:schemeClr val="tx1"/>
              </a:buClr>
              <a:buFont typeface="Wingdings" pitchFamily="2" charset="2"/>
              <a:buNone/>
            </a:pPr>
            <a:r>
              <a:rPr lang="en-US" altLang="zh-TW" sz="2400" dirty="0">
                <a:cs typeface="B Zar" panose="00000400000000000000" pitchFamily="2" charset="-78"/>
              </a:rPr>
              <a:t>L</a:t>
            </a:r>
            <a:r>
              <a:rPr lang="en-US" altLang="zh-TW" sz="2400" dirty="0">
                <a:solidFill>
                  <a:srgbClr val="FF0000"/>
                </a:solidFill>
                <a:cs typeface="B Zar" panose="00000400000000000000" pitchFamily="2" charset="-78"/>
              </a:rPr>
              <a:t>V</a:t>
            </a:r>
            <a:r>
              <a:rPr lang="en-US" altLang="zh-TW" sz="2400" dirty="0">
                <a:cs typeface="B Zar" panose="00000400000000000000" pitchFamily="2" charset="-78"/>
              </a:rPr>
              <a:t>R (</a:t>
            </a:r>
            <a:r>
              <a:rPr lang="en-US" altLang="zh-TW" sz="2400" dirty="0" err="1">
                <a:solidFill>
                  <a:srgbClr val="FF0000"/>
                </a:solidFill>
                <a:cs typeface="B Zar" panose="00000400000000000000" pitchFamily="2" charset="-78"/>
              </a:rPr>
              <a:t>in</a:t>
            </a:r>
            <a:r>
              <a:rPr lang="en-US" altLang="zh-TW" sz="2400" dirty="0" err="1">
                <a:cs typeface="B Zar" panose="00000400000000000000" pitchFamily="2" charset="-78"/>
              </a:rPr>
              <a:t>order</a:t>
            </a:r>
            <a:r>
              <a:rPr lang="en-US" altLang="zh-TW" sz="2400" dirty="0">
                <a:cs typeface="B Zar" panose="00000400000000000000" pitchFamily="2" charset="-78"/>
              </a:rPr>
              <a:t>), LR</a:t>
            </a:r>
            <a:r>
              <a:rPr lang="en-US" altLang="zh-TW" sz="2400" dirty="0">
                <a:solidFill>
                  <a:srgbClr val="FF0000"/>
                </a:solidFill>
                <a:cs typeface="B Zar" panose="00000400000000000000" pitchFamily="2" charset="-78"/>
              </a:rPr>
              <a:t>V</a:t>
            </a:r>
            <a:r>
              <a:rPr lang="en-US" altLang="zh-TW" sz="2400" dirty="0">
                <a:cs typeface="B Zar" panose="00000400000000000000" pitchFamily="2" charset="-78"/>
              </a:rPr>
              <a:t> (</a:t>
            </a:r>
            <a:r>
              <a:rPr lang="en-US" altLang="zh-TW" sz="2400" dirty="0" err="1">
                <a:solidFill>
                  <a:srgbClr val="FF0000"/>
                </a:solidFill>
                <a:cs typeface="B Zar" panose="00000400000000000000" pitchFamily="2" charset="-78"/>
              </a:rPr>
              <a:t>post</a:t>
            </a:r>
            <a:r>
              <a:rPr lang="en-US" altLang="zh-TW" sz="2400" dirty="0" err="1">
                <a:cs typeface="B Zar" panose="00000400000000000000" pitchFamily="2" charset="-78"/>
              </a:rPr>
              <a:t>order</a:t>
            </a:r>
            <a:r>
              <a:rPr lang="en-US" altLang="zh-TW" sz="2400" dirty="0">
                <a:cs typeface="B Zar" panose="00000400000000000000" pitchFamily="2" charset="-78"/>
              </a:rPr>
              <a:t>), </a:t>
            </a:r>
            <a:r>
              <a:rPr lang="en-US" altLang="zh-TW" sz="2400" dirty="0">
                <a:solidFill>
                  <a:srgbClr val="FF0000"/>
                </a:solidFill>
                <a:cs typeface="B Zar" panose="00000400000000000000" pitchFamily="2" charset="-78"/>
              </a:rPr>
              <a:t>V</a:t>
            </a:r>
            <a:r>
              <a:rPr lang="en-US" altLang="zh-TW" sz="2400" dirty="0">
                <a:cs typeface="B Zar" panose="00000400000000000000" pitchFamily="2" charset="-78"/>
              </a:rPr>
              <a:t>LR (</a:t>
            </a:r>
            <a:r>
              <a:rPr lang="en-US" altLang="zh-TW" sz="2400" dirty="0">
                <a:solidFill>
                  <a:srgbClr val="FF0000"/>
                </a:solidFill>
                <a:cs typeface="B Zar" panose="00000400000000000000" pitchFamily="2" charset="-78"/>
              </a:rPr>
              <a:t>pre</a:t>
            </a:r>
            <a:r>
              <a:rPr lang="en-US" altLang="zh-TW" sz="2400" dirty="0">
                <a:cs typeface="B Zar" panose="00000400000000000000" pitchFamily="2" charset="-78"/>
              </a:rPr>
              <a:t>order)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87488" y="4926692"/>
            <a:ext cx="5988051" cy="1724025"/>
            <a:chOff x="937" y="751"/>
            <a:chExt cx="3772" cy="108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00" y="751"/>
              <a:ext cx="2064" cy="449"/>
              <a:chOff x="848" y="2251"/>
              <a:chExt cx="2064" cy="449"/>
            </a:xfrm>
          </p:grpSpPr>
          <p:sp>
            <p:nvSpPr>
              <p:cNvPr id="118790" name="Line 6"/>
              <p:cNvSpPr>
                <a:spLocks noChangeShapeType="1"/>
              </p:cNvSpPr>
              <p:nvPr/>
            </p:nvSpPr>
            <p:spPr bwMode="auto">
              <a:xfrm flipH="1">
                <a:off x="1006" y="2485"/>
                <a:ext cx="278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18791" name="Line 7"/>
              <p:cNvSpPr>
                <a:spLocks noChangeShapeType="1"/>
              </p:cNvSpPr>
              <p:nvPr/>
            </p:nvSpPr>
            <p:spPr bwMode="auto">
              <a:xfrm>
                <a:off x="2474" y="2491"/>
                <a:ext cx="32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18792" name="Text Box 8"/>
              <p:cNvSpPr txBox="1">
                <a:spLocks noChangeArrowheads="1"/>
              </p:cNvSpPr>
              <p:nvPr/>
            </p:nvSpPr>
            <p:spPr bwMode="auto">
              <a:xfrm>
                <a:off x="1639" y="2252"/>
                <a:ext cx="48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cs typeface="B Zar" panose="00000400000000000000" pitchFamily="2" charset="-78"/>
                  </a:rPr>
                  <a:t> data</a:t>
                </a:r>
              </a:p>
            </p:txBody>
          </p:sp>
          <p:sp>
            <p:nvSpPr>
              <p:cNvPr id="118793" name="Rectangle 9"/>
              <p:cNvSpPr>
                <a:spLocks noChangeArrowheads="1"/>
              </p:cNvSpPr>
              <p:nvPr/>
            </p:nvSpPr>
            <p:spPr bwMode="auto">
              <a:xfrm>
                <a:off x="1684" y="2256"/>
                <a:ext cx="388" cy="2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18794" name="Rectangle 10"/>
              <p:cNvSpPr>
                <a:spLocks noChangeArrowheads="1"/>
              </p:cNvSpPr>
              <p:nvPr/>
            </p:nvSpPr>
            <p:spPr bwMode="auto">
              <a:xfrm>
                <a:off x="2072" y="2256"/>
                <a:ext cx="832" cy="2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18795" name="Text Box 11"/>
              <p:cNvSpPr txBox="1">
                <a:spLocks noChangeArrowheads="1"/>
              </p:cNvSpPr>
              <p:nvPr/>
            </p:nvSpPr>
            <p:spPr bwMode="auto">
              <a:xfrm>
                <a:off x="2050" y="2251"/>
                <a:ext cx="86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cs typeface="B Zar" panose="00000400000000000000" pitchFamily="2" charset="-78"/>
                  </a:rPr>
                  <a:t>right_child</a:t>
                </a:r>
              </a:p>
            </p:txBody>
          </p:sp>
          <p:sp>
            <p:nvSpPr>
              <p:cNvPr id="118796" name="Text Box 12"/>
              <p:cNvSpPr txBox="1">
                <a:spLocks noChangeArrowheads="1"/>
              </p:cNvSpPr>
              <p:nvPr/>
            </p:nvSpPr>
            <p:spPr bwMode="auto">
              <a:xfrm>
                <a:off x="877" y="2263"/>
                <a:ext cx="76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cs typeface="B Zar" panose="00000400000000000000" pitchFamily="2" charset="-78"/>
                  </a:rPr>
                  <a:t>left_child</a:t>
                </a:r>
              </a:p>
            </p:txBody>
          </p:sp>
          <p:sp>
            <p:nvSpPr>
              <p:cNvPr id="118797" name="Rectangle 13"/>
              <p:cNvSpPr>
                <a:spLocks noChangeArrowheads="1"/>
              </p:cNvSpPr>
              <p:nvPr/>
            </p:nvSpPr>
            <p:spPr bwMode="auto">
              <a:xfrm>
                <a:off x="848" y="2256"/>
                <a:ext cx="832" cy="2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</p:grpSp>
        <p:sp>
          <p:nvSpPr>
            <p:cNvPr id="118798" name="Text Box 14"/>
            <p:cNvSpPr txBox="1">
              <a:spLocks noChangeArrowheads="1"/>
            </p:cNvSpPr>
            <p:nvPr/>
          </p:nvSpPr>
          <p:spPr bwMode="auto">
            <a:xfrm>
              <a:off x="937" y="1147"/>
              <a:ext cx="11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solidFill>
                    <a:srgbClr val="FF0000"/>
                  </a:solidFill>
                  <a:cs typeface="B Zar" panose="00000400000000000000" pitchFamily="2" charset="-78"/>
                </a:rPr>
                <a:t>L</a:t>
              </a:r>
              <a:r>
                <a:rPr lang="en-US" altLang="zh-TW" sz="2000">
                  <a:cs typeface="B Zar" panose="00000400000000000000" pitchFamily="2" charset="-78"/>
                </a:rPr>
                <a:t>: moving left</a:t>
              </a:r>
            </a:p>
          </p:txBody>
        </p:sp>
        <p:sp>
          <p:nvSpPr>
            <p:cNvPr id="118799" name="Text Box 15"/>
            <p:cNvSpPr txBox="1">
              <a:spLocks noChangeArrowheads="1"/>
            </p:cNvSpPr>
            <p:nvPr/>
          </p:nvSpPr>
          <p:spPr bwMode="auto">
            <a:xfrm>
              <a:off x="3486" y="1147"/>
              <a:ext cx="12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solidFill>
                    <a:srgbClr val="FF0000"/>
                  </a:solidFill>
                  <a:cs typeface="B Zar" panose="00000400000000000000" pitchFamily="2" charset="-78"/>
                </a:rPr>
                <a:t>R</a:t>
              </a:r>
              <a:r>
                <a:rPr lang="en-US" altLang="zh-TW" sz="2000">
                  <a:cs typeface="B Zar" panose="00000400000000000000" pitchFamily="2" charset="-78"/>
                </a:rPr>
                <a:t>: moving right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2425" y="1003"/>
              <a:ext cx="61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cs typeface="B Zar" panose="00000400000000000000" pitchFamily="2" charset="-78"/>
                </a:rPr>
                <a:t>V</a:t>
              </a:r>
              <a:endParaRPr lang="en-US" altLang="zh-TW" sz="2000">
                <a:cs typeface="B Zar" panose="00000400000000000000" pitchFamily="2" charset="-78"/>
              </a:endParaRPr>
            </a:p>
            <a:p>
              <a:pPr algn="ctr"/>
              <a:r>
                <a:rPr lang="en-US" altLang="zh-TW" sz="2000">
                  <a:cs typeface="B Zar" panose="00000400000000000000" pitchFamily="2" charset="-78"/>
                </a:rPr>
                <a:t>:</a:t>
              </a:r>
            </a:p>
            <a:p>
              <a:pPr algn="ctr"/>
              <a:r>
                <a:rPr lang="en-US" altLang="zh-TW" sz="2000">
                  <a:cs typeface="B Zar" panose="00000400000000000000" pitchFamily="2" charset="-78"/>
                </a:rPr>
                <a:t>visiting</a:t>
              </a:r>
            </a:p>
            <a:p>
              <a:pPr algn="ctr"/>
              <a:r>
                <a:rPr lang="en-US" altLang="zh-TW" sz="2000">
                  <a:cs typeface="B Zar" panose="00000400000000000000" pitchFamily="2" charset="-78"/>
                </a:rPr>
                <a:t>node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67542"/>
            <a:ext cx="8226425" cy="4122057"/>
          </a:xfrm>
        </p:spPr>
        <p:txBody>
          <a:bodyPr/>
          <a:lstStyle/>
          <a:p>
            <a:pPr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altLang="zh-TW" dirty="0" smtClean="0">
                <a:cs typeface="B Zar" panose="00000400000000000000" pitchFamily="2" charset="-78"/>
              </a:rPr>
              <a:t>در </a:t>
            </a:r>
            <a:r>
              <a:rPr lang="fa-IR" altLang="zh-TW" dirty="0" smtClean="0">
                <a:solidFill>
                  <a:srgbClr val="2308EE"/>
                </a:solidFill>
                <a:cs typeface="B Zar" panose="00000400000000000000" pitchFamily="2" charset="-78"/>
              </a:rPr>
              <a:t>پيمايش </a:t>
            </a:r>
            <a:r>
              <a:rPr lang="fa-IR" altLang="zh-TW" dirty="0" smtClean="0">
                <a:solidFill>
                  <a:srgbClr val="FFC000"/>
                </a:solidFill>
                <a:cs typeface="B Zar" panose="00000400000000000000" pitchFamily="2" charset="-78"/>
              </a:rPr>
              <a:t>ميان ترتيب </a:t>
            </a:r>
            <a:r>
              <a:rPr lang="en-US" altLang="zh-TW" sz="2400" dirty="0" err="1" smtClean="0">
                <a:solidFill>
                  <a:srgbClr val="FFC000"/>
                </a:solidFill>
                <a:latin typeface="Times New Roman" pitchFamily="18" charset="0"/>
                <a:cs typeface="B Zar" panose="00000400000000000000" pitchFamily="2" charset="-78"/>
              </a:rPr>
              <a:t>inorder</a:t>
            </a:r>
            <a:r>
              <a:rPr lang="fa-IR" altLang="zh-TW" sz="2400" dirty="0" smtClean="0">
                <a:solidFill>
                  <a:srgbClr val="2308EE"/>
                </a:solidFill>
                <a:cs typeface="B Zar" panose="00000400000000000000" pitchFamily="2" charset="-78"/>
              </a:rPr>
              <a:t> </a:t>
            </a:r>
            <a:r>
              <a:rPr lang="fa-IR" altLang="zh-TW" dirty="0" smtClean="0">
                <a:solidFill>
                  <a:srgbClr val="2308EE"/>
                </a:solidFill>
                <a:cs typeface="B Zar" panose="00000400000000000000" pitchFamily="2" charset="-78"/>
              </a:rPr>
              <a:t>يک گره موقعي ملاقات و چاپ مي شود که زيردرخت چپ آن قبلا ملاقات شده باشند.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q"/>
            </a:pPr>
            <a:endParaRPr lang="fa-IR" altLang="zh-TW" dirty="0" smtClean="0">
              <a:solidFill>
                <a:srgbClr val="2308EE"/>
              </a:solidFill>
              <a:cs typeface="B Zar" panose="00000400000000000000" pitchFamily="2" charset="-78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altLang="zh-TW" dirty="0" smtClean="0">
                <a:solidFill>
                  <a:srgbClr val="2308EE"/>
                </a:solidFill>
                <a:cs typeface="B Zar" panose="00000400000000000000" pitchFamily="2" charset="-78"/>
              </a:rPr>
              <a:t>در پيمايش </a:t>
            </a:r>
            <a:r>
              <a:rPr lang="fa-IR" altLang="zh-TW" dirty="0" smtClean="0">
                <a:solidFill>
                  <a:srgbClr val="FFC000"/>
                </a:solidFill>
                <a:cs typeface="B Zar" panose="00000400000000000000" pitchFamily="2" charset="-78"/>
              </a:rPr>
              <a:t>پس ترتيب  </a:t>
            </a:r>
            <a:r>
              <a:rPr lang="en-US" altLang="zh-TW" sz="2400" dirty="0" err="1" smtClean="0">
                <a:solidFill>
                  <a:srgbClr val="FFC000"/>
                </a:solidFill>
                <a:latin typeface="Times New Roman" pitchFamily="18" charset="0"/>
                <a:cs typeface="B Zar" panose="00000400000000000000" pitchFamily="2" charset="-78"/>
              </a:rPr>
              <a:t>postorder</a:t>
            </a:r>
            <a:r>
              <a:rPr lang="fa-IR" altLang="zh-TW" sz="2400" dirty="0" smtClean="0">
                <a:solidFill>
                  <a:srgbClr val="2308EE"/>
                </a:solidFill>
                <a:cs typeface="B Zar" panose="00000400000000000000" pitchFamily="2" charset="-78"/>
              </a:rPr>
              <a:t> </a:t>
            </a:r>
            <a:r>
              <a:rPr lang="fa-IR" altLang="zh-TW" dirty="0" smtClean="0">
                <a:solidFill>
                  <a:srgbClr val="2308EE"/>
                </a:solidFill>
                <a:cs typeface="B Zar" panose="00000400000000000000" pitchFamily="2" charset="-78"/>
              </a:rPr>
              <a:t>، يک گره موقعي ملاقات و چاپ مي شود که زيردرختان چپ و راست آن قبلا ملاقات شده باشند.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q"/>
            </a:pPr>
            <a:endParaRPr lang="fa-IR" altLang="zh-TW" dirty="0" smtClean="0">
              <a:solidFill>
                <a:srgbClr val="2308EE"/>
              </a:solidFill>
              <a:cs typeface="B Zar" panose="00000400000000000000" pitchFamily="2" charset="-78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fa-IR" altLang="zh-TW" dirty="0" smtClean="0">
                <a:solidFill>
                  <a:srgbClr val="2308EE"/>
                </a:solidFill>
                <a:cs typeface="B Zar" panose="00000400000000000000" pitchFamily="2" charset="-78"/>
              </a:rPr>
              <a:t>در پيمايش  </a:t>
            </a:r>
            <a:r>
              <a:rPr lang="fa-IR" altLang="zh-TW" dirty="0" smtClean="0">
                <a:solidFill>
                  <a:srgbClr val="FFC000"/>
                </a:solidFill>
                <a:cs typeface="B Zar" panose="00000400000000000000" pitchFamily="2" charset="-78"/>
              </a:rPr>
              <a:t>پيش ترتيب </a:t>
            </a:r>
            <a:r>
              <a:rPr lang="en-US" altLang="zh-TW" sz="2400" dirty="0" err="1" smtClean="0">
                <a:solidFill>
                  <a:srgbClr val="FFC000"/>
                </a:solidFill>
                <a:latin typeface="Times New Roman" pitchFamily="18" charset="0"/>
                <a:cs typeface="B Zar" panose="00000400000000000000" pitchFamily="2" charset="-78"/>
              </a:rPr>
              <a:t>preorder</a:t>
            </a:r>
            <a:r>
              <a:rPr lang="fa-IR" altLang="zh-TW" sz="2400" dirty="0" smtClean="0">
                <a:solidFill>
                  <a:srgbClr val="2308EE"/>
                </a:solidFill>
                <a:cs typeface="B Zar" panose="00000400000000000000" pitchFamily="2" charset="-78"/>
              </a:rPr>
              <a:t> </a:t>
            </a:r>
            <a:r>
              <a:rPr lang="fa-IR" altLang="zh-TW" dirty="0" smtClean="0">
                <a:solidFill>
                  <a:srgbClr val="2308EE"/>
                </a:solidFill>
                <a:cs typeface="B Zar" panose="00000400000000000000" pitchFamily="2" charset="-78"/>
              </a:rPr>
              <a:t>، يک گره قبل از پيمايش زيردرختان چپ و راست ، ملاقات مي گردد.</a:t>
            </a:r>
            <a:endParaRPr lang="en-US" altLang="zh-TW" dirty="0" smtClean="0">
              <a:solidFill>
                <a:srgbClr val="2308EE"/>
              </a:solidFill>
              <a:cs typeface="B Zar" panose="00000400000000000000" pitchFamily="2" charset="-78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94" t="9502" r="23068" b="15136"/>
          <a:stretch>
            <a:fillRect/>
          </a:stretch>
        </p:blipFill>
        <p:spPr bwMode="auto">
          <a:xfrm>
            <a:off x="-217714" y="2277601"/>
            <a:ext cx="3999593" cy="3041876"/>
          </a:xfrm>
          <a:prstGeom prst="rect">
            <a:avLst/>
          </a:prstGeom>
          <a:noFill/>
        </p:spPr>
      </p:pic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567543"/>
            <a:ext cx="8716736" cy="4022045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درخت دودويي با عبارت هاي محاسباتي</a:t>
            </a:r>
            <a:endParaRPr lang="en-US" altLang="zh-TW" sz="2800" dirty="0" smtClean="0">
              <a:cs typeface="B Zar" panose="00000400000000000000" pitchFamily="2" charset="-78"/>
            </a:endParaRPr>
          </a:p>
          <a:p>
            <a:pPr marL="360000" lvl="1" algn="r"/>
            <a:r>
              <a:rPr lang="fa-IR" altLang="zh-TW" dirty="0" smtClean="0">
                <a:cs typeface="B Zar" panose="00000400000000000000" pitchFamily="2" charset="-78"/>
              </a:rPr>
              <a:t>پيمايش</a:t>
            </a:r>
            <a:r>
              <a:rPr lang="fa-IR" altLang="zh-TW" dirty="0" smtClean="0">
                <a:solidFill>
                  <a:schemeClr val="tx2"/>
                </a:solidFill>
                <a:cs typeface="B Zar" panose="00000400000000000000" pitchFamily="2" charset="-78"/>
              </a:rPr>
              <a:t> ميان ترتيب </a:t>
            </a:r>
            <a:r>
              <a:rPr lang="fa-IR" altLang="zh-TW" dirty="0" smtClean="0">
                <a:solidFill>
                  <a:schemeClr val="accent1"/>
                </a:solidFill>
                <a:cs typeface="B Zar" panose="00000400000000000000" pitchFamily="2" charset="-78"/>
              </a:rPr>
              <a:t>(صورت ميانوندي عبارت)</a:t>
            </a:r>
            <a:endParaRPr lang="en-US" altLang="zh-TW" dirty="0" smtClean="0">
              <a:solidFill>
                <a:schemeClr val="accent1"/>
              </a:solidFill>
              <a:cs typeface="B Zar" panose="00000400000000000000" pitchFamily="2" charset="-78"/>
            </a:endParaRPr>
          </a:p>
          <a:p>
            <a:pPr marL="360000" lvl="1" algn="r">
              <a:buFont typeface="Wingdings" pitchFamily="2" charset="2"/>
              <a:buNone/>
            </a:pPr>
            <a:r>
              <a:rPr lang="en-US" altLang="zh-TW" sz="2000" dirty="0">
                <a:effectLst/>
                <a:cs typeface="B Zar" panose="00000400000000000000" pitchFamily="2" charset="-78"/>
              </a:rPr>
              <a:t>	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A </a:t>
            </a:r>
            <a:r>
              <a:rPr lang="en-US" altLang="zh-TW" sz="2000" dirty="0">
                <a:effectLst/>
                <a:latin typeface="Verdana" pitchFamily="34" charset="0"/>
                <a:cs typeface="B Zar" panose="00000400000000000000" pitchFamily="2" charset="-78"/>
              </a:rPr>
              <a:t>/ B * C * D + 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E</a:t>
            </a:r>
            <a:endParaRPr lang="fa-IR" altLang="zh-TW" sz="2000" dirty="0" smtClean="0">
              <a:effectLst/>
              <a:latin typeface="Verdana" pitchFamily="34" charset="0"/>
              <a:cs typeface="B Zar" panose="00000400000000000000" pitchFamily="2" charset="-78"/>
            </a:endParaRPr>
          </a:p>
          <a:p>
            <a:pPr marL="360000" lvl="1"/>
            <a:r>
              <a:rPr lang="fa-IR" altLang="zh-TW" dirty="0" smtClean="0">
                <a:cs typeface="B Zar" panose="00000400000000000000" pitchFamily="2" charset="-78"/>
              </a:rPr>
              <a:t>پيمايش </a:t>
            </a:r>
            <a:r>
              <a:rPr lang="fa-IR" altLang="zh-TW" dirty="0" smtClean="0">
                <a:solidFill>
                  <a:schemeClr val="tx2"/>
                </a:solidFill>
                <a:cs typeface="B Zar" panose="00000400000000000000" pitchFamily="2" charset="-78"/>
              </a:rPr>
              <a:t>پيش ترتيب </a:t>
            </a:r>
            <a:r>
              <a:rPr lang="fa-IR" altLang="zh-TW" dirty="0" smtClean="0">
                <a:solidFill>
                  <a:schemeClr val="accent1"/>
                </a:solidFill>
                <a:cs typeface="B Zar" panose="00000400000000000000" pitchFamily="2" charset="-78"/>
              </a:rPr>
              <a:t>(صورت پيشوندي عبارت)</a:t>
            </a:r>
            <a:endParaRPr lang="en-US" altLang="zh-TW" dirty="0" smtClean="0">
              <a:solidFill>
                <a:schemeClr val="accent1"/>
              </a:solidFill>
              <a:cs typeface="B Zar" panose="00000400000000000000" pitchFamily="2" charset="-78"/>
            </a:endParaRPr>
          </a:p>
          <a:p>
            <a:pPr marL="360000" lvl="1">
              <a:buNone/>
            </a:pPr>
            <a:r>
              <a:rPr lang="en-US" altLang="zh-TW" sz="2000" dirty="0" smtClean="0">
                <a:cs typeface="B Zar" panose="00000400000000000000" pitchFamily="2" charset="-78"/>
              </a:rPr>
              <a:t>	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+ </a:t>
            </a:r>
            <a:r>
              <a:rPr lang="en-US" altLang="zh-TW" sz="2000" dirty="0">
                <a:effectLst/>
                <a:latin typeface="Verdana" pitchFamily="34" charset="0"/>
                <a:cs typeface="B Zar" panose="00000400000000000000" pitchFamily="2" charset="-78"/>
              </a:rPr>
              <a:t>* * / A B C D 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E</a:t>
            </a:r>
            <a:endParaRPr lang="fa-IR" altLang="zh-TW" sz="2000" dirty="0" smtClean="0">
              <a:effectLst/>
              <a:latin typeface="Verdana" pitchFamily="34" charset="0"/>
              <a:cs typeface="B Zar" panose="00000400000000000000" pitchFamily="2" charset="-78"/>
            </a:endParaRPr>
          </a:p>
          <a:p>
            <a:pPr marL="360000" lvl="1"/>
            <a:r>
              <a:rPr lang="fa-IR" altLang="zh-TW" dirty="0" smtClean="0">
                <a:cs typeface="B Zar" panose="00000400000000000000" pitchFamily="2" charset="-78"/>
              </a:rPr>
              <a:t>پيمايش </a:t>
            </a:r>
            <a:r>
              <a:rPr lang="fa-IR" altLang="zh-TW" dirty="0" smtClean="0">
                <a:solidFill>
                  <a:schemeClr val="tx2"/>
                </a:solidFill>
                <a:cs typeface="B Zar" panose="00000400000000000000" pitchFamily="2" charset="-78"/>
              </a:rPr>
              <a:t>پس ترتيب </a:t>
            </a:r>
            <a:r>
              <a:rPr lang="fa-IR" altLang="zh-TW" dirty="0" smtClean="0">
                <a:solidFill>
                  <a:schemeClr val="accent1"/>
                </a:solidFill>
                <a:cs typeface="B Zar" panose="00000400000000000000" pitchFamily="2" charset="-78"/>
              </a:rPr>
              <a:t>(صورت پسوندي عبارت)</a:t>
            </a:r>
            <a:endParaRPr lang="en-US" altLang="zh-TW" dirty="0" smtClean="0">
              <a:solidFill>
                <a:schemeClr val="accent1"/>
              </a:solidFill>
              <a:cs typeface="B Zar" panose="00000400000000000000" pitchFamily="2" charset="-78"/>
            </a:endParaRPr>
          </a:p>
          <a:p>
            <a:pPr marL="360000" lvl="1">
              <a:buNone/>
            </a:pPr>
            <a:r>
              <a:rPr lang="fa-IR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   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A </a:t>
            </a:r>
            <a:r>
              <a:rPr lang="en-US" altLang="zh-TW" sz="2000" dirty="0">
                <a:effectLst/>
                <a:latin typeface="Verdana" pitchFamily="34" charset="0"/>
                <a:cs typeface="B Zar" panose="00000400000000000000" pitchFamily="2" charset="-78"/>
              </a:rPr>
              <a:t>B / C * D * E 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+</a:t>
            </a:r>
            <a:r>
              <a:rPr lang="en-US" altLang="zh-TW" sz="2000" dirty="0" smtClean="0">
                <a:cs typeface="B Zar" panose="00000400000000000000" pitchFamily="2" charset="-78"/>
              </a:rPr>
              <a:t>	</a:t>
            </a:r>
            <a:endParaRPr lang="fa-IR" altLang="zh-TW" sz="2000" dirty="0" smtClean="0">
              <a:effectLst/>
              <a:latin typeface="Verdana" pitchFamily="34" charset="0"/>
              <a:cs typeface="B Zar" panose="00000400000000000000" pitchFamily="2" charset="-78"/>
            </a:endParaRPr>
          </a:p>
          <a:p>
            <a:pPr marL="360000" lvl="1"/>
            <a:r>
              <a:rPr lang="fa-IR" altLang="zh-TW" dirty="0" smtClean="0">
                <a:cs typeface="B Zar" panose="00000400000000000000" pitchFamily="2" charset="-78"/>
              </a:rPr>
              <a:t>پيمايش به </a:t>
            </a:r>
            <a:r>
              <a:rPr lang="fa-IR" altLang="zh-TW" dirty="0" smtClean="0">
                <a:solidFill>
                  <a:schemeClr val="tx2"/>
                </a:solidFill>
                <a:cs typeface="B Zar" panose="00000400000000000000" pitchFamily="2" charset="-78"/>
              </a:rPr>
              <a:t>ترتيب سطح</a:t>
            </a:r>
          </a:p>
          <a:p>
            <a:pPr marL="360000" lvl="1">
              <a:buNone/>
            </a:pPr>
            <a:r>
              <a:rPr lang="fa-IR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   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+ </a:t>
            </a:r>
            <a:r>
              <a:rPr lang="en-US" altLang="zh-TW" sz="2000" dirty="0">
                <a:effectLst/>
                <a:latin typeface="Verdana" pitchFamily="34" charset="0"/>
                <a:cs typeface="B Zar" panose="00000400000000000000" pitchFamily="2" charset="-78"/>
              </a:rPr>
              <a:t>* E * D / C A </a:t>
            </a:r>
            <a:r>
              <a:rPr lang="en-US" altLang="zh-TW" sz="2000" dirty="0" smtClean="0">
                <a:effectLst/>
                <a:latin typeface="Verdana" pitchFamily="34" charset="0"/>
                <a:cs typeface="B Zar" panose="00000400000000000000" pitchFamily="2" charset="-78"/>
              </a:rPr>
              <a:t>B</a:t>
            </a:r>
            <a:r>
              <a:rPr lang="en-US" altLang="zh-TW" sz="2000" dirty="0" smtClean="0">
                <a:cs typeface="B Zar" panose="00000400000000000000" pitchFamily="2" charset="-78"/>
              </a:rPr>
              <a:t>	</a:t>
            </a:r>
            <a:endParaRPr lang="en-US" altLang="zh-TW" sz="2000" dirty="0">
              <a:effectLst/>
              <a:latin typeface="Verdana" pitchFamily="34" charset="0"/>
              <a:cs typeface="B Zar" panose="00000400000000000000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(ميان ترتيب بازگشتي)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13</a:t>
            </a:fld>
            <a:endParaRPr lang="en-US">
              <a:cs typeface="B Zar" panose="00000400000000000000" pitchFamily="2" charset="-78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455613" y="1125538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tabLst/>
              <a:defRPr/>
            </a:pPr>
            <a:endParaRPr kumimoji="1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cs typeface="B Zar" panose="00000400000000000000" pitchFamily="2" charset="-78"/>
            </a:endParaRPr>
          </a:p>
        </p:txBody>
      </p:sp>
      <p:pic>
        <p:nvPicPr>
          <p:cNvPr id="51" name="Picture 5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7" t="9502" r="23068" b="13871"/>
          <a:stretch>
            <a:fillRect/>
          </a:stretch>
        </p:blipFill>
        <p:spPr bwMode="auto">
          <a:xfrm>
            <a:off x="3132138" y="2657475"/>
            <a:ext cx="5891212" cy="3467554"/>
          </a:xfrm>
          <a:prstGeom prst="rect">
            <a:avLst/>
          </a:prstGeom>
          <a:noFill/>
        </p:spPr>
      </p:pic>
      <p:pic>
        <p:nvPicPr>
          <p:cNvPr id="52" name="Picture 4" descr="p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053" b="11853"/>
          <a:stretch>
            <a:fillRect/>
          </a:stretch>
        </p:blipFill>
        <p:spPr bwMode="auto">
          <a:xfrm>
            <a:off x="177800" y="1989138"/>
            <a:ext cx="4249738" cy="2786062"/>
          </a:xfrm>
          <a:prstGeom prst="rect">
            <a:avLst/>
          </a:prstGeom>
          <a:noFill/>
        </p:spPr>
      </p:pic>
      <p:sp>
        <p:nvSpPr>
          <p:cNvPr id="53" name="Line 6"/>
          <p:cNvSpPr>
            <a:spLocks noChangeShapeType="1"/>
          </p:cNvSpPr>
          <p:nvPr/>
        </p:nvSpPr>
        <p:spPr bwMode="auto">
          <a:xfrm flipH="1">
            <a:off x="4211638" y="3429000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 flipH="1">
            <a:off x="3924300" y="3644900"/>
            <a:ext cx="12239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 flipH="1">
            <a:off x="4356100" y="3933825"/>
            <a:ext cx="792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148263" y="32131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L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5148263" y="34940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V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148263" y="370998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R</a:t>
            </a: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1042988" y="3284538"/>
            <a:ext cx="316865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1042988" y="3500438"/>
            <a:ext cx="2881312" cy="288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1042988" y="3789363"/>
            <a:ext cx="331311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2" name="Oval 26"/>
          <p:cNvSpPr>
            <a:spLocks noChangeArrowheads="1"/>
          </p:cNvSpPr>
          <p:nvPr/>
        </p:nvSpPr>
        <p:spPr bwMode="auto">
          <a:xfrm>
            <a:off x="7488238" y="2874963"/>
            <a:ext cx="360362" cy="3603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99425" y="3429000"/>
            <a:ext cx="360363" cy="360363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4" name="Oval 28"/>
          <p:cNvSpPr>
            <a:spLocks noChangeArrowheads="1"/>
          </p:cNvSpPr>
          <p:nvPr/>
        </p:nvSpPr>
        <p:spPr bwMode="auto">
          <a:xfrm>
            <a:off x="6911975" y="3392488"/>
            <a:ext cx="360363" cy="3603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7505700" y="3932238"/>
            <a:ext cx="360363" cy="3603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6" name="Oval 30"/>
          <p:cNvSpPr>
            <a:spLocks noChangeArrowheads="1"/>
          </p:cNvSpPr>
          <p:nvPr/>
        </p:nvSpPr>
        <p:spPr bwMode="auto">
          <a:xfrm>
            <a:off x="6300788" y="3897313"/>
            <a:ext cx="360362" cy="3603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7" name="Oval 31"/>
          <p:cNvSpPr>
            <a:spLocks noChangeArrowheads="1"/>
          </p:cNvSpPr>
          <p:nvPr/>
        </p:nvSpPr>
        <p:spPr bwMode="auto">
          <a:xfrm>
            <a:off x="5703888" y="4418013"/>
            <a:ext cx="360362" cy="3603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6894513" y="4462463"/>
            <a:ext cx="360362" cy="3603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69" name="Oval 33"/>
          <p:cNvSpPr>
            <a:spLocks noChangeArrowheads="1"/>
          </p:cNvSpPr>
          <p:nvPr/>
        </p:nvSpPr>
        <p:spPr bwMode="auto">
          <a:xfrm>
            <a:off x="5076825" y="4940300"/>
            <a:ext cx="360363" cy="360363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0" name="Oval 34"/>
          <p:cNvSpPr>
            <a:spLocks noChangeArrowheads="1"/>
          </p:cNvSpPr>
          <p:nvPr/>
        </p:nvSpPr>
        <p:spPr bwMode="auto">
          <a:xfrm>
            <a:off x="6299200" y="5013325"/>
            <a:ext cx="360363" cy="360363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5795963" y="27813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cs typeface="B Zar" panose="00000400000000000000" pitchFamily="2" charset="-78"/>
              </a:rPr>
              <a:t>ptr</a:t>
            </a:r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>
            <a:off x="6300788" y="2997200"/>
            <a:ext cx="1150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3" name="Line 37"/>
          <p:cNvSpPr>
            <a:spLocks noChangeShapeType="1"/>
          </p:cNvSpPr>
          <p:nvPr/>
        </p:nvSpPr>
        <p:spPr bwMode="auto">
          <a:xfrm>
            <a:off x="6300788" y="2997200"/>
            <a:ext cx="719137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>
            <a:off x="6300788" y="2997200"/>
            <a:ext cx="14287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5" name="Line 39"/>
          <p:cNvSpPr>
            <a:spLocks noChangeShapeType="1"/>
          </p:cNvSpPr>
          <p:nvPr/>
        </p:nvSpPr>
        <p:spPr bwMode="auto">
          <a:xfrm flipH="1">
            <a:off x="5867400" y="2997200"/>
            <a:ext cx="433388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>
            <a:off x="5219700" y="2997200"/>
            <a:ext cx="1081088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7" name="Line 41"/>
          <p:cNvSpPr>
            <a:spLocks noChangeShapeType="1"/>
          </p:cNvSpPr>
          <p:nvPr/>
        </p:nvSpPr>
        <p:spPr bwMode="auto">
          <a:xfrm>
            <a:off x="6300788" y="2997200"/>
            <a:ext cx="142875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8" name="Line 42"/>
          <p:cNvSpPr>
            <a:spLocks noChangeShapeType="1"/>
          </p:cNvSpPr>
          <p:nvPr/>
        </p:nvSpPr>
        <p:spPr bwMode="auto">
          <a:xfrm>
            <a:off x="6300788" y="2997200"/>
            <a:ext cx="792162" cy="1439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79" name="Line 43"/>
          <p:cNvSpPr>
            <a:spLocks noChangeShapeType="1"/>
          </p:cNvSpPr>
          <p:nvPr/>
        </p:nvSpPr>
        <p:spPr bwMode="auto">
          <a:xfrm>
            <a:off x="6300788" y="2997200"/>
            <a:ext cx="1223962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80" name="Line 44"/>
          <p:cNvSpPr>
            <a:spLocks noChangeShapeType="1"/>
          </p:cNvSpPr>
          <p:nvPr/>
        </p:nvSpPr>
        <p:spPr bwMode="auto">
          <a:xfrm>
            <a:off x="6300788" y="2997200"/>
            <a:ext cx="1800225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81" name="Rectangle 45"/>
          <p:cNvSpPr>
            <a:spLocks noChangeArrowheads="1"/>
          </p:cNvSpPr>
          <p:nvPr/>
        </p:nvSpPr>
        <p:spPr bwMode="auto">
          <a:xfrm>
            <a:off x="755650" y="2997200"/>
            <a:ext cx="1008063" cy="287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82" name="Text Box 46"/>
          <p:cNvSpPr txBox="1">
            <a:spLocks noChangeArrowheads="1"/>
          </p:cNvSpPr>
          <p:nvPr/>
        </p:nvSpPr>
        <p:spPr bwMode="auto">
          <a:xfrm>
            <a:off x="4786313" y="1844675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output:</a:t>
            </a:r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5885739" y="1844675"/>
            <a:ext cx="36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A</a:t>
            </a: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6194364" y="1844675"/>
            <a:ext cx="301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/</a:t>
            </a:r>
          </a:p>
        </p:txBody>
      </p:sp>
      <p:sp>
        <p:nvSpPr>
          <p:cNvPr id="85" name="Rectangle 49"/>
          <p:cNvSpPr>
            <a:spLocks noChangeArrowheads="1"/>
          </p:cNvSpPr>
          <p:nvPr/>
        </p:nvSpPr>
        <p:spPr bwMode="auto">
          <a:xfrm>
            <a:off x="6438220" y="1844675"/>
            <a:ext cx="365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B</a:t>
            </a:r>
          </a:p>
        </p:txBody>
      </p:sp>
      <p:sp>
        <p:nvSpPr>
          <p:cNvPr id="86" name="Rectangle 50"/>
          <p:cNvSpPr>
            <a:spLocks noChangeArrowheads="1"/>
          </p:cNvSpPr>
          <p:nvPr/>
        </p:nvSpPr>
        <p:spPr bwMode="auto">
          <a:xfrm>
            <a:off x="6609793" y="18446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87" name="Rectangle 51"/>
          <p:cNvSpPr>
            <a:spLocks noChangeArrowheads="1"/>
          </p:cNvSpPr>
          <p:nvPr/>
        </p:nvSpPr>
        <p:spPr bwMode="auto">
          <a:xfrm>
            <a:off x="6911263" y="184467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C</a:t>
            </a:r>
          </a:p>
        </p:txBody>
      </p:sp>
      <p:sp>
        <p:nvSpPr>
          <p:cNvPr id="88" name="Rectangle 52"/>
          <p:cNvSpPr>
            <a:spLocks noChangeArrowheads="1"/>
          </p:cNvSpPr>
          <p:nvPr/>
        </p:nvSpPr>
        <p:spPr bwMode="auto">
          <a:xfrm>
            <a:off x="7109856" y="18446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89" name="Rectangle 53"/>
          <p:cNvSpPr>
            <a:spLocks noChangeArrowheads="1"/>
          </p:cNvSpPr>
          <p:nvPr/>
        </p:nvSpPr>
        <p:spPr bwMode="auto">
          <a:xfrm>
            <a:off x="7362825" y="1844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D</a:t>
            </a:r>
          </a:p>
        </p:txBody>
      </p:sp>
      <p:sp>
        <p:nvSpPr>
          <p:cNvPr id="90" name="Rectangle 54"/>
          <p:cNvSpPr>
            <a:spLocks noChangeArrowheads="1"/>
          </p:cNvSpPr>
          <p:nvPr/>
        </p:nvSpPr>
        <p:spPr bwMode="auto">
          <a:xfrm>
            <a:off x="7620489" y="1844675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+</a:t>
            </a:r>
          </a:p>
        </p:txBody>
      </p:sp>
      <p:sp>
        <p:nvSpPr>
          <p:cNvPr id="91" name="Rectangle 55"/>
          <p:cNvSpPr>
            <a:spLocks noChangeArrowheads="1"/>
          </p:cNvSpPr>
          <p:nvPr/>
        </p:nvSpPr>
        <p:spPr bwMode="auto">
          <a:xfrm>
            <a:off x="7959123" y="184467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2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2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grpId="3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3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xit" presetSubtype="0" fill="hold" grpId="3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3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59" grpId="10" animBg="1"/>
      <p:bldP spid="59" grpId="11" animBg="1"/>
      <p:bldP spid="59" grpId="12" animBg="1"/>
      <p:bldP spid="59" grpId="13" animBg="1"/>
      <p:bldP spid="59" grpId="14" animBg="1"/>
      <p:bldP spid="59" grpId="15" animBg="1"/>
      <p:bldP spid="59" grpId="16" animBg="1"/>
      <p:bldP spid="59" grpId="17" animBg="1"/>
      <p:bldP spid="60" grpId="0" animBg="1"/>
      <p:bldP spid="60" grpId="1" animBg="1"/>
      <p:bldP spid="60" grpId="2" animBg="1"/>
      <p:bldP spid="60" grpId="3" animBg="1"/>
      <p:bldP spid="60" grpId="4" animBg="1"/>
      <p:bldP spid="60" grpId="5" animBg="1"/>
      <p:bldP spid="60" grpId="6" animBg="1"/>
      <p:bldP spid="60" grpId="7" animBg="1"/>
      <p:bldP spid="60" grpId="8" animBg="1"/>
      <p:bldP spid="60" grpId="9" animBg="1"/>
      <p:bldP spid="60" grpId="10" animBg="1"/>
      <p:bldP spid="60" grpId="11" animBg="1"/>
      <p:bldP spid="60" grpId="12" animBg="1"/>
      <p:bldP spid="60" grpId="13" animBg="1"/>
      <p:bldP spid="60" grpId="14" animBg="1"/>
      <p:bldP spid="60" grpId="15" animBg="1"/>
      <p:bldP spid="60" grpId="16" animBg="1"/>
      <p:bldP spid="60" grpId="17" animBg="1"/>
      <p:bldP spid="61" grpId="0" animBg="1"/>
      <p:bldP spid="61" grpId="1" animBg="1"/>
      <p:bldP spid="61" grpId="2" animBg="1"/>
      <p:bldP spid="61" grpId="3" animBg="1"/>
      <p:bldP spid="61" grpId="4" animBg="1"/>
      <p:bldP spid="61" grpId="5" animBg="1"/>
      <p:bldP spid="61" grpId="6" animBg="1"/>
      <p:bldP spid="61" grpId="7" animBg="1"/>
      <p:bldP spid="61" grpId="8" animBg="1"/>
      <p:bldP spid="61" grpId="9" animBg="1"/>
      <p:bldP spid="61" grpId="10" animBg="1"/>
      <p:bldP spid="61" grpId="11" animBg="1"/>
      <p:bldP spid="61" grpId="12" animBg="1"/>
      <p:bldP spid="61" grpId="13" animBg="1"/>
      <p:bldP spid="61" grpId="14" animBg="1"/>
      <p:bldP spid="61" grpId="15" animBg="1"/>
      <p:bldP spid="61" grpId="16" animBg="1"/>
      <p:bldP spid="61" grpId="17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5" grpId="0" animBg="1"/>
      <p:bldP spid="75" grpId="1" animBg="1"/>
      <p:bldP spid="75" grpId="2" animBg="1"/>
      <p:bldP spid="75" grpId="3" animBg="1"/>
      <p:bldP spid="75" grpId="4" animBg="1"/>
      <p:bldP spid="75" grpId="5" animBg="1"/>
      <p:bldP spid="76" grpId="0" animBg="1"/>
      <p:bldP spid="76" grpId="1" animBg="1"/>
      <p:bldP spid="76" grpId="2" animBg="1"/>
      <p:bldP spid="76" grpId="3" animBg="1"/>
      <p:bldP spid="76" grpId="4" animBg="1"/>
      <p:bldP spid="76" grpId="5" animBg="1"/>
      <p:bldP spid="77" grpId="0" animBg="1"/>
      <p:bldP spid="77" grpId="1" animBg="1"/>
      <p:bldP spid="77" grpId="2" animBg="1"/>
      <p:bldP spid="77" grpId="3" animBg="1"/>
      <p:bldP spid="77" grpId="4" animBg="1"/>
      <p:bldP spid="77" grpId="5" animBg="1"/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1" grpId="14" animBg="1"/>
      <p:bldP spid="81" grpId="15" animBg="1"/>
      <p:bldP spid="81" grpId="16" animBg="1"/>
      <p:bldP spid="81" grpId="17" animBg="1"/>
      <p:bldP spid="81" grpId="18" animBg="1"/>
      <p:bldP spid="81" grpId="19" animBg="1"/>
      <p:bldP spid="81" grpId="20" animBg="1"/>
      <p:bldP spid="81" grpId="21" animBg="1"/>
      <p:bldP spid="81" grpId="22" animBg="1"/>
      <p:bldP spid="81" grpId="23" animBg="1"/>
      <p:bldP spid="81" grpId="24" animBg="1"/>
      <p:bldP spid="81" grpId="25" animBg="1"/>
      <p:bldP spid="81" grpId="26" animBg="1"/>
      <p:bldP spid="81" grpId="27" animBg="1"/>
      <p:bldP spid="81" grpId="28" animBg="1"/>
      <p:bldP spid="81" grpId="29" animBg="1"/>
      <p:bldP spid="81" grpId="30" animBg="1"/>
      <p:bldP spid="81" grpId="31" animBg="1"/>
      <p:bldP spid="81" grpId="32" animBg="1"/>
      <p:bldP spid="81" grpId="33" animBg="1"/>
      <p:bldP spid="81" grpId="34" animBg="1"/>
      <p:bldP spid="81" grpId="35" animBg="1"/>
      <p:bldP spid="81" grpId="36" animBg="1"/>
      <p:bldP spid="81" grpId="37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(پيش ترتيب بازگشتي)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14</a:t>
            </a:fld>
            <a:endParaRPr lang="en-US">
              <a:cs typeface="B Zar" panose="00000400000000000000" pitchFamily="2" charset="-78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95288" y="1184275"/>
            <a:ext cx="82931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tabLst/>
              <a:defRPr/>
            </a:pPr>
            <a:endParaRPr kumimoji="1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cs typeface="B Zar" panose="00000400000000000000" pitchFamily="2" charset="-78"/>
            </a:endParaRPr>
          </a:p>
        </p:txBody>
      </p:sp>
      <p:pic>
        <p:nvPicPr>
          <p:cNvPr id="28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7" t="9502" r="23068" b="17078"/>
          <a:stretch>
            <a:fillRect/>
          </a:stretch>
        </p:blipFill>
        <p:spPr bwMode="auto">
          <a:xfrm>
            <a:off x="3132138" y="2657475"/>
            <a:ext cx="5891212" cy="3322411"/>
          </a:xfrm>
          <a:prstGeom prst="rect">
            <a:avLst/>
          </a:prstGeom>
          <a:noFill/>
        </p:spPr>
      </p:pic>
      <p:pic>
        <p:nvPicPr>
          <p:cNvPr id="29" name="Picture 5" descr="p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659" b="13175"/>
          <a:stretch>
            <a:fillRect/>
          </a:stretch>
        </p:blipFill>
        <p:spPr bwMode="auto">
          <a:xfrm>
            <a:off x="179388" y="2033588"/>
            <a:ext cx="4464050" cy="2712583"/>
          </a:xfrm>
          <a:prstGeom prst="rect">
            <a:avLst/>
          </a:prstGeom>
          <a:noFill/>
        </p:spPr>
      </p:pic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4354513" y="3644900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>
            <a:off x="4067175" y="3429000"/>
            <a:ext cx="12239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4498975" y="3933825"/>
            <a:ext cx="792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292725" y="32131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V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5292725" y="34226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L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292725" y="370998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R</a:t>
            </a: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4786313" y="1844675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output:</a:t>
            </a: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6723939" y="1844675"/>
            <a:ext cx="36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A</a:t>
            </a:r>
          </a:p>
        </p:txBody>
      </p: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6502339" y="1844675"/>
            <a:ext cx="301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/</a:t>
            </a:r>
          </a:p>
        </p:txBody>
      </p:sp>
      <p:sp>
        <p:nvSpPr>
          <p:cNvPr id="39" name="Rectangle 44"/>
          <p:cNvSpPr>
            <a:spLocks noChangeArrowheads="1"/>
          </p:cNvSpPr>
          <p:nvPr/>
        </p:nvSpPr>
        <p:spPr bwMode="auto">
          <a:xfrm>
            <a:off x="7014483" y="1844675"/>
            <a:ext cx="365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B</a:t>
            </a:r>
          </a:p>
        </p:txBody>
      </p: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6019243" y="18446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7344651" y="184467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C</a:t>
            </a: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6235143" y="18446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7623175" y="1844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D</a:t>
            </a: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5748827" y="1844675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+</a:t>
            </a:r>
          </a:p>
        </p:txBody>
      </p:sp>
      <p:sp>
        <p:nvSpPr>
          <p:cNvPr id="45" name="Rectangle 50"/>
          <p:cNvSpPr>
            <a:spLocks noChangeArrowheads="1"/>
          </p:cNvSpPr>
          <p:nvPr/>
        </p:nvSpPr>
        <p:spPr bwMode="auto">
          <a:xfrm>
            <a:off x="7959123" y="184467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15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7" t="9502" r="23068" b="16757"/>
          <a:stretch>
            <a:fillRect/>
          </a:stretch>
        </p:blipFill>
        <p:spPr bwMode="auto">
          <a:xfrm>
            <a:off x="3132138" y="2657475"/>
            <a:ext cx="5891212" cy="3336925"/>
          </a:xfrm>
          <a:prstGeom prst="rect">
            <a:avLst/>
          </a:prstGeom>
          <a:noFill/>
        </p:spPr>
      </p:pic>
      <p:pic>
        <p:nvPicPr>
          <p:cNvPr id="9" name="Picture 5" descr="p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410" b="11192"/>
          <a:stretch>
            <a:fillRect/>
          </a:stretch>
        </p:blipFill>
        <p:spPr bwMode="auto">
          <a:xfrm>
            <a:off x="187325" y="1998663"/>
            <a:ext cx="4600575" cy="2805566"/>
          </a:xfrm>
          <a:prstGeom prst="rect">
            <a:avLst/>
          </a:prstGeom>
          <a:noFill/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4572000" y="3716338"/>
            <a:ext cx="792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427538" y="3500438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3924300" y="3933825"/>
            <a:ext cx="1439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/>
            <a:endParaRPr lang="fa-IR">
              <a:cs typeface="B Zar" panose="00000400000000000000" pitchFamily="2" charset="-7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292725" y="3279775"/>
            <a:ext cx="2873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>
                <a:solidFill>
                  <a:schemeClr val="accent2"/>
                </a:solidFill>
                <a:latin typeface="Verdana" pitchFamily="34" charset="0"/>
                <a:cs typeface="B Zar" panose="00000400000000000000" pitchFamily="2" charset="-78"/>
              </a:rPr>
              <a:t>L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92725" y="3500438"/>
            <a:ext cx="2873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>
                <a:solidFill>
                  <a:schemeClr val="accent2"/>
                </a:solidFill>
                <a:latin typeface="Verdana" pitchFamily="34" charset="0"/>
                <a:cs typeface="B Zar" panose="00000400000000000000" pitchFamily="2" charset="-78"/>
              </a:rPr>
              <a:t>R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292725" y="3716338"/>
            <a:ext cx="2873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>
                <a:solidFill>
                  <a:schemeClr val="accent2"/>
                </a:solidFill>
                <a:latin typeface="Verdana" pitchFamily="34" charset="0"/>
                <a:cs typeface="B Zar" panose="00000400000000000000" pitchFamily="2" charset="-78"/>
              </a:rPr>
              <a:t>V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146675" y="184467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zh-TW" sz="2400">
                <a:cs typeface="B Zar" panose="00000400000000000000" pitchFamily="2" charset="-78"/>
              </a:rPr>
              <a:t>output: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6227763" y="184467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 dirty="0">
                <a:cs typeface="B Zar" panose="00000400000000000000" pitchFamily="2" charset="-78"/>
              </a:rPr>
              <a:t>A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6877050" y="1844675"/>
            <a:ext cx="301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/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6561138" y="1844675"/>
            <a:ext cx="365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 dirty="0">
                <a:cs typeface="B Zar" panose="00000400000000000000" pitchFamily="2" charset="-78"/>
              </a:rPr>
              <a:t>B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7885113" y="18446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*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7092950" y="184467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C</a:t>
            </a: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7380288" y="18446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*</a:t>
            </a:r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7596188" y="18446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D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8386763" y="1844675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+</a:t>
            </a: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8101013" y="184467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altLang="zh-TW" sz="2400">
                <a:cs typeface="B Zar" panose="00000400000000000000" pitchFamily="2" charset="-78"/>
              </a:rPr>
              <a:t>E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(پس ترتيب بازگشتي)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(ميان ترتيب به روش تکرار)</a:t>
            </a:r>
          </a:p>
        </p:txBody>
      </p:sp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391886" y="1567543"/>
            <a:ext cx="8055428" cy="402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fa-IR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4DC"/>
                </a:solidFill>
                <a:effectLst/>
                <a:uLnTx/>
                <a:uFillTx/>
                <a:latin typeface="+mn-lt"/>
                <a:cs typeface="B Zar" panose="00000400000000000000" pitchFamily="2" charset="-78"/>
              </a:rPr>
              <a:t>پيمايش ميان ترتيب </a:t>
            </a:r>
          </a:p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a-IR" altLang="zh-TW" sz="2800" kern="0" dirty="0" smtClean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در پيمايش ميان ترتيب حرکت به سمت پايين درخت و نيز به سمت چپ انجام مي شود و اين عمل تا آخرين گره صورت مي گيرد. </a:t>
            </a:r>
          </a:p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a-IR" altLang="zh-TW" sz="2800" kern="0" dirty="0" smtClean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آنگاه مي توان گره را ملاقات کرد، يک گره به سمت راست حرکت کرد و به همين ترتيب به کار خود ادامه داد. </a:t>
            </a:r>
          </a:p>
          <a:p>
            <a:pPr marL="342900" marR="0" lvl="0" indent="-342900" algn="just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a-IR" altLang="zh-TW" sz="2800" kern="0" dirty="0" smtClean="0">
                <a:solidFill>
                  <a:srgbClr val="000000"/>
                </a:solidFill>
                <a:latin typeface="+mn-lt"/>
                <a:cs typeface="B Zar" panose="00000400000000000000" pitchFamily="2" charset="-78"/>
              </a:rPr>
              <a:t>اگر نتوانيم به سمت راست حرکت کنيم يک گره يا بيشتر به عقب بر مي گرديم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17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98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7" t="9502" r="23068" b="14202"/>
          <a:stretch>
            <a:fillRect/>
          </a:stretch>
        </p:blipFill>
        <p:spPr bwMode="auto">
          <a:xfrm>
            <a:off x="3132138" y="2730500"/>
            <a:ext cx="5891212" cy="3452586"/>
          </a:xfrm>
          <a:prstGeom prst="rect">
            <a:avLst/>
          </a:prstGeom>
          <a:noFill/>
        </p:spPr>
      </p:pic>
      <p:pic>
        <p:nvPicPr>
          <p:cNvPr id="99" name="Picture 5" descr="p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76" r="17035" b="10321"/>
          <a:stretch>
            <a:fillRect/>
          </a:stretch>
        </p:blipFill>
        <p:spPr bwMode="auto">
          <a:xfrm>
            <a:off x="107950" y="1773238"/>
            <a:ext cx="5337175" cy="2813276"/>
          </a:xfrm>
          <a:prstGeom prst="rect">
            <a:avLst/>
          </a:prstGeom>
          <a:noFill/>
        </p:spPr>
      </p:pic>
      <p:sp>
        <p:nvSpPr>
          <p:cNvPr id="100" name="Line 6"/>
          <p:cNvSpPr>
            <a:spLocks noChangeShapeType="1"/>
          </p:cNvSpPr>
          <p:nvPr/>
        </p:nvSpPr>
        <p:spPr bwMode="auto">
          <a:xfrm flipH="1">
            <a:off x="4500563" y="2924175"/>
            <a:ext cx="1150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1" name="Line 7"/>
          <p:cNvSpPr>
            <a:spLocks noChangeShapeType="1"/>
          </p:cNvSpPr>
          <p:nvPr/>
        </p:nvSpPr>
        <p:spPr bwMode="auto">
          <a:xfrm flipH="1">
            <a:off x="5292725" y="3357563"/>
            <a:ext cx="358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2" name="Line 8"/>
          <p:cNvSpPr>
            <a:spLocks noChangeShapeType="1"/>
          </p:cNvSpPr>
          <p:nvPr/>
        </p:nvSpPr>
        <p:spPr bwMode="auto">
          <a:xfrm flipH="1">
            <a:off x="4643438" y="3141663"/>
            <a:ext cx="7207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3" name="Line 9"/>
          <p:cNvSpPr>
            <a:spLocks noChangeShapeType="1"/>
          </p:cNvSpPr>
          <p:nvPr/>
        </p:nvSpPr>
        <p:spPr bwMode="auto">
          <a:xfrm flipH="1">
            <a:off x="3348038" y="3789363"/>
            <a:ext cx="21605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4" name="Line 10"/>
          <p:cNvSpPr>
            <a:spLocks noChangeShapeType="1"/>
          </p:cNvSpPr>
          <p:nvPr/>
        </p:nvSpPr>
        <p:spPr bwMode="auto">
          <a:xfrm flipH="1">
            <a:off x="3419475" y="4005263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 flipV="1">
            <a:off x="5364163" y="2924175"/>
            <a:ext cx="0" cy="2174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 flipV="1">
            <a:off x="5508625" y="3357563"/>
            <a:ext cx="0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5580063" y="27082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L</a:t>
            </a:r>
          </a:p>
        </p:txBody>
      </p:sp>
      <p:sp>
        <p:nvSpPr>
          <p:cNvPr id="108" name="Text Box 15"/>
          <p:cNvSpPr txBox="1">
            <a:spLocks noChangeArrowheads="1"/>
          </p:cNvSpPr>
          <p:nvPr/>
        </p:nvSpPr>
        <p:spPr bwMode="auto">
          <a:xfrm>
            <a:off x="5580063" y="31416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V</a:t>
            </a:r>
          </a:p>
        </p:txBody>
      </p:sp>
      <p:sp>
        <p:nvSpPr>
          <p:cNvPr id="109" name="Text Box 16"/>
          <p:cNvSpPr txBox="1">
            <a:spLocks noChangeArrowheads="1"/>
          </p:cNvSpPr>
          <p:nvPr/>
        </p:nvSpPr>
        <p:spPr bwMode="auto">
          <a:xfrm>
            <a:off x="5580063" y="37893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smtClean="0">
                <a:ln>
                  <a:noFill/>
                </a:ln>
                <a:solidFill>
                  <a:srgbClr val="54547A"/>
                </a:solidFill>
                <a:effectLst/>
                <a:uLnTx/>
                <a:uFillTx/>
                <a:latin typeface="Verdana" pitchFamily="34" charset="0"/>
                <a:cs typeface="B Zar" panose="00000400000000000000" pitchFamily="2" charset="-78"/>
              </a:rPr>
              <a:t>R</a:t>
            </a:r>
          </a:p>
        </p:txBody>
      </p:sp>
      <p:grpSp>
        <p:nvGrpSpPr>
          <p:cNvPr id="110" name="Group 20"/>
          <p:cNvGrpSpPr>
            <a:grpSpLocks/>
          </p:cNvGrpSpPr>
          <p:nvPr/>
        </p:nvGrpSpPr>
        <p:grpSpPr bwMode="auto">
          <a:xfrm>
            <a:off x="5651500" y="1773238"/>
            <a:ext cx="3313113" cy="792162"/>
            <a:chOff x="3560" y="1117"/>
            <a:chExt cx="2087" cy="499"/>
          </a:xfrm>
        </p:grpSpPr>
        <p:sp>
          <p:nvSpPr>
            <p:cNvPr id="111" name="Line 17"/>
            <p:cNvSpPr>
              <a:spLocks noChangeShapeType="1"/>
            </p:cNvSpPr>
            <p:nvPr/>
          </p:nvSpPr>
          <p:spPr bwMode="auto">
            <a:xfrm>
              <a:off x="3560" y="1117"/>
              <a:ext cx="2087" cy="0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12" name="Line 18"/>
            <p:cNvSpPr>
              <a:spLocks noChangeShapeType="1"/>
            </p:cNvSpPr>
            <p:nvPr/>
          </p:nvSpPr>
          <p:spPr bwMode="auto">
            <a:xfrm>
              <a:off x="3560" y="1616"/>
              <a:ext cx="2087" cy="0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13" name="Line 19"/>
            <p:cNvSpPr>
              <a:spLocks noChangeShapeType="1"/>
            </p:cNvSpPr>
            <p:nvPr/>
          </p:nvSpPr>
          <p:spPr bwMode="auto">
            <a:xfrm>
              <a:off x="5647" y="1117"/>
              <a:ext cx="0" cy="499"/>
            </a:xfrm>
            <a:prstGeom prst="line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</p:grpSp>
      <p:grpSp>
        <p:nvGrpSpPr>
          <p:cNvPr id="114" name="Group 24"/>
          <p:cNvGrpSpPr>
            <a:grpSpLocks/>
          </p:cNvGrpSpPr>
          <p:nvPr/>
        </p:nvGrpSpPr>
        <p:grpSpPr bwMode="auto">
          <a:xfrm>
            <a:off x="8604250" y="1766888"/>
            <a:ext cx="360363" cy="798512"/>
            <a:chOff x="5420" y="1113"/>
            <a:chExt cx="227" cy="503"/>
          </a:xfrm>
        </p:grpSpPr>
        <p:sp>
          <p:nvSpPr>
            <p:cNvPr id="115" name="Rectangle 21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16" name="Text Box 22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</a:t>
              </a:r>
            </a:p>
          </p:txBody>
        </p:sp>
        <p:sp>
          <p:nvSpPr>
            <p:cNvPr id="117" name="Text Box 23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+</a:t>
              </a:r>
            </a:p>
          </p:txBody>
        </p:sp>
      </p:grp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827088" y="2852738"/>
            <a:ext cx="3673475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19" name="Rectangle 26"/>
          <p:cNvSpPr>
            <a:spLocks noChangeArrowheads="1"/>
          </p:cNvSpPr>
          <p:nvPr/>
        </p:nvSpPr>
        <p:spPr bwMode="auto">
          <a:xfrm>
            <a:off x="1042988" y="3068638"/>
            <a:ext cx="1657350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827088" y="3284538"/>
            <a:ext cx="2016125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1" name="Rectangle 28"/>
          <p:cNvSpPr>
            <a:spLocks noChangeArrowheads="1"/>
          </p:cNvSpPr>
          <p:nvPr/>
        </p:nvSpPr>
        <p:spPr bwMode="auto">
          <a:xfrm>
            <a:off x="827088" y="3500438"/>
            <a:ext cx="1008062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2" name="Rectangle 29"/>
          <p:cNvSpPr>
            <a:spLocks noChangeArrowheads="1"/>
          </p:cNvSpPr>
          <p:nvPr/>
        </p:nvSpPr>
        <p:spPr bwMode="auto">
          <a:xfrm>
            <a:off x="1908175" y="3500438"/>
            <a:ext cx="647700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3" name="Rectangle 30"/>
          <p:cNvSpPr>
            <a:spLocks noChangeArrowheads="1"/>
          </p:cNvSpPr>
          <p:nvPr/>
        </p:nvSpPr>
        <p:spPr bwMode="auto">
          <a:xfrm>
            <a:off x="827088" y="3716338"/>
            <a:ext cx="2520950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4" name="Rectangle 31"/>
          <p:cNvSpPr>
            <a:spLocks noChangeArrowheads="1"/>
          </p:cNvSpPr>
          <p:nvPr/>
        </p:nvSpPr>
        <p:spPr bwMode="auto">
          <a:xfrm>
            <a:off x="827088" y="3897313"/>
            <a:ext cx="2592387" cy="1444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5" name="Text Box 32"/>
          <p:cNvSpPr txBox="1">
            <a:spLocks noChangeArrowheads="1"/>
          </p:cNvSpPr>
          <p:nvPr/>
        </p:nvSpPr>
        <p:spPr bwMode="auto">
          <a:xfrm>
            <a:off x="8099425" y="5708650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cs typeface="B Zar" panose="00000400000000000000" pitchFamily="2" charset="-78"/>
              </a:rPr>
              <a:t>node</a:t>
            </a:r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 flipH="1" flipV="1">
            <a:off x="7667625" y="3284538"/>
            <a:ext cx="865188" cy="252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7" name="Line 35"/>
          <p:cNvSpPr>
            <a:spLocks noChangeShapeType="1"/>
          </p:cNvSpPr>
          <p:nvPr/>
        </p:nvSpPr>
        <p:spPr bwMode="auto">
          <a:xfrm flipH="1" flipV="1">
            <a:off x="7235825" y="3716338"/>
            <a:ext cx="1296988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8" name="Line 36"/>
          <p:cNvSpPr>
            <a:spLocks noChangeShapeType="1"/>
          </p:cNvSpPr>
          <p:nvPr/>
        </p:nvSpPr>
        <p:spPr bwMode="auto">
          <a:xfrm flipH="1" flipV="1">
            <a:off x="6659563" y="4221163"/>
            <a:ext cx="1873250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29" name="Line 37"/>
          <p:cNvSpPr>
            <a:spLocks noChangeShapeType="1"/>
          </p:cNvSpPr>
          <p:nvPr/>
        </p:nvSpPr>
        <p:spPr bwMode="auto">
          <a:xfrm flipH="1" flipV="1">
            <a:off x="6011863" y="4724400"/>
            <a:ext cx="2520950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30" name="Line 38"/>
          <p:cNvSpPr>
            <a:spLocks noChangeShapeType="1"/>
          </p:cNvSpPr>
          <p:nvPr/>
        </p:nvSpPr>
        <p:spPr bwMode="auto">
          <a:xfrm flipH="1" flipV="1">
            <a:off x="5435600" y="5229225"/>
            <a:ext cx="3097213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31" name="Line 39"/>
          <p:cNvSpPr>
            <a:spLocks noChangeShapeType="1"/>
          </p:cNvSpPr>
          <p:nvPr/>
        </p:nvSpPr>
        <p:spPr bwMode="auto">
          <a:xfrm flipH="1" flipV="1">
            <a:off x="6659563" y="5300663"/>
            <a:ext cx="187325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32" name="Line 40"/>
          <p:cNvSpPr>
            <a:spLocks noChangeShapeType="1"/>
          </p:cNvSpPr>
          <p:nvPr/>
        </p:nvSpPr>
        <p:spPr bwMode="auto">
          <a:xfrm flipH="1" flipV="1">
            <a:off x="7235825" y="4797425"/>
            <a:ext cx="1296988" cy="1008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33" name="Line 41"/>
          <p:cNvSpPr>
            <a:spLocks noChangeShapeType="1"/>
          </p:cNvSpPr>
          <p:nvPr/>
        </p:nvSpPr>
        <p:spPr bwMode="auto">
          <a:xfrm flipH="1" flipV="1">
            <a:off x="7812088" y="4292600"/>
            <a:ext cx="720725" cy="1512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34" name="Line 42"/>
          <p:cNvSpPr>
            <a:spLocks noChangeShapeType="1"/>
          </p:cNvSpPr>
          <p:nvPr/>
        </p:nvSpPr>
        <p:spPr bwMode="auto">
          <a:xfrm flipH="1" flipV="1">
            <a:off x="8316913" y="3860800"/>
            <a:ext cx="215900" cy="1944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35" name="Text Box 43"/>
          <p:cNvSpPr txBox="1">
            <a:spLocks noChangeArrowheads="1"/>
          </p:cNvSpPr>
          <p:nvPr/>
        </p:nvSpPr>
        <p:spPr bwMode="auto">
          <a:xfrm>
            <a:off x="34925" y="563562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output:</a:t>
            </a:r>
          </a:p>
        </p:txBody>
      </p:sp>
      <p:sp>
        <p:nvSpPr>
          <p:cNvPr id="136" name="Rectangle 44"/>
          <p:cNvSpPr>
            <a:spLocks noChangeArrowheads="1"/>
          </p:cNvSpPr>
          <p:nvPr/>
        </p:nvSpPr>
        <p:spPr bwMode="auto">
          <a:xfrm>
            <a:off x="1017588" y="563562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A</a:t>
            </a:r>
          </a:p>
        </p:txBody>
      </p:sp>
      <p:sp>
        <p:nvSpPr>
          <p:cNvPr id="137" name="Rectangle 45"/>
          <p:cNvSpPr>
            <a:spLocks noChangeArrowheads="1"/>
          </p:cNvSpPr>
          <p:nvPr/>
        </p:nvSpPr>
        <p:spPr bwMode="auto">
          <a:xfrm>
            <a:off x="1279525" y="5635625"/>
            <a:ext cx="301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/</a:t>
            </a:r>
          </a:p>
        </p:txBody>
      </p:sp>
      <p:sp>
        <p:nvSpPr>
          <p:cNvPr id="138" name="Rectangle 46"/>
          <p:cNvSpPr>
            <a:spLocks noChangeArrowheads="1"/>
          </p:cNvSpPr>
          <p:nvPr/>
        </p:nvSpPr>
        <p:spPr bwMode="auto">
          <a:xfrm>
            <a:off x="1404938" y="5635625"/>
            <a:ext cx="365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B</a:t>
            </a:r>
          </a:p>
        </p:txBody>
      </p:sp>
      <p:sp>
        <p:nvSpPr>
          <p:cNvPr id="139" name="Rectangle 47"/>
          <p:cNvSpPr>
            <a:spLocks noChangeArrowheads="1"/>
          </p:cNvSpPr>
          <p:nvPr/>
        </p:nvSpPr>
        <p:spPr bwMode="auto">
          <a:xfrm>
            <a:off x="1620838" y="563562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140" name="Rectangle 48"/>
          <p:cNvSpPr>
            <a:spLocks noChangeArrowheads="1"/>
          </p:cNvSpPr>
          <p:nvPr/>
        </p:nvSpPr>
        <p:spPr bwMode="auto">
          <a:xfrm>
            <a:off x="1763713" y="563562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C</a:t>
            </a:r>
          </a:p>
        </p:txBody>
      </p:sp>
      <p:sp>
        <p:nvSpPr>
          <p:cNvPr id="141" name="Rectangle 49"/>
          <p:cNvSpPr>
            <a:spLocks noChangeArrowheads="1"/>
          </p:cNvSpPr>
          <p:nvPr/>
        </p:nvSpPr>
        <p:spPr bwMode="auto">
          <a:xfrm>
            <a:off x="2036763" y="563562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142" name="Rectangle 50"/>
          <p:cNvSpPr>
            <a:spLocks noChangeArrowheads="1"/>
          </p:cNvSpPr>
          <p:nvPr/>
        </p:nvSpPr>
        <p:spPr bwMode="auto">
          <a:xfrm>
            <a:off x="2197100" y="56356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D</a:t>
            </a:r>
          </a:p>
        </p:txBody>
      </p:sp>
      <p:sp>
        <p:nvSpPr>
          <p:cNvPr id="143" name="Rectangle 51"/>
          <p:cNvSpPr>
            <a:spLocks noChangeArrowheads="1"/>
          </p:cNvSpPr>
          <p:nvPr/>
        </p:nvSpPr>
        <p:spPr bwMode="auto">
          <a:xfrm>
            <a:off x="2482850" y="5635625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+</a:t>
            </a:r>
          </a:p>
        </p:txBody>
      </p:sp>
      <p:sp>
        <p:nvSpPr>
          <p:cNvPr id="144" name="Rectangle 52"/>
          <p:cNvSpPr>
            <a:spLocks noChangeArrowheads="1"/>
          </p:cNvSpPr>
          <p:nvPr/>
        </p:nvSpPr>
        <p:spPr bwMode="auto">
          <a:xfrm>
            <a:off x="2700338" y="563562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E</a:t>
            </a:r>
          </a:p>
        </p:txBody>
      </p:sp>
      <p:sp>
        <p:nvSpPr>
          <p:cNvPr id="145" name="Rectangle 53"/>
          <p:cNvSpPr>
            <a:spLocks noChangeArrowheads="1"/>
          </p:cNvSpPr>
          <p:nvPr/>
        </p:nvSpPr>
        <p:spPr bwMode="auto">
          <a:xfrm>
            <a:off x="7451725" y="2924175"/>
            <a:ext cx="433388" cy="4333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46" name="Rectangle 54"/>
          <p:cNvSpPr>
            <a:spLocks noChangeArrowheads="1"/>
          </p:cNvSpPr>
          <p:nvPr/>
        </p:nvSpPr>
        <p:spPr bwMode="auto">
          <a:xfrm>
            <a:off x="6877050" y="3427413"/>
            <a:ext cx="433388" cy="433387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47" name="Rectangle 55"/>
          <p:cNvSpPr>
            <a:spLocks noChangeArrowheads="1"/>
          </p:cNvSpPr>
          <p:nvPr/>
        </p:nvSpPr>
        <p:spPr bwMode="auto">
          <a:xfrm>
            <a:off x="6299200" y="3932238"/>
            <a:ext cx="433388" cy="433387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48" name="Rectangle 56"/>
          <p:cNvSpPr>
            <a:spLocks noChangeArrowheads="1"/>
          </p:cNvSpPr>
          <p:nvPr/>
        </p:nvSpPr>
        <p:spPr bwMode="auto">
          <a:xfrm>
            <a:off x="5651500" y="4435475"/>
            <a:ext cx="433388" cy="4333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49" name="Rectangle 57"/>
          <p:cNvSpPr>
            <a:spLocks noChangeArrowheads="1"/>
          </p:cNvSpPr>
          <p:nvPr/>
        </p:nvSpPr>
        <p:spPr bwMode="auto">
          <a:xfrm>
            <a:off x="5075238" y="5011738"/>
            <a:ext cx="433387" cy="433387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50" name="Rectangle 58"/>
          <p:cNvSpPr>
            <a:spLocks noChangeArrowheads="1"/>
          </p:cNvSpPr>
          <p:nvPr/>
        </p:nvSpPr>
        <p:spPr bwMode="auto">
          <a:xfrm>
            <a:off x="6300788" y="5083175"/>
            <a:ext cx="433387" cy="4333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51" name="Rectangle 59"/>
          <p:cNvSpPr>
            <a:spLocks noChangeArrowheads="1"/>
          </p:cNvSpPr>
          <p:nvPr/>
        </p:nvSpPr>
        <p:spPr bwMode="auto">
          <a:xfrm>
            <a:off x="6877050" y="4508500"/>
            <a:ext cx="433388" cy="4333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52" name="Rectangle 60"/>
          <p:cNvSpPr>
            <a:spLocks noChangeArrowheads="1"/>
          </p:cNvSpPr>
          <p:nvPr/>
        </p:nvSpPr>
        <p:spPr bwMode="auto">
          <a:xfrm>
            <a:off x="7523163" y="4003675"/>
            <a:ext cx="433387" cy="4333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153" name="Rectangle 61"/>
          <p:cNvSpPr>
            <a:spLocks noChangeArrowheads="1"/>
          </p:cNvSpPr>
          <p:nvPr/>
        </p:nvSpPr>
        <p:spPr bwMode="auto">
          <a:xfrm>
            <a:off x="8099425" y="3429000"/>
            <a:ext cx="433388" cy="43338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grpSp>
        <p:nvGrpSpPr>
          <p:cNvPr id="154" name="Group 62"/>
          <p:cNvGrpSpPr>
            <a:grpSpLocks/>
          </p:cNvGrpSpPr>
          <p:nvPr/>
        </p:nvGrpSpPr>
        <p:grpSpPr bwMode="auto">
          <a:xfrm>
            <a:off x="8243888" y="1766888"/>
            <a:ext cx="360362" cy="798512"/>
            <a:chOff x="5420" y="1113"/>
            <a:chExt cx="227" cy="503"/>
          </a:xfrm>
        </p:grpSpPr>
        <p:sp>
          <p:nvSpPr>
            <p:cNvPr id="155" name="Rectangle 63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56" name="Text Box 64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2</a:t>
              </a:r>
            </a:p>
          </p:txBody>
        </p:sp>
        <p:sp>
          <p:nvSpPr>
            <p:cNvPr id="157" name="Text Box 65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*</a:t>
              </a:r>
            </a:p>
          </p:txBody>
        </p:sp>
      </p:grpSp>
      <p:grpSp>
        <p:nvGrpSpPr>
          <p:cNvPr id="158" name="Group 66"/>
          <p:cNvGrpSpPr>
            <a:grpSpLocks/>
          </p:cNvGrpSpPr>
          <p:nvPr/>
        </p:nvGrpSpPr>
        <p:grpSpPr bwMode="auto">
          <a:xfrm>
            <a:off x="7883525" y="1766888"/>
            <a:ext cx="360363" cy="798512"/>
            <a:chOff x="5420" y="1113"/>
            <a:chExt cx="227" cy="503"/>
          </a:xfrm>
        </p:grpSpPr>
        <p:sp>
          <p:nvSpPr>
            <p:cNvPr id="159" name="Rectangle 67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60" name="Text Box 68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3</a:t>
              </a:r>
            </a:p>
          </p:txBody>
        </p:sp>
        <p:sp>
          <p:nvSpPr>
            <p:cNvPr id="161" name="Text Box 69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*</a:t>
              </a:r>
            </a:p>
          </p:txBody>
        </p:sp>
      </p:grpSp>
      <p:grpSp>
        <p:nvGrpSpPr>
          <p:cNvPr id="162" name="Group 70"/>
          <p:cNvGrpSpPr>
            <a:grpSpLocks/>
          </p:cNvGrpSpPr>
          <p:nvPr/>
        </p:nvGrpSpPr>
        <p:grpSpPr bwMode="auto">
          <a:xfrm>
            <a:off x="7524750" y="1766888"/>
            <a:ext cx="360363" cy="798512"/>
            <a:chOff x="5420" y="1113"/>
            <a:chExt cx="227" cy="503"/>
          </a:xfrm>
        </p:grpSpPr>
        <p:sp>
          <p:nvSpPr>
            <p:cNvPr id="163" name="Rectangle 71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64" name="Text Box 72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4</a:t>
              </a:r>
            </a:p>
          </p:txBody>
        </p:sp>
        <p:sp>
          <p:nvSpPr>
            <p:cNvPr id="165" name="Text Box 73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/</a:t>
              </a:r>
            </a:p>
          </p:txBody>
        </p:sp>
      </p:grpSp>
      <p:grpSp>
        <p:nvGrpSpPr>
          <p:cNvPr id="166" name="Group 74"/>
          <p:cNvGrpSpPr>
            <a:grpSpLocks/>
          </p:cNvGrpSpPr>
          <p:nvPr/>
        </p:nvGrpSpPr>
        <p:grpSpPr bwMode="auto">
          <a:xfrm>
            <a:off x="7164388" y="1766888"/>
            <a:ext cx="360362" cy="798512"/>
            <a:chOff x="5420" y="1113"/>
            <a:chExt cx="227" cy="503"/>
          </a:xfrm>
        </p:grpSpPr>
        <p:sp>
          <p:nvSpPr>
            <p:cNvPr id="167" name="Rectangle 75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68" name="Text Box 76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5</a:t>
              </a:r>
            </a:p>
          </p:txBody>
        </p:sp>
        <p:sp>
          <p:nvSpPr>
            <p:cNvPr id="169" name="Text Box 77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A</a:t>
              </a:r>
            </a:p>
          </p:txBody>
        </p:sp>
      </p:grpSp>
      <p:grpSp>
        <p:nvGrpSpPr>
          <p:cNvPr id="170" name="Group 78"/>
          <p:cNvGrpSpPr>
            <a:grpSpLocks/>
          </p:cNvGrpSpPr>
          <p:nvPr/>
        </p:nvGrpSpPr>
        <p:grpSpPr bwMode="auto">
          <a:xfrm>
            <a:off x="7524750" y="1766888"/>
            <a:ext cx="360363" cy="798512"/>
            <a:chOff x="5420" y="1113"/>
            <a:chExt cx="227" cy="503"/>
          </a:xfrm>
        </p:grpSpPr>
        <p:sp>
          <p:nvSpPr>
            <p:cNvPr id="171" name="Rectangle 79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72" name="Text Box 80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8</a:t>
              </a:r>
            </a:p>
          </p:txBody>
        </p:sp>
        <p:sp>
          <p:nvSpPr>
            <p:cNvPr id="173" name="Text Box 81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B</a:t>
              </a:r>
            </a:p>
          </p:txBody>
        </p:sp>
      </p:grpSp>
      <p:grpSp>
        <p:nvGrpSpPr>
          <p:cNvPr id="174" name="Group 90"/>
          <p:cNvGrpSpPr>
            <a:grpSpLocks/>
          </p:cNvGrpSpPr>
          <p:nvPr/>
        </p:nvGrpSpPr>
        <p:grpSpPr bwMode="auto">
          <a:xfrm>
            <a:off x="7813675" y="1766888"/>
            <a:ext cx="503238" cy="798512"/>
            <a:chOff x="5012" y="527"/>
            <a:chExt cx="317" cy="503"/>
          </a:xfrm>
        </p:grpSpPr>
        <p:sp>
          <p:nvSpPr>
            <p:cNvPr id="175" name="Rectangle 87"/>
            <p:cNvSpPr>
              <a:spLocks noChangeArrowheads="1"/>
            </p:cNvSpPr>
            <p:nvPr/>
          </p:nvSpPr>
          <p:spPr bwMode="auto">
            <a:xfrm>
              <a:off x="5057" y="531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76" name="Text Box 88"/>
            <p:cNvSpPr txBox="1">
              <a:spLocks noChangeArrowheads="1"/>
            </p:cNvSpPr>
            <p:nvPr/>
          </p:nvSpPr>
          <p:spPr bwMode="auto">
            <a:xfrm>
              <a:off x="5012" y="527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11</a:t>
              </a:r>
            </a:p>
          </p:txBody>
        </p:sp>
        <p:sp>
          <p:nvSpPr>
            <p:cNvPr id="177" name="Text Box 89"/>
            <p:cNvSpPr txBox="1">
              <a:spLocks noChangeArrowheads="1"/>
            </p:cNvSpPr>
            <p:nvPr/>
          </p:nvSpPr>
          <p:spPr bwMode="auto">
            <a:xfrm>
              <a:off x="5057" y="75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C</a:t>
              </a:r>
            </a:p>
          </p:txBody>
        </p:sp>
      </p:grpSp>
      <p:grpSp>
        <p:nvGrpSpPr>
          <p:cNvPr id="178" name="Group 91"/>
          <p:cNvGrpSpPr>
            <a:grpSpLocks/>
          </p:cNvGrpSpPr>
          <p:nvPr/>
        </p:nvGrpSpPr>
        <p:grpSpPr bwMode="auto">
          <a:xfrm>
            <a:off x="8172450" y="1766888"/>
            <a:ext cx="503238" cy="798512"/>
            <a:chOff x="5012" y="527"/>
            <a:chExt cx="317" cy="503"/>
          </a:xfrm>
        </p:grpSpPr>
        <p:sp>
          <p:nvSpPr>
            <p:cNvPr id="179" name="Rectangle 92"/>
            <p:cNvSpPr>
              <a:spLocks noChangeArrowheads="1"/>
            </p:cNvSpPr>
            <p:nvPr/>
          </p:nvSpPr>
          <p:spPr bwMode="auto">
            <a:xfrm>
              <a:off x="5057" y="531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80" name="Text Box 93"/>
            <p:cNvSpPr txBox="1">
              <a:spLocks noChangeArrowheads="1"/>
            </p:cNvSpPr>
            <p:nvPr/>
          </p:nvSpPr>
          <p:spPr bwMode="auto">
            <a:xfrm>
              <a:off x="5012" y="527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14</a:t>
              </a:r>
            </a:p>
          </p:txBody>
        </p:sp>
        <p:sp>
          <p:nvSpPr>
            <p:cNvPr id="181" name="Text Box 94"/>
            <p:cNvSpPr txBox="1">
              <a:spLocks noChangeArrowheads="1"/>
            </p:cNvSpPr>
            <p:nvPr/>
          </p:nvSpPr>
          <p:spPr bwMode="auto">
            <a:xfrm>
              <a:off x="5057" y="75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D</a:t>
              </a: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8532813" y="1766888"/>
            <a:ext cx="503237" cy="798512"/>
            <a:chOff x="5012" y="527"/>
            <a:chExt cx="317" cy="503"/>
          </a:xfrm>
        </p:grpSpPr>
        <p:sp>
          <p:nvSpPr>
            <p:cNvPr id="183" name="Rectangle 96"/>
            <p:cNvSpPr>
              <a:spLocks noChangeArrowheads="1"/>
            </p:cNvSpPr>
            <p:nvPr/>
          </p:nvSpPr>
          <p:spPr bwMode="auto">
            <a:xfrm>
              <a:off x="5057" y="531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184" name="Text Box 97"/>
            <p:cNvSpPr txBox="1">
              <a:spLocks noChangeArrowheads="1"/>
            </p:cNvSpPr>
            <p:nvPr/>
          </p:nvSpPr>
          <p:spPr bwMode="auto">
            <a:xfrm>
              <a:off x="5012" y="527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17</a:t>
              </a:r>
            </a:p>
          </p:txBody>
        </p:sp>
        <p:sp>
          <p:nvSpPr>
            <p:cNvPr id="185" name="Text Box 98"/>
            <p:cNvSpPr txBox="1">
              <a:spLocks noChangeArrowheads="1"/>
            </p:cNvSpPr>
            <p:nvPr/>
          </p:nvSpPr>
          <p:spPr bwMode="auto">
            <a:xfrm>
              <a:off x="5057" y="75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B Zar" panose="00000400000000000000" pitchFamily="2" charset="-78"/>
                </a:rPr>
                <a:t>E</a:t>
              </a:r>
            </a:p>
          </p:txBody>
        </p:sp>
      </p:grpSp>
      <p:sp>
        <p:nvSpPr>
          <p:cNvPr id="186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(ميان ترتيب به روش تکرار)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xit" presetSubtype="0" fill="hold" grpId="2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8" grpId="3" animBg="1"/>
      <p:bldP spid="118" grpId="4" animBg="1"/>
      <p:bldP spid="118" grpId="5" animBg="1"/>
      <p:bldP spid="118" grpId="6" animBg="1"/>
      <p:bldP spid="118" grpId="7" animBg="1"/>
      <p:bldP spid="118" grpId="8" animBg="1"/>
      <p:bldP spid="118" grpId="9" animBg="1"/>
      <p:bldP spid="118" grpId="10" animBg="1"/>
      <p:bldP spid="118" grpId="11" animBg="1"/>
      <p:bldP spid="118" grpId="12" animBg="1"/>
      <p:bldP spid="118" grpId="13" animBg="1"/>
      <p:bldP spid="118" grpId="14" animBg="1"/>
      <p:bldP spid="118" grpId="15" animBg="1"/>
      <p:bldP spid="118" grpId="16" animBg="1"/>
      <p:bldP spid="118" grpId="17" animBg="1"/>
      <p:bldP spid="118" grpId="18" animBg="1"/>
      <p:bldP spid="118" grpId="19" animBg="1"/>
      <p:bldP spid="118" grpId="20" animBg="1"/>
      <p:bldP spid="118" grpId="21" animBg="1"/>
      <p:bldP spid="118" grpId="22" animBg="1"/>
      <p:bldP spid="118" grpId="23" animBg="1"/>
      <p:bldP spid="118" grpId="24" animBg="1"/>
      <p:bldP spid="118" grpId="25" animBg="1"/>
      <p:bldP spid="118" grpId="26" animBg="1"/>
      <p:bldP spid="118" grpId="27" animBg="1"/>
      <p:bldP spid="119" grpId="0" animBg="1"/>
      <p:bldP spid="119" grpId="1" animBg="1"/>
      <p:bldP spid="119" grpId="2" animBg="1"/>
      <p:bldP spid="119" grpId="3" animBg="1"/>
      <p:bldP spid="119" grpId="4" animBg="1"/>
      <p:bldP spid="119" grpId="5" animBg="1"/>
      <p:bldP spid="119" grpId="6" animBg="1"/>
      <p:bldP spid="119" grpId="7" animBg="1"/>
      <p:bldP spid="119" grpId="8" animBg="1"/>
      <p:bldP spid="119" grpId="9" animBg="1"/>
      <p:bldP spid="119" grpId="10" animBg="1"/>
      <p:bldP spid="119" grpId="11" animBg="1"/>
      <p:bldP spid="119" grpId="12" animBg="1"/>
      <p:bldP spid="119" grpId="13" animBg="1"/>
      <p:bldP spid="119" grpId="14" animBg="1"/>
      <p:bldP spid="119" grpId="15" animBg="1"/>
      <p:bldP spid="119" grpId="16" animBg="1"/>
      <p:bldP spid="119" grpId="17" animBg="1"/>
      <p:bldP spid="120" grpId="0" animBg="1"/>
      <p:bldP spid="120" grpId="1" animBg="1"/>
      <p:bldP spid="120" grpId="2" animBg="1"/>
      <p:bldP spid="120" grpId="3" animBg="1"/>
      <p:bldP spid="120" grpId="4" animBg="1"/>
      <p:bldP spid="120" grpId="5" animBg="1"/>
      <p:bldP spid="120" grpId="6" animBg="1"/>
      <p:bldP spid="120" grpId="7" animBg="1"/>
      <p:bldP spid="120" grpId="8" animBg="1"/>
      <p:bldP spid="120" grpId="9" animBg="1"/>
      <p:bldP spid="120" grpId="10" animBg="1"/>
      <p:bldP spid="120" grpId="11" animBg="1"/>
      <p:bldP spid="120" grpId="12" animBg="1"/>
      <p:bldP spid="120" grpId="13" animBg="1"/>
      <p:bldP spid="120" grpId="14" animBg="1"/>
      <p:bldP spid="120" grpId="15" animBg="1"/>
      <p:bldP spid="120" grpId="16" animBg="1"/>
      <p:bldP spid="120" grpId="17" animBg="1"/>
      <p:bldP spid="120" grpId="18" animBg="1"/>
      <p:bldP spid="120" grpId="19" animBg="1"/>
      <p:bldP spid="121" grpId="0" animBg="1"/>
      <p:bldP spid="121" grpId="1" animBg="1"/>
      <p:bldP spid="121" grpId="2" animBg="1"/>
      <p:bldP spid="121" grpId="3" animBg="1"/>
      <p:bldP spid="121" grpId="4" animBg="1"/>
      <p:bldP spid="121" grpId="5" animBg="1"/>
      <p:bldP spid="121" grpId="6" animBg="1"/>
      <p:bldP spid="121" grpId="7" animBg="1"/>
      <p:bldP spid="121" grpId="8" animBg="1"/>
      <p:bldP spid="121" grpId="9" animBg="1"/>
      <p:bldP spid="121" grpId="10" animBg="1"/>
      <p:bldP spid="121" grpId="11" animBg="1"/>
      <p:bldP spid="121" grpId="12" animBg="1"/>
      <p:bldP spid="121" grpId="13" animBg="1"/>
      <p:bldP spid="121" grpId="14" animBg="1"/>
      <p:bldP spid="121" grpId="15" animBg="1"/>
      <p:bldP spid="121" grpId="16" animBg="1"/>
      <p:bldP spid="121" grpId="17" animBg="1"/>
      <p:bldP spid="121" grpId="18" animBg="1"/>
      <p:bldP spid="121" grpId="19" animBg="1"/>
      <p:bldP spid="122" grpId="0" animBg="1"/>
      <p:bldP spid="122" grpId="1" animBg="1"/>
      <p:bldP spid="123" grpId="0" animBg="1"/>
      <p:bldP spid="123" grpId="1" animBg="1"/>
      <p:bldP spid="123" grpId="2" animBg="1"/>
      <p:bldP spid="123" grpId="3" animBg="1"/>
      <p:bldP spid="123" grpId="4" animBg="1"/>
      <p:bldP spid="123" grpId="5" animBg="1"/>
      <p:bldP spid="123" grpId="6" animBg="1"/>
      <p:bldP spid="123" grpId="7" animBg="1"/>
      <p:bldP spid="123" grpId="8" animBg="1"/>
      <p:bldP spid="123" grpId="9" animBg="1"/>
      <p:bldP spid="123" grpId="10" animBg="1"/>
      <p:bldP spid="123" grpId="11" animBg="1"/>
      <p:bldP spid="123" grpId="12" animBg="1"/>
      <p:bldP spid="123" grpId="13" animBg="1"/>
      <p:bldP spid="123" grpId="14" animBg="1"/>
      <p:bldP spid="123" grpId="15" animBg="1"/>
      <p:bldP spid="123" grpId="16" animBg="1"/>
      <p:bldP spid="123" grpId="17" animBg="1"/>
      <p:bldP spid="124" grpId="0" animBg="1"/>
      <p:bldP spid="124" grpId="1" animBg="1"/>
      <p:bldP spid="124" grpId="2" animBg="1"/>
      <p:bldP spid="124" grpId="3" animBg="1"/>
      <p:bldP spid="124" grpId="4" animBg="1"/>
      <p:bldP spid="124" grpId="5" animBg="1"/>
      <p:bldP spid="124" grpId="6" animBg="1"/>
      <p:bldP spid="124" grpId="7" animBg="1"/>
      <p:bldP spid="124" grpId="8" animBg="1"/>
      <p:bldP spid="124" grpId="9" animBg="1"/>
      <p:bldP spid="124" grpId="10" animBg="1"/>
      <p:bldP spid="124" grpId="11" animBg="1"/>
      <p:bldP spid="124" grpId="12" animBg="1"/>
      <p:bldP spid="124" grpId="13" animBg="1"/>
      <p:bldP spid="124" grpId="14" animBg="1"/>
      <p:bldP spid="124" grpId="15" animBg="1"/>
      <p:bldP spid="124" grpId="16" animBg="1"/>
      <p:bldP spid="124" grpId="17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3630612"/>
          </a:xfrm>
        </p:spPr>
        <p:txBody>
          <a:bodyPr/>
          <a:lstStyle/>
          <a:p>
            <a:pPr algn="r"/>
            <a:r>
              <a:rPr lang="fa-IR" altLang="zh-TW" sz="2800" dirty="0" smtClean="0">
                <a:cs typeface="B Zar" panose="00000400000000000000" pitchFamily="2" charset="-78"/>
              </a:rPr>
              <a:t>تحليل زمان و حافظه</a:t>
            </a:r>
            <a:endParaRPr lang="en-US" altLang="zh-TW" sz="2800" dirty="0">
              <a:cs typeface="B Zar" panose="00000400000000000000" pitchFamily="2" charset="-78"/>
            </a:endParaRPr>
          </a:p>
          <a:p>
            <a:pPr lvl="1" algn="r"/>
            <a:r>
              <a:rPr lang="fa-IR" altLang="zh-TW" dirty="0" smtClean="0">
                <a:cs typeface="B Zar" panose="00000400000000000000" pitchFamily="2" charset="-78"/>
              </a:rPr>
              <a:t>فرض کنيد تعداد گره هاي درخت </a:t>
            </a:r>
            <a:r>
              <a:rPr lang="en-US" altLang="zh-TW" sz="2400" dirty="0" smtClean="0">
                <a:cs typeface="B Zar" panose="00000400000000000000" pitchFamily="2" charset="-78"/>
              </a:rPr>
              <a:t>n</a:t>
            </a:r>
            <a:r>
              <a:rPr lang="fa-IR" altLang="zh-TW" dirty="0" smtClean="0">
                <a:cs typeface="B Zar" panose="00000400000000000000" pitchFamily="2" charset="-78"/>
              </a:rPr>
              <a:t> باشد.</a:t>
            </a:r>
          </a:p>
          <a:p>
            <a:pPr lvl="1" algn="r"/>
            <a:r>
              <a:rPr lang="fa-IR" altLang="zh-TW" dirty="0" smtClean="0">
                <a:cs typeface="B Zar" panose="00000400000000000000" pitchFamily="2" charset="-78"/>
              </a:rPr>
              <a:t>پيچيدگي زماني: </a:t>
            </a:r>
            <a:r>
              <a:rPr lang="en-US" altLang="zh-TW" sz="2400" dirty="0" smtClean="0">
                <a:cs typeface="B Zar" panose="00000400000000000000" pitchFamily="2" charset="-78"/>
              </a:rPr>
              <a:t>O(n)</a:t>
            </a:r>
            <a:endParaRPr lang="fa-IR" altLang="zh-TW" dirty="0" smtClean="0">
              <a:cs typeface="B Zar" panose="00000400000000000000" pitchFamily="2" charset="-78"/>
            </a:endParaRPr>
          </a:p>
          <a:p>
            <a:pPr lvl="2" algn="r"/>
            <a:r>
              <a:rPr lang="fa-IR" altLang="zh-TW" dirty="0" smtClean="0">
                <a:cs typeface="B Zar" panose="00000400000000000000" pitchFamily="2" charset="-78"/>
              </a:rPr>
              <a:t>هر گره درخت فقط و فقط يکبار در پشته قرار داده شده و از آن حذف مي شود.</a:t>
            </a:r>
          </a:p>
          <a:p>
            <a:pPr lvl="1"/>
            <a:r>
              <a:rPr lang="fa-IR" altLang="zh-TW" dirty="0" smtClean="0">
                <a:cs typeface="B Zar" panose="00000400000000000000" pitchFamily="2" charset="-78"/>
              </a:rPr>
              <a:t>پيچيدگي مکاني: </a:t>
            </a:r>
            <a:r>
              <a:rPr lang="en-US" altLang="zh-TW" sz="2400" dirty="0" smtClean="0">
                <a:cs typeface="B Zar" panose="00000400000000000000" pitchFamily="2" charset="-78"/>
              </a:rPr>
              <a:t>O(n)</a:t>
            </a:r>
            <a:endParaRPr lang="fa-IR" altLang="zh-TW" dirty="0" smtClean="0">
              <a:cs typeface="B Zar" panose="00000400000000000000" pitchFamily="2" charset="-78"/>
            </a:endParaRPr>
          </a:p>
          <a:p>
            <a:pPr lvl="2"/>
            <a:r>
              <a:rPr lang="fa-IR" altLang="zh-TW" dirty="0" smtClean="0">
                <a:cs typeface="B Zar" panose="00000400000000000000" pitchFamily="2" charset="-78"/>
              </a:rPr>
              <a:t>حافظه مورد نياز براي پشته برابر با عمق درخت است که در بدترين حالت (درخت مورب) </a:t>
            </a:r>
            <a:r>
              <a:rPr lang="en-US" altLang="zh-TW" sz="2000" dirty="0" smtClean="0">
                <a:cs typeface="B Zar" panose="00000400000000000000" pitchFamily="2" charset="-78"/>
              </a:rPr>
              <a:t>n</a:t>
            </a:r>
            <a:r>
              <a:rPr lang="fa-IR" altLang="zh-TW" dirty="0" smtClean="0">
                <a:cs typeface="B Zar" panose="00000400000000000000" pitchFamily="2" charset="-78"/>
              </a:rPr>
              <a:t> است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(ميان ترتيب به روش تکرار)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845730"/>
          </a:xfrm>
        </p:spPr>
        <p:txBody>
          <a:bodyPr/>
          <a:lstStyle/>
          <a:p>
            <a:pPr algn="r"/>
            <a:r>
              <a:rPr lang="fa-IR" altLang="zh-TW" dirty="0" smtClean="0">
                <a:cs typeface="B Zar" panose="00000400000000000000" pitchFamily="2" charset="-78"/>
              </a:rPr>
              <a:t>پيمايش به ترتيب سطح يک درخت دودويي</a:t>
            </a:r>
            <a:endParaRPr lang="en-US" altLang="zh-TW" dirty="0" smtClean="0">
              <a:cs typeface="B Zar" panose="00000400000000000000" pitchFamily="2" charset="-78"/>
            </a:endParaRPr>
          </a:p>
          <a:p>
            <a:pPr lvl="1" algn="r">
              <a:spcAft>
                <a:spcPts val="1200"/>
              </a:spcAft>
            </a:pPr>
            <a:r>
              <a:rPr lang="fa-IR" altLang="zh-TW" sz="3200" dirty="0" smtClean="0">
                <a:cs typeface="B Zar" panose="00000400000000000000" pitchFamily="2" charset="-78"/>
              </a:rPr>
              <a:t>روش</a:t>
            </a:r>
            <a:endParaRPr lang="en-US" altLang="zh-TW" sz="3200" dirty="0" smtClean="0">
              <a:cs typeface="B Zar" panose="00000400000000000000" pitchFamily="2" charset="-78"/>
            </a:endParaRPr>
          </a:p>
          <a:p>
            <a:pPr lvl="2" algn="r">
              <a:spcAft>
                <a:spcPts val="1200"/>
              </a:spcAft>
            </a:pPr>
            <a:r>
              <a:rPr lang="fa-IR" altLang="zh-TW" sz="2800" dirty="0" smtClean="0">
                <a:cs typeface="B Zar" panose="00000400000000000000" pitchFamily="2" charset="-78"/>
              </a:rPr>
              <a:t>ابتدا ريشه، انگاه بچه چپ ريشه و بعد از آن بچه راست ريشه را ملاقات مي کنيم</a:t>
            </a:r>
          </a:p>
          <a:p>
            <a:pPr lvl="2" algn="r">
              <a:spcAft>
                <a:spcPts val="1200"/>
              </a:spcAft>
            </a:pPr>
            <a:r>
              <a:rPr lang="fa-IR" altLang="zh-TW" sz="2800" dirty="0" smtClean="0">
                <a:cs typeface="B Zar" panose="00000400000000000000" pitchFamily="2" charset="-78"/>
              </a:rPr>
              <a:t>اين روش را با ملاقات گره ها در هر سطح جديد از سمت چپ ترين گره تا سمت راست ترين گره ادامه مي دهيم.</a:t>
            </a:r>
            <a:endParaRPr lang="en-US" altLang="zh-TW" sz="2800" dirty="0" smtClean="0">
              <a:cs typeface="B Zar" panose="00000400000000000000" pitchFamily="2" charset="-78"/>
            </a:endParaRPr>
          </a:p>
          <a:p>
            <a:pPr lvl="1" algn="r"/>
            <a:r>
              <a:rPr lang="fa-IR" altLang="zh-TW" sz="3200" dirty="0" smtClean="0">
                <a:cs typeface="B Zar" panose="00000400000000000000" pitchFamily="2" charset="-78"/>
              </a:rPr>
              <a:t>اين پيمايش براي پياده سازي به صف نياز دارد.</a:t>
            </a:r>
            <a:endParaRPr lang="en-US" altLang="zh-TW" sz="3200" dirty="0" smtClean="0">
              <a:cs typeface="B Zar" panose="000004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</a:t>
            </a:r>
            <a:endParaRPr lang="fa-IR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درختها</a:t>
            </a:r>
          </a:p>
        </p:txBody>
      </p:sp>
      <p:sp>
        <p:nvSpPr>
          <p:cNvPr id="512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96686" y="1619249"/>
            <a:ext cx="7913914" cy="44041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مقدمه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371F7B"/>
                </a:solidFill>
                <a:cs typeface="B Zar" panose="00000400000000000000" pitchFamily="2" charset="-78"/>
              </a:rPr>
              <a:t>بازنمايي درخت ها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 هاي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پيمايش درختهاي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عمليات ديگر روي درختهاي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درختهاي دودويي نخ کشي شده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200" dirty="0" smtClean="0">
                <a:solidFill>
                  <a:srgbClr val="371F7B"/>
                </a:solidFill>
                <a:cs typeface="B Zar" panose="00000400000000000000" pitchFamily="2" charset="-78"/>
              </a:rPr>
              <a:t>Heap</a:t>
            </a:r>
            <a:r>
              <a:rPr lang="fa-IR" sz="2200" dirty="0" smtClean="0">
                <a:solidFill>
                  <a:srgbClr val="371F7B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ها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درختان جستجوي دودويي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درختهاي انتخاب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جنگل ها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نمايش مجموعه ها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dirty="0" smtClean="0">
                <a:solidFill>
                  <a:srgbClr val="371F7B"/>
                </a:solidFill>
                <a:cs typeface="B Zar" panose="00000400000000000000" pitchFamily="2" charset="-78"/>
              </a:rPr>
              <a:t>شمارش درخت هاي دودويي متمايز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25969-D2BB-4EC4-89AE-1727DABA49DA}" type="slidenum">
              <a:rPr lang="ar-SA" smtClean="0">
                <a:cs typeface="B Zar" panose="00000400000000000000" pitchFamily="2" charset="-78"/>
              </a:rPr>
              <a:pPr/>
              <a:t>2</a:t>
            </a:fld>
            <a:endParaRPr lang="en-US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20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233" name="Picture 7" descr="p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" t="4179" r="24478" b="6285"/>
          <a:stretch>
            <a:fillRect/>
          </a:stretch>
        </p:blipFill>
        <p:spPr bwMode="auto">
          <a:xfrm>
            <a:off x="179388" y="1538288"/>
            <a:ext cx="5545137" cy="4862512"/>
          </a:xfrm>
          <a:prstGeom prst="rect">
            <a:avLst/>
          </a:prstGeom>
          <a:noFill/>
        </p:spPr>
      </p:pic>
      <p:grpSp>
        <p:nvGrpSpPr>
          <p:cNvPr id="234" name="Group 20"/>
          <p:cNvGrpSpPr>
            <a:grpSpLocks/>
          </p:cNvGrpSpPr>
          <p:nvPr/>
        </p:nvGrpSpPr>
        <p:grpSpPr bwMode="auto">
          <a:xfrm>
            <a:off x="4716463" y="3451225"/>
            <a:ext cx="4222750" cy="3290888"/>
            <a:chOff x="3024" y="2174"/>
            <a:chExt cx="2660" cy="2073"/>
          </a:xfrm>
        </p:grpSpPr>
        <p:pic>
          <p:nvPicPr>
            <p:cNvPr id="235" name="Picture 10" descr="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376" t="9502" r="23068" b="17775"/>
            <a:stretch>
              <a:fillRect/>
            </a:stretch>
          </p:blipFill>
          <p:spPr bwMode="auto">
            <a:xfrm>
              <a:off x="3651" y="2174"/>
              <a:ext cx="2033" cy="2073"/>
            </a:xfrm>
            <a:prstGeom prst="rect">
              <a:avLst/>
            </a:prstGeom>
            <a:noFill/>
          </p:spPr>
        </p:pic>
        <p:pic>
          <p:nvPicPr>
            <p:cNvPr id="236" name="Picture 11" descr="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377" t="48828" r="64822" b="17816"/>
            <a:stretch>
              <a:fillRect/>
            </a:stretch>
          </p:blipFill>
          <p:spPr bwMode="auto">
            <a:xfrm>
              <a:off x="3024" y="3295"/>
              <a:ext cx="626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7" name="Text Box 13"/>
          <p:cNvSpPr txBox="1">
            <a:spLocks noChangeArrowheads="1"/>
          </p:cNvSpPr>
          <p:nvPr/>
        </p:nvSpPr>
        <p:spPr bwMode="auto">
          <a:xfrm>
            <a:off x="179388" y="440055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FF0000"/>
                </a:solidFill>
                <a:latin typeface="Times New Roman" pitchFamily="18" charset="0"/>
                <a:cs typeface="B Zar" panose="00000400000000000000" pitchFamily="2" charset="-78"/>
              </a:rPr>
              <a:t>FIFO</a:t>
            </a:r>
          </a:p>
        </p:txBody>
      </p:sp>
      <p:sp>
        <p:nvSpPr>
          <p:cNvPr id="238" name="AutoShape 14"/>
          <p:cNvSpPr>
            <a:spLocks/>
          </p:cNvSpPr>
          <p:nvPr/>
        </p:nvSpPr>
        <p:spPr bwMode="auto">
          <a:xfrm flipH="1">
            <a:off x="944563" y="4076700"/>
            <a:ext cx="171450" cy="1081088"/>
          </a:xfrm>
          <a:prstGeom prst="rightBrace">
            <a:avLst>
              <a:gd name="adj1" fmla="val 52546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39" name="Line 17"/>
          <p:cNvSpPr>
            <a:spLocks noChangeShapeType="1"/>
          </p:cNvSpPr>
          <p:nvPr/>
        </p:nvSpPr>
        <p:spPr bwMode="auto">
          <a:xfrm>
            <a:off x="5795963" y="2276475"/>
            <a:ext cx="3313112" cy="0"/>
          </a:xfrm>
          <a:prstGeom prst="line">
            <a:avLst/>
          </a:prstGeom>
          <a:noFill/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0" name="Line 18"/>
          <p:cNvSpPr>
            <a:spLocks noChangeShapeType="1"/>
          </p:cNvSpPr>
          <p:nvPr/>
        </p:nvSpPr>
        <p:spPr bwMode="auto">
          <a:xfrm>
            <a:off x="5795963" y="3068638"/>
            <a:ext cx="3313112" cy="0"/>
          </a:xfrm>
          <a:prstGeom prst="line">
            <a:avLst/>
          </a:prstGeom>
          <a:noFill/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1" name="Rectangle 21"/>
          <p:cNvSpPr>
            <a:spLocks noChangeArrowheads="1"/>
          </p:cNvSpPr>
          <p:nvPr/>
        </p:nvSpPr>
        <p:spPr bwMode="auto">
          <a:xfrm>
            <a:off x="684213" y="3068638"/>
            <a:ext cx="2808287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2" name="Rectangle 22"/>
          <p:cNvSpPr>
            <a:spLocks noChangeArrowheads="1"/>
          </p:cNvSpPr>
          <p:nvPr/>
        </p:nvSpPr>
        <p:spPr bwMode="auto">
          <a:xfrm>
            <a:off x="971550" y="3573463"/>
            <a:ext cx="331311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3" name="Rectangle 23"/>
          <p:cNvSpPr>
            <a:spLocks noChangeArrowheads="1"/>
          </p:cNvSpPr>
          <p:nvPr/>
        </p:nvSpPr>
        <p:spPr bwMode="auto">
          <a:xfrm>
            <a:off x="971550" y="3789363"/>
            <a:ext cx="936625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4" name="Rectangle 24"/>
          <p:cNvSpPr>
            <a:spLocks noChangeArrowheads="1"/>
          </p:cNvSpPr>
          <p:nvPr/>
        </p:nvSpPr>
        <p:spPr bwMode="auto">
          <a:xfrm>
            <a:off x="1258888" y="4005263"/>
            <a:ext cx="266541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5" name="Rectangle 25"/>
          <p:cNvSpPr>
            <a:spLocks noChangeArrowheads="1"/>
          </p:cNvSpPr>
          <p:nvPr/>
        </p:nvSpPr>
        <p:spPr bwMode="auto">
          <a:xfrm>
            <a:off x="1258888" y="4292600"/>
            <a:ext cx="223361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6" name="Rectangle 26"/>
          <p:cNvSpPr>
            <a:spLocks noChangeArrowheads="1"/>
          </p:cNvSpPr>
          <p:nvPr/>
        </p:nvSpPr>
        <p:spPr bwMode="auto">
          <a:xfrm>
            <a:off x="1546225" y="4508500"/>
            <a:ext cx="4033838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7" name="Rectangle 27"/>
          <p:cNvSpPr>
            <a:spLocks noChangeArrowheads="1"/>
          </p:cNvSpPr>
          <p:nvPr/>
        </p:nvSpPr>
        <p:spPr bwMode="auto">
          <a:xfrm>
            <a:off x="1546225" y="5013325"/>
            <a:ext cx="417830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8" name="Rectangle 28"/>
          <p:cNvSpPr>
            <a:spLocks noChangeArrowheads="1"/>
          </p:cNvSpPr>
          <p:nvPr/>
        </p:nvSpPr>
        <p:spPr bwMode="auto">
          <a:xfrm>
            <a:off x="1258888" y="4725988"/>
            <a:ext cx="2449512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49" name="Rectangle 29"/>
          <p:cNvSpPr>
            <a:spLocks noChangeArrowheads="1"/>
          </p:cNvSpPr>
          <p:nvPr/>
        </p:nvSpPr>
        <p:spPr bwMode="auto">
          <a:xfrm>
            <a:off x="971550" y="5445125"/>
            <a:ext cx="122396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grpSp>
        <p:nvGrpSpPr>
          <p:cNvPr id="250" name="Group 39"/>
          <p:cNvGrpSpPr>
            <a:grpSpLocks/>
          </p:cNvGrpSpPr>
          <p:nvPr/>
        </p:nvGrpSpPr>
        <p:grpSpPr bwMode="auto">
          <a:xfrm>
            <a:off x="5795963" y="2270125"/>
            <a:ext cx="360362" cy="798513"/>
            <a:chOff x="5420" y="1113"/>
            <a:chExt cx="227" cy="503"/>
          </a:xfrm>
        </p:grpSpPr>
        <p:sp>
          <p:nvSpPr>
            <p:cNvPr id="251" name="Rectangle 40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52" name="Text Box 41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</a:t>
              </a:r>
            </a:p>
          </p:txBody>
        </p:sp>
        <p:sp>
          <p:nvSpPr>
            <p:cNvPr id="253" name="Text Box 42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+</a:t>
              </a:r>
            </a:p>
          </p:txBody>
        </p:sp>
      </p:grpSp>
      <p:sp>
        <p:nvSpPr>
          <p:cNvPr id="254" name="Text Box 43"/>
          <p:cNvSpPr txBox="1">
            <a:spLocks noChangeArrowheads="1"/>
          </p:cNvSpPr>
          <p:nvPr/>
        </p:nvSpPr>
        <p:spPr bwMode="auto">
          <a:xfrm>
            <a:off x="8388350" y="63087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cs typeface="B Zar" panose="00000400000000000000" pitchFamily="2" charset="-78"/>
              </a:rPr>
              <a:t>ptr</a:t>
            </a:r>
          </a:p>
        </p:txBody>
      </p:sp>
      <p:sp>
        <p:nvSpPr>
          <p:cNvPr id="255" name="Line 44"/>
          <p:cNvSpPr>
            <a:spLocks noChangeShapeType="1"/>
          </p:cNvSpPr>
          <p:nvPr/>
        </p:nvSpPr>
        <p:spPr bwMode="auto">
          <a:xfrm flipH="1" flipV="1">
            <a:off x="7596188" y="4003675"/>
            <a:ext cx="865187" cy="2520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56" name="Line 45"/>
          <p:cNvSpPr>
            <a:spLocks noChangeShapeType="1"/>
          </p:cNvSpPr>
          <p:nvPr/>
        </p:nvSpPr>
        <p:spPr bwMode="auto">
          <a:xfrm flipH="1" flipV="1">
            <a:off x="7164388" y="4435475"/>
            <a:ext cx="1296987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57" name="Line 46"/>
          <p:cNvSpPr>
            <a:spLocks noChangeShapeType="1"/>
          </p:cNvSpPr>
          <p:nvPr/>
        </p:nvSpPr>
        <p:spPr bwMode="auto">
          <a:xfrm flipH="1" flipV="1">
            <a:off x="6588125" y="4940300"/>
            <a:ext cx="1873250" cy="1584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58" name="Line 47"/>
          <p:cNvSpPr>
            <a:spLocks noChangeShapeType="1"/>
          </p:cNvSpPr>
          <p:nvPr/>
        </p:nvSpPr>
        <p:spPr bwMode="auto">
          <a:xfrm flipH="1" flipV="1">
            <a:off x="5940425" y="5443538"/>
            <a:ext cx="2520950" cy="1081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59" name="Line 48"/>
          <p:cNvSpPr>
            <a:spLocks noChangeShapeType="1"/>
          </p:cNvSpPr>
          <p:nvPr/>
        </p:nvSpPr>
        <p:spPr bwMode="auto">
          <a:xfrm flipH="1" flipV="1">
            <a:off x="5364163" y="5948363"/>
            <a:ext cx="3097212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60" name="Line 49"/>
          <p:cNvSpPr>
            <a:spLocks noChangeShapeType="1"/>
          </p:cNvSpPr>
          <p:nvPr/>
        </p:nvSpPr>
        <p:spPr bwMode="auto">
          <a:xfrm flipH="1" flipV="1">
            <a:off x="6588125" y="6019800"/>
            <a:ext cx="1873250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61" name="Line 50"/>
          <p:cNvSpPr>
            <a:spLocks noChangeShapeType="1"/>
          </p:cNvSpPr>
          <p:nvPr/>
        </p:nvSpPr>
        <p:spPr bwMode="auto">
          <a:xfrm flipH="1" flipV="1">
            <a:off x="7164388" y="5516563"/>
            <a:ext cx="1296987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62" name="Line 51"/>
          <p:cNvSpPr>
            <a:spLocks noChangeShapeType="1"/>
          </p:cNvSpPr>
          <p:nvPr/>
        </p:nvSpPr>
        <p:spPr bwMode="auto">
          <a:xfrm flipH="1" flipV="1">
            <a:off x="7740650" y="5011738"/>
            <a:ext cx="720725" cy="1512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63" name="Line 52"/>
          <p:cNvSpPr>
            <a:spLocks noChangeShapeType="1"/>
          </p:cNvSpPr>
          <p:nvPr/>
        </p:nvSpPr>
        <p:spPr bwMode="auto">
          <a:xfrm flipH="1" flipV="1">
            <a:off x="8245475" y="4579938"/>
            <a:ext cx="215900" cy="19446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B Zar" panose="00000400000000000000" pitchFamily="2" charset="-78"/>
            </a:endParaRPr>
          </a:p>
        </p:txBody>
      </p:sp>
      <p:sp>
        <p:nvSpPr>
          <p:cNvPr id="264" name="Text Box 62"/>
          <p:cNvSpPr txBox="1">
            <a:spLocks noChangeArrowheads="1"/>
          </p:cNvSpPr>
          <p:nvPr/>
        </p:nvSpPr>
        <p:spPr bwMode="auto">
          <a:xfrm>
            <a:off x="5795963" y="1628775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output:</a:t>
            </a:r>
          </a:p>
        </p:txBody>
      </p:sp>
      <p:sp>
        <p:nvSpPr>
          <p:cNvPr id="265" name="Rectangle 63"/>
          <p:cNvSpPr>
            <a:spLocks noChangeArrowheads="1"/>
          </p:cNvSpPr>
          <p:nvPr/>
        </p:nvSpPr>
        <p:spPr bwMode="auto">
          <a:xfrm>
            <a:off x="8406689" y="1628775"/>
            <a:ext cx="369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A</a:t>
            </a:r>
          </a:p>
        </p:txBody>
      </p:sp>
      <p:sp>
        <p:nvSpPr>
          <p:cNvPr id="266" name="Rectangle 64"/>
          <p:cNvSpPr>
            <a:spLocks noChangeArrowheads="1"/>
          </p:cNvSpPr>
          <p:nvPr/>
        </p:nvSpPr>
        <p:spPr bwMode="auto">
          <a:xfrm>
            <a:off x="7870764" y="1628775"/>
            <a:ext cx="301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/</a:t>
            </a:r>
          </a:p>
        </p:txBody>
      </p:sp>
      <p:sp>
        <p:nvSpPr>
          <p:cNvPr id="267" name="Rectangle 65"/>
          <p:cNvSpPr>
            <a:spLocks noChangeArrowheads="1"/>
          </p:cNvSpPr>
          <p:nvPr/>
        </p:nvSpPr>
        <p:spPr bwMode="auto">
          <a:xfrm>
            <a:off x="8654370" y="1628775"/>
            <a:ext cx="365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B</a:t>
            </a:r>
          </a:p>
        </p:txBody>
      </p:sp>
      <p:sp>
        <p:nvSpPr>
          <p:cNvPr id="268" name="Rectangle 66"/>
          <p:cNvSpPr>
            <a:spLocks noChangeArrowheads="1"/>
          </p:cNvSpPr>
          <p:nvPr/>
        </p:nvSpPr>
        <p:spPr bwMode="auto">
          <a:xfrm>
            <a:off x="7401956" y="16287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269" name="Rectangle 67"/>
          <p:cNvSpPr>
            <a:spLocks noChangeArrowheads="1"/>
          </p:cNvSpPr>
          <p:nvPr/>
        </p:nvSpPr>
        <p:spPr bwMode="auto">
          <a:xfrm>
            <a:off x="8090776" y="1628775"/>
            <a:ext cx="36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C</a:t>
            </a:r>
          </a:p>
        </p:txBody>
      </p:sp>
      <p:sp>
        <p:nvSpPr>
          <p:cNvPr id="270" name="Rectangle 68"/>
          <p:cNvSpPr>
            <a:spLocks noChangeArrowheads="1"/>
          </p:cNvSpPr>
          <p:nvPr/>
        </p:nvSpPr>
        <p:spPr bwMode="auto">
          <a:xfrm>
            <a:off x="6970156" y="1628775"/>
            <a:ext cx="352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*</a:t>
            </a:r>
          </a:p>
        </p:txBody>
      </p:sp>
      <p:sp>
        <p:nvSpPr>
          <p:cNvPr id="271" name="Rectangle 69"/>
          <p:cNvSpPr>
            <a:spLocks noChangeArrowheads="1"/>
          </p:cNvSpPr>
          <p:nvPr/>
        </p:nvSpPr>
        <p:spPr bwMode="auto">
          <a:xfrm>
            <a:off x="7623175" y="16287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D</a:t>
            </a:r>
          </a:p>
        </p:txBody>
      </p:sp>
      <p:sp>
        <p:nvSpPr>
          <p:cNvPr id="272" name="Rectangle 70"/>
          <p:cNvSpPr>
            <a:spLocks noChangeArrowheads="1"/>
          </p:cNvSpPr>
          <p:nvPr/>
        </p:nvSpPr>
        <p:spPr bwMode="auto">
          <a:xfrm>
            <a:off x="6755302" y="1628775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+</a:t>
            </a:r>
          </a:p>
        </p:txBody>
      </p:sp>
      <p:sp>
        <p:nvSpPr>
          <p:cNvPr id="273" name="Rectangle 71"/>
          <p:cNvSpPr>
            <a:spLocks noChangeArrowheads="1"/>
          </p:cNvSpPr>
          <p:nvPr/>
        </p:nvSpPr>
        <p:spPr bwMode="auto">
          <a:xfrm>
            <a:off x="7238398" y="1628775"/>
            <a:ext cx="3577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rPr>
              <a:t>E</a:t>
            </a:r>
          </a:p>
        </p:txBody>
      </p:sp>
      <p:grpSp>
        <p:nvGrpSpPr>
          <p:cNvPr id="274" name="Group 72"/>
          <p:cNvGrpSpPr>
            <a:grpSpLocks/>
          </p:cNvGrpSpPr>
          <p:nvPr/>
        </p:nvGrpSpPr>
        <p:grpSpPr bwMode="auto">
          <a:xfrm>
            <a:off x="5795963" y="2270125"/>
            <a:ext cx="360362" cy="798513"/>
            <a:chOff x="5420" y="1113"/>
            <a:chExt cx="227" cy="503"/>
          </a:xfrm>
        </p:grpSpPr>
        <p:sp>
          <p:nvSpPr>
            <p:cNvPr id="275" name="Rectangle 73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76" name="Text Box 74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2</a:t>
              </a:r>
            </a:p>
          </p:txBody>
        </p:sp>
        <p:sp>
          <p:nvSpPr>
            <p:cNvPr id="277" name="Text Box 75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*</a:t>
              </a:r>
            </a:p>
          </p:txBody>
        </p:sp>
      </p:grpSp>
      <p:grpSp>
        <p:nvGrpSpPr>
          <p:cNvPr id="278" name="Group 80"/>
          <p:cNvGrpSpPr>
            <a:grpSpLocks/>
          </p:cNvGrpSpPr>
          <p:nvPr/>
        </p:nvGrpSpPr>
        <p:grpSpPr bwMode="auto">
          <a:xfrm>
            <a:off x="6084888" y="2270125"/>
            <a:ext cx="503237" cy="798513"/>
            <a:chOff x="5012" y="527"/>
            <a:chExt cx="317" cy="503"/>
          </a:xfrm>
        </p:grpSpPr>
        <p:sp>
          <p:nvSpPr>
            <p:cNvPr id="279" name="Rectangle 81"/>
            <p:cNvSpPr>
              <a:spLocks noChangeArrowheads="1"/>
            </p:cNvSpPr>
            <p:nvPr/>
          </p:nvSpPr>
          <p:spPr bwMode="auto">
            <a:xfrm>
              <a:off x="5057" y="531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80" name="Text Box 82"/>
            <p:cNvSpPr txBox="1">
              <a:spLocks noChangeArrowheads="1"/>
            </p:cNvSpPr>
            <p:nvPr/>
          </p:nvSpPr>
          <p:spPr bwMode="auto">
            <a:xfrm>
              <a:off x="5012" y="527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17</a:t>
              </a:r>
            </a:p>
          </p:txBody>
        </p:sp>
        <p:sp>
          <p:nvSpPr>
            <p:cNvPr id="281" name="Text Box 83"/>
            <p:cNvSpPr txBox="1">
              <a:spLocks noChangeArrowheads="1"/>
            </p:cNvSpPr>
            <p:nvPr/>
          </p:nvSpPr>
          <p:spPr bwMode="auto">
            <a:xfrm>
              <a:off x="5057" y="75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E</a:t>
              </a:r>
            </a:p>
          </p:txBody>
        </p:sp>
      </p:grpSp>
      <p:grpSp>
        <p:nvGrpSpPr>
          <p:cNvPr id="282" name="Group 84"/>
          <p:cNvGrpSpPr>
            <a:grpSpLocks/>
          </p:cNvGrpSpPr>
          <p:nvPr/>
        </p:nvGrpSpPr>
        <p:grpSpPr bwMode="auto">
          <a:xfrm>
            <a:off x="6516688" y="2270125"/>
            <a:ext cx="360362" cy="798513"/>
            <a:chOff x="5420" y="1113"/>
            <a:chExt cx="227" cy="503"/>
          </a:xfrm>
        </p:grpSpPr>
        <p:sp>
          <p:nvSpPr>
            <p:cNvPr id="283" name="Rectangle 85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84" name="Text Box 86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3</a:t>
              </a:r>
            </a:p>
          </p:txBody>
        </p:sp>
        <p:sp>
          <p:nvSpPr>
            <p:cNvPr id="285" name="Text Box 87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*</a:t>
              </a:r>
            </a:p>
          </p:txBody>
        </p:sp>
      </p:grpSp>
      <p:grpSp>
        <p:nvGrpSpPr>
          <p:cNvPr id="286" name="Group 88"/>
          <p:cNvGrpSpPr>
            <a:grpSpLocks/>
          </p:cNvGrpSpPr>
          <p:nvPr/>
        </p:nvGrpSpPr>
        <p:grpSpPr bwMode="auto">
          <a:xfrm>
            <a:off x="6804025" y="2270125"/>
            <a:ext cx="503238" cy="798513"/>
            <a:chOff x="5012" y="527"/>
            <a:chExt cx="317" cy="503"/>
          </a:xfrm>
        </p:grpSpPr>
        <p:sp>
          <p:nvSpPr>
            <p:cNvPr id="287" name="Rectangle 89"/>
            <p:cNvSpPr>
              <a:spLocks noChangeArrowheads="1"/>
            </p:cNvSpPr>
            <p:nvPr/>
          </p:nvSpPr>
          <p:spPr bwMode="auto">
            <a:xfrm>
              <a:off x="5057" y="531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88" name="Text Box 90"/>
            <p:cNvSpPr txBox="1">
              <a:spLocks noChangeArrowheads="1"/>
            </p:cNvSpPr>
            <p:nvPr/>
          </p:nvSpPr>
          <p:spPr bwMode="auto">
            <a:xfrm>
              <a:off x="5012" y="527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14</a:t>
              </a:r>
            </a:p>
          </p:txBody>
        </p:sp>
        <p:sp>
          <p:nvSpPr>
            <p:cNvPr id="289" name="Text Box 91"/>
            <p:cNvSpPr txBox="1">
              <a:spLocks noChangeArrowheads="1"/>
            </p:cNvSpPr>
            <p:nvPr/>
          </p:nvSpPr>
          <p:spPr bwMode="auto">
            <a:xfrm>
              <a:off x="5057" y="75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D</a:t>
              </a:r>
            </a:p>
          </p:txBody>
        </p:sp>
      </p:grpSp>
      <p:grpSp>
        <p:nvGrpSpPr>
          <p:cNvPr id="290" name="Group 92"/>
          <p:cNvGrpSpPr>
            <a:grpSpLocks/>
          </p:cNvGrpSpPr>
          <p:nvPr/>
        </p:nvGrpSpPr>
        <p:grpSpPr bwMode="auto">
          <a:xfrm>
            <a:off x="7235825" y="2270125"/>
            <a:ext cx="360363" cy="798513"/>
            <a:chOff x="5420" y="1113"/>
            <a:chExt cx="227" cy="503"/>
          </a:xfrm>
        </p:grpSpPr>
        <p:sp>
          <p:nvSpPr>
            <p:cNvPr id="291" name="Rectangle 93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92" name="Text Box 94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4</a:t>
              </a:r>
            </a:p>
          </p:txBody>
        </p:sp>
        <p:sp>
          <p:nvSpPr>
            <p:cNvPr id="293" name="Text Box 95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/</a:t>
              </a:r>
            </a:p>
          </p:txBody>
        </p:sp>
      </p:grpSp>
      <p:grpSp>
        <p:nvGrpSpPr>
          <p:cNvPr id="294" name="Group 96"/>
          <p:cNvGrpSpPr>
            <a:grpSpLocks/>
          </p:cNvGrpSpPr>
          <p:nvPr/>
        </p:nvGrpSpPr>
        <p:grpSpPr bwMode="auto">
          <a:xfrm>
            <a:off x="7524750" y="2270125"/>
            <a:ext cx="503238" cy="798513"/>
            <a:chOff x="5012" y="527"/>
            <a:chExt cx="317" cy="503"/>
          </a:xfrm>
        </p:grpSpPr>
        <p:sp>
          <p:nvSpPr>
            <p:cNvPr id="295" name="Rectangle 97"/>
            <p:cNvSpPr>
              <a:spLocks noChangeArrowheads="1"/>
            </p:cNvSpPr>
            <p:nvPr/>
          </p:nvSpPr>
          <p:spPr bwMode="auto">
            <a:xfrm>
              <a:off x="5057" y="531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296" name="Text Box 98"/>
            <p:cNvSpPr txBox="1">
              <a:spLocks noChangeArrowheads="1"/>
            </p:cNvSpPr>
            <p:nvPr/>
          </p:nvSpPr>
          <p:spPr bwMode="auto">
            <a:xfrm>
              <a:off x="5012" y="527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11</a:t>
              </a:r>
            </a:p>
          </p:txBody>
        </p:sp>
        <p:sp>
          <p:nvSpPr>
            <p:cNvPr id="297" name="Text Box 99"/>
            <p:cNvSpPr txBox="1">
              <a:spLocks noChangeArrowheads="1"/>
            </p:cNvSpPr>
            <p:nvPr/>
          </p:nvSpPr>
          <p:spPr bwMode="auto">
            <a:xfrm>
              <a:off x="5057" y="758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C</a:t>
              </a:r>
            </a:p>
          </p:txBody>
        </p:sp>
      </p:grpSp>
      <p:grpSp>
        <p:nvGrpSpPr>
          <p:cNvPr id="298" name="Group 100"/>
          <p:cNvGrpSpPr>
            <a:grpSpLocks/>
          </p:cNvGrpSpPr>
          <p:nvPr/>
        </p:nvGrpSpPr>
        <p:grpSpPr bwMode="auto">
          <a:xfrm>
            <a:off x="7956550" y="2270125"/>
            <a:ext cx="360363" cy="798513"/>
            <a:chOff x="5420" y="1113"/>
            <a:chExt cx="227" cy="503"/>
          </a:xfrm>
        </p:grpSpPr>
        <p:sp>
          <p:nvSpPr>
            <p:cNvPr id="299" name="Rectangle 101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300" name="Text Box 102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5</a:t>
              </a:r>
            </a:p>
          </p:txBody>
        </p:sp>
        <p:sp>
          <p:nvSpPr>
            <p:cNvPr id="301" name="Text Box 103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A</a:t>
              </a:r>
            </a:p>
          </p:txBody>
        </p:sp>
      </p:grpSp>
      <p:grpSp>
        <p:nvGrpSpPr>
          <p:cNvPr id="302" name="Group 104"/>
          <p:cNvGrpSpPr>
            <a:grpSpLocks/>
          </p:cNvGrpSpPr>
          <p:nvPr/>
        </p:nvGrpSpPr>
        <p:grpSpPr bwMode="auto">
          <a:xfrm>
            <a:off x="8316913" y="2270125"/>
            <a:ext cx="360362" cy="798513"/>
            <a:chOff x="5420" y="1113"/>
            <a:chExt cx="227" cy="503"/>
          </a:xfrm>
        </p:grpSpPr>
        <p:sp>
          <p:nvSpPr>
            <p:cNvPr id="303" name="Rectangle 105"/>
            <p:cNvSpPr>
              <a:spLocks noChangeArrowheads="1"/>
            </p:cNvSpPr>
            <p:nvPr/>
          </p:nvSpPr>
          <p:spPr bwMode="auto">
            <a:xfrm>
              <a:off x="5420" y="1117"/>
              <a:ext cx="227" cy="499"/>
            </a:xfrm>
            <a:prstGeom prst="rect">
              <a:avLst/>
            </a:prstGeom>
            <a:solidFill>
              <a:srgbClr val="54547A"/>
            </a:solidFill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B Zar" panose="00000400000000000000" pitchFamily="2" charset="-78"/>
              </a:endParaRPr>
            </a:p>
          </p:txBody>
        </p:sp>
        <p:sp>
          <p:nvSpPr>
            <p:cNvPr id="304" name="Text Box 106"/>
            <p:cNvSpPr txBox="1">
              <a:spLocks noChangeArrowheads="1"/>
            </p:cNvSpPr>
            <p:nvPr/>
          </p:nvSpPr>
          <p:spPr bwMode="auto">
            <a:xfrm>
              <a:off x="5420" y="1113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8</a:t>
              </a:r>
            </a:p>
          </p:txBody>
        </p:sp>
        <p:sp>
          <p:nvSpPr>
            <p:cNvPr id="305" name="Text Box 107"/>
            <p:cNvSpPr txBox="1">
              <a:spLocks noChangeArrowheads="1"/>
            </p:cNvSpPr>
            <p:nvPr/>
          </p:nvSpPr>
          <p:spPr bwMode="auto">
            <a:xfrm>
              <a:off x="5420" y="1344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B Zar" panose="00000400000000000000" pitchFamily="2" charset="-78"/>
                </a:rPr>
                <a:t>B</a:t>
              </a:r>
            </a:p>
          </p:txBody>
        </p:sp>
      </p:grpSp>
      <p:sp>
        <p:nvSpPr>
          <p:cNvPr id="307" name="Title 3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پيمايش درخت دودويي </a:t>
            </a:r>
            <a:r>
              <a:rPr lang="fa-IR" sz="1800" dirty="0" smtClean="0">
                <a:cs typeface="B Zar" panose="00000400000000000000" pitchFamily="2" charset="-78"/>
              </a:rPr>
              <a:t>(به ترتيب سطح با کمک يک صف)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xit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/>
      <p:bldP spid="241" grpId="1" animBg="1"/>
      <p:bldP spid="242" grpId="0" animBg="1"/>
      <p:bldP spid="242" grpId="1" animBg="1"/>
      <p:bldP spid="242" grpId="2" animBg="1"/>
      <p:bldP spid="242" grpId="3" animBg="1"/>
      <p:bldP spid="242" grpId="4" animBg="1"/>
      <p:bldP spid="242" grpId="5" animBg="1"/>
      <p:bldP spid="242" grpId="6" animBg="1"/>
      <p:bldP spid="242" grpId="7" animBg="1"/>
      <p:bldP spid="242" grpId="8" animBg="1"/>
      <p:bldP spid="242" grpId="9" animBg="1"/>
      <p:bldP spid="242" grpId="10" animBg="1"/>
      <p:bldP spid="242" grpId="11" animBg="1"/>
      <p:bldP spid="242" grpId="12" animBg="1"/>
      <p:bldP spid="242" grpId="13" animBg="1"/>
      <p:bldP spid="242" grpId="14" animBg="1"/>
      <p:bldP spid="242" grpId="15" animBg="1"/>
      <p:bldP spid="242" grpId="16" animBg="1"/>
      <p:bldP spid="242" grpId="17" animBg="1"/>
      <p:bldP spid="242" grpId="18" animBg="1"/>
      <p:bldP spid="242" grpId="19" animBg="1"/>
      <p:bldP spid="243" grpId="0" animBg="1"/>
      <p:bldP spid="243" grpId="1" animBg="1"/>
      <p:bldP spid="243" grpId="2" animBg="1"/>
      <p:bldP spid="243" grpId="3" animBg="1"/>
      <p:bldP spid="243" grpId="4" animBg="1"/>
      <p:bldP spid="243" grpId="5" animBg="1"/>
      <p:bldP spid="243" grpId="6" animBg="1"/>
      <p:bldP spid="243" grpId="7" animBg="1"/>
      <p:bldP spid="243" grpId="8" animBg="1"/>
      <p:bldP spid="243" grpId="9" animBg="1"/>
      <p:bldP spid="243" grpId="10" animBg="1"/>
      <p:bldP spid="243" grpId="11" animBg="1"/>
      <p:bldP spid="243" grpId="12" animBg="1"/>
      <p:bldP spid="243" grpId="13" animBg="1"/>
      <p:bldP spid="243" grpId="14" animBg="1"/>
      <p:bldP spid="243" grpId="15" animBg="1"/>
      <p:bldP spid="243" grpId="16" animBg="1"/>
      <p:bldP spid="243" grpId="17" animBg="1"/>
      <p:bldP spid="243" grpId="18" animBg="1"/>
      <p:bldP spid="243" grpId="19" animBg="1"/>
      <p:bldP spid="244" grpId="0" animBg="1"/>
      <p:bldP spid="244" grpId="1" animBg="1"/>
      <p:bldP spid="244" grpId="2" animBg="1"/>
      <p:bldP spid="244" grpId="3" animBg="1"/>
      <p:bldP spid="244" grpId="4" animBg="1"/>
      <p:bldP spid="244" grpId="5" animBg="1"/>
      <p:bldP spid="244" grpId="6" animBg="1"/>
      <p:bldP spid="244" grpId="7" animBg="1"/>
      <p:bldP spid="244" grpId="8" animBg="1"/>
      <p:bldP spid="244" grpId="9" animBg="1"/>
      <p:bldP spid="244" grpId="10" animBg="1"/>
      <p:bldP spid="244" grpId="11" animBg="1"/>
      <p:bldP spid="244" grpId="12" animBg="1"/>
      <p:bldP spid="244" grpId="13" animBg="1"/>
      <p:bldP spid="244" grpId="14" animBg="1"/>
      <p:bldP spid="244" grpId="15" animBg="1"/>
      <p:bldP spid="244" grpId="16" animBg="1"/>
      <p:bldP spid="244" grpId="17" animBg="1"/>
      <p:bldP spid="245" grpId="0" animBg="1"/>
      <p:bldP spid="245" grpId="1" animBg="1"/>
      <p:bldP spid="245" grpId="2" animBg="1"/>
      <p:bldP spid="245" grpId="3" animBg="1"/>
      <p:bldP spid="245" grpId="4" animBg="1"/>
      <p:bldP spid="245" grpId="5" animBg="1"/>
      <p:bldP spid="245" grpId="6" animBg="1"/>
      <p:bldP spid="245" grpId="7" animBg="1"/>
      <p:bldP spid="245" grpId="8" animBg="1"/>
      <p:bldP spid="245" grpId="9" animBg="1"/>
      <p:bldP spid="245" grpId="10" animBg="1"/>
      <p:bldP spid="245" grpId="11" animBg="1"/>
      <p:bldP spid="245" grpId="12" animBg="1"/>
      <p:bldP spid="245" grpId="13" animBg="1"/>
      <p:bldP spid="245" grpId="14" animBg="1"/>
      <p:bldP spid="245" grpId="15" animBg="1"/>
      <p:bldP spid="245" grpId="16" animBg="1"/>
      <p:bldP spid="245" grpId="17" animBg="1"/>
      <p:bldP spid="246" grpId="0" animBg="1"/>
      <p:bldP spid="246" grpId="1" animBg="1"/>
      <p:bldP spid="246" grpId="2" animBg="1"/>
      <p:bldP spid="246" grpId="3" animBg="1"/>
      <p:bldP spid="246" grpId="4" animBg="1"/>
      <p:bldP spid="246" grpId="5" animBg="1"/>
      <p:bldP spid="246" grpId="6" animBg="1"/>
      <p:bldP spid="246" grpId="7" animBg="1"/>
      <p:bldP spid="247" grpId="0" animBg="1"/>
      <p:bldP spid="247" grpId="1" animBg="1"/>
      <p:bldP spid="247" grpId="2" animBg="1"/>
      <p:bldP spid="247" grpId="3" animBg="1"/>
      <p:bldP spid="247" grpId="4" animBg="1"/>
      <p:bldP spid="247" grpId="5" animBg="1"/>
      <p:bldP spid="247" grpId="6" animBg="1"/>
      <p:bldP spid="247" grpId="7" animBg="1"/>
      <p:bldP spid="248" grpId="0" animBg="1"/>
      <p:bldP spid="248" grpId="1" animBg="1"/>
      <p:bldP spid="248" grpId="2" animBg="1"/>
      <p:bldP spid="248" grpId="3" animBg="1"/>
      <p:bldP spid="248" grpId="4" animBg="1"/>
      <p:bldP spid="248" grpId="5" animBg="1"/>
      <p:bldP spid="248" grpId="6" animBg="1"/>
      <p:bldP spid="248" grpId="7" animBg="1"/>
      <p:bldP spid="248" grpId="8" animBg="1"/>
      <p:bldP spid="248" grpId="9" animBg="1"/>
      <p:bldP spid="248" grpId="10" animBg="1"/>
      <p:bldP spid="248" grpId="11" animBg="1"/>
      <p:bldP spid="248" grpId="12" animBg="1"/>
      <p:bldP spid="248" grpId="13" animBg="1"/>
      <p:bldP spid="248" grpId="14" animBg="1"/>
      <p:bldP spid="248" grpId="15" animBg="1"/>
      <p:bldP spid="248" grpId="16" animBg="1"/>
      <p:bldP spid="248" grpId="17" animBg="1"/>
      <p:bldP spid="249" grpId="0" animBg="1"/>
      <p:bldP spid="249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درخت ها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29" y="1654629"/>
            <a:ext cx="4368800" cy="4365171"/>
          </a:xfrm>
        </p:spPr>
        <p:txBody>
          <a:bodyPr/>
          <a:lstStyle/>
          <a:p>
            <a:r>
              <a:rPr lang="fa-IR" sz="2800" dirty="0" smtClean="0">
                <a:cs typeface="B Zar" panose="00000400000000000000" pitchFamily="2" charset="-78"/>
              </a:rPr>
              <a:t>درخت دودويي </a:t>
            </a:r>
            <a:r>
              <a:rPr lang="fa-IR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پر</a:t>
            </a:r>
            <a:r>
              <a:rPr lang="fa-IR" sz="2800" dirty="0" smtClean="0">
                <a:cs typeface="B Zar" panose="00000400000000000000" pitchFamily="2" charset="-78"/>
              </a:rPr>
              <a:t> به عمق </a:t>
            </a:r>
            <a:r>
              <a:rPr lang="en-US" sz="2400" dirty="0" smtClean="0">
                <a:cs typeface="B Zar" panose="00000400000000000000" pitchFamily="2" charset="-78"/>
              </a:rPr>
              <a:t>k</a:t>
            </a:r>
            <a:endParaRPr lang="en-US" sz="2800" dirty="0" smtClean="0">
              <a:cs typeface="B Zar" panose="00000400000000000000" pitchFamily="2" charset="-78"/>
            </a:endParaRPr>
          </a:p>
          <a:p>
            <a:pPr indent="0" algn="just">
              <a:buNone/>
            </a:pP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يک درخت دودويي به عمق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پر است مشروط بر اينکه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2</a:t>
            </a:r>
            <a:r>
              <a:rPr lang="en-US" sz="2000" baseline="30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-1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باشد که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k&gt;=0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. توجه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2</a:t>
            </a:r>
            <a:r>
              <a:rPr lang="en-US" sz="2000" baseline="30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-1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حداکثر تعداد گره هاي يک درخت دودويي به عمق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است</a:t>
            </a:r>
          </a:p>
          <a:p>
            <a:r>
              <a:rPr lang="fa-IR" sz="2800" dirty="0" smtClean="0">
                <a:cs typeface="B Zar" panose="00000400000000000000" pitchFamily="2" charset="-78"/>
              </a:rPr>
              <a:t>درخت دودويي </a:t>
            </a:r>
            <a:r>
              <a:rPr lang="fa-IR" sz="2800" dirty="0" smtClean="0">
                <a:solidFill>
                  <a:srgbClr val="FF0000"/>
                </a:solidFill>
                <a:cs typeface="B Zar" panose="00000400000000000000" pitchFamily="2" charset="-78"/>
              </a:rPr>
              <a:t>کامل</a:t>
            </a:r>
            <a:r>
              <a:rPr lang="fa-IR" sz="2800" dirty="0" smtClean="0">
                <a:cs typeface="B Zar" panose="00000400000000000000" pitchFamily="2" charset="-78"/>
              </a:rPr>
              <a:t> به عمق </a:t>
            </a:r>
            <a:r>
              <a:rPr lang="en-US" sz="2400" dirty="0" smtClean="0">
                <a:cs typeface="B Zar" panose="00000400000000000000" pitchFamily="2" charset="-78"/>
              </a:rPr>
              <a:t>k</a:t>
            </a:r>
            <a:endParaRPr lang="fa-IR" sz="2800" dirty="0" smtClean="0">
              <a:cs typeface="B Zar" panose="00000400000000000000" pitchFamily="2" charset="-78"/>
            </a:endParaRPr>
          </a:p>
          <a:p>
            <a:pPr indent="0" algn="just">
              <a:buNone/>
            </a:pP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يک درخت دودويي با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n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گره و عمق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کامل است اگر و فقط اگر گره هايش مطابق با شماره گذاري گره هاي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1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تا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n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در يک درخت دودويي پر به عمق </a:t>
            </a:r>
            <a:r>
              <a:rPr lang="en-US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fa-IR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باشد. </a:t>
            </a:r>
          </a:p>
          <a:p>
            <a:endParaRPr lang="fa-IR" sz="2800" dirty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3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17" t="8883" r="5310" b="14797"/>
          <a:stretch>
            <a:fillRect/>
          </a:stretch>
        </p:blipFill>
        <p:spPr bwMode="auto">
          <a:xfrm>
            <a:off x="261257" y="2714171"/>
            <a:ext cx="3889828" cy="21336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 bwMode="auto">
          <a:xfrm>
            <a:off x="3261862" y="2293517"/>
            <a:ext cx="646331" cy="246221"/>
          </a:xfrm>
          <a:custGeom>
            <a:avLst/>
            <a:gdLst>
              <a:gd name="connsiteX0" fmla="*/ 1335314 w 1335314"/>
              <a:gd name="connsiteY0" fmla="*/ 0 h 1030514"/>
              <a:gd name="connsiteX1" fmla="*/ 145143 w 1335314"/>
              <a:gd name="connsiteY1" fmla="*/ 145142 h 1030514"/>
              <a:gd name="connsiteX2" fmla="*/ 1074057 w 1335314"/>
              <a:gd name="connsiteY2" fmla="*/ 609600 h 1030514"/>
              <a:gd name="connsiteX3" fmla="*/ 0 w 1335314"/>
              <a:gd name="connsiteY3" fmla="*/ 1030514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4" h="1030514">
                <a:moveTo>
                  <a:pt x="1335314" y="0"/>
                </a:moveTo>
                <a:cubicBezTo>
                  <a:pt x="762000" y="21771"/>
                  <a:pt x="188686" y="43542"/>
                  <a:pt x="145143" y="145142"/>
                </a:cubicBezTo>
                <a:cubicBezTo>
                  <a:pt x="101600" y="246742"/>
                  <a:pt x="1098247" y="462038"/>
                  <a:pt x="1074057" y="609600"/>
                </a:cubicBezTo>
                <a:cubicBezTo>
                  <a:pt x="1049867" y="757162"/>
                  <a:pt x="200781" y="960362"/>
                  <a:pt x="0" y="1030514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ü"/>
              <a:tabLst/>
            </a:pPr>
            <a:endParaRPr kumimoji="0" lang="fa-I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151" y="5105661"/>
            <a:ext cx="3963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fa-IR" altLang="zh-TW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عمق يک درخت دودويي کامل با </a:t>
            </a:r>
            <a:r>
              <a:rPr lang="en-US" altLang="zh-TW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n</a:t>
            </a:r>
            <a:r>
              <a:rPr lang="fa-IR" altLang="zh-TW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altLang="zh-TW" sz="24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گره برابر است با</a:t>
            </a:r>
            <a:r>
              <a:rPr lang="fa-IR" altLang="zh-TW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en-US" altLang="zh-TW" sz="2000" dirty="0" smtClean="0">
                <a:solidFill>
                  <a:srgbClr val="040408"/>
                </a:solidFill>
                <a:latin typeface="Times New Roman" pitchFamily="18" charset="0"/>
                <a:cs typeface="B Zar" panose="00000400000000000000" pitchFamily="2" charset="-78"/>
                <a:sym typeface="Symbol" pitchFamily="18" charset="2"/>
              </a:rPr>
              <a:t>log2(n+1)</a:t>
            </a:r>
            <a:endParaRPr lang="fa-IR" sz="2400" dirty="0" smtClean="0">
              <a:solidFill>
                <a:srgbClr val="040408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نمايش درختهاي دودويي در حافظه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cs typeface="B Zar" panose="00000400000000000000" pitchFamily="2" charset="-78"/>
              </a:rPr>
              <a:t>نمايش به صورت ارايه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از آنجايي که در يک درخت کامل گره ها از </a:t>
            </a:r>
            <a:r>
              <a:rPr lang="en-US" sz="2400" dirty="0" smtClean="0">
                <a:solidFill>
                  <a:srgbClr val="040408"/>
                </a:solidFill>
                <a:cs typeface="B Zar" panose="00000400000000000000" pitchFamily="2" charset="-78"/>
              </a:rPr>
              <a:t>1</a:t>
            </a:r>
            <a:r>
              <a:rPr lang="fa-IR" sz="2400" dirty="0" smtClean="0">
                <a:solidFill>
                  <a:srgbClr val="040408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تا </a:t>
            </a:r>
            <a:r>
              <a:rPr lang="en-US" sz="2400" dirty="0" smtClean="0">
                <a:solidFill>
                  <a:srgbClr val="040408"/>
                </a:solidFill>
                <a:cs typeface="B Zar" panose="00000400000000000000" pitchFamily="2" charset="-78"/>
              </a:rPr>
              <a:t>n</a:t>
            </a:r>
            <a:r>
              <a:rPr lang="fa-IR" sz="2400" dirty="0" smtClean="0">
                <a:solidFill>
                  <a:srgbClr val="040408"/>
                </a:solidFill>
                <a:cs typeface="B Zar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شماره گذاري شده اند ، از اين رو از يک آرايه يک بعدي مي توان براي ذخيره سازي گره ها استفاده کرد.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4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560" y="3506788"/>
            <a:ext cx="2757475" cy="293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 bwMode="auto">
          <a:xfrm>
            <a:off x="3797566" y="4733845"/>
            <a:ext cx="765096" cy="489109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ü"/>
              <a:tabLst/>
            </a:pPr>
            <a:endParaRPr kumimoji="0" lang="fa-I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9" name="Picture 4" descr="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76" t="7359" r="19397" b="29162"/>
          <a:stretch>
            <a:fillRect/>
          </a:stretch>
        </p:blipFill>
        <p:spPr bwMode="auto">
          <a:xfrm>
            <a:off x="4717143" y="3481613"/>
            <a:ext cx="1328964" cy="297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نمايش درختهاي دودويي در حافظه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cs typeface="B Zar" panose="00000400000000000000" pitchFamily="2" charset="-78"/>
              </a:rPr>
              <a:t>نمايش به صورت ارايه </a:t>
            </a:r>
          </a:p>
          <a:p>
            <a:pPr>
              <a:buNone/>
            </a:pPr>
            <a:r>
              <a:rPr lang="fa-IR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اگر يک درخت دودويي کامل با </a:t>
            </a:r>
            <a:r>
              <a:rPr lang="en-US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n</a:t>
            </a:r>
            <a:r>
              <a:rPr lang="fa-IR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 گره به در يک آرايه ذخيره شود آنگاه براي هر گره با انديس </a:t>
            </a:r>
            <a:r>
              <a:rPr lang="en-US" sz="2800" dirty="0" err="1" smtClean="0">
                <a:solidFill>
                  <a:srgbClr val="800000"/>
                </a:solidFill>
                <a:cs typeface="B Zar" panose="00000400000000000000" pitchFamily="2" charset="-78"/>
              </a:rPr>
              <a:t>i</a:t>
            </a:r>
            <a:r>
              <a:rPr lang="fa-IR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 و </a:t>
            </a:r>
            <a:r>
              <a:rPr lang="en-US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≤ n</a:t>
            </a:r>
            <a:r>
              <a:rPr lang="fa-IR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cs typeface="B Zar" panose="00000400000000000000" pitchFamily="2" charset="-78"/>
              </a:rPr>
              <a:t>i</a:t>
            </a:r>
            <a:r>
              <a:rPr lang="fa-IR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1≤ </a:t>
            </a:r>
            <a:r>
              <a:rPr lang="fa-IR" sz="2800" dirty="0" smtClean="0">
                <a:solidFill>
                  <a:srgbClr val="800000"/>
                </a:solidFill>
                <a:cs typeface="B Zar" panose="00000400000000000000" pitchFamily="2" charset="-78"/>
              </a:rPr>
              <a:t>، داريم:</a:t>
            </a:r>
          </a:p>
          <a:p>
            <a:pPr marL="971550" lvl="1" indent="-514350" algn="just"/>
            <a:endParaRPr lang="fa-IR" sz="2400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marL="971550" lvl="1" indent="-514350" algn="just"/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اگر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i≠1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، آنگاه پدر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[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/2]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است . اگر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=1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،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ريشه است و پدري ندارد.</a:t>
            </a:r>
          </a:p>
          <a:p>
            <a:pPr marL="971550" lvl="1" indent="-514350" algn="just"/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اگر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2i≤n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، آنگاه فرزند چپ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2i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است. اگر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2i&gt;n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، آنگاه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فرزند چپ ندارد.</a:t>
            </a:r>
          </a:p>
          <a:p>
            <a:pPr marL="971550" lvl="1" indent="-514350" algn="just"/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اگر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2i+1≤n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، آنگاه فرزند راست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2i+1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است. اگر </a:t>
            </a:r>
            <a:r>
              <a:rPr lang="en-US" sz="2400" dirty="0" smtClean="0">
                <a:latin typeface="Times New Roman" pitchFamily="18" charset="0"/>
                <a:cs typeface="B Zar" panose="00000400000000000000" pitchFamily="2" charset="-78"/>
              </a:rPr>
              <a:t>2i+1&gt;n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، آنگاه </a:t>
            </a:r>
            <a:r>
              <a:rPr lang="en-US" sz="2400" dirty="0" err="1" smtClean="0">
                <a:latin typeface="Times New Roman" pitchFamily="18" charset="0"/>
                <a:cs typeface="B Zar" panose="00000400000000000000" pitchFamily="2" charset="-78"/>
              </a:rPr>
              <a:t>i</a:t>
            </a:r>
            <a:r>
              <a:rPr lang="fa-IR" sz="2400" dirty="0" smtClean="0">
                <a:latin typeface="Times New Roman" pitchFamily="18" charset="0"/>
                <a:cs typeface="B Zar" panose="00000400000000000000" pitchFamily="2" charset="-78"/>
              </a:rPr>
              <a:t> فرزند راست ندارد</a:t>
            </a:r>
            <a:endParaRPr lang="en-US" sz="2400" dirty="0" smtClean="0">
              <a:latin typeface="Times New Roman" pitchFamily="18" charset="0"/>
              <a:cs typeface="B Zar" panose="00000400000000000000" pitchFamily="2" charset="-78"/>
            </a:endParaRPr>
          </a:p>
          <a:p>
            <a:pPr lvl="1">
              <a:buNone/>
            </a:pPr>
            <a:endParaRPr lang="fa-IR" sz="2400" dirty="0" smtClean="0">
              <a:cs typeface="B Zar" panose="00000400000000000000" pitchFamily="2" charset="-78"/>
            </a:endParaRPr>
          </a:p>
          <a:p>
            <a:pPr eaLnBrk="1" hangingPunct="1">
              <a:buFont typeface="Wingdings" pitchFamily="2" charset="2"/>
              <a:buNone/>
            </a:pPr>
            <a:endParaRPr lang="fa-IR" dirty="0" smtClean="0">
              <a:cs typeface="B Zar" panose="00000400000000000000" pitchFamily="2" charset="-78"/>
            </a:endParaRPr>
          </a:p>
          <a:p>
            <a:pPr>
              <a:buNone/>
            </a:pPr>
            <a:endParaRPr lang="fa-IR" dirty="0" smtClean="0"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5</a:t>
            </a:fld>
            <a:endParaRPr lang="en-US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نمايش درختهاي دودويي در حافظه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>
                <a:cs typeface="B Zar" panose="00000400000000000000" pitchFamily="2" charset="-78"/>
              </a:rPr>
              <a:t>نمايش به صورت ارايه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هر درخت غير کامل را نيز مي توان در يک ارايه ذخيره کرد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6</a:t>
            </a:fld>
            <a:endParaRPr lang="en-US">
              <a:cs typeface="B Zar" panose="000004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4858" y="2886981"/>
            <a:ext cx="7708899" cy="2551121"/>
            <a:chOff x="1255715" y="4149724"/>
            <a:chExt cx="7708899" cy="2551121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255715" y="5084767"/>
              <a:ext cx="3676650" cy="1616078"/>
              <a:chOff x="686" y="1053"/>
              <a:chExt cx="2028" cy="1018"/>
            </a:xfrm>
          </p:grpSpPr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840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42" name="Text Box 6"/>
              <p:cNvSpPr txBox="1">
                <a:spLocks noChangeArrowheads="1"/>
              </p:cNvSpPr>
              <p:nvPr/>
            </p:nvSpPr>
            <p:spPr bwMode="auto">
              <a:xfrm>
                <a:off x="818" y="1053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[1]</a:t>
                </a: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1104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44" name="Text Box 8"/>
              <p:cNvSpPr txBox="1">
                <a:spLocks noChangeArrowheads="1"/>
              </p:cNvSpPr>
              <p:nvPr/>
            </p:nvSpPr>
            <p:spPr bwMode="auto">
              <a:xfrm>
                <a:off x="1082" y="1053"/>
                <a:ext cx="2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[2]</a:t>
                </a:r>
              </a:p>
            </p:txBody>
          </p:sp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1368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1346" y="1053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[3]</a:t>
                </a:r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48" name="Text Box 12"/>
              <p:cNvSpPr txBox="1">
                <a:spLocks noChangeArrowheads="1"/>
              </p:cNvSpPr>
              <p:nvPr/>
            </p:nvSpPr>
            <p:spPr bwMode="auto">
              <a:xfrm>
                <a:off x="1610" y="1053"/>
                <a:ext cx="2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[4]</a:t>
                </a:r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1896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50" name="Text Box 14"/>
              <p:cNvSpPr txBox="1">
                <a:spLocks noChangeArrowheads="1"/>
              </p:cNvSpPr>
              <p:nvPr/>
            </p:nvSpPr>
            <p:spPr bwMode="auto">
              <a:xfrm>
                <a:off x="1874" y="1053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[5]</a:t>
                </a:r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2160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2138" y="1053"/>
                <a:ext cx="2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[6]</a:t>
                </a:r>
              </a:p>
            </p:txBody>
          </p:sp>
          <p:sp>
            <p:nvSpPr>
              <p:cNvPr id="53" name="Rectangle 17"/>
              <p:cNvSpPr>
                <a:spLocks noChangeArrowheads="1"/>
              </p:cNvSpPr>
              <p:nvPr/>
            </p:nvSpPr>
            <p:spPr bwMode="auto">
              <a:xfrm>
                <a:off x="2424" y="1296"/>
                <a:ext cx="264" cy="2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54" name="Text Box 18"/>
              <p:cNvSpPr txBox="1">
                <a:spLocks noChangeArrowheads="1"/>
              </p:cNvSpPr>
              <p:nvPr/>
            </p:nvSpPr>
            <p:spPr bwMode="auto">
              <a:xfrm>
                <a:off x="2402" y="1053"/>
                <a:ext cx="26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[7]</a:t>
                </a:r>
              </a:p>
            </p:txBody>
          </p:sp>
          <p:sp>
            <p:nvSpPr>
              <p:cNvPr id="55" name="Text Box 19"/>
              <p:cNvSpPr txBox="1">
                <a:spLocks noChangeArrowheads="1"/>
              </p:cNvSpPr>
              <p:nvPr/>
            </p:nvSpPr>
            <p:spPr bwMode="auto">
              <a:xfrm>
                <a:off x="854" y="1293"/>
                <a:ext cx="17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A     B     C    —    D    —    E</a:t>
                </a:r>
              </a:p>
            </p:txBody>
          </p:sp>
          <p:sp>
            <p:nvSpPr>
              <p:cNvPr id="56" name="Line 20"/>
              <p:cNvSpPr>
                <a:spLocks noChangeShapeType="1"/>
              </p:cNvSpPr>
              <p:nvPr/>
            </p:nvSpPr>
            <p:spPr bwMode="auto">
              <a:xfrm>
                <a:off x="960" y="1560"/>
                <a:ext cx="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57" name="Text Box 21"/>
              <p:cNvSpPr txBox="1">
                <a:spLocks noChangeArrowheads="1"/>
              </p:cNvSpPr>
              <p:nvPr/>
            </p:nvSpPr>
            <p:spPr bwMode="auto">
              <a:xfrm>
                <a:off x="686" y="1605"/>
                <a:ext cx="5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Level 1</a:t>
                </a:r>
              </a:p>
            </p:txBody>
          </p:sp>
          <p:sp>
            <p:nvSpPr>
              <p:cNvPr id="58" name="AutoShape 22"/>
              <p:cNvSpPr>
                <a:spLocks/>
              </p:cNvSpPr>
              <p:nvPr/>
            </p:nvSpPr>
            <p:spPr bwMode="auto">
              <a:xfrm rot="-5395057">
                <a:off x="1320" y="1368"/>
                <a:ext cx="94" cy="514"/>
              </a:xfrm>
              <a:prstGeom prst="leftBrace">
                <a:avLst>
                  <a:gd name="adj1" fmla="val 45567"/>
                  <a:gd name="adj2" fmla="val 5346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>
                <a:off x="1380" y="1668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60" name="Text Box 24"/>
              <p:cNvSpPr txBox="1">
                <a:spLocks noChangeArrowheads="1"/>
              </p:cNvSpPr>
              <p:nvPr/>
            </p:nvSpPr>
            <p:spPr bwMode="auto">
              <a:xfrm>
                <a:off x="1118" y="1809"/>
                <a:ext cx="53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Level 2</a:t>
                </a:r>
              </a:p>
            </p:txBody>
          </p:sp>
          <p:sp>
            <p:nvSpPr>
              <p:cNvPr id="61" name="AutoShape 25"/>
              <p:cNvSpPr>
                <a:spLocks/>
              </p:cNvSpPr>
              <p:nvPr/>
            </p:nvSpPr>
            <p:spPr bwMode="auto">
              <a:xfrm rot="-5393005">
                <a:off x="2130" y="1104"/>
                <a:ext cx="115" cy="1052"/>
              </a:xfrm>
              <a:prstGeom prst="leftBrace">
                <a:avLst>
                  <a:gd name="adj1" fmla="val 76232"/>
                  <a:gd name="adj2" fmla="val 5211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62" name="Line 26"/>
              <p:cNvSpPr>
                <a:spLocks noChangeShapeType="1"/>
              </p:cNvSpPr>
              <p:nvPr/>
            </p:nvSpPr>
            <p:spPr bwMode="auto">
              <a:xfrm>
                <a:off x="2220" y="1680"/>
                <a:ext cx="0" cy="2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63" name="Text Box 27"/>
              <p:cNvSpPr txBox="1">
                <a:spLocks noChangeArrowheads="1"/>
              </p:cNvSpPr>
              <p:nvPr/>
            </p:nvSpPr>
            <p:spPr bwMode="auto">
              <a:xfrm>
                <a:off x="1958" y="1821"/>
                <a:ext cx="5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latin typeface="Times New Roman" pitchFamily="18" charset="0"/>
                    <a:cs typeface="B Zar" panose="00000400000000000000" pitchFamily="2" charset="-78"/>
                  </a:rPr>
                  <a:t>Level 3</a:t>
                </a:r>
              </a:p>
            </p:txBody>
          </p:sp>
        </p:grp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5327508" y="4149724"/>
              <a:ext cx="3637106" cy="2517303"/>
              <a:chOff x="3445" y="744"/>
              <a:chExt cx="2102" cy="1865"/>
            </a:xfrm>
          </p:grpSpPr>
          <p:sp>
            <p:nvSpPr>
              <p:cNvPr id="14" name="Oval 29"/>
              <p:cNvSpPr>
                <a:spLocks noChangeArrowheads="1"/>
              </p:cNvSpPr>
              <p:nvPr/>
            </p:nvSpPr>
            <p:spPr bwMode="auto">
              <a:xfrm>
                <a:off x="4423" y="744"/>
                <a:ext cx="230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5" name="Oval 30"/>
              <p:cNvSpPr>
                <a:spLocks noChangeArrowheads="1"/>
              </p:cNvSpPr>
              <p:nvPr/>
            </p:nvSpPr>
            <p:spPr bwMode="auto">
              <a:xfrm>
                <a:off x="3881" y="1368"/>
                <a:ext cx="231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 flipH="1">
                <a:off x="4046" y="1008"/>
                <a:ext cx="422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>
                <a:off x="4632" y="984"/>
                <a:ext cx="438" cy="4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18" name="Text Box 33"/>
              <p:cNvSpPr txBox="1">
                <a:spLocks noChangeArrowheads="1"/>
              </p:cNvSpPr>
              <p:nvPr/>
            </p:nvSpPr>
            <p:spPr bwMode="auto">
              <a:xfrm>
                <a:off x="4375" y="744"/>
                <a:ext cx="27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>
                    <a:latin typeface="Times New Roman" pitchFamily="18" charset="0"/>
                    <a:cs typeface="B Zar" panose="00000400000000000000" pitchFamily="2" charset="-78"/>
                  </a:rPr>
                  <a:t> </a:t>
                </a:r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A</a:t>
                </a:r>
                <a:endParaRPr lang="en-US" altLang="zh-TW" sz="2400">
                  <a:latin typeface="Times New Roman" pitchFamily="18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19" name="Text Box 34"/>
              <p:cNvSpPr txBox="1">
                <a:spLocks noChangeArrowheads="1"/>
              </p:cNvSpPr>
              <p:nvPr/>
            </p:nvSpPr>
            <p:spPr bwMode="auto">
              <a:xfrm>
                <a:off x="3815" y="1396"/>
                <a:ext cx="270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 B</a:t>
                </a: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3509" y="1992"/>
                <a:ext cx="231" cy="336"/>
              </a:xfrm>
              <a:prstGeom prst="ellips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auto">
              <a:xfrm>
                <a:off x="4233" y="1992"/>
                <a:ext cx="230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H="1">
                <a:off x="3674" y="1656"/>
                <a:ext cx="230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4068" y="1656"/>
                <a:ext cx="19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4" name="Text Box 39"/>
              <p:cNvSpPr txBox="1">
                <a:spLocks noChangeArrowheads="1"/>
              </p:cNvSpPr>
              <p:nvPr/>
            </p:nvSpPr>
            <p:spPr bwMode="auto">
              <a:xfrm>
                <a:off x="4187" y="2015"/>
                <a:ext cx="27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>
                    <a:latin typeface="Times New Roman" pitchFamily="18" charset="0"/>
                    <a:cs typeface="B Zar" panose="00000400000000000000" pitchFamily="2" charset="-78"/>
                  </a:rPr>
                  <a:t> </a:t>
                </a:r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D</a:t>
                </a:r>
                <a:endParaRPr lang="en-US" altLang="zh-TW" sz="2400">
                  <a:latin typeface="Times New Roman" pitchFamily="18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25" name="Text Box 40"/>
              <p:cNvSpPr txBox="1">
                <a:spLocks noChangeArrowheads="1"/>
              </p:cNvSpPr>
              <p:nvPr/>
            </p:nvSpPr>
            <p:spPr bwMode="auto">
              <a:xfrm>
                <a:off x="3445" y="2017"/>
                <a:ext cx="151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 </a:t>
                </a:r>
              </a:p>
            </p:txBody>
          </p:sp>
          <p:sp>
            <p:nvSpPr>
              <p:cNvPr id="26" name="Oval 41"/>
              <p:cNvSpPr>
                <a:spLocks noChangeArrowheads="1"/>
              </p:cNvSpPr>
              <p:nvPr/>
            </p:nvSpPr>
            <p:spPr bwMode="auto">
              <a:xfrm>
                <a:off x="4951" y="1380"/>
                <a:ext cx="230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7" name="Oval 42"/>
              <p:cNvSpPr>
                <a:spLocks noChangeArrowheads="1"/>
              </p:cNvSpPr>
              <p:nvPr/>
            </p:nvSpPr>
            <p:spPr bwMode="auto">
              <a:xfrm>
                <a:off x="4589" y="2004"/>
                <a:ext cx="231" cy="336"/>
              </a:xfrm>
              <a:prstGeom prst="ellips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8" name="Oval 43"/>
              <p:cNvSpPr>
                <a:spLocks noChangeArrowheads="1"/>
              </p:cNvSpPr>
              <p:nvPr/>
            </p:nvSpPr>
            <p:spPr bwMode="auto">
              <a:xfrm>
                <a:off x="5313" y="2004"/>
                <a:ext cx="230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 flipH="1">
                <a:off x="4754" y="1668"/>
                <a:ext cx="230" cy="33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30" name="Line 45"/>
              <p:cNvSpPr>
                <a:spLocks noChangeShapeType="1"/>
              </p:cNvSpPr>
              <p:nvPr/>
            </p:nvSpPr>
            <p:spPr bwMode="auto">
              <a:xfrm>
                <a:off x="5148" y="1668"/>
                <a:ext cx="19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  <p:sp>
            <p:nvSpPr>
              <p:cNvPr id="31" name="Text Box 46"/>
              <p:cNvSpPr txBox="1">
                <a:spLocks noChangeArrowheads="1"/>
              </p:cNvSpPr>
              <p:nvPr/>
            </p:nvSpPr>
            <p:spPr bwMode="auto">
              <a:xfrm>
                <a:off x="4903" y="1404"/>
                <a:ext cx="27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>
                    <a:latin typeface="Times New Roman" pitchFamily="18" charset="0"/>
                    <a:cs typeface="B Zar" panose="00000400000000000000" pitchFamily="2" charset="-78"/>
                  </a:rPr>
                  <a:t> </a:t>
                </a:r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C</a:t>
                </a:r>
                <a:endParaRPr lang="en-US" altLang="zh-TW" sz="2400">
                  <a:latin typeface="Times New Roman" pitchFamily="18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32" name="Text Box 47"/>
              <p:cNvSpPr txBox="1">
                <a:spLocks noChangeArrowheads="1"/>
              </p:cNvSpPr>
              <p:nvPr/>
            </p:nvSpPr>
            <p:spPr bwMode="auto">
              <a:xfrm>
                <a:off x="5279" y="2015"/>
                <a:ext cx="268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>
                    <a:latin typeface="Times New Roman" pitchFamily="18" charset="0"/>
                    <a:cs typeface="B Zar" panose="00000400000000000000" pitchFamily="2" charset="-78"/>
                  </a:rPr>
                  <a:t> </a:t>
                </a:r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E</a:t>
                </a:r>
                <a:endParaRPr lang="en-US" altLang="zh-TW" sz="2400">
                  <a:latin typeface="Times New Roman" pitchFamily="18" charset="0"/>
                  <a:cs typeface="B Zar" panose="00000400000000000000" pitchFamily="2" charset="-78"/>
                </a:endParaRPr>
              </a:p>
            </p:txBody>
          </p:sp>
          <p:sp>
            <p:nvSpPr>
              <p:cNvPr id="33" name="Text Box 48"/>
              <p:cNvSpPr txBox="1">
                <a:spLocks noChangeArrowheads="1"/>
              </p:cNvSpPr>
              <p:nvPr/>
            </p:nvSpPr>
            <p:spPr bwMode="auto">
              <a:xfrm>
                <a:off x="4525" y="2030"/>
                <a:ext cx="151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400" b="1">
                    <a:latin typeface="Times New Roman" pitchFamily="18" charset="0"/>
                    <a:cs typeface="B Zar" panose="00000400000000000000" pitchFamily="2" charset="-78"/>
                  </a:rPr>
                  <a:t> </a:t>
                </a:r>
              </a:p>
            </p:txBody>
          </p:sp>
          <p:sp>
            <p:nvSpPr>
              <p:cNvPr id="34" name="Text Box 49"/>
              <p:cNvSpPr txBox="1">
                <a:spLocks noChangeArrowheads="1"/>
              </p:cNvSpPr>
              <p:nvPr/>
            </p:nvSpPr>
            <p:spPr bwMode="auto">
              <a:xfrm>
                <a:off x="4670" y="765"/>
                <a:ext cx="157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1</a:t>
                </a:r>
              </a:p>
            </p:txBody>
          </p:sp>
          <p:sp>
            <p:nvSpPr>
              <p:cNvPr id="35" name="Text Box 50"/>
              <p:cNvSpPr txBox="1">
                <a:spLocks noChangeArrowheads="1"/>
              </p:cNvSpPr>
              <p:nvPr/>
            </p:nvSpPr>
            <p:spPr bwMode="auto">
              <a:xfrm>
                <a:off x="4104" y="1412"/>
                <a:ext cx="181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2</a:t>
                </a:r>
              </a:p>
            </p:txBody>
          </p:sp>
          <p:sp>
            <p:nvSpPr>
              <p:cNvPr id="36" name="Text Box 51"/>
              <p:cNvSpPr txBox="1">
                <a:spLocks noChangeArrowheads="1"/>
              </p:cNvSpPr>
              <p:nvPr/>
            </p:nvSpPr>
            <p:spPr bwMode="auto">
              <a:xfrm>
                <a:off x="5186" y="1412"/>
                <a:ext cx="18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3</a:t>
                </a:r>
              </a:p>
            </p:txBody>
          </p:sp>
          <p:sp>
            <p:nvSpPr>
              <p:cNvPr id="37" name="Text Box 52"/>
              <p:cNvSpPr txBox="1">
                <a:spLocks noChangeArrowheads="1"/>
              </p:cNvSpPr>
              <p:nvPr/>
            </p:nvSpPr>
            <p:spPr bwMode="auto">
              <a:xfrm>
                <a:off x="3504" y="2313"/>
                <a:ext cx="181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4</a:t>
                </a:r>
              </a:p>
            </p:txBody>
          </p:sp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4250" y="2313"/>
                <a:ext cx="18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5</a:t>
                </a: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4598" y="2313"/>
                <a:ext cx="18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6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5342" y="2313"/>
                <a:ext cx="180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b="1">
                    <a:solidFill>
                      <a:srgbClr val="FF0000"/>
                    </a:solidFill>
                    <a:latin typeface="Times New Roman" pitchFamily="18" charset="0"/>
                    <a:cs typeface="B Zar" panose="00000400000000000000" pitchFamily="2" charset="-78"/>
                  </a:rPr>
                  <a:t>7</a:t>
                </a:r>
              </a:p>
            </p:txBody>
          </p:sp>
        </p:grpSp>
        <p:sp>
          <p:nvSpPr>
            <p:cNvPr id="13" name="Freeform 56"/>
            <p:cNvSpPr>
              <a:spLocks/>
            </p:cNvSpPr>
            <p:nvPr/>
          </p:nvSpPr>
          <p:spPr bwMode="auto">
            <a:xfrm rot="-207581">
              <a:off x="5237163" y="4194175"/>
              <a:ext cx="3144837" cy="2308225"/>
            </a:xfrm>
            <a:custGeom>
              <a:avLst/>
              <a:gdLst/>
              <a:ahLst/>
              <a:cxnLst>
                <a:cxn ang="0">
                  <a:pos x="1052" y="0"/>
                </a:cxn>
                <a:cxn ang="0">
                  <a:pos x="548" y="408"/>
                </a:cxn>
                <a:cxn ang="0">
                  <a:pos x="1160" y="456"/>
                </a:cxn>
                <a:cxn ang="0">
                  <a:pos x="68" y="1236"/>
                </a:cxn>
                <a:cxn ang="0">
                  <a:pos x="1568" y="1332"/>
                </a:cxn>
              </a:cxnLst>
              <a:rect l="0" t="0" r="r" b="b"/>
              <a:pathLst>
                <a:path w="1568" h="1382">
                  <a:moveTo>
                    <a:pt x="1052" y="0"/>
                  </a:moveTo>
                  <a:cubicBezTo>
                    <a:pt x="791" y="166"/>
                    <a:pt x="530" y="332"/>
                    <a:pt x="548" y="408"/>
                  </a:cubicBezTo>
                  <a:cubicBezTo>
                    <a:pt x="566" y="484"/>
                    <a:pt x="1240" y="318"/>
                    <a:pt x="1160" y="456"/>
                  </a:cubicBezTo>
                  <a:cubicBezTo>
                    <a:pt x="1080" y="594"/>
                    <a:pt x="0" y="1090"/>
                    <a:pt x="68" y="1236"/>
                  </a:cubicBezTo>
                  <a:cubicBezTo>
                    <a:pt x="136" y="1382"/>
                    <a:pt x="1318" y="1316"/>
                    <a:pt x="1568" y="133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نمايش درختهاي دودويي در حافظه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4629"/>
            <a:ext cx="8258629" cy="4365171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cs typeface="B Zar" panose="00000400000000000000" pitchFamily="2" charset="-78"/>
              </a:rPr>
              <a:t>نمايش به صورت ارايه </a:t>
            </a:r>
          </a:p>
          <a:p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با به هدر رفتن حافظه همراه است</a:t>
            </a: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اضافه/حذف کردن گره ها از وسط يک درخت مستلزم جابجايي بسياري از گره ها است.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7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64" name="Picture 4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68" t="7359" r="63515" b="9666"/>
          <a:stretch>
            <a:fillRect/>
          </a:stretch>
        </p:blipFill>
        <p:spPr bwMode="auto">
          <a:xfrm>
            <a:off x="420914" y="1449611"/>
            <a:ext cx="1538515" cy="3891643"/>
          </a:xfrm>
          <a:prstGeom prst="rect">
            <a:avLst/>
          </a:prstGeom>
          <a:noFill/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7803" y="2136146"/>
            <a:ext cx="1992312" cy="27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Left Arrow 64"/>
          <p:cNvSpPr/>
          <p:nvPr/>
        </p:nvSpPr>
        <p:spPr bwMode="auto">
          <a:xfrm>
            <a:off x="1903452" y="3071960"/>
            <a:ext cx="765096" cy="489109"/>
          </a:xfrm>
          <a:prstGeom prst="lef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ü"/>
              <a:tabLst/>
            </a:pPr>
            <a:endParaRPr kumimoji="0" lang="fa-I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187371" y="27676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algn="just" eaLnBrk="0" hangingPunct="0">
              <a:spcBef>
                <a:spcPct val="20000"/>
              </a:spcBef>
              <a:buClr>
                <a:schemeClr val="hlink"/>
              </a:buClr>
            </a:pPr>
            <a:r>
              <a:rPr lang="fa-IR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در بدترين حالت ، يک درخت مورب به عمق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fa-IR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 ، به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2</a:t>
            </a:r>
            <a:r>
              <a:rPr lang="en-US" sz="2400" baseline="300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-1</a:t>
            </a:r>
            <a:r>
              <a:rPr lang="fa-IR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 حافظه نياز دارد که از اين مقدار، فقط </a:t>
            </a:r>
            <a:r>
              <a:rPr lang="en-US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k</a:t>
            </a:r>
            <a:r>
              <a:rPr lang="fa-IR" sz="2400" dirty="0" smtClean="0">
                <a:solidFill>
                  <a:srgbClr val="800000"/>
                </a:solidFill>
                <a:latin typeface="Times New Roman" pitchFamily="18" charset="0"/>
                <a:cs typeface="B Zar" panose="00000400000000000000" pitchFamily="2" charset="-78"/>
              </a:rPr>
              <a:t> محل مورد استفاده قرار مي گيرد. </a:t>
            </a:r>
            <a:endParaRPr lang="en-US" sz="2400" dirty="0" smtClean="0">
              <a:solidFill>
                <a:srgbClr val="800000"/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2989945" y="3930694"/>
            <a:ext cx="3788227" cy="1264980"/>
          </a:xfrm>
          <a:prstGeom prst="cloudCallout">
            <a:avLst>
              <a:gd name="adj1" fmla="val -87680"/>
              <a:gd name="adj2" fmla="val -174026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1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A50021"/>
              </a:buClr>
              <a:buSzTx/>
              <a:tabLst/>
            </a:pPr>
            <a:r>
              <a:rPr lang="fa-IR" sz="18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اگر از ارايه </a:t>
            </a:r>
            <a:r>
              <a:rPr lang="en-US" sz="1800" b="1" dirty="0" err="1" smtClean="0">
                <a:solidFill>
                  <a:srgbClr val="00B050"/>
                </a:solidFill>
                <a:cs typeface="B Zar" panose="00000400000000000000" pitchFamily="2" charset="-78"/>
              </a:rPr>
              <a:t>c++</a:t>
            </a:r>
            <a:r>
              <a:rPr lang="fa-IR" sz="1800" b="1" dirty="0" smtClean="0">
                <a:solidFill>
                  <a:srgbClr val="00B050"/>
                </a:solidFill>
                <a:cs typeface="B Zar" panose="00000400000000000000" pitchFamily="2" charset="-78"/>
              </a:rPr>
              <a:t> براي نمايش درخت استفاده شود مکان صفرم ارايه خالي رها مي شود.</a:t>
            </a:r>
            <a:endParaRPr kumimoji="0" lang="fa-IR" sz="1800" b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نمايش درختهاي دودويي در حافظه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4629"/>
            <a:ext cx="8258629" cy="4365171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cs typeface="B Zar" panose="00000400000000000000" pitchFamily="2" charset="-78"/>
              </a:rPr>
              <a:t>نمايش به صورت پيوندي</a:t>
            </a:r>
          </a:p>
          <a:p>
            <a:r>
              <a:rPr lang="fa-IR" sz="2800" dirty="0" smtClean="0">
                <a:solidFill>
                  <a:srgbClr val="040408"/>
                </a:solidFill>
                <a:cs typeface="B Zar" panose="00000400000000000000" pitchFamily="2" charset="-78"/>
              </a:rPr>
              <a:t>نارسايي هاي موجود در نمايش ترتيبي مي تواند با به کارگيري نمايش پيوندي به آساني حل شود.</a:t>
            </a: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8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10" name="Picture 4" descr="p19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9671" y="3083153"/>
            <a:ext cx="5867400" cy="1317625"/>
          </a:xfrm>
          <a:prstGeom prst="rect">
            <a:avLst/>
          </a:prstGeom>
          <a:noFill/>
        </p:spPr>
      </p:pic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47" b="20132"/>
          <a:stretch>
            <a:fillRect/>
          </a:stretch>
        </p:blipFill>
        <p:spPr bwMode="auto">
          <a:xfrm>
            <a:off x="1413553" y="4630057"/>
            <a:ext cx="6248400" cy="150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Zar" panose="00000400000000000000" pitchFamily="2" charset="-78"/>
              </a:rPr>
              <a:t>نمايش درختهاي دودويي در حافظه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4629"/>
            <a:ext cx="8258629" cy="4365171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cs typeface="B Zar" panose="00000400000000000000" pitchFamily="2" charset="-78"/>
              </a:rPr>
              <a:t>نمايش به صورت پيوندي</a:t>
            </a: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  <a:p>
            <a:pPr>
              <a:buNone/>
            </a:pPr>
            <a:endParaRPr lang="fa-IR" sz="2800" dirty="0" smtClean="0">
              <a:solidFill>
                <a:srgbClr val="040408"/>
              </a:solidFill>
              <a:cs typeface="B Zar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 دانشکده برق و کامپيوتر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C2DDB-ADD9-4DD8-9D3A-A992FD079958}" type="slidenum">
              <a:rPr lang="ar-SA" smtClean="0">
                <a:cs typeface="B Zar" panose="00000400000000000000" pitchFamily="2" charset="-78"/>
              </a:rPr>
              <a:pPr>
                <a:defRPr/>
              </a:pPr>
              <a:t>9</a:t>
            </a:fld>
            <a:endParaRPr lang="en-US">
              <a:cs typeface="B Zar" panose="00000400000000000000" pitchFamily="2" charset="-78"/>
            </a:endParaRPr>
          </a:p>
        </p:txBody>
      </p:sp>
      <p:pic>
        <p:nvPicPr>
          <p:cNvPr id="8" name="Picture 4" descr="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89" b="13836"/>
          <a:stretch>
            <a:fillRect/>
          </a:stretch>
        </p:blipFill>
        <p:spPr bwMode="auto">
          <a:xfrm>
            <a:off x="424543" y="2091192"/>
            <a:ext cx="7772400" cy="429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Zar"/>
      </a:majorFont>
      <a:minorFont>
        <a:latin typeface="Tahoma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13620</TotalTime>
  <Words>1171</Words>
  <Application>Microsoft Office PowerPoint</Application>
  <PresentationFormat>On-screen Show (4:3)</PresentationFormat>
  <Paragraphs>274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Tahoma</vt:lpstr>
      <vt:lpstr>B Zar</vt:lpstr>
      <vt:lpstr>Verdana</vt:lpstr>
      <vt:lpstr>Zar</vt:lpstr>
      <vt:lpstr>Wingdings</vt:lpstr>
      <vt:lpstr>Times New Roman</vt:lpstr>
      <vt:lpstr>Arial</vt:lpstr>
      <vt:lpstr>Symbol</vt:lpstr>
      <vt:lpstr>Blueprint</vt:lpstr>
      <vt:lpstr>درختها- قسمت دوم</vt:lpstr>
      <vt:lpstr>درختها</vt:lpstr>
      <vt:lpstr>درخت ها</vt:lpstr>
      <vt:lpstr>نمايش درختهاي دودويي در حافظه</vt:lpstr>
      <vt:lpstr>نمايش درختهاي دودويي در حافظه</vt:lpstr>
      <vt:lpstr>نمايش درختهاي دودويي در حافظه</vt:lpstr>
      <vt:lpstr>نمايش درختهاي دودويي در حافظه</vt:lpstr>
      <vt:lpstr>نمايش درختهاي دودويي در حافظه</vt:lpstr>
      <vt:lpstr>نمايش درختهاي دودويي در حافظه</vt:lpstr>
      <vt:lpstr>پيمايش درخت دودويي</vt:lpstr>
      <vt:lpstr>پيمايش درخت دودويي</vt:lpstr>
      <vt:lpstr>پيمايش درخت دودويي</vt:lpstr>
      <vt:lpstr>پيمايش درخت دودويي (ميان ترتيب بازگشتي)</vt:lpstr>
      <vt:lpstr>پيمايش درخت دودويي (پيش ترتيب بازگشتي)</vt:lpstr>
      <vt:lpstr>پيمايش درخت دودويي (پس ترتيب بازگشتي)</vt:lpstr>
      <vt:lpstr>پيمايش درخت دودويي (ميان ترتيب به روش تکرار)</vt:lpstr>
      <vt:lpstr>پيمايش درخت دودويي (ميان ترتيب به روش تکرار)</vt:lpstr>
      <vt:lpstr>پيمايش درخت دودويي (ميان ترتيب به روش تکرار)</vt:lpstr>
      <vt:lpstr>پيمايش درخت دودويي</vt:lpstr>
      <vt:lpstr>پيمايش درخت دودويي (به ترتيب سطح با کمک يک صف)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</dc:title>
  <dc:creator>A.Mirzaei</dc:creator>
  <cp:lastModifiedBy>SM Vahidipour</cp:lastModifiedBy>
  <cp:revision>1801</cp:revision>
  <dcterms:created xsi:type="dcterms:W3CDTF">2000-10-26T15:38:46Z</dcterms:created>
  <dcterms:modified xsi:type="dcterms:W3CDTF">2019-05-08T12:01:39Z</dcterms:modified>
</cp:coreProperties>
</file>