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7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2" r:id="rId10"/>
    <p:sldId id="453" r:id="rId11"/>
    <p:sldId id="455" r:id="rId12"/>
    <p:sldId id="456" r:id="rId13"/>
    <p:sldId id="457" r:id="rId14"/>
    <p:sldId id="458" r:id="rId15"/>
    <p:sldId id="459" r:id="rId16"/>
    <p:sldId id="460" r:id="rId17"/>
    <p:sldId id="462" r:id="rId18"/>
    <p:sldId id="463" r:id="rId19"/>
    <p:sldId id="464" r:id="rId20"/>
    <p:sldId id="465" r:id="rId21"/>
    <p:sldId id="470" r:id="rId22"/>
    <p:sldId id="497" r:id="rId23"/>
    <p:sldId id="486" r:id="rId24"/>
    <p:sldId id="487" r:id="rId25"/>
    <p:sldId id="488" r:id="rId26"/>
    <p:sldId id="490" r:id="rId27"/>
    <p:sldId id="491" r:id="rId28"/>
    <p:sldId id="492" r:id="rId29"/>
    <p:sldId id="477" r:id="rId30"/>
    <p:sldId id="498" r:id="rId31"/>
    <p:sldId id="493" r:id="rId32"/>
    <p:sldId id="479" r:id="rId33"/>
    <p:sldId id="478" r:id="rId34"/>
    <p:sldId id="481" r:id="rId35"/>
    <p:sldId id="495" r:id="rId36"/>
    <p:sldId id="501" r:id="rId37"/>
    <p:sldId id="502" r:id="rId38"/>
    <p:sldId id="505" r:id="rId39"/>
    <p:sldId id="506" r:id="rId40"/>
    <p:sldId id="496" r:id="rId41"/>
  </p:sldIdLst>
  <p:sldSz cx="9144000" cy="6858000" type="screen4x3"/>
  <p:notesSz cx="6991350" cy="9282113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CCFF99"/>
    <a:srgbClr val="2308EE"/>
    <a:srgbClr val="F70303"/>
    <a:srgbClr val="800000"/>
    <a:srgbClr val="040408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6" autoAdjust="0"/>
    <p:restoredTop sz="86323" autoAdjust="0"/>
  </p:normalViewPr>
  <p:slideViewPr>
    <p:cSldViewPr snapToGrid="0">
      <p:cViewPr varScale="1">
        <p:scale>
          <a:sx n="64" d="100"/>
          <a:sy n="64" d="100"/>
        </p:scale>
        <p:origin x="13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99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2EDD3A91-1D52-4705-98D0-B3F0614FAA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10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9E863D65-AE02-4323-B61F-447474BFA1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0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A6F7C-CB2A-4BF2-8A6B-E6753E9969C0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16186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9DC49-D48F-43DD-8C74-7E13A04F476A}" type="slidenum">
              <a:rPr lang="ar-SA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4884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863D65-AE02-4323-B61F-447474BFA1CB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56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863D65-AE02-4323-B61F-447474BFA1CB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82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863D65-AE02-4323-B61F-447474BFA1CB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15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BC9BF-966E-4067-9BD0-2B175A18AD2A}" type="slidenum">
              <a:rPr lang="ar-SA" smtClean="0"/>
              <a:pPr/>
              <a:t>38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3129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79553-5469-4AE6-A20A-A13B59ACCCDC}" type="slidenum">
              <a:rPr lang="ar-SA" smtClean="0"/>
              <a:pPr/>
              <a:t>39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0595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57240B3-A0D8-49DE-B321-3E176CC6B3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62B57-D3A0-4378-8C32-A0EAB0FF75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7D096-B817-40D2-BB26-11A095CDDC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58FCD-D06A-4363-B670-BEE138E1E6B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509-1BED-4E35-926F-CD739A8196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6D8D3-6DCB-421E-A373-42372F1EF4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DF799-3768-481F-BC50-214DC50FACB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5FCBD-E277-4EAD-A3A3-6D784D555F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2C10D-26DC-439A-8500-116D199A3E4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C6B60-0B7D-477F-B037-3920575DC30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1D76B-D56A-4923-AF76-E437693D09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58F2-D05B-4DD8-8179-7ED5DF5F1DE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98179-DCED-4C3A-A9C0-12EB0BB440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195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8202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8207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8208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8203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8196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7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4EFF1B8D-11D9-4D50-9741-7613665302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ساختمان داده‌ها و الگوريتمها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Nazanin" panose="00000400000000000000" pitchFamily="2" charset="-78"/>
              </a:rPr>
              <a:t>دانشگاه کاشان- دانشکده مهندسی برق و کامپیوتر</a:t>
            </a:r>
            <a:endParaRPr lang="en-GB" sz="1800" dirty="0">
              <a:cs typeface="B Nazanin" panose="00000400000000000000" pitchFamily="2" charset="-78"/>
            </a:endParaRPr>
          </a:p>
        </p:txBody>
      </p:sp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1804988" y="3839489"/>
            <a:ext cx="5402262" cy="15604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 bIns="0" anchor="ctr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fa-IR" sz="2400" b="1" dirty="0">
              <a:solidFill>
                <a:srgbClr val="0034DC"/>
              </a:solidFill>
              <a:cs typeface="Zar" pitchFamily="2" charset="-78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fa-IR" sz="1800" b="1" dirty="0" smtClean="0">
                <a:solidFill>
                  <a:srgbClr val="0034DC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US" sz="1800" b="1" dirty="0">
              <a:solidFill>
                <a:srgbClr val="0034DC"/>
              </a:solidFill>
              <a:cs typeface="B Zar" panose="00000400000000000000" pitchFamily="2" charset="-78"/>
            </a:endParaRPr>
          </a:p>
          <a:p>
            <a:pPr algn="l">
              <a:spcBef>
                <a:spcPct val="20000"/>
              </a:spcBef>
              <a:buClr>
                <a:schemeClr val="hlink"/>
              </a:buClr>
            </a:pPr>
            <a:endParaRPr lang="en-US" sz="2000" dirty="0">
              <a:solidFill>
                <a:srgbClr val="0034DC"/>
              </a:solidFill>
              <a:cs typeface="Zar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85" y="138035"/>
            <a:ext cx="1905000" cy="1905000"/>
          </a:xfrm>
          <a:prstGeom prst="rect">
            <a:avLst/>
          </a:prstGeom>
        </p:spPr>
      </p:pic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پيچيدگي حافظه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90152"/>
              </p:ext>
            </p:extLst>
          </p:nvPr>
        </p:nvGraphicFramePr>
        <p:xfrm>
          <a:off x="838200" y="1905000"/>
          <a:ext cx="7772400" cy="21779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12228">
                <a:tc gridSpan="2"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float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rs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( float *a,  const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n)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{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if (n&lt;=0) return 0;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else return (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rs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( a,n-1)+a[n-1] 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}</a:t>
                      </a:r>
                      <a:endParaRPr lang="fa-IR" b="0" dirty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fa-IR" b="0" dirty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072"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fa-IR" b="0" dirty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41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667499-4C5E-46E6-AEF7-E66EC6E6F0E4}" type="slidenum">
              <a:rPr lang="ar-SA" smtClean="0">
                <a:cs typeface="B Zar" panose="00000400000000000000" pitchFamily="2" charset="-78"/>
              </a:rPr>
              <a:pPr/>
              <a:t>10</a:t>
            </a:fld>
            <a:endParaRPr lang="en-US" smtClean="0">
              <a:cs typeface="B Zar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2975" y="3505200"/>
            <a:ext cx="5794375" cy="4619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fa-IR" sz="2400" dirty="0">
                <a:cs typeface="B Zar" panose="00000400000000000000" pitchFamily="2" charset="-78"/>
              </a:rPr>
              <a:t>مشخصه موردي: </a:t>
            </a:r>
            <a:r>
              <a:rPr lang="en-US" sz="2400" dirty="0">
                <a:cs typeface="B Zar" panose="00000400000000000000" pitchFamily="2" charset="-78"/>
              </a:rPr>
              <a:t>n </a:t>
            </a:r>
            <a:r>
              <a:rPr lang="fa-IR" sz="2400" dirty="0">
                <a:cs typeface="B Zar" panose="00000400000000000000" pitchFamily="2" charset="-78"/>
              </a:rPr>
              <a:t> تعداد عضوهايي که با هم جمع مي شوند</a:t>
            </a:r>
          </a:p>
        </p:txBody>
      </p:sp>
      <p:graphicFrame>
        <p:nvGraphicFramePr>
          <p:cNvPr id="9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927580"/>
              </p:ext>
            </p:extLst>
          </p:nvPr>
        </p:nvGraphicFramePr>
        <p:xfrm>
          <a:off x="996950" y="5067300"/>
          <a:ext cx="2327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3" imgW="863280" imgH="190440" progId="Equation.DSMT4">
                  <p:embed/>
                </p:oleObj>
              </mc:Choice>
              <mc:Fallback>
                <p:oleObj name="Equation" r:id="rId3" imgW="863280" imgH="1904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5067300"/>
                        <a:ext cx="23272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27375" y="3822700"/>
            <a:ext cx="4829175" cy="113823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fa-IR" sz="2400" dirty="0">
                <a:cs typeface="B Zar" panose="00000400000000000000" pitchFamily="2" charset="-78"/>
              </a:rPr>
              <a:t>عمق بازگشتي </a:t>
            </a:r>
            <a:r>
              <a:rPr lang="en-US" sz="2400" dirty="0">
                <a:cs typeface="B Zar" panose="00000400000000000000" pitchFamily="2" charset="-78"/>
              </a:rPr>
              <a:t>n+1</a:t>
            </a:r>
          </a:p>
          <a:p>
            <a:pPr>
              <a:defRPr/>
            </a:pPr>
            <a:r>
              <a:rPr lang="fa-IR" sz="2400" dirty="0">
                <a:cs typeface="B Zar" panose="00000400000000000000" pitchFamily="2" charset="-78"/>
              </a:rPr>
              <a:t>هر احضار تابع بازگشتي دست کم 4 کلمه از حافظه </a:t>
            </a:r>
          </a:p>
          <a:p>
            <a:pPr lvl="1">
              <a:defRPr/>
            </a:pPr>
            <a:r>
              <a:rPr lang="fa-IR" sz="2000" dirty="0">
                <a:solidFill>
                  <a:srgbClr val="800000"/>
                </a:solidFill>
                <a:cs typeface="B Zar" panose="00000400000000000000" pitchFamily="2" charset="-78"/>
              </a:rPr>
              <a:t>حافظه مقادير </a:t>
            </a:r>
            <a:r>
              <a:rPr lang="en-US" sz="2000" dirty="0">
                <a:solidFill>
                  <a:srgbClr val="800000"/>
                </a:solidFill>
                <a:cs typeface="B Zar" panose="00000400000000000000" pitchFamily="2" charset="-78"/>
              </a:rPr>
              <a:t>a</a:t>
            </a:r>
            <a:r>
              <a:rPr lang="fa-IR" sz="2000" dirty="0">
                <a:solidFill>
                  <a:srgbClr val="800000"/>
                </a:solidFill>
                <a:cs typeface="B Zar" panose="00000400000000000000" pitchFamily="2" charset="-78"/>
              </a:rPr>
              <a:t> و </a:t>
            </a:r>
            <a:r>
              <a:rPr lang="en-US" sz="2000" dirty="0">
                <a:solidFill>
                  <a:srgbClr val="800000"/>
                </a:solidFill>
                <a:cs typeface="B Zar" panose="00000400000000000000" pitchFamily="2" charset="-78"/>
              </a:rPr>
              <a:t>n</a:t>
            </a:r>
            <a:r>
              <a:rPr lang="fa-IR" sz="2000" dirty="0">
                <a:solidFill>
                  <a:srgbClr val="800000"/>
                </a:solidFill>
                <a:cs typeface="B Zar" panose="00000400000000000000" pitchFamily="2" charset="-78"/>
              </a:rPr>
              <a:t> و مقدار برگشتي و ادرس برگشتي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پيچيدگي زماني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51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7B2D33-AEB9-4B0B-94D1-E0C0989DD0B5}" type="slidenum">
              <a:rPr lang="ar-SA" smtClean="0">
                <a:cs typeface="B Zar" panose="00000400000000000000" pitchFamily="2" charset="-78"/>
              </a:rPr>
              <a:pPr/>
              <a:t>11</a:t>
            </a:fld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5127" name="Group 23"/>
          <p:cNvGrpSpPr>
            <a:grpSpLocks/>
          </p:cNvGrpSpPr>
          <p:nvPr/>
        </p:nvGrpSpPr>
        <p:grpSpPr bwMode="auto">
          <a:xfrm>
            <a:off x="962025" y="1812925"/>
            <a:ext cx="7127875" cy="2787650"/>
            <a:chOff x="431" y="935"/>
            <a:chExt cx="5079" cy="1732"/>
          </a:xfrm>
        </p:grpSpPr>
        <p:graphicFrame>
          <p:nvGraphicFramePr>
            <p:cNvPr id="5123" name="Object 24"/>
            <p:cNvGraphicFramePr>
              <a:graphicFrameLocks noChangeAspect="1"/>
            </p:cNvGraphicFramePr>
            <p:nvPr/>
          </p:nvGraphicFramePr>
          <p:xfrm>
            <a:off x="1664" y="1395"/>
            <a:ext cx="2207" cy="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8" name="Equation" r:id="rId4" imgW="927000" imgH="203040" progId="Equation.DSMT4">
                    <p:embed/>
                  </p:oleObj>
                </mc:Choice>
                <mc:Fallback>
                  <p:oleObj name="Equation" r:id="rId4" imgW="927000" imgH="20304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4" y="1395"/>
                          <a:ext cx="2207" cy="4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431" y="2124"/>
              <a:ext cx="1997" cy="3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a-IR" sz="2800" dirty="0">
                  <a:solidFill>
                    <a:srgbClr val="800000"/>
                  </a:solidFill>
                  <a:cs typeface="B Zar" panose="00000400000000000000" pitchFamily="2" charset="-78"/>
                </a:rPr>
                <a:t>نيازمنديهاي زمان برنامه </a:t>
              </a:r>
              <a:endParaRPr lang="en-US" sz="2800" dirty="0">
                <a:solidFill>
                  <a:srgbClr val="8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1917" y="1998"/>
              <a:ext cx="3536" cy="66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a-IR" sz="2800" dirty="0">
                  <a:solidFill>
                    <a:srgbClr val="800000"/>
                  </a:solidFill>
                  <a:cs typeface="B Zar" panose="00000400000000000000" pitchFamily="2" charset="-78"/>
                </a:rPr>
                <a:t>زمان کامپايل </a:t>
              </a:r>
            </a:p>
            <a:p>
              <a:pPr algn="just">
                <a:defRPr/>
              </a:pPr>
              <a:r>
                <a:rPr lang="fa-IR" sz="1800" dirty="0">
                  <a:solidFill>
                    <a:srgbClr val="2308EE"/>
                  </a:solidFill>
                  <a:cs typeface="B Zar" panose="00000400000000000000" pitchFamily="2" charset="-78"/>
                </a:rPr>
                <a:t>زمان کامپايل مشابه اجزاي فضاي ثابت است زيرا به </a:t>
              </a:r>
            </a:p>
            <a:p>
              <a:pPr algn="just">
                <a:defRPr/>
              </a:pPr>
              <a:r>
                <a:rPr lang="fa-IR" sz="1800" dirty="0">
                  <a:solidFill>
                    <a:srgbClr val="2308EE"/>
                  </a:solidFill>
                  <a:cs typeface="B Zar" panose="00000400000000000000" pitchFamily="2" charset="-78"/>
                </a:rPr>
                <a:t>خصيصه هاي نمونه بستگي ندارد</a:t>
              </a:r>
              <a:r>
                <a:rPr lang="fa-IR" sz="1800" dirty="0">
                  <a:cs typeface="B Zar" panose="00000400000000000000" pitchFamily="2" charset="-78"/>
                </a:rPr>
                <a:t>.  </a:t>
              </a:r>
              <a:endParaRPr lang="en-US" sz="1800" dirty="0">
                <a:cs typeface="B Zar" panose="00000400000000000000" pitchFamily="2" charset="-78"/>
              </a:endParaRPr>
            </a:p>
          </p:txBody>
        </p:sp>
        <p:sp>
          <p:nvSpPr>
            <p:cNvPr id="11" name="Text Box 27"/>
            <p:cNvSpPr txBox="1">
              <a:spLocks noChangeArrowheads="1"/>
            </p:cNvSpPr>
            <p:nvPr/>
          </p:nvSpPr>
          <p:spPr bwMode="auto">
            <a:xfrm>
              <a:off x="922" y="935"/>
              <a:ext cx="4588" cy="3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a-IR" sz="2800" dirty="0">
                  <a:solidFill>
                    <a:srgbClr val="800000"/>
                  </a:solidFill>
                  <a:cs typeface="B Zar" panose="00000400000000000000" pitchFamily="2" charset="-78"/>
                </a:rPr>
                <a:t>زمان اجراي برنامه </a:t>
              </a:r>
            </a:p>
          </p:txBody>
        </p:sp>
        <p:sp>
          <p:nvSpPr>
            <p:cNvPr id="5131" name="Line 28"/>
            <p:cNvSpPr>
              <a:spLocks noChangeShapeType="1"/>
            </p:cNvSpPr>
            <p:nvPr/>
          </p:nvSpPr>
          <p:spPr bwMode="auto">
            <a:xfrm flipH="1">
              <a:off x="1818" y="1752"/>
              <a:ext cx="318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5132" name="Line 29"/>
            <p:cNvSpPr>
              <a:spLocks noChangeShapeType="1"/>
            </p:cNvSpPr>
            <p:nvPr/>
          </p:nvSpPr>
          <p:spPr bwMode="auto">
            <a:xfrm>
              <a:off x="2759" y="1726"/>
              <a:ext cx="1520" cy="40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5133" name="Line 30"/>
            <p:cNvSpPr>
              <a:spLocks noChangeShapeType="1"/>
            </p:cNvSpPr>
            <p:nvPr/>
          </p:nvSpPr>
          <p:spPr bwMode="auto">
            <a:xfrm flipV="1">
              <a:off x="3447" y="1207"/>
              <a:ext cx="885" cy="26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40177"/>
              </p:ext>
            </p:extLst>
          </p:nvPr>
        </p:nvGraphicFramePr>
        <p:xfrm>
          <a:off x="766555" y="4661737"/>
          <a:ext cx="77041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6" imgW="3632040" imgH="241200" progId="Equation.3">
                  <p:embed/>
                </p:oleObj>
              </mc:Choice>
              <mc:Fallback>
                <p:oleObj name="Equation" r:id="rId6" imgW="363204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555" y="4661737"/>
                        <a:ext cx="7704137" cy="501650"/>
                      </a:xfrm>
                      <a:prstGeom prst="rect">
                        <a:avLst/>
                      </a:prstGeom>
                      <a:solidFill>
                        <a:srgbClr val="CCD8F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69233" y="5531370"/>
            <a:ext cx="6840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cs typeface="B Zar" panose="00000400000000000000" pitchFamily="2" charset="-78"/>
              </a:rPr>
              <a:t>Ca</a:t>
            </a:r>
            <a:r>
              <a:rPr lang="en-US" sz="1800" dirty="0" smtClean="0">
                <a:cs typeface="B Zar" panose="00000400000000000000" pitchFamily="2" charset="-78"/>
              </a:rPr>
              <a:t>, Cs, Cm, Cd</a:t>
            </a:r>
            <a:r>
              <a:rPr lang="fa-IR" sz="1800" dirty="0" smtClean="0">
                <a:cs typeface="B Zar" panose="00000400000000000000" pitchFamily="2" charset="-78"/>
              </a:rPr>
              <a:t> زمان لازم برای جمع، تفریق، ضرب و تقسیم</a:t>
            </a:r>
          </a:p>
          <a:p>
            <a:r>
              <a:rPr lang="en-US" sz="1800" dirty="0" smtClean="0">
                <a:cs typeface="B Zar" panose="00000400000000000000" pitchFamily="2" charset="-78"/>
              </a:rPr>
              <a:t>ADD, SUB, MUL, DIV</a:t>
            </a:r>
            <a:r>
              <a:rPr lang="fa-IR" sz="1800" dirty="0" smtClean="0">
                <a:cs typeface="B Zar" panose="00000400000000000000" pitchFamily="2" charset="-78"/>
              </a:rPr>
              <a:t> توابعی که تعداد آنها را مشخص می‌کنند</a:t>
            </a:r>
            <a:endParaRPr lang="en-US" sz="1800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پيچيدگي زماني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A46DA8-6401-4D6B-B73C-4C1FE6F47EEE}" type="slidenum">
              <a:rPr lang="ar-SA" smtClean="0">
                <a:cs typeface="B Zar" panose="00000400000000000000" pitchFamily="2" charset="-78"/>
              </a:rPr>
              <a:pPr/>
              <a:t>12</a:t>
            </a:fld>
            <a:endParaRPr lang="en-US" smtClean="0">
              <a:cs typeface="B Zar" panose="00000400000000000000" pitchFamily="2" charset="-78"/>
            </a:endParaRP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3505200" y="1733550"/>
            <a:ext cx="4965700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fa-IR" sz="2400" b="1" dirty="0">
                <a:cs typeface="B Zar" panose="00000400000000000000" pitchFamily="2" charset="-78"/>
              </a:rPr>
              <a:t>بسياري عوامل در زمان اجرا دخيل هستند</a:t>
            </a:r>
            <a:endParaRPr lang="en-US" sz="2400" b="1" dirty="0">
              <a:cs typeface="B Zar" panose="00000400000000000000" pitchFamily="2" charset="-78"/>
            </a:endParaRPr>
          </a:p>
        </p:txBody>
      </p:sp>
      <p:sp>
        <p:nvSpPr>
          <p:cNvPr id="17" name="Left Arrow 16"/>
          <p:cNvSpPr/>
          <p:nvPr/>
        </p:nvSpPr>
        <p:spPr bwMode="auto">
          <a:xfrm>
            <a:off x="2722602" y="1762046"/>
            <a:ext cx="765096" cy="489109"/>
          </a:xfrm>
          <a:prstGeom prst="leftArrow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rtlCol="1" anchor="ctr">
            <a:spAutoFit/>
          </a:bodyPr>
          <a:lstStyle/>
          <a:p>
            <a:pPr marL="457200" indent="-457200"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927100" y="1644650"/>
            <a:ext cx="16129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fa-IR" sz="2400" b="1" dirty="0" smtClean="0">
                <a:cs typeface="B Zar" panose="00000400000000000000" pitchFamily="2" charset="-78"/>
              </a:rPr>
              <a:t>تخميني از </a:t>
            </a:r>
            <a:r>
              <a:rPr lang="fa-IR" sz="2400" b="1" dirty="0">
                <a:cs typeface="B Zar" panose="00000400000000000000" pitchFamily="2" charset="-78"/>
              </a:rPr>
              <a:t>زمان اجرا </a:t>
            </a:r>
            <a:endParaRPr lang="en-US" sz="2400" b="1" dirty="0">
              <a:cs typeface="B Zar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7100" y="4143375"/>
            <a:ext cx="7378700" cy="1568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fa-IR" sz="2400" dirty="0">
                <a:solidFill>
                  <a:srgbClr val="2308EE"/>
                </a:solidFill>
                <a:cs typeface="B Zar" panose="00000400000000000000" pitchFamily="2" charset="-78"/>
              </a:rPr>
              <a:t>يک مرحله برنامه ، قسمت با معني برنامه است که زمان اجراي آن مستقل از خصيصه هاي نمونه باشد</a:t>
            </a:r>
          </a:p>
          <a:p>
            <a:pPr algn="just">
              <a:defRPr/>
            </a:pPr>
            <a:endParaRPr lang="fa-IR" sz="2400" dirty="0">
              <a:solidFill>
                <a:srgbClr val="2308EE"/>
              </a:solidFill>
              <a:cs typeface="B Zar" panose="00000400000000000000" pitchFamily="2" charset="-78"/>
            </a:endParaRPr>
          </a:p>
          <a:p>
            <a:pPr algn="just" rtl="0">
              <a:defRPr/>
            </a:pPr>
            <a:r>
              <a:rPr lang="en-US" sz="2400" dirty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return </a:t>
            </a:r>
            <a:r>
              <a:rPr lang="en-US" sz="2400" dirty="0" err="1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a+b+c</a:t>
            </a:r>
            <a:r>
              <a:rPr lang="en-US" sz="2400" dirty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+(</a:t>
            </a:r>
            <a:r>
              <a:rPr lang="en-US" sz="2400" dirty="0" err="1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a+b</a:t>
            </a:r>
            <a:r>
              <a:rPr lang="en-US" sz="2400" dirty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-c)/(</a:t>
            </a:r>
            <a:r>
              <a:rPr lang="en-US" sz="2400" dirty="0" err="1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a+b</a:t>
            </a:r>
            <a:r>
              <a:rPr lang="en-US" sz="2400" dirty="0">
                <a:solidFill>
                  <a:srgbClr val="040408"/>
                </a:solidFill>
                <a:latin typeface="Times New Roman" pitchFamily="18" charset="0"/>
                <a:cs typeface="B Zar" panose="00000400000000000000" pitchFamily="2" charset="-78"/>
              </a:rPr>
              <a:t>)+4.0</a:t>
            </a:r>
          </a:p>
        </p:txBody>
      </p:sp>
      <p:sp>
        <p:nvSpPr>
          <p:cNvPr id="11" name="Cloud Callout 10"/>
          <p:cNvSpPr/>
          <p:nvPr/>
        </p:nvSpPr>
        <p:spPr bwMode="auto">
          <a:xfrm>
            <a:off x="2362200" y="2692400"/>
            <a:ext cx="4381500" cy="1077913"/>
          </a:xfrm>
          <a:prstGeom prst="cloudCallout">
            <a:avLst>
              <a:gd name="adj1" fmla="val -833"/>
              <a:gd name="adj2" fmla="val -91893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1" anchor="ctr"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rgbClr val="A50021"/>
              </a:buClr>
              <a:defRPr/>
            </a:pPr>
            <a:r>
              <a:rPr lang="fa-IR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تنها تعداد مراحل داخل برنامه را مي شماريم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/>
      <p:bldP spid="9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تعداد مراحل</a:t>
            </a:r>
          </a:p>
        </p:txBody>
      </p:sp>
      <p:sp>
        <p:nvSpPr>
          <p:cNvPr id="1843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توضيحات </a:t>
            </a:r>
            <a:r>
              <a:rPr lang="en-US" sz="2400" smtClean="0">
                <a:cs typeface="B Zar" panose="00000400000000000000" pitchFamily="2" charset="-78"/>
              </a:rPr>
              <a:t>comments</a:t>
            </a:r>
            <a:r>
              <a:rPr lang="fa-IR" sz="2400" smtClean="0">
                <a:cs typeface="B Zar" panose="00000400000000000000" pitchFamily="2" charset="-78"/>
              </a:rPr>
              <a:t>، تعاريف زير برنامه و توابع، }{، </a:t>
            </a:r>
            <a:r>
              <a:rPr lang="en-US" sz="2400" smtClean="0">
                <a:cs typeface="B Zar" panose="00000400000000000000" pitchFamily="2" charset="-78"/>
              </a:rPr>
              <a:t>begin</a:t>
            </a:r>
            <a:r>
              <a:rPr lang="fa-IR" sz="2400" smtClean="0">
                <a:cs typeface="B Zar" panose="00000400000000000000" pitchFamily="2" charset="-78"/>
              </a:rPr>
              <a:t>، </a:t>
            </a:r>
            <a:r>
              <a:rPr lang="en-US" sz="2400" smtClean="0">
                <a:cs typeface="B Zar" panose="00000400000000000000" pitchFamily="2" charset="-78"/>
              </a:rPr>
              <a:t>end</a:t>
            </a:r>
            <a:endParaRPr lang="fa-IR" sz="2400" smtClean="0">
              <a:cs typeface="B Zar" panose="00000400000000000000" pitchFamily="2" charset="-78"/>
            </a:endParaRPr>
          </a:p>
          <a:p>
            <a:pPr lvl="1"/>
            <a:r>
              <a:rPr lang="fa-IR" sz="2000" smtClean="0">
                <a:cs typeface="B Zar" panose="00000400000000000000" pitchFamily="2" charset="-78"/>
              </a:rPr>
              <a:t>تعداد مراحل اجرايي صفر</a:t>
            </a:r>
          </a:p>
          <a:p>
            <a:r>
              <a:rPr lang="fa-IR" smtClean="0">
                <a:cs typeface="B Zar" panose="00000400000000000000" pitchFamily="2" charset="-78"/>
              </a:rPr>
              <a:t>دستورهاي تعيين نوع</a:t>
            </a:r>
          </a:p>
          <a:p>
            <a:pPr lvl="1"/>
            <a:r>
              <a:rPr lang="fa-IR" sz="2000" smtClean="0">
                <a:cs typeface="B Zar" panose="00000400000000000000" pitchFamily="2" charset="-78"/>
              </a:rPr>
              <a:t>تعداد مراحل اجرايي صفر مگر آنکه براي آنها مقدار دهي اوليه صورت گيرد در اينصورت يک  </a:t>
            </a:r>
          </a:p>
          <a:p>
            <a:pPr lvl="1">
              <a:buFontTx/>
              <a:buNone/>
            </a:pPr>
            <a:endParaRPr lang="fa-IR" sz="2000" smtClean="0">
              <a:cs typeface="B Zar" panose="00000400000000000000" pitchFamily="2" charset="-78"/>
            </a:endParaRPr>
          </a:p>
          <a:p>
            <a:r>
              <a:rPr lang="fa-IR" smtClean="0">
                <a:cs typeface="B Zar" panose="00000400000000000000" pitchFamily="2" charset="-78"/>
              </a:rPr>
              <a:t>دستور اجرايي</a:t>
            </a:r>
          </a:p>
          <a:p>
            <a:pPr lvl="1"/>
            <a:r>
              <a:rPr lang="fa-IR" sz="2000" smtClean="0">
                <a:cs typeface="B Zar" panose="00000400000000000000" pitchFamily="2" charset="-78"/>
              </a:rPr>
              <a:t>به ازاي هر بار اجرا داراي گام 1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48B0CB-665E-4AB2-BA0B-3EC65ADBBF13}" type="slidenum">
              <a:rPr lang="ar-SA" smtClean="0">
                <a:cs typeface="B Zar" panose="00000400000000000000" pitchFamily="2" charset="-78"/>
              </a:rPr>
              <a:pPr/>
              <a:t>13</a:t>
            </a:fld>
            <a:endParaRPr lang="en-US" smtClean="0">
              <a:cs typeface="B Zar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55244"/>
              </p:ext>
            </p:extLst>
          </p:nvPr>
        </p:nvGraphicFramePr>
        <p:xfrm>
          <a:off x="1231900" y="4165600"/>
          <a:ext cx="6096000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  <a:endParaRPr lang="fa-IR" b="0" dirty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x;</a:t>
                      </a:r>
                      <a:endParaRPr lang="fa-IR" b="0" baseline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   x=3;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float </a:t>
                      </a:r>
                      <a:r>
                        <a:rPr lang="en-US" b="0" dirty="0" err="1" smtClean="0">
                          <a:solidFill>
                            <a:srgbClr val="040408"/>
                          </a:solidFill>
                        </a:rPr>
                        <a:t>a,b</a:t>
                      </a:r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=5;</a:t>
                      </a:r>
                      <a:endParaRPr lang="fa-IR" b="0" dirty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825327"/>
              </p:ext>
            </p:extLst>
          </p:nvPr>
        </p:nvGraphicFramePr>
        <p:xfrm>
          <a:off x="1168400" y="2616200"/>
          <a:ext cx="6096000" cy="64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Procedure f( …)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;</a:t>
                      </a:r>
                      <a:endParaRPr lang="fa-IR" b="0" baseline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void f( …);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623380"/>
              </p:ext>
            </p:extLst>
          </p:nvPr>
        </p:nvGraphicFramePr>
        <p:xfrm>
          <a:off x="1155700" y="5359400"/>
          <a:ext cx="6096000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  <a:endParaRPr lang="fa-IR" b="0" dirty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y=x*</a:t>
                      </a:r>
                      <a:r>
                        <a:rPr lang="en-US" b="0" dirty="0" err="1" smtClean="0">
                          <a:solidFill>
                            <a:srgbClr val="040408"/>
                          </a:solidFill>
                        </a:rPr>
                        <a:t>y+z</a:t>
                      </a:r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;</a:t>
                      </a:r>
                      <a:endParaRPr lang="fa-IR" b="0" baseline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write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(y)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return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p</a:t>
                      </a:r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;</a:t>
                      </a:r>
                      <a:endParaRPr lang="fa-IR" b="0" dirty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تعداد مراحل</a:t>
            </a:r>
          </a:p>
        </p:txBody>
      </p:sp>
      <p:sp>
        <p:nvSpPr>
          <p:cNvPr id="1945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دستور شرطي </a:t>
            </a:r>
            <a:r>
              <a:rPr lang="en-US" smtClean="0">
                <a:cs typeface="B Zar" panose="00000400000000000000" pitchFamily="2" charset="-78"/>
              </a:rPr>
              <a:t>if</a:t>
            </a:r>
          </a:p>
          <a:p>
            <a:pPr>
              <a:buFontTx/>
              <a:buNone/>
            </a:pPr>
            <a:r>
              <a:rPr lang="fa-IR" sz="2000" smtClean="0">
                <a:solidFill>
                  <a:srgbClr val="000000"/>
                </a:solidFill>
                <a:cs typeface="B Zar" panose="00000400000000000000" pitchFamily="2" charset="-78"/>
              </a:rPr>
              <a:t>عبارت شرط 1 گام و گام کل دستور وابسته به درست و غلط بودن شرط</a:t>
            </a:r>
          </a:p>
          <a:p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0696DD-C296-4CDA-81DC-EDAEFA233DDC}" type="slidenum">
              <a:rPr lang="ar-SA" smtClean="0">
                <a:cs typeface="B Zar" panose="00000400000000000000" pitchFamily="2" charset="-78"/>
              </a:rPr>
              <a:pPr/>
              <a:t>14</a:t>
            </a:fld>
            <a:endParaRPr lang="en-US" smtClean="0">
              <a:cs typeface="B Zar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120332"/>
              </p:ext>
            </p:extLst>
          </p:nvPr>
        </p:nvGraphicFramePr>
        <p:xfrm>
          <a:off x="1727200" y="2832100"/>
          <a:ext cx="2336800" cy="1188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690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77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If (x&lt;y)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S=2;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Else 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S=5;</a:t>
                      </a:r>
                      <a:endParaRPr lang="fa-IR" b="0" baseline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470" name="AutoShape 31"/>
          <p:cNvSpPr>
            <a:spLocks/>
          </p:cNvSpPr>
          <p:nvPr/>
        </p:nvSpPr>
        <p:spPr bwMode="auto">
          <a:xfrm rot="10800000">
            <a:off x="3898900" y="2806700"/>
            <a:ext cx="139700" cy="1155700"/>
          </a:xfrm>
          <a:prstGeom prst="leftBrace">
            <a:avLst>
              <a:gd name="adj1" fmla="val 662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Zar" panose="00000400000000000000" pitchFamily="2" charset="-78"/>
            </a:endParaRPr>
          </a:p>
        </p:txBody>
      </p:sp>
      <p:grpSp>
        <p:nvGrpSpPr>
          <p:cNvPr id="19471" name="Group 14"/>
          <p:cNvGrpSpPr>
            <a:grpSpLocks/>
          </p:cNvGrpSpPr>
          <p:nvPr/>
        </p:nvGrpSpPr>
        <p:grpSpPr bwMode="auto">
          <a:xfrm>
            <a:off x="4675697" y="2890838"/>
            <a:ext cx="2551033" cy="1016000"/>
            <a:chOff x="3684743" y="2959100"/>
            <a:chExt cx="2550957" cy="1015663"/>
          </a:xfrm>
        </p:grpSpPr>
        <p:sp>
          <p:nvSpPr>
            <p:cNvPr id="10" name="Rectangle 9"/>
            <p:cNvSpPr/>
            <p:nvPr/>
          </p:nvSpPr>
          <p:spPr>
            <a:xfrm>
              <a:off x="4158214" y="3089987"/>
              <a:ext cx="1785884" cy="83157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a-IR" sz="1600" dirty="0">
                  <a:cs typeface="B Zar" panose="00000400000000000000" pitchFamily="2" charset="-78"/>
                </a:rPr>
                <a:t> 1+1 شرط درست</a:t>
              </a:r>
            </a:p>
            <a:p>
              <a:pPr>
                <a:defRPr/>
              </a:pPr>
              <a:endParaRPr lang="fa-IR" sz="1600" dirty="0">
                <a:cs typeface="B Zar" panose="00000400000000000000" pitchFamily="2" charset="-78"/>
              </a:endParaRPr>
            </a:p>
            <a:p>
              <a:pPr>
                <a:defRPr/>
              </a:pPr>
              <a:r>
                <a:rPr lang="fa-IR" sz="1600" dirty="0">
                  <a:cs typeface="B Zar" panose="00000400000000000000" pitchFamily="2" charset="-78"/>
                </a:rPr>
                <a:t>1+1 شرط نا درست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684743" y="3229402"/>
              <a:ext cx="765073" cy="488947"/>
            </a:xfrm>
            <a:prstGeom prst="rightArrow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rtlCol="1" anchor="ctr">
              <a:spAutoFit/>
            </a:bodyPr>
            <a:lstStyle/>
            <a:p>
              <a:pPr marL="457200" indent="-457200"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49816" y="2959100"/>
              <a:ext cx="1785884" cy="10156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a-IR" sz="2000" b="1" dirty="0">
                  <a:cs typeface="B Zar" panose="00000400000000000000" pitchFamily="2" charset="-78"/>
                </a:rPr>
                <a:t>2</a:t>
              </a:r>
            </a:p>
            <a:p>
              <a:pPr>
                <a:defRPr/>
              </a:pPr>
              <a:endParaRPr lang="fa-IR" sz="2000" b="1" dirty="0">
                <a:cs typeface="B Zar" panose="00000400000000000000" pitchFamily="2" charset="-78"/>
              </a:endParaRPr>
            </a:p>
            <a:p>
              <a:pPr>
                <a:defRPr/>
              </a:pPr>
              <a:r>
                <a:rPr lang="fa-IR" sz="2000" b="1" dirty="0">
                  <a:cs typeface="B Zar" panose="00000400000000000000" pitchFamily="2" charset="-78"/>
                </a:rPr>
                <a:t>2</a:t>
              </a:r>
            </a:p>
          </p:txBody>
        </p:sp>
      </p:grpSp>
      <p:grpSp>
        <p:nvGrpSpPr>
          <p:cNvPr id="19472" name="Group 16"/>
          <p:cNvGrpSpPr>
            <a:grpSpLocks/>
          </p:cNvGrpSpPr>
          <p:nvPr/>
        </p:nvGrpSpPr>
        <p:grpSpPr bwMode="auto">
          <a:xfrm>
            <a:off x="4384086" y="4610100"/>
            <a:ext cx="2795382" cy="1016000"/>
            <a:chOff x="3440401" y="2959100"/>
            <a:chExt cx="2795299" cy="1015663"/>
          </a:xfrm>
        </p:grpSpPr>
        <p:sp>
          <p:nvSpPr>
            <p:cNvPr id="18" name="Rectangle 17"/>
            <p:cNvSpPr/>
            <p:nvPr/>
          </p:nvSpPr>
          <p:spPr>
            <a:xfrm>
              <a:off x="3916432" y="3060666"/>
              <a:ext cx="1785884" cy="83157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a-IR" sz="1600" dirty="0">
                  <a:cs typeface="B Zar" panose="00000400000000000000" pitchFamily="2" charset="-78"/>
                </a:rPr>
                <a:t> 1+1 شرط درست</a:t>
              </a:r>
            </a:p>
            <a:p>
              <a:pPr>
                <a:defRPr/>
              </a:pPr>
              <a:endParaRPr lang="fa-IR" sz="1600" dirty="0">
                <a:cs typeface="B Zar" panose="00000400000000000000" pitchFamily="2" charset="-78"/>
              </a:endParaRPr>
            </a:p>
            <a:p>
              <a:pPr>
                <a:defRPr/>
              </a:pPr>
              <a:r>
                <a:rPr lang="fa-IR" sz="1600" dirty="0">
                  <a:cs typeface="B Zar" panose="00000400000000000000" pitchFamily="2" charset="-78"/>
                </a:rPr>
                <a:t>2+1 شرط نا درست</a:t>
              </a:r>
            </a:p>
          </p:txBody>
        </p:sp>
        <p:sp>
          <p:nvSpPr>
            <p:cNvPr id="19" name="Right Arrow 18"/>
            <p:cNvSpPr/>
            <p:nvPr/>
          </p:nvSpPr>
          <p:spPr bwMode="auto">
            <a:xfrm>
              <a:off x="3440401" y="3200082"/>
              <a:ext cx="765073" cy="488947"/>
            </a:xfrm>
            <a:prstGeom prst="rightArrow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rtlCol="1" anchor="ctr">
              <a:spAutoFit/>
            </a:bodyPr>
            <a:lstStyle/>
            <a:p>
              <a:pPr marL="457200" indent="-457200"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49816" y="2959100"/>
              <a:ext cx="1785884" cy="101566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a-IR" sz="2000" b="1" dirty="0">
                  <a:cs typeface="B Zar" panose="00000400000000000000" pitchFamily="2" charset="-78"/>
                </a:rPr>
                <a:t>2</a:t>
              </a:r>
            </a:p>
            <a:p>
              <a:pPr>
                <a:defRPr/>
              </a:pPr>
              <a:endParaRPr lang="fa-IR" sz="2000" b="1" dirty="0">
                <a:cs typeface="B Zar" panose="00000400000000000000" pitchFamily="2" charset="-78"/>
              </a:endParaRPr>
            </a:p>
            <a:p>
              <a:pPr>
                <a:defRPr/>
              </a:pPr>
              <a:r>
                <a:rPr lang="fa-IR" sz="2000" b="1" dirty="0">
                  <a:cs typeface="B Zar" panose="00000400000000000000" pitchFamily="2" charset="-78"/>
                </a:rPr>
                <a:t>3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921027"/>
              </p:ext>
            </p:extLst>
          </p:nvPr>
        </p:nvGraphicFramePr>
        <p:xfrm>
          <a:off x="1866900" y="4584700"/>
          <a:ext cx="2336800" cy="1463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690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77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If (x&lt;y)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S=S+1;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Else 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t=t+1;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r=r+1</a:t>
                      </a:r>
                      <a:endParaRPr lang="fa-IR" b="0" baseline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تعداد مراحل</a:t>
            </a:r>
          </a:p>
        </p:txBody>
      </p:sp>
      <p:sp>
        <p:nvSpPr>
          <p:cNvPr id="2048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تعداد گام در حلقه</a:t>
            </a:r>
          </a:p>
          <a:p>
            <a:pPr>
              <a:buFontTx/>
              <a:buNone/>
            </a:pPr>
            <a:r>
              <a:rPr lang="fa-IR" sz="2000" dirty="0" smtClean="0">
                <a:solidFill>
                  <a:srgbClr val="000000"/>
                </a:solidFill>
                <a:cs typeface="B Zar" panose="00000400000000000000" pitchFamily="2" charset="-78"/>
              </a:rPr>
              <a:t>حلقه به تعداد ”تکرار +1“ گام و جملات تکرار شونده داخل حلقه به تعداد ”تکرار“ گام اختيار مي‌کنند </a:t>
            </a:r>
          </a:p>
          <a:p>
            <a:endParaRPr lang="fa-IR" dirty="0" smtClean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FDDC7E-0AA1-41C3-95C1-D0F718586CC1}" type="slidenum">
              <a:rPr lang="ar-SA" smtClean="0">
                <a:cs typeface="B Zar" panose="00000400000000000000" pitchFamily="2" charset="-78"/>
              </a:rPr>
              <a:pPr/>
              <a:t>15</a:t>
            </a:fld>
            <a:endParaRPr lang="en-US" smtClean="0">
              <a:cs typeface="B Zar" panose="00000400000000000000" pitchFamily="2" charset="-78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088395"/>
              </p:ext>
            </p:extLst>
          </p:nvPr>
        </p:nvGraphicFramePr>
        <p:xfrm>
          <a:off x="1003300" y="3251200"/>
          <a:ext cx="3949700" cy="1188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81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27100"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n-1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n-2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2n-3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For (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=2;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&lt;n;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++)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s=s+1</a:t>
                      </a:r>
                    </a:p>
                    <a:p>
                      <a:pPr algn="r" rtl="1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+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763326"/>
              </p:ext>
            </p:extLst>
          </p:nvPr>
        </p:nvGraphicFramePr>
        <p:xfrm>
          <a:off x="4533900" y="3255963"/>
          <a:ext cx="3949700" cy="2560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81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27100"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n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n-1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2n+1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f(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x) 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{</a:t>
                      </a:r>
                    </a:p>
                    <a:p>
                      <a:pPr algn="l" rtl="0"/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, j=0;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for (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=2;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&lt;=n;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++) 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j=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j+i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return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}</a:t>
                      </a:r>
                    </a:p>
                    <a:p>
                      <a:pPr algn="r" rtl="1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+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63900" y="3160713"/>
            <a:ext cx="1104900" cy="14001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defPPr>
              <a:defRPr lang="en-US"/>
            </a:defPPr>
            <a:lvl1pPr algn="ctr" rtl="0" fontAlgn="base"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ü"/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ü"/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ü"/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ü"/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ü"/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5pPr>
            <a:lvl6pPr marL="2286000" algn="r" defTabSz="914400" rtl="1" eaLnBrk="1" latinLnBrk="0" hangingPunct="1"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6pPr>
            <a:lvl7pPr marL="2743200" algn="r" defTabSz="914400" rtl="1" eaLnBrk="1" latinLnBrk="0" hangingPunct="1"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7pPr>
            <a:lvl8pPr marL="3200400" algn="r" defTabSz="914400" rtl="1" eaLnBrk="1" latinLnBrk="0" hangingPunct="1"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8pPr>
            <a:lvl9pPr marL="3657600" algn="r" defTabSz="914400" rtl="1" eaLnBrk="1" latinLnBrk="0" hangingPunct="1"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en-US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fa-IR" dirty="0">
              <a:cs typeface="B Zar" panose="00000400000000000000" pitchFamily="2" charset="-7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959600" y="3313113"/>
            <a:ext cx="1257300" cy="255428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defPPr>
              <a:defRPr lang="en-US"/>
            </a:defPPr>
            <a:lvl1pPr algn="ctr" rtl="0" fontAlgn="base"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ü"/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ü"/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ü"/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ü"/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ü"/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5pPr>
            <a:lvl6pPr marL="2286000" algn="r" defTabSz="914400" rtl="1" eaLnBrk="1" latinLnBrk="0" hangingPunct="1"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6pPr>
            <a:lvl7pPr marL="2743200" algn="r" defTabSz="914400" rtl="1" eaLnBrk="1" latinLnBrk="0" hangingPunct="1"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7pPr>
            <a:lvl8pPr marL="3200400" algn="r" defTabSz="914400" rtl="1" eaLnBrk="1" latinLnBrk="0" hangingPunct="1"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8pPr>
            <a:lvl9pPr marL="3657600" algn="r" defTabSz="914400" rtl="1" eaLnBrk="1" latinLnBrk="0" hangingPunct="1">
              <a:defRPr sz="1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n-ea"/>
                <a:cs typeface="Times New Roman" pitchFamily="18" charset="0"/>
              </a:defRPr>
            </a:lvl9pPr>
          </a:lstStyle>
          <a:p>
            <a:pPr>
              <a:buFont typeface="Wingdings" pitchFamily="2" charset="2"/>
              <a:buNone/>
              <a:defRPr/>
            </a:pPr>
            <a:endParaRPr lang="fa-IR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fa-IR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fa-IR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fa-IR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fa-IR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fa-IR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fa-IR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fa-IR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fa-IR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fa-IR" dirty="0" smtClean="0">
              <a:cs typeface="B Zar" panose="00000400000000000000" pitchFamily="2" charset="-78"/>
            </a:endParaRPr>
          </a:p>
          <a:p>
            <a:pPr>
              <a:buFont typeface="Wingdings" pitchFamily="2" charset="2"/>
              <a:buNone/>
              <a:defRPr/>
            </a:pP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تعداد مراحل</a:t>
            </a:r>
          </a:p>
        </p:txBody>
      </p:sp>
      <p:sp>
        <p:nvSpPr>
          <p:cNvPr id="2150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تعداد گام در حلقه هاي تو در تو</a:t>
            </a:r>
          </a:p>
          <a:p>
            <a:r>
              <a:rPr lang="fa-IR" sz="2000" smtClean="0">
                <a:solidFill>
                  <a:srgbClr val="000000"/>
                </a:solidFill>
                <a:cs typeface="B Zar" panose="00000400000000000000" pitchFamily="2" charset="-78"/>
              </a:rPr>
              <a:t>از بيروني ترين حلقه شروع کرده و تعداد تکرار هر حلقه را براي تمام حلقه ها و دستورات تکرار شونده پايين آن در ”تعداد تکرار+1“ را براي خود حلقه در نظر مي گيريم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E3DF7D-D218-44AB-9CAE-6D2BA3B852EB}" type="slidenum">
              <a:rPr lang="ar-SA" smtClean="0">
                <a:cs typeface="B Zar" panose="00000400000000000000" pitchFamily="2" charset="-78"/>
              </a:rPr>
              <a:pPr/>
              <a:t>16</a:t>
            </a:fld>
            <a:endParaRPr lang="en-US" smtClean="0">
              <a:cs typeface="B Zar" panose="00000400000000000000" pitchFamily="2" charset="-78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961520"/>
              </p:ext>
            </p:extLst>
          </p:nvPr>
        </p:nvGraphicFramePr>
        <p:xfrm>
          <a:off x="1066800" y="3230563"/>
          <a:ext cx="6781800" cy="2651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61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84729"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procedure add(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var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a,b,c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: matrix;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m,n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: integer); </a:t>
                      </a:r>
                    </a:p>
                    <a:p>
                      <a:pPr algn="l" rtl="0"/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var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i,j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: integer;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begin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for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:=1 to m do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for j:=1 to n do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 c[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i,j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]:= a[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i,j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]+ b[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i,j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];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end</a:t>
                      </a:r>
                    </a:p>
                    <a:p>
                      <a:pPr algn="r" rtl="1"/>
                      <a:endParaRPr lang="en-US" b="0" baseline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390"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0" baseline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437237"/>
              </p:ext>
            </p:extLst>
          </p:nvPr>
        </p:nvGraphicFramePr>
        <p:xfrm>
          <a:off x="1066800" y="3233738"/>
          <a:ext cx="7315200" cy="2926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246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905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84729"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m+1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m(n+1)</a:t>
                      </a:r>
                    </a:p>
                    <a:p>
                      <a:pPr algn="l" rtl="0"/>
                      <a:r>
                        <a:rPr lang="en-US" b="0" dirty="0" err="1" smtClean="0">
                          <a:solidFill>
                            <a:srgbClr val="040408"/>
                          </a:solidFill>
                        </a:rPr>
                        <a:t>mn</a:t>
                      </a:r>
                      <a:endParaRPr lang="en-US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2mn+2m+1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procedure add(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var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a,b,c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: matrix;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m,n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: integer); </a:t>
                      </a:r>
                    </a:p>
                    <a:p>
                      <a:pPr algn="l" rtl="0"/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var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i,j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: integer;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begin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for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:=1 to m do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for j:=1 to n do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 c[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i,j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]:= a[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i,j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]+ b[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i,j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];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end</a:t>
                      </a:r>
                    </a:p>
                    <a:p>
                      <a:pPr algn="r" rtl="1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+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390"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0" baseline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loud Callout 10"/>
          <p:cNvSpPr>
            <a:spLocks noChangeArrowheads="1"/>
          </p:cNvSpPr>
          <p:nvPr/>
        </p:nvSpPr>
        <p:spPr bwMode="auto">
          <a:xfrm>
            <a:off x="2235200" y="4900613"/>
            <a:ext cx="5499100" cy="1404937"/>
          </a:xfrm>
          <a:prstGeom prst="cloudCallout">
            <a:avLst>
              <a:gd name="adj1" fmla="val -23875"/>
              <a:gd name="adj2" fmla="val -65065"/>
            </a:avLst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rgbClr val="A50021"/>
              </a:buClr>
            </a:pPr>
            <a:r>
              <a:rPr lang="fa-IR" sz="1800">
                <a:solidFill>
                  <a:srgbClr val="800000"/>
                </a:solidFill>
                <a:cs typeface="B Zar" panose="00000400000000000000" pitchFamily="2" charset="-78"/>
              </a:rPr>
              <a:t>اگر </a:t>
            </a:r>
            <a:r>
              <a:rPr lang="en-US" sz="1800">
                <a:solidFill>
                  <a:srgbClr val="800000"/>
                </a:solidFill>
                <a:cs typeface="B Zar" panose="00000400000000000000" pitchFamily="2" charset="-78"/>
              </a:rPr>
              <a:t>m&gt;n</a:t>
            </a:r>
            <a:r>
              <a:rPr lang="fa-IR" sz="1800">
                <a:solidFill>
                  <a:srgbClr val="800000"/>
                </a:solidFill>
                <a:cs typeface="B Zar" panose="00000400000000000000" pitchFamily="2" charset="-78"/>
              </a:rPr>
              <a:t> باشد بهتر است جاي دو دستور </a:t>
            </a:r>
            <a:r>
              <a:rPr lang="en-US" sz="1800">
                <a:solidFill>
                  <a:srgbClr val="800000"/>
                </a:solidFill>
                <a:cs typeface="B Zar" panose="00000400000000000000" pitchFamily="2" charset="-78"/>
              </a:rPr>
              <a:t>for</a:t>
            </a:r>
            <a:r>
              <a:rPr lang="fa-IR" sz="1800">
                <a:solidFill>
                  <a:srgbClr val="800000"/>
                </a:solidFill>
                <a:cs typeface="B Zar" panose="00000400000000000000" pitchFamily="2" charset="-78"/>
              </a:rPr>
              <a:t> را در برنامه عوض کنيم تا شمار مراحل </a:t>
            </a:r>
            <a:r>
              <a:rPr lang="en-US" sz="1800">
                <a:solidFill>
                  <a:srgbClr val="800000"/>
                </a:solidFill>
                <a:cs typeface="B Zar" panose="00000400000000000000" pitchFamily="2" charset="-78"/>
              </a:rPr>
              <a:t>2mn+2n+1 </a:t>
            </a:r>
            <a:r>
              <a:rPr lang="fa-IR" sz="1800">
                <a:solidFill>
                  <a:srgbClr val="800000"/>
                </a:solidFill>
                <a:cs typeface="B Zar" panose="00000400000000000000" pitchFamily="2" charset="-78"/>
              </a:rPr>
              <a:t> شود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تعداد مراحل</a:t>
            </a:r>
          </a:p>
        </p:txBody>
      </p:sp>
      <p:sp>
        <p:nvSpPr>
          <p:cNvPr id="2253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609725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fa-IR" dirty="0" smtClean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5953125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953125"/>
            <a:ext cx="1905000" cy="457200"/>
          </a:xfrm>
          <a:noFill/>
        </p:spPr>
        <p:txBody>
          <a:bodyPr/>
          <a:lstStyle/>
          <a:p>
            <a:fld id="{DC0FE69C-5A3B-44FD-BD20-C29C2EDB1B69}" type="slidenum">
              <a:rPr lang="ar-SA" smtClean="0">
                <a:cs typeface="B Zar" panose="00000400000000000000" pitchFamily="2" charset="-78"/>
              </a:rPr>
              <a:pPr/>
              <a:t>17</a:t>
            </a:fld>
            <a:endParaRPr lang="en-US" smtClean="0">
              <a:cs typeface="B Zar" panose="00000400000000000000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985711"/>
              </p:ext>
            </p:extLst>
          </p:nvPr>
        </p:nvGraphicFramePr>
        <p:xfrm>
          <a:off x="952500" y="1936750"/>
          <a:ext cx="7315200" cy="2651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48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84729"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void sum (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m,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n , float s[][])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{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i,j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for ( j=0;j&lt;m; j++)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{ S[n-1][j]=0;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for (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=0;i&lt;n-1;i++)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   S[n-1][j]+=S[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][j];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}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}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390"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0" baseline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635193"/>
              </p:ext>
            </p:extLst>
          </p:nvPr>
        </p:nvGraphicFramePr>
        <p:xfrm>
          <a:off x="952500" y="1933575"/>
          <a:ext cx="7315200" cy="3474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48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84729"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m+1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m</a:t>
                      </a:r>
                    </a:p>
                    <a:p>
                      <a:pPr algn="l" rtl="0"/>
                      <a:r>
                        <a:rPr lang="en-US" b="0" dirty="0" err="1" smtClean="0">
                          <a:solidFill>
                            <a:srgbClr val="040408"/>
                          </a:solidFill>
                        </a:rPr>
                        <a:t>mn</a:t>
                      </a:r>
                      <a:endParaRPr lang="en-US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m(n-1)=</a:t>
                      </a:r>
                      <a:r>
                        <a:rPr lang="en-US" b="0" dirty="0" err="1" smtClean="0">
                          <a:solidFill>
                            <a:srgbClr val="040408"/>
                          </a:solidFill>
                        </a:rPr>
                        <a:t>mn</a:t>
                      </a:r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-m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endParaRPr lang="en-US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2mn+m+1</a:t>
                      </a:r>
                    </a:p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void sum (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m,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n , float s[][])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{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i,j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for ( j=0;j&lt;m; j++)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{ S[n-1][j]=0;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for (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=0;i&lt;n-1;i++)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   S[n-1][j]+=S[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][j];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}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}</a:t>
                      </a:r>
                    </a:p>
                    <a:p>
                      <a:pPr algn="r" rtl="1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+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390"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0" baseline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تعداد مراحل</a:t>
            </a:r>
          </a:p>
        </p:txBody>
      </p:sp>
      <p:sp>
        <p:nvSpPr>
          <p:cNvPr id="2355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609725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fa-IR" smtClean="0">
                <a:cs typeface="B Zar" panose="00000400000000000000" pitchFamily="2" charset="-78"/>
              </a:rPr>
              <a:t>مقايسه دو </a:t>
            </a:r>
            <a:r>
              <a:rPr lang="en-US" smtClean="0">
                <a:cs typeface="B Zar" panose="00000400000000000000" pitchFamily="2" charset="-78"/>
              </a:rPr>
              <a:t>code</a:t>
            </a:r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5953125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953125"/>
            <a:ext cx="1905000" cy="457200"/>
          </a:xfrm>
          <a:noFill/>
        </p:spPr>
        <p:txBody>
          <a:bodyPr/>
          <a:lstStyle/>
          <a:p>
            <a:fld id="{675373D0-3D38-48AE-BEC4-697C5F238353}" type="slidenum">
              <a:rPr lang="ar-SA" smtClean="0">
                <a:cs typeface="B Zar" panose="00000400000000000000" pitchFamily="2" charset="-78"/>
              </a:rPr>
              <a:pPr/>
              <a:t>18</a:t>
            </a:fld>
            <a:endParaRPr lang="en-US" smtClean="0">
              <a:cs typeface="B Zar" panose="000004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466219"/>
              </p:ext>
            </p:extLst>
          </p:nvPr>
        </p:nvGraphicFramePr>
        <p:xfrm>
          <a:off x="1016000" y="2416175"/>
          <a:ext cx="7315200" cy="265048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48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84729"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float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sum ( float *a,  const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n)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{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float s=0;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for (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=0;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&lt; n ;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++)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    S+=a[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];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return s;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}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390"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0" baseline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351348"/>
              </p:ext>
            </p:extLst>
          </p:nvPr>
        </p:nvGraphicFramePr>
        <p:xfrm>
          <a:off x="1016000" y="2413000"/>
          <a:ext cx="7315200" cy="3200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48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84729"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n+1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n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endParaRPr lang="en-US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2n+3</a:t>
                      </a:r>
                    </a:p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float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sum ( float *a,  const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n)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{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float s=0;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for (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=0;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&lt; n ;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++)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    S+=a[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];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return s;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}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r" rtl="1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+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390"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0" baseline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تعداد مراحل</a:t>
            </a:r>
          </a:p>
        </p:txBody>
      </p:sp>
      <p:sp>
        <p:nvSpPr>
          <p:cNvPr id="2457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609725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fa-IR" smtClean="0">
                <a:cs typeface="B Zar" panose="00000400000000000000" pitchFamily="2" charset="-78"/>
              </a:rPr>
              <a:t>مقايسه دو </a:t>
            </a:r>
            <a:r>
              <a:rPr lang="en-US" smtClean="0">
                <a:cs typeface="B Zar" panose="00000400000000000000" pitchFamily="2" charset="-78"/>
              </a:rPr>
              <a:t>code</a:t>
            </a:r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5953125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953125"/>
            <a:ext cx="1905000" cy="457200"/>
          </a:xfrm>
          <a:noFill/>
        </p:spPr>
        <p:txBody>
          <a:bodyPr/>
          <a:lstStyle/>
          <a:p>
            <a:fld id="{34C44DE5-C758-4511-A147-7AE97F9C249E}" type="slidenum">
              <a:rPr lang="ar-SA" smtClean="0">
                <a:cs typeface="B Zar" panose="00000400000000000000" pitchFamily="2" charset="-78"/>
              </a:rPr>
              <a:pPr/>
              <a:t>19</a:t>
            </a:fld>
            <a:endParaRPr lang="en-US" smtClean="0">
              <a:cs typeface="B Zar" panose="000004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304796"/>
              </p:ext>
            </p:extLst>
          </p:nvPr>
        </p:nvGraphicFramePr>
        <p:xfrm>
          <a:off x="825500" y="2349500"/>
          <a:ext cx="7315200" cy="265048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73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73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405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284729"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float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rs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( float *a,  const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n)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{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if (n&lt;=0) return 0;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else return (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rs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( a,n-1)+a[n-1] 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}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r" rtl="1"/>
                      <a:endParaRPr lang="en-US" b="0" baseline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390"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0" baseline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424158"/>
              </p:ext>
            </p:extLst>
          </p:nvPr>
        </p:nvGraphicFramePr>
        <p:xfrm>
          <a:off x="825500" y="2349500"/>
          <a:ext cx="7315200" cy="2651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73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73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405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284729"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n&gt;0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1+t(n-1)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endParaRPr lang="en-US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2+t(n-1)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n&lt;=0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2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0</a:t>
                      </a:r>
                    </a:p>
                    <a:p>
                      <a:pPr algn="l" rtl="0"/>
                      <a:endParaRPr lang="en-US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2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float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rs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( float *a,  const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n)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{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if (n&lt;=0) return 0;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else return (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rs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( a,n-1)+a[n-1] 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}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r" rtl="1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+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390"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0" baseline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069975" y="5029200"/>
            <a:ext cx="2921000" cy="1255713"/>
            <a:chOff x="1069756" y="5029200"/>
            <a:chExt cx="2920459" cy="1254356"/>
          </a:xfrm>
        </p:grpSpPr>
        <p:sp>
          <p:nvSpPr>
            <p:cNvPr id="24613" name="Rectangle 11"/>
            <p:cNvSpPr>
              <a:spLocks noChangeArrowheads="1"/>
            </p:cNvSpPr>
            <p:nvPr/>
          </p:nvSpPr>
          <p:spPr bwMode="auto">
            <a:xfrm>
              <a:off x="1069756" y="5083890"/>
              <a:ext cx="2920459" cy="1199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rtl="0"/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  <a:cs typeface="B Zar" panose="00000400000000000000" pitchFamily="2" charset="-78"/>
                </a:rPr>
                <a:t>             2                   if n&lt;=0</a:t>
              </a:r>
            </a:p>
            <a:p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  <a:cs typeface="B Zar" panose="00000400000000000000" pitchFamily="2" charset="-78"/>
                </a:rPr>
                <a:t>t(n)=</a:t>
              </a:r>
            </a:p>
            <a:p>
              <a:pPr rtl="0"/>
              <a:r>
                <a:rPr lang="en-US" sz="1800">
                  <a:solidFill>
                    <a:srgbClr val="000000"/>
                  </a:solidFill>
                  <a:latin typeface="Times New Roman" pitchFamily="18" charset="0"/>
                  <a:cs typeface="B Zar" panose="00000400000000000000" pitchFamily="2" charset="-78"/>
                </a:rPr>
                <a:t>             2+t(n-1)        if n&gt;0</a:t>
              </a:r>
              <a:endParaRPr lang="fa-IR" sz="180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endParaRPr>
            </a:p>
            <a:p>
              <a:endParaRPr lang="fa-IR" sz="180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endParaRPr>
            </a:p>
          </p:txBody>
        </p:sp>
        <p:sp>
          <p:nvSpPr>
            <p:cNvPr id="24614" name="AutoShape 31"/>
            <p:cNvSpPr>
              <a:spLocks/>
            </p:cNvSpPr>
            <p:nvPr/>
          </p:nvSpPr>
          <p:spPr bwMode="auto">
            <a:xfrm rot="10800000" flipH="1" flipV="1">
              <a:off x="1752600" y="5029200"/>
              <a:ext cx="165100" cy="1041400"/>
            </a:xfrm>
            <a:prstGeom prst="leftBrace">
              <a:avLst>
                <a:gd name="adj1" fmla="val 66289"/>
                <a:gd name="adj2" fmla="val 50000"/>
              </a:avLst>
            </a:prstGeom>
            <a:noFill/>
            <a:ln w="9525">
              <a:solidFill>
                <a:srgbClr val="F7030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  <p:sp>
        <p:nvSpPr>
          <p:cNvPr id="16" name="Right Arrow 15"/>
          <p:cNvSpPr/>
          <p:nvPr/>
        </p:nvSpPr>
        <p:spPr bwMode="auto">
          <a:xfrm>
            <a:off x="4837152" y="5362496"/>
            <a:ext cx="765096" cy="489109"/>
          </a:xfrm>
          <a:prstGeom prst="rightArrow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rtlCol="1" anchor="ctr">
            <a:spAutoFit/>
          </a:bodyPr>
          <a:lstStyle/>
          <a:p>
            <a:pPr marL="457200" indent="-457200"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853113" y="4864100"/>
            <a:ext cx="19954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180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t(n)= 2+t(n-1)</a:t>
            </a:r>
          </a:p>
          <a:p>
            <a:pPr algn="l" rtl="0"/>
            <a:r>
              <a:rPr lang="en-US" sz="180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      =2+2+t(n-2)</a:t>
            </a:r>
          </a:p>
          <a:p>
            <a:pPr algn="l" rtl="0"/>
            <a:r>
              <a:rPr lang="en-US" sz="180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      =2+2+2+t(n-3)</a:t>
            </a:r>
          </a:p>
          <a:p>
            <a:pPr algn="l" rtl="0"/>
            <a:r>
              <a:rPr lang="en-US" sz="180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      =2n+t(0)</a:t>
            </a:r>
          </a:p>
          <a:p>
            <a:pPr algn="l" rtl="0"/>
            <a:r>
              <a:rPr lang="en-US" sz="1800">
                <a:solidFill>
                  <a:srgbClr val="000000"/>
                </a:solidFill>
                <a:latin typeface="Times New Roman" pitchFamily="18" charset="0"/>
                <a:cs typeface="B Zar" panose="00000400000000000000" pitchFamily="2" charset="-78"/>
              </a:rPr>
              <a:t>t(n)=2n+2</a:t>
            </a:r>
            <a:endParaRPr lang="fa-IR" sz="1800">
              <a:solidFill>
                <a:srgbClr val="000000"/>
              </a:solidFill>
              <a:latin typeface="Times New Roman" pitchFamily="18" charset="0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مرجع</a:t>
            </a:r>
          </a:p>
        </p:txBody>
      </p:sp>
      <p:sp>
        <p:nvSpPr>
          <p:cNvPr id="1229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533400" y="1690687"/>
            <a:ext cx="7772400" cy="4785064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fa-IR" sz="2400" dirty="0" smtClean="0">
                <a:solidFill>
                  <a:srgbClr val="040408"/>
                </a:solidFill>
                <a:cs typeface="B Roya" pitchFamily="2" charset="-78"/>
              </a:rPr>
              <a:t>عنوان مرجع:</a:t>
            </a:r>
            <a:r>
              <a:rPr lang="fa-IR" sz="2800" dirty="0" smtClean="0">
                <a:solidFill>
                  <a:srgbClr val="040408"/>
                </a:solidFill>
                <a:cs typeface="B Roya" pitchFamily="2" charset="-78"/>
              </a:rPr>
              <a:t> </a:t>
            </a:r>
          </a:p>
          <a:p>
            <a:pPr algn="l" rtl="0">
              <a:buFontTx/>
              <a:buNone/>
            </a:pPr>
            <a:r>
              <a:rPr lang="fa-IR" sz="2400" dirty="0" smtClean="0">
                <a:solidFill>
                  <a:srgbClr val="040408"/>
                </a:solidFill>
                <a:cs typeface="B Roya" pitchFamily="2" charset="-78"/>
              </a:rPr>
              <a:t>	</a:t>
            </a:r>
            <a:r>
              <a:rPr lang="en-US" sz="2400" dirty="0" smtClean="0">
                <a:solidFill>
                  <a:srgbClr val="040408"/>
                </a:solidFill>
                <a:cs typeface="B Roya" pitchFamily="2" charset="-78"/>
              </a:rPr>
              <a:t>Fundamental of data Structure in C++</a:t>
            </a:r>
          </a:p>
          <a:p>
            <a:pPr algn="l" rtl="0">
              <a:buFontTx/>
              <a:buBlip>
                <a:blip r:embed="rId3"/>
              </a:buBlip>
            </a:pPr>
            <a:r>
              <a:rPr lang="en-US" sz="1800" i="1" dirty="0" smtClean="0">
                <a:solidFill>
                  <a:srgbClr val="040408"/>
                </a:solidFill>
                <a:cs typeface="B Roya" pitchFamily="2" charset="-78"/>
              </a:rPr>
              <a:t>Ellis Horowitz, </a:t>
            </a:r>
            <a:r>
              <a:rPr lang="en-US" sz="1800" i="1" dirty="0" err="1" smtClean="0">
                <a:solidFill>
                  <a:srgbClr val="040408"/>
                </a:solidFill>
                <a:cs typeface="B Roya" pitchFamily="2" charset="-78"/>
              </a:rPr>
              <a:t>Sartaj</a:t>
            </a:r>
            <a:r>
              <a:rPr lang="en-US" sz="1800" i="1" dirty="0" smtClean="0">
                <a:solidFill>
                  <a:srgbClr val="040408"/>
                </a:solidFill>
                <a:cs typeface="B Roya" pitchFamily="2" charset="-78"/>
              </a:rPr>
              <a:t> </a:t>
            </a:r>
            <a:r>
              <a:rPr lang="en-US" sz="1800" i="1" dirty="0" err="1" smtClean="0">
                <a:solidFill>
                  <a:srgbClr val="040408"/>
                </a:solidFill>
                <a:cs typeface="B Roya" pitchFamily="2" charset="-78"/>
              </a:rPr>
              <a:t>Sahni</a:t>
            </a:r>
            <a:r>
              <a:rPr lang="en-US" sz="1800" i="1" dirty="0" smtClean="0">
                <a:solidFill>
                  <a:srgbClr val="040408"/>
                </a:solidFill>
                <a:cs typeface="B Roya" pitchFamily="2" charset="-78"/>
              </a:rPr>
              <a:t>, Dinesh Mehta</a:t>
            </a:r>
          </a:p>
          <a:p>
            <a:pPr>
              <a:buFontTx/>
              <a:buBlip>
                <a:blip r:embed="rId3"/>
              </a:buBlip>
            </a:pPr>
            <a:r>
              <a:rPr lang="fa-IR" sz="2800" dirty="0" smtClean="0">
                <a:solidFill>
                  <a:srgbClr val="040408"/>
                </a:solidFill>
                <a:cs typeface="B Roya" pitchFamily="2" charset="-78"/>
              </a:rPr>
              <a:t>ساختمان داده ها در </a:t>
            </a:r>
            <a:r>
              <a:rPr lang="en-US" sz="1800" dirty="0" smtClean="0">
                <a:solidFill>
                  <a:srgbClr val="040408"/>
                </a:solidFill>
                <a:cs typeface="B Roya" pitchFamily="2" charset="-78"/>
              </a:rPr>
              <a:t>C++</a:t>
            </a:r>
            <a:endParaRPr lang="fa-IR" sz="1800" dirty="0" smtClean="0">
              <a:solidFill>
                <a:srgbClr val="040408"/>
              </a:solidFill>
              <a:cs typeface="B Roya" pitchFamily="2" charset="-78"/>
            </a:endParaRPr>
          </a:p>
          <a:p>
            <a:pPr>
              <a:buFontTx/>
              <a:buNone/>
            </a:pPr>
            <a:r>
              <a:rPr lang="fa-IR" sz="1800" dirty="0" smtClean="0">
                <a:solidFill>
                  <a:srgbClr val="040408"/>
                </a:solidFill>
                <a:cs typeface="B Roya" pitchFamily="2" charset="-78"/>
              </a:rPr>
              <a:t>	         </a:t>
            </a:r>
            <a:r>
              <a:rPr lang="fa-IR" sz="2800" dirty="0" smtClean="0">
                <a:solidFill>
                  <a:srgbClr val="040408"/>
                </a:solidFill>
                <a:cs typeface="B Roya" pitchFamily="2" charset="-78"/>
              </a:rPr>
              <a:t>حسين ابراهيم زاده قلزم</a:t>
            </a:r>
          </a:p>
          <a:p>
            <a:pPr>
              <a:buFontTx/>
              <a:buNone/>
            </a:pPr>
            <a:r>
              <a:rPr lang="fa-IR" sz="2400" dirty="0" smtClean="0">
                <a:solidFill>
                  <a:srgbClr val="040408"/>
                </a:solidFill>
                <a:cs typeface="B Roya" pitchFamily="2" charset="-78"/>
              </a:rPr>
              <a:t>		انتشارات سيماي دانش</a:t>
            </a:r>
          </a:p>
          <a:p>
            <a:pPr>
              <a:buFontTx/>
              <a:buBlip>
                <a:blip r:embed="rId3"/>
              </a:buBlip>
            </a:pPr>
            <a:r>
              <a:rPr lang="fa-IR" sz="2400" dirty="0" smtClean="0">
                <a:solidFill>
                  <a:srgbClr val="040408"/>
                </a:solidFill>
                <a:cs typeface="B Roya" pitchFamily="2" charset="-78"/>
              </a:rPr>
              <a:t>ساختمان داده ها به زبان </a:t>
            </a:r>
            <a:r>
              <a:rPr lang="en-US" sz="2000" dirty="0" smtClean="0">
                <a:solidFill>
                  <a:srgbClr val="040408"/>
                </a:solidFill>
                <a:cs typeface="B Roya" pitchFamily="2" charset="-78"/>
              </a:rPr>
              <a:t>C</a:t>
            </a:r>
            <a:endParaRPr lang="en-US" sz="2400" dirty="0" smtClean="0">
              <a:solidFill>
                <a:srgbClr val="040408"/>
              </a:solidFill>
              <a:cs typeface="B Roya" pitchFamily="2" charset="-78"/>
            </a:endParaRP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040408"/>
                </a:solidFill>
                <a:cs typeface="B Roya" pitchFamily="2" charset="-78"/>
              </a:rPr>
              <a:t>		</a:t>
            </a:r>
            <a:r>
              <a:rPr lang="fa-IR" sz="2800" dirty="0" smtClean="0">
                <a:solidFill>
                  <a:srgbClr val="040408"/>
                </a:solidFill>
                <a:cs typeface="B Roya" pitchFamily="2" charset="-78"/>
              </a:rPr>
              <a:t>امير عليخانزاده </a:t>
            </a:r>
          </a:p>
          <a:p>
            <a:pPr>
              <a:buFontTx/>
              <a:buNone/>
            </a:pPr>
            <a:r>
              <a:rPr lang="fa-IR" sz="2400" dirty="0" smtClean="0">
                <a:solidFill>
                  <a:srgbClr val="040408"/>
                </a:solidFill>
                <a:cs typeface="B Roya" pitchFamily="2" charset="-78"/>
              </a:rPr>
              <a:t>		انتشارات </a:t>
            </a:r>
            <a:r>
              <a:rPr lang="fa-IR" sz="2800" dirty="0" smtClean="0">
                <a:solidFill>
                  <a:srgbClr val="040408"/>
                </a:solidFill>
                <a:cs typeface="B Roya" pitchFamily="2" charset="-78"/>
              </a:rPr>
              <a:t>باغاني</a:t>
            </a:r>
          </a:p>
          <a:p>
            <a:pPr algn="l" rtl="0">
              <a:buFontTx/>
              <a:buNone/>
            </a:pPr>
            <a:r>
              <a:rPr lang="en-US" sz="2000" dirty="0" smtClean="0">
                <a:solidFill>
                  <a:srgbClr val="040408"/>
                </a:solidFill>
                <a:cs typeface="B Roya" pitchFamily="2" charset="-78"/>
              </a:rPr>
              <a:t>Web: </a:t>
            </a:r>
            <a:r>
              <a:rPr lang="en-US" sz="1400" dirty="0" smtClean="0">
                <a:solidFill>
                  <a:srgbClr val="040408"/>
                </a:solidFill>
                <a:cs typeface="B Roya" pitchFamily="2" charset="-78"/>
              </a:rPr>
              <a:t>https://faculty.kashanu.ac.ir/vahidipour/fa/page/15387/</a:t>
            </a:r>
            <a:r>
              <a:rPr lang="fa-IR" sz="1400" dirty="0" smtClean="0">
                <a:solidFill>
                  <a:srgbClr val="040408"/>
                </a:solidFill>
                <a:cs typeface="B Roya" pitchFamily="2" charset="-78"/>
              </a:rPr>
              <a:t>ساختمان-داده-ها-نیمسال-دوم-۹۸-۹۹</a:t>
            </a:r>
            <a:endParaRPr lang="fa-IR" sz="2000" dirty="0" smtClean="0">
              <a:solidFill>
                <a:srgbClr val="040408"/>
              </a:solidFill>
              <a:cs typeface="B Roya" pitchFamily="2" charset="-7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115E92-5C79-444B-B864-C48DCF34E60A}" type="slidenum">
              <a:rPr lang="ar-SA" smtClean="0"/>
              <a:pPr/>
              <a:t>2</a:t>
            </a:fld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latin typeface="Zr" pitchFamily="2" charset="2"/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latin typeface="Zr" pitchFamily="2" charset="2"/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تعداد مراحل</a:t>
            </a:r>
          </a:p>
        </p:txBody>
      </p:sp>
      <p:sp>
        <p:nvSpPr>
          <p:cNvPr id="2560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609725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fa-IR" smtClean="0">
                <a:cs typeface="B Zar" panose="00000400000000000000" pitchFamily="2" charset="-78"/>
              </a:rPr>
              <a:t>مقايسه دو </a:t>
            </a:r>
            <a:r>
              <a:rPr lang="en-US" smtClean="0">
                <a:cs typeface="B Zar" panose="00000400000000000000" pitchFamily="2" charset="-78"/>
              </a:rPr>
              <a:t>code</a:t>
            </a:r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5953125"/>
            <a:ext cx="3200400" cy="457200"/>
          </a:xfrm>
        </p:spPr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953125"/>
            <a:ext cx="1905000" cy="457200"/>
          </a:xfrm>
          <a:noFill/>
        </p:spPr>
        <p:txBody>
          <a:bodyPr/>
          <a:lstStyle/>
          <a:p>
            <a:fld id="{B071C6C5-E8DF-4AFF-97A1-92EC9D897216}" type="slidenum">
              <a:rPr lang="ar-SA" smtClean="0">
                <a:cs typeface="B Zar" panose="00000400000000000000" pitchFamily="2" charset="-78"/>
              </a:rPr>
              <a:pPr/>
              <a:t>20</a:t>
            </a:fld>
            <a:endParaRPr lang="en-US" smtClean="0">
              <a:cs typeface="B Zar" panose="00000400000000000000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53190"/>
              </p:ext>
            </p:extLst>
          </p:nvPr>
        </p:nvGraphicFramePr>
        <p:xfrm>
          <a:off x="876300" y="2505075"/>
          <a:ext cx="7315200" cy="2926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73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73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405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284729"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endParaRPr lang="en-US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endParaRPr lang="en-US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n+1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1</a:t>
                      </a: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n</a:t>
                      </a:r>
                    </a:p>
                    <a:p>
                      <a:pPr algn="l" rtl="0"/>
                      <a:endParaRPr lang="en-US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endParaRPr lang="en-US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2n+2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en-US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float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rs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( float *a,  const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n)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{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if (n&lt;=0) 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     return 0;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else return (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rs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( a,n-1)+a[n-1] 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}</a:t>
                      </a:r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  <a:p>
                      <a:pPr algn="r" rtl="1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+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390"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fa-IR" b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b="0" baseline="0" dirty="0" smtClean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893364"/>
              </p:ext>
            </p:extLst>
          </p:nvPr>
        </p:nvGraphicFramePr>
        <p:xfrm>
          <a:off x="413527" y="831850"/>
          <a:ext cx="4786346" cy="5763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931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931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1170"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نوع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دستور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تعداد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مراحل اجرا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1170"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توضيحات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صفر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1170"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دستورهاي تعيين نوع 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صفر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2566"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عبارتها و دستورهاي جايگزين 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اکثر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عبارتها 1 به استثناء عبارتهاي حاوي احضار توابع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1170"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دستورهاي تکرار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تنها براي قسمت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کنترلي اين دستورات 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2566"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دستور </a:t>
                      </a:r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switch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هزينه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جايگزيني + هزينه شرط + هزينه تمام شرطهاي قبل از آن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2566"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دستور </a:t>
                      </a:r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if else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متناظر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با شرط و عبارتهاي درون </a:t>
                      </a:r>
                      <a:r>
                        <a:rPr lang="en-US" sz="1400" baseline="0" dirty="0" smtClean="0">
                          <a:cs typeface="B Nazanin" panose="00000400000000000000" pitchFamily="2" charset="-78"/>
                        </a:rPr>
                        <a:t>if &amp; else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64109"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احضار توابع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يک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در نظر گرفته مي شود مگر هنگامي که احضار حاوي پارامترهاي انتقال از طريق مقدار باشد</a:t>
                      </a:r>
                    </a:p>
                    <a:p>
                      <a:pPr rtl="1"/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اگر تابع به صورت بازگشتي باشد متغيرهاي محلي را نيز بايد در نظر گرفت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2566"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دستورهاي مديريت حافظه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شمار مراحل مانند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احضار تابع محاسبه مي شود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1170"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دستورهاي تابع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صفر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933337"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دستورهاي پرشي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به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استثناي </a:t>
                      </a:r>
                      <a:r>
                        <a:rPr lang="en-US" sz="1400" baseline="0" dirty="0" smtClean="0">
                          <a:cs typeface="B Nazanin" panose="00000400000000000000" pitchFamily="2" charset="-78"/>
                        </a:rPr>
                        <a:t>return</a:t>
                      </a:r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 يک است</a:t>
                      </a:r>
                    </a:p>
                    <a:p>
                      <a:pPr rtl="1"/>
                      <a:r>
                        <a:rPr lang="fa-IR" sz="1400" baseline="0" dirty="0" smtClean="0">
                          <a:cs typeface="B Nazanin" panose="00000400000000000000" pitchFamily="2" charset="-78"/>
                        </a:rPr>
                        <a:t>اين دستور نيز يک است مگر آنکه مقدار بازگردانده شده تابعي از مشخصه موردي باشد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marL="71795" marR="71795" marT="35898" marB="35898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1784" name="TextBox 6"/>
          <p:cNvSpPr txBox="1">
            <a:spLocks noChangeArrowheads="1"/>
          </p:cNvSpPr>
          <p:nvPr/>
        </p:nvSpPr>
        <p:spPr bwMode="auto">
          <a:xfrm>
            <a:off x="2806700" y="831850"/>
            <a:ext cx="576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a-IR" sz="3600" b="1" dirty="0">
                <a:solidFill>
                  <a:srgbClr val="FF0000"/>
                </a:solidFill>
                <a:latin typeface="+mj-lt"/>
                <a:ea typeface="+mj-ea"/>
                <a:cs typeface="B Zar" panose="00000400000000000000" pitchFamily="2" charset="-78"/>
              </a:rPr>
              <a:t>تعداد مراحل هر دستور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0" y="1692275"/>
            <a:ext cx="2794000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fa-IR" sz="2800" dirty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بستگي به ماهيت آن دستور دارد در موردهاي زير انواع مختلفي از دستورها را که در يک برنامه </a:t>
            </a:r>
            <a:r>
              <a:rPr lang="en-US" sz="2800" dirty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C++</a:t>
            </a:r>
            <a:r>
              <a:rPr lang="fa-IR" sz="2800" dirty="0">
                <a:solidFill>
                  <a:srgbClr val="0034DC"/>
                </a:solidFill>
                <a:latin typeface="+mn-lt"/>
                <a:cs typeface="B Zar" panose="00000400000000000000" pitchFamily="2" charset="-78"/>
              </a:rPr>
              <a:t> ظاهر مي شود نشان داده شده است: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علامت گذاري مجانبي</a:t>
            </a:r>
            <a:r>
              <a:rPr lang="en-US" smtClean="0">
                <a:cs typeface="B Zar" panose="00000400000000000000" pitchFamily="2" charset="-78"/>
              </a:rPr>
              <a:t>O، </a:t>
            </a:r>
            <a:r>
              <a:rPr lang="el-GR" smtClean="0">
                <a:cs typeface="B Zar" panose="00000400000000000000" pitchFamily="2" charset="-78"/>
              </a:rPr>
              <a:t>Ω</a:t>
            </a:r>
            <a:r>
              <a:rPr lang="en-US" smtClean="0">
                <a:cs typeface="B Zar" panose="00000400000000000000" pitchFamily="2" charset="-78"/>
              </a:rPr>
              <a:t> ، </a:t>
            </a:r>
            <a:r>
              <a:rPr lang="el-GR" smtClean="0">
                <a:cs typeface="B Zar" panose="00000400000000000000" pitchFamily="2" charset="-78"/>
              </a:rPr>
              <a:t>Θ</a:t>
            </a:r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2765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800" smtClean="0">
                <a:cs typeface="B Zar" panose="00000400000000000000" pitchFamily="2" charset="-78"/>
              </a:rPr>
              <a:t>انگيزه ما براي تعيين شمار مراحل توانايي مقايسه پيچيدگي زماني دو برنامه است که يک عمل را انجام مي دهند و نيز پيش بيني رشد زمان اجرا با تغيير مشخصه موردي است.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A4A221-4B8A-4231-9F48-7736C7ABE5D3}" type="slidenum">
              <a:rPr lang="ar-SA" smtClean="0">
                <a:cs typeface="B Zar" panose="00000400000000000000" pitchFamily="2" charset="-78"/>
              </a:rPr>
              <a:pPr/>
              <a:t>22</a:t>
            </a:fld>
            <a:endParaRPr lang="en-US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علامت گذاري مجانبي</a:t>
            </a:r>
            <a:r>
              <a:rPr lang="en-US" smtClean="0">
                <a:cs typeface="B Zar" panose="00000400000000000000" pitchFamily="2" charset="-78"/>
              </a:rPr>
              <a:t>O، </a:t>
            </a:r>
            <a:r>
              <a:rPr lang="el-GR" smtClean="0">
                <a:cs typeface="B Zar" panose="00000400000000000000" pitchFamily="2" charset="-78"/>
              </a:rPr>
              <a:t>Ω</a:t>
            </a:r>
            <a:r>
              <a:rPr lang="en-US" smtClean="0">
                <a:cs typeface="B Zar" panose="00000400000000000000" pitchFamily="2" charset="-78"/>
              </a:rPr>
              <a:t> ، </a:t>
            </a:r>
            <a:r>
              <a:rPr lang="el-GR" smtClean="0">
                <a:cs typeface="B Zar" panose="00000400000000000000" pitchFamily="2" charset="-78"/>
              </a:rPr>
              <a:t>Θ</a:t>
            </a:r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785937"/>
            <a:ext cx="7772400" cy="4114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تعريف </a:t>
            </a:r>
            <a:r>
              <a:rPr lang="en-US" dirty="0" smtClean="0">
                <a:cs typeface="B Zar" panose="00000400000000000000" pitchFamily="2" charset="-78"/>
              </a:rPr>
              <a:t>O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 (Big “oh”) </a:t>
            </a:r>
            <a:r>
              <a:rPr lang="fa-IR" dirty="0" smtClean="0">
                <a:cs typeface="B Zar" panose="00000400000000000000" pitchFamily="2" charset="-78"/>
              </a:rPr>
              <a:t>:</a:t>
            </a:r>
          </a:p>
          <a:p>
            <a:pPr lvl="1" algn="just">
              <a:defRPr/>
            </a:pPr>
            <a:r>
              <a:rPr lang="fa-IR" dirty="0" smtClean="0">
                <a:cs typeface="B Zar" panose="00000400000000000000" pitchFamily="2" charset="-78"/>
              </a:rPr>
              <a:t> </a:t>
            </a:r>
            <a:r>
              <a:rPr lang="en-US" sz="2700" dirty="0" smtClean="0">
                <a:cs typeface="B Zar" panose="00000400000000000000" pitchFamily="2" charset="-78"/>
              </a:rPr>
              <a:t>f(n)=O(g(n))</a:t>
            </a:r>
            <a:r>
              <a:rPr lang="fa-IR" sz="2700" dirty="0" smtClean="0">
                <a:cs typeface="B Zar" panose="00000400000000000000" pitchFamily="2" charset="-78"/>
              </a:rPr>
              <a:t> اگر و فقط اگر ثابتهاي مثبتي مانند </a:t>
            </a:r>
            <a:r>
              <a:rPr lang="en-US" sz="2700" dirty="0" smtClean="0">
                <a:cs typeface="B Zar" panose="00000400000000000000" pitchFamily="2" charset="-78"/>
              </a:rPr>
              <a:t>C</a:t>
            </a:r>
            <a:r>
              <a:rPr lang="fa-IR" sz="2700" dirty="0" smtClean="0">
                <a:cs typeface="B Zar" panose="00000400000000000000" pitchFamily="2" charset="-78"/>
              </a:rPr>
              <a:t> و </a:t>
            </a:r>
            <a:r>
              <a:rPr lang="en-US" sz="2700" dirty="0" smtClean="0">
                <a:cs typeface="B Zar" panose="00000400000000000000" pitchFamily="2" charset="-78"/>
              </a:rPr>
              <a:t>N</a:t>
            </a:r>
            <a:r>
              <a:rPr lang="fa-IR" sz="2700" dirty="0" smtClean="0">
                <a:cs typeface="B Zar" panose="00000400000000000000" pitchFamily="2" charset="-78"/>
              </a:rPr>
              <a:t> وجود داشته باشند به طوري که به ازاي تمامي مقادير </a:t>
            </a:r>
            <a:r>
              <a:rPr lang="en-US" sz="2700" dirty="0" smtClean="0">
                <a:cs typeface="B Zar" panose="00000400000000000000" pitchFamily="2" charset="-78"/>
              </a:rPr>
              <a:t>n </a:t>
            </a:r>
            <a:r>
              <a:rPr lang="fa-IR" sz="2700" dirty="0" smtClean="0">
                <a:cs typeface="B Zar" panose="00000400000000000000" pitchFamily="2" charset="-78"/>
              </a:rPr>
              <a:t> و </a:t>
            </a:r>
            <a:r>
              <a:rPr lang="en-US" sz="2700" dirty="0" smtClean="0">
                <a:cs typeface="B Zar" panose="00000400000000000000" pitchFamily="2" charset="-78"/>
              </a:rPr>
              <a:t>n&gt;=N</a:t>
            </a:r>
            <a:r>
              <a:rPr lang="fa-IR" sz="2700" dirty="0" smtClean="0">
                <a:cs typeface="B Zar" panose="00000400000000000000" pitchFamily="2" charset="-78"/>
              </a:rPr>
              <a:t> ،</a:t>
            </a:r>
            <a:r>
              <a:rPr lang="en-US" sz="2700" dirty="0" smtClean="0">
                <a:cs typeface="B Zar" panose="00000400000000000000" pitchFamily="2" charset="-78"/>
              </a:rPr>
              <a:t>f(n)&lt;=cg(n)</a:t>
            </a:r>
            <a:r>
              <a:rPr lang="fa-IR" sz="2700" dirty="0" smtClean="0">
                <a:cs typeface="B Zar" panose="00000400000000000000" pitchFamily="2" charset="-78"/>
              </a:rPr>
              <a:t> باشد.</a:t>
            </a:r>
          </a:p>
          <a:p>
            <a:pPr lvl="1" algn="just">
              <a:defRPr/>
            </a:pPr>
            <a:r>
              <a:rPr lang="fa-IR" sz="2700" dirty="0" smtClean="0">
                <a:cs typeface="B Zar" panose="00000400000000000000" pitchFamily="2" charset="-78"/>
              </a:rPr>
              <a:t>وقتي </a:t>
            </a:r>
            <a:r>
              <a:rPr lang="en-US" sz="2700" dirty="0" smtClean="0">
                <a:cs typeface="B Zar" panose="00000400000000000000" pitchFamily="2" charset="-78"/>
              </a:rPr>
              <a:t>n</a:t>
            </a:r>
            <a:r>
              <a:rPr lang="fa-IR" sz="2700" dirty="0" smtClean="0">
                <a:cs typeface="B Zar" panose="00000400000000000000" pitchFamily="2" charset="-78"/>
              </a:rPr>
              <a:t> به سمت بينهايت ميل مي کند رفتار </a:t>
            </a:r>
            <a:r>
              <a:rPr lang="en-US" sz="2700" dirty="0" smtClean="0">
                <a:cs typeface="B Zar" panose="00000400000000000000" pitchFamily="2" charset="-78"/>
              </a:rPr>
              <a:t>f(n)</a:t>
            </a:r>
            <a:r>
              <a:rPr lang="fa-IR" sz="2700" dirty="0" smtClean="0">
                <a:cs typeface="B Zar" panose="00000400000000000000" pitchFamily="2" charset="-78"/>
              </a:rPr>
              <a:t> حداکثر (کوچکتر يا مساوي) </a:t>
            </a:r>
            <a:r>
              <a:rPr lang="en-US" sz="2700" dirty="0" smtClean="0">
                <a:cs typeface="B Zar" panose="00000400000000000000" pitchFamily="2" charset="-78"/>
              </a:rPr>
              <a:t>g(n)</a:t>
            </a:r>
            <a:r>
              <a:rPr lang="fa-IR" sz="2700" dirty="0" smtClean="0">
                <a:cs typeface="B Zar" panose="00000400000000000000" pitchFamily="2" charset="-78"/>
              </a:rPr>
              <a:t> خواهد بود.</a:t>
            </a:r>
          </a:p>
          <a:p>
            <a:pPr lvl="1" algn="just">
              <a:defRPr/>
            </a:pPr>
            <a:r>
              <a:rPr lang="fa-IR" sz="2700" dirty="0" smtClean="0">
                <a:cs typeface="B Zar" panose="00000400000000000000" pitchFamily="2" charset="-78"/>
              </a:rPr>
              <a:t>وقتي مي نويسيم </a:t>
            </a:r>
            <a:r>
              <a:rPr lang="en-US" sz="2700" dirty="0" smtClean="0">
                <a:cs typeface="B Zar" panose="00000400000000000000" pitchFamily="2" charset="-78"/>
              </a:rPr>
              <a:t>O(1)</a:t>
            </a:r>
            <a:r>
              <a:rPr lang="fa-IR" sz="2700" dirty="0" smtClean="0">
                <a:cs typeface="B Zar" panose="00000400000000000000" pitchFamily="2" charset="-78"/>
              </a:rPr>
              <a:t> منظور اين است که زمان اجرا ثابت است، </a:t>
            </a:r>
            <a:r>
              <a:rPr lang="en-US" sz="2700" dirty="0" smtClean="0">
                <a:cs typeface="B Zar" panose="00000400000000000000" pitchFamily="2" charset="-78"/>
              </a:rPr>
              <a:t>O(n)</a:t>
            </a:r>
            <a:r>
              <a:rPr lang="fa-IR" sz="2700" dirty="0" smtClean="0">
                <a:cs typeface="B Zar" panose="00000400000000000000" pitchFamily="2" charset="-78"/>
              </a:rPr>
              <a:t> يعني زمان اجرا خطي است، </a:t>
            </a:r>
            <a:r>
              <a:rPr lang="en-US" sz="2700" dirty="0" smtClean="0">
                <a:cs typeface="B Zar" panose="00000400000000000000" pitchFamily="2" charset="-78"/>
              </a:rPr>
              <a:t>O(n</a:t>
            </a:r>
            <a:r>
              <a:rPr lang="en-US" sz="2700" baseline="30000" dirty="0" smtClean="0">
                <a:cs typeface="B Zar" panose="00000400000000000000" pitchFamily="2" charset="-78"/>
              </a:rPr>
              <a:t>2</a:t>
            </a:r>
            <a:r>
              <a:rPr lang="en-US" sz="2700" dirty="0" smtClean="0">
                <a:cs typeface="B Zar" panose="00000400000000000000" pitchFamily="2" charset="-78"/>
              </a:rPr>
              <a:t>) </a:t>
            </a:r>
            <a:r>
              <a:rPr lang="fa-IR" sz="2700" dirty="0" smtClean="0">
                <a:cs typeface="B Zar" panose="00000400000000000000" pitchFamily="2" charset="-78"/>
              </a:rPr>
              <a:t> يعني زمان اجرا از درجه دوم و ...</a:t>
            </a:r>
          </a:p>
          <a:p>
            <a:pPr lvl="1" algn="just">
              <a:defRPr/>
            </a:pPr>
            <a:endParaRPr lang="fa-IR" dirty="0" smtClean="0">
              <a:cs typeface="B Zar" panose="00000400000000000000" pitchFamily="2" charset="-78"/>
            </a:endParaRPr>
          </a:p>
          <a:p>
            <a:pPr lvl="1" algn="just">
              <a:defRPr/>
            </a:pPr>
            <a:r>
              <a:rPr lang="fa-IR" dirty="0" smtClean="0">
                <a:cs typeface="B Zar" panose="00000400000000000000" pitchFamily="2" charset="-78"/>
              </a:rPr>
              <a:t>مثال </a:t>
            </a:r>
          </a:p>
          <a:p>
            <a:pPr marL="342900" lvl="1" indent="-342900" algn="l" rtl="0" eaLnBrk="1" hangingPunct="1">
              <a:defRPr/>
            </a:pPr>
            <a:r>
              <a:rPr lang="en-US" altLang="zh-TW" sz="2400" i="1" dirty="0" smtClean="0">
                <a:cs typeface="B Zar" panose="00000400000000000000" pitchFamily="2" charset="-78"/>
              </a:rPr>
              <a:t>f</a:t>
            </a:r>
            <a:r>
              <a:rPr lang="en-US" altLang="zh-TW" sz="2400" dirty="0" smtClean="0">
                <a:cs typeface="B Zar" panose="00000400000000000000" pitchFamily="2" charset="-78"/>
              </a:rPr>
              <a:t>(</a:t>
            </a:r>
            <a:r>
              <a:rPr lang="en-US" altLang="zh-TW" sz="2400" i="1" dirty="0" smtClean="0">
                <a:cs typeface="B Zar" panose="00000400000000000000" pitchFamily="2" charset="-78"/>
              </a:rPr>
              <a:t>n</a:t>
            </a:r>
            <a:r>
              <a:rPr lang="en-US" altLang="zh-TW" sz="2400" dirty="0" smtClean="0">
                <a:cs typeface="B Zar" panose="00000400000000000000" pitchFamily="2" charset="-78"/>
              </a:rPr>
              <a:t>) = 3n+2 </a:t>
            </a:r>
          </a:p>
          <a:p>
            <a:pPr lvl="2" algn="l" rtl="0" eaLnBrk="1" hangingPunct="1">
              <a:defRPr/>
            </a:pPr>
            <a:r>
              <a:rPr lang="en-US" altLang="zh-TW" sz="2000" dirty="0" smtClean="0">
                <a:cs typeface="B Zar" panose="00000400000000000000" pitchFamily="2" charset="-78"/>
              </a:rPr>
              <a:t>3n + 2 &lt;= 4n, for all n &gt;= 2, </a:t>
            </a: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3n + 2 =  (</a:t>
            </a:r>
            <a:r>
              <a:rPr lang="en-US" altLang="zh-TW" sz="2000" i="1" dirty="0" smtClean="0">
                <a:cs typeface="B Zar" panose="00000400000000000000" pitchFamily="2" charset="-78"/>
                <a:sym typeface="Symbol" pitchFamily="18" charset="2"/>
              </a:rPr>
              <a:t>n</a:t>
            </a: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)</a:t>
            </a:r>
          </a:p>
          <a:p>
            <a:pPr marL="342900" lvl="1" indent="-342900" algn="l" rtl="0" eaLnBrk="1" hangingPunct="1">
              <a:defRPr/>
            </a:pPr>
            <a:r>
              <a:rPr lang="en-US" altLang="zh-TW" sz="2400" i="1" dirty="0" smtClean="0">
                <a:cs typeface="B Zar" panose="00000400000000000000" pitchFamily="2" charset="-78"/>
              </a:rPr>
              <a:t>f</a:t>
            </a:r>
            <a:r>
              <a:rPr lang="en-US" altLang="zh-TW" sz="2400" dirty="0" smtClean="0">
                <a:cs typeface="B Zar" panose="00000400000000000000" pitchFamily="2" charset="-78"/>
              </a:rPr>
              <a:t>(</a:t>
            </a:r>
            <a:r>
              <a:rPr lang="en-US" altLang="zh-TW" sz="2400" i="1" dirty="0" smtClean="0">
                <a:cs typeface="B Zar" panose="00000400000000000000" pitchFamily="2" charset="-78"/>
              </a:rPr>
              <a:t>n</a:t>
            </a:r>
            <a:r>
              <a:rPr lang="en-US" altLang="zh-TW" sz="2400" dirty="0" smtClean="0">
                <a:cs typeface="B Zar" panose="00000400000000000000" pitchFamily="2" charset="-78"/>
              </a:rPr>
              <a:t>) = 10n</a:t>
            </a:r>
            <a:r>
              <a:rPr lang="en-US" altLang="zh-TW" sz="24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400" dirty="0" smtClean="0">
                <a:cs typeface="B Zar" panose="00000400000000000000" pitchFamily="2" charset="-78"/>
              </a:rPr>
              <a:t>+4n+2</a:t>
            </a:r>
          </a:p>
          <a:p>
            <a:pPr lvl="2" algn="l" rtl="0" eaLnBrk="1" hangingPunct="1">
              <a:defRPr/>
            </a:pPr>
            <a:r>
              <a:rPr lang="en-US" altLang="zh-TW" sz="2000" dirty="0" smtClean="0">
                <a:cs typeface="B Zar" panose="00000400000000000000" pitchFamily="2" charset="-78"/>
              </a:rPr>
              <a:t>10n</a:t>
            </a:r>
            <a:r>
              <a:rPr lang="en-US" altLang="zh-TW" sz="20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</a:rPr>
              <a:t>+4n+2 &lt;= 11n</a:t>
            </a:r>
            <a:r>
              <a:rPr lang="en-US" altLang="zh-TW" sz="20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</a:rPr>
              <a:t>, for all n &gt;= 5, </a:t>
            </a: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 </a:t>
            </a:r>
            <a:r>
              <a:rPr lang="en-US" altLang="zh-TW" sz="2000" dirty="0" smtClean="0">
                <a:cs typeface="B Zar" panose="00000400000000000000" pitchFamily="2" charset="-78"/>
              </a:rPr>
              <a:t>10n</a:t>
            </a:r>
            <a:r>
              <a:rPr lang="en-US" altLang="zh-TW" sz="20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</a:rPr>
              <a:t>+4n+2 = </a:t>
            </a: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 (</a:t>
            </a:r>
            <a:r>
              <a:rPr lang="en-US" altLang="zh-TW" sz="2000" i="1" dirty="0" smtClean="0">
                <a:cs typeface="B Zar" panose="00000400000000000000" pitchFamily="2" charset="-78"/>
              </a:rPr>
              <a:t>n</a:t>
            </a:r>
            <a:r>
              <a:rPr lang="en-US" altLang="zh-TW" sz="20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)</a:t>
            </a:r>
            <a:endParaRPr lang="fa-IR" dirty="0" smtClean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80FDDC-D28A-4B59-AE25-D815DB5DDC59}" type="slidenum">
              <a:rPr lang="ar-SA" smtClean="0">
                <a:cs typeface="B Zar" panose="00000400000000000000" pitchFamily="2" charset="-78"/>
              </a:rPr>
              <a:pPr/>
              <a:t>23</a:t>
            </a:fld>
            <a:endParaRPr lang="en-US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علامت گذاري مجانبي</a:t>
            </a:r>
            <a:r>
              <a:rPr lang="en-US" smtClean="0">
                <a:cs typeface="B Zar" panose="00000400000000000000" pitchFamily="2" charset="-78"/>
              </a:rPr>
              <a:t>O، </a:t>
            </a:r>
            <a:r>
              <a:rPr lang="el-GR" smtClean="0">
                <a:cs typeface="B Zar" panose="00000400000000000000" pitchFamily="2" charset="-78"/>
              </a:rPr>
              <a:t>Ω</a:t>
            </a:r>
            <a:r>
              <a:rPr lang="en-US" smtClean="0">
                <a:cs typeface="B Zar" panose="00000400000000000000" pitchFamily="2" charset="-78"/>
              </a:rPr>
              <a:t> ، </a:t>
            </a:r>
            <a:r>
              <a:rPr lang="el-GR" smtClean="0">
                <a:cs typeface="B Zar" panose="00000400000000000000" pitchFamily="2" charset="-78"/>
              </a:rPr>
              <a:t>Θ</a:t>
            </a:r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a-IR" sz="2500" smtClean="0">
                <a:cs typeface="B Zar" panose="00000400000000000000" pitchFamily="2" charset="-78"/>
              </a:rPr>
              <a:t> تعريف </a:t>
            </a:r>
            <a:r>
              <a:rPr lang="en-US" sz="2500" smtClean="0">
                <a:cs typeface="B Zar" panose="00000400000000000000" pitchFamily="2" charset="-78"/>
              </a:rPr>
              <a:t>o </a:t>
            </a:r>
            <a:r>
              <a:rPr lang="fa-IR" sz="2500" smtClean="0">
                <a:cs typeface="B Zar" panose="00000400000000000000" pitchFamily="2" charset="-78"/>
              </a:rPr>
              <a:t>:</a:t>
            </a:r>
          </a:p>
          <a:p>
            <a:pPr lvl="1" algn="just"/>
            <a:r>
              <a:rPr lang="fa-IR" smtClean="0">
                <a:cs typeface="B Zar" panose="00000400000000000000" pitchFamily="2" charset="-78"/>
              </a:rPr>
              <a:t> </a:t>
            </a:r>
            <a:r>
              <a:rPr lang="en-US" sz="2200" smtClean="0">
                <a:cs typeface="B Zar" panose="00000400000000000000" pitchFamily="2" charset="-78"/>
              </a:rPr>
              <a:t>f(n)=o(g(n))</a:t>
            </a:r>
            <a:r>
              <a:rPr lang="fa-IR" sz="2200" smtClean="0">
                <a:cs typeface="B Zar" panose="00000400000000000000" pitchFamily="2" charset="-78"/>
              </a:rPr>
              <a:t> اگر </a:t>
            </a:r>
            <a:r>
              <a:rPr lang="fa-IR" smtClean="0">
                <a:cs typeface="B Zar" panose="00000400000000000000" pitchFamily="2" charset="-78"/>
              </a:rPr>
              <a:t>و</a:t>
            </a:r>
            <a:r>
              <a:rPr lang="fa-IR" sz="2200" smtClean="0">
                <a:cs typeface="B Zar" panose="00000400000000000000" pitchFamily="2" charset="-78"/>
              </a:rPr>
              <a:t> فقط اگر براي هر ثابت حقيقي مثبتي </a:t>
            </a:r>
            <a:r>
              <a:rPr lang="en-US" sz="2200" smtClean="0">
                <a:cs typeface="B Zar" panose="00000400000000000000" pitchFamily="2" charset="-78"/>
              </a:rPr>
              <a:t>C</a:t>
            </a:r>
            <a:r>
              <a:rPr lang="fa-IR" sz="2200" smtClean="0">
                <a:cs typeface="B Zar" panose="00000400000000000000" pitchFamily="2" charset="-78"/>
              </a:rPr>
              <a:t> يک عدد </a:t>
            </a:r>
            <a:r>
              <a:rPr lang="en-US" sz="2200" smtClean="0">
                <a:cs typeface="B Zar" panose="00000400000000000000" pitchFamily="2" charset="-78"/>
              </a:rPr>
              <a:t>N</a:t>
            </a:r>
            <a:r>
              <a:rPr lang="fa-IR" sz="2200" smtClean="0">
                <a:cs typeface="B Zar" panose="00000400000000000000" pitchFamily="2" charset="-78"/>
              </a:rPr>
              <a:t> وجود داشته باشند به طوري که به ازاي تمامي مقادير </a:t>
            </a:r>
            <a:r>
              <a:rPr lang="en-US" sz="2200" smtClean="0">
                <a:cs typeface="B Zar" panose="00000400000000000000" pitchFamily="2" charset="-78"/>
              </a:rPr>
              <a:t>n </a:t>
            </a:r>
            <a:r>
              <a:rPr lang="fa-IR" sz="2200" smtClean="0">
                <a:cs typeface="B Zar" panose="00000400000000000000" pitchFamily="2" charset="-78"/>
              </a:rPr>
              <a:t> و </a:t>
            </a:r>
            <a:r>
              <a:rPr lang="en-US" sz="2200" smtClean="0">
                <a:cs typeface="B Zar" panose="00000400000000000000" pitchFamily="2" charset="-78"/>
              </a:rPr>
              <a:t>n&gt;=N</a:t>
            </a:r>
            <a:r>
              <a:rPr lang="fa-IR" sz="2200" smtClean="0">
                <a:cs typeface="B Zar" panose="00000400000000000000" pitchFamily="2" charset="-78"/>
              </a:rPr>
              <a:t> ،</a:t>
            </a:r>
            <a:r>
              <a:rPr lang="en-US" sz="2200" smtClean="0">
                <a:cs typeface="B Zar" panose="00000400000000000000" pitchFamily="2" charset="-78"/>
              </a:rPr>
              <a:t>f(n)&lt;cg(n)</a:t>
            </a:r>
            <a:r>
              <a:rPr lang="fa-IR" sz="2200" smtClean="0">
                <a:cs typeface="B Zar" panose="00000400000000000000" pitchFamily="2" charset="-78"/>
              </a:rPr>
              <a:t> باشد.</a:t>
            </a:r>
          </a:p>
          <a:p>
            <a:pPr lvl="1" algn="just"/>
            <a:r>
              <a:rPr lang="fa-IR" sz="2200" smtClean="0">
                <a:cs typeface="B Zar" panose="00000400000000000000" pitchFamily="2" charset="-78"/>
              </a:rPr>
              <a:t>وقتي </a:t>
            </a:r>
            <a:r>
              <a:rPr lang="en-US" sz="2200" smtClean="0">
                <a:cs typeface="B Zar" panose="00000400000000000000" pitchFamily="2" charset="-78"/>
              </a:rPr>
              <a:t>n</a:t>
            </a:r>
            <a:r>
              <a:rPr lang="fa-IR" sz="2200" smtClean="0">
                <a:cs typeface="B Zar" panose="00000400000000000000" pitchFamily="2" charset="-78"/>
              </a:rPr>
              <a:t> به سمت بينهايت ميل مي کند رفتار </a:t>
            </a:r>
            <a:r>
              <a:rPr lang="en-US" sz="2200" smtClean="0">
                <a:cs typeface="B Zar" panose="00000400000000000000" pitchFamily="2" charset="-78"/>
              </a:rPr>
              <a:t>f(n)</a:t>
            </a:r>
            <a:r>
              <a:rPr lang="fa-IR" sz="2200" smtClean="0">
                <a:cs typeface="B Zar" panose="00000400000000000000" pitchFamily="2" charset="-78"/>
              </a:rPr>
              <a:t> کوچکتر از </a:t>
            </a:r>
            <a:r>
              <a:rPr lang="en-US" sz="2200" smtClean="0">
                <a:cs typeface="B Zar" panose="00000400000000000000" pitchFamily="2" charset="-78"/>
              </a:rPr>
              <a:t>g(n)</a:t>
            </a:r>
            <a:r>
              <a:rPr lang="fa-IR" sz="2200" smtClean="0">
                <a:cs typeface="B Zar" panose="00000400000000000000" pitchFamily="2" charset="-78"/>
              </a:rPr>
              <a:t> خواهد بود.</a:t>
            </a:r>
          </a:p>
          <a:p>
            <a:endParaRPr lang="fa-IR" smtClean="0">
              <a:cs typeface="B Zar" panose="00000400000000000000" pitchFamily="2" charset="-78"/>
            </a:endParaRPr>
          </a:p>
          <a:p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58AACD-D89B-4A3B-924F-B2C299CC3850}" type="slidenum">
              <a:rPr lang="ar-SA" smtClean="0">
                <a:cs typeface="B Zar" panose="00000400000000000000" pitchFamily="2" charset="-78"/>
              </a:rPr>
              <a:pPr/>
              <a:t>24</a:t>
            </a:fld>
            <a:endParaRPr lang="en-US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علامت گذاري مجانبي</a:t>
            </a:r>
            <a:r>
              <a:rPr lang="en-US" smtClean="0">
                <a:cs typeface="B Zar" panose="00000400000000000000" pitchFamily="2" charset="-78"/>
              </a:rPr>
              <a:t>O، </a:t>
            </a:r>
            <a:r>
              <a:rPr lang="el-GR" smtClean="0">
                <a:cs typeface="B Zar" panose="00000400000000000000" pitchFamily="2" charset="-78"/>
              </a:rPr>
              <a:t>Ω</a:t>
            </a:r>
            <a:r>
              <a:rPr lang="en-US" smtClean="0">
                <a:cs typeface="B Zar" panose="00000400000000000000" pitchFamily="2" charset="-78"/>
              </a:rPr>
              <a:t> ، </a:t>
            </a:r>
            <a:r>
              <a:rPr lang="el-GR" smtClean="0">
                <a:cs typeface="B Zar" panose="00000400000000000000" pitchFamily="2" charset="-78"/>
              </a:rPr>
              <a:t>Θ</a:t>
            </a:r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717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تعريف</a:t>
            </a:r>
            <a:r>
              <a:rPr lang="en-US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امگا </a:t>
            </a:r>
            <a:r>
              <a:rPr lang="el-GR" dirty="0" smtClean="0">
                <a:cs typeface="B Zar" panose="00000400000000000000" pitchFamily="2" charset="-78"/>
              </a:rPr>
              <a:t>Ω </a:t>
            </a:r>
            <a:r>
              <a:rPr lang="fa-IR" dirty="0" smtClean="0">
                <a:cs typeface="B Zar" panose="00000400000000000000" pitchFamily="2" charset="-78"/>
              </a:rPr>
              <a:t>:</a:t>
            </a:r>
          </a:p>
          <a:p>
            <a:pPr lvl="1" algn="just">
              <a:defRPr/>
            </a:pPr>
            <a:r>
              <a:rPr lang="fa-IR" dirty="0" smtClean="0">
                <a:cs typeface="B Zar" panose="00000400000000000000" pitchFamily="2" charset="-78"/>
              </a:rPr>
              <a:t> </a:t>
            </a:r>
            <a:r>
              <a:rPr lang="en-US" dirty="0" smtClean="0">
                <a:cs typeface="B Zar" panose="00000400000000000000" pitchFamily="2" charset="-78"/>
              </a:rPr>
              <a:t>f(n)=</a:t>
            </a:r>
            <a:r>
              <a:rPr lang="el-GR" dirty="0" smtClean="0">
                <a:cs typeface="B Zar" panose="00000400000000000000" pitchFamily="2" charset="-78"/>
              </a:rPr>
              <a:t> Ω</a:t>
            </a:r>
            <a:r>
              <a:rPr lang="en-US" dirty="0" smtClean="0">
                <a:cs typeface="B Zar" panose="00000400000000000000" pitchFamily="2" charset="-78"/>
              </a:rPr>
              <a:t>(g(n))</a:t>
            </a:r>
            <a:r>
              <a:rPr lang="fa-IR" dirty="0" smtClean="0">
                <a:cs typeface="B Zar" panose="00000400000000000000" pitchFamily="2" charset="-78"/>
              </a:rPr>
              <a:t> مي باشد اگر و فقط اگر به ازاي مقادير ثابت مثبت </a:t>
            </a:r>
            <a:r>
              <a:rPr lang="en-US" dirty="0" smtClean="0">
                <a:cs typeface="B Zar" panose="00000400000000000000" pitchFamily="2" charset="-78"/>
              </a:rPr>
              <a:t>c</a:t>
            </a:r>
            <a:r>
              <a:rPr lang="fa-IR" dirty="0" smtClean="0">
                <a:cs typeface="B Zar" panose="00000400000000000000" pitchFamily="2" charset="-78"/>
              </a:rPr>
              <a:t> و </a:t>
            </a:r>
            <a:r>
              <a:rPr lang="en-US" dirty="0" smtClean="0">
                <a:cs typeface="B Zar" panose="00000400000000000000" pitchFamily="2" charset="-78"/>
              </a:rPr>
              <a:t>n</a:t>
            </a:r>
            <a:r>
              <a:rPr lang="en-US" baseline="-25000" dirty="0" smtClean="0">
                <a:cs typeface="B Zar" panose="00000400000000000000" pitchFamily="2" charset="-78"/>
              </a:rPr>
              <a:t>0</a:t>
            </a:r>
            <a:r>
              <a:rPr lang="fa-IR" dirty="0" smtClean="0">
                <a:cs typeface="B Zar" panose="00000400000000000000" pitchFamily="2" charset="-78"/>
              </a:rPr>
              <a:t> ، براي تمام مقادير </a:t>
            </a:r>
            <a:r>
              <a:rPr lang="en-US" dirty="0" smtClean="0">
                <a:cs typeface="B Zar" panose="00000400000000000000" pitchFamily="2" charset="-78"/>
              </a:rPr>
              <a:t>n</a:t>
            </a:r>
            <a:r>
              <a:rPr lang="fa-IR" dirty="0" smtClean="0">
                <a:cs typeface="B Zar" panose="00000400000000000000" pitchFamily="2" charset="-78"/>
              </a:rPr>
              <a:t> به شرطي که </a:t>
            </a:r>
            <a:r>
              <a:rPr lang="en-US" dirty="0" smtClean="0">
                <a:cs typeface="B Zar" panose="00000400000000000000" pitchFamily="2" charset="-78"/>
              </a:rPr>
              <a:t>n≥n</a:t>
            </a:r>
            <a:r>
              <a:rPr lang="en-US" baseline="-25000" dirty="0" smtClean="0">
                <a:cs typeface="B Zar" panose="00000400000000000000" pitchFamily="2" charset="-78"/>
              </a:rPr>
              <a:t>0</a:t>
            </a:r>
            <a:r>
              <a:rPr lang="fa-IR" dirty="0" smtClean="0">
                <a:cs typeface="B Zar" panose="00000400000000000000" pitchFamily="2" charset="-78"/>
              </a:rPr>
              <a:t> باشد داشته باشيم </a:t>
            </a:r>
            <a:r>
              <a:rPr lang="en-US" dirty="0" smtClean="0">
                <a:cs typeface="B Zar" panose="00000400000000000000" pitchFamily="2" charset="-78"/>
              </a:rPr>
              <a:t>f(n)≥cg(n)</a:t>
            </a:r>
            <a:endParaRPr lang="fa-IR" dirty="0" smtClean="0">
              <a:cs typeface="B Zar" panose="00000400000000000000" pitchFamily="2" charset="-78"/>
            </a:endParaRPr>
          </a:p>
          <a:p>
            <a:pPr lvl="1" algn="just">
              <a:defRPr/>
            </a:pPr>
            <a:r>
              <a:rPr lang="fa-IR" dirty="0" smtClean="0">
                <a:cs typeface="B Zar" panose="00000400000000000000" pitchFamily="2" charset="-78"/>
              </a:rPr>
              <a:t>وقتي </a:t>
            </a:r>
            <a:r>
              <a:rPr lang="en-US" dirty="0" smtClean="0">
                <a:cs typeface="B Zar" panose="00000400000000000000" pitchFamily="2" charset="-78"/>
              </a:rPr>
              <a:t>n</a:t>
            </a:r>
            <a:r>
              <a:rPr lang="fa-IR" dirty="0" smtClean="0">
                <a:cs typeface="B Zar" panose="00000400000000000000" pitchFamily="2" charset="-78"/>
              </a:rPr>
              <a:t> به سمت بينهايت ميل مي کند رفتار </a:t>
            </a:r>
            <a:r>
              <a:rPr lang="en-US" dirty="0" smtClean="0">
                <a:cs typeface="B Zar" panose="00000400000000000000" pitchFamily="2" charset="-78"/>
              </a:rPr>
              <a:t>f(n)</a:t>
            </a:r>
            <a:r>
              <a:rPr lang="fa-IR" dirty="0" smtClean="0">
                <a:cs typeface="B Zar" panose="00000400000000000000" pitchFamily="2" charset="-78"/>
              </a:rPr>
              <a:t> حداقل (بزرگتر يا مساوي) </a:t>
            </a:r>
            <a:r>
              <a:rPr lang="en-US" dirty="0" smtClean="0">
                <a:cs typeface="B Zar" panose="00000400000000000000" pitchFamily="2" charset="-78"/>
              </a:rPr>
              <a:t>g(n)</a:t>
            </a:r>
            <a:r>
              <a:rPr lang="fa-IR" dirty="0" smtClean="0">
                <a:cs typeface="B Zar" panose="00000400000000000000" pitchFamily="2" charset="-78"/>
              </a:rPr>
              <a:t> خواهد بود.</a:t>
            </a:r>
          </a:p>
          <a:p>
            <a:pPr lvl="1" algn="just">
              <a:buFontTx/>
              <a:buNone/>
              <a:defRPr/>
            </a:pPr>
            <a:endParaRPr lang="fa-IR" dirty="0" smtClean="0">
              <a:cs typeface="B Zar" panose="00000400000000000000" pitchFamily="2" charset="-78"/>
            </a:endParaRPr>
          </a:p>
          <a:p>
            <a:pPr lvl="1" algn="just">
              <a:defRPr/>
            </a:pPr>
            <a:r>
              <a:rPr lang="fa-IR" dirty="0" smtClean="0">
                <a:cs typeface="B Zar" panose="00000400000000000000" pitchFamily="2" charset="-78"/>
              </a:rPr>
              <a:t>مثال </a:t>
            </a:r>
          </a:p>
          <a:p>
            <a:pPr lvl="1" algn="l" rtl="0" eaLnBrk="1" hangingPunct="1">
              <a:defRPr/>
            </a:pPr>
            <a:r>
              <a:rPr lang="en-US" altLang="zh-TW" sz="2400" i="1" dirty="0" smtClean="0">
                <a:cs typeface="B Zar" panose="00000400000000000000" pitchFamily="2" charset="-78"/>
              </a:rPr>
              <a:t>f</a:t>
            </a:r>
            <a:r>
              <a:rPr lang="en-US" altLang="zh-TW" sz="2400" dirty="0" smtClean="0">
                <a:cs typeface="B Zar" panose="00000400000000000000" pitchFamily="2" charset="-78"/>
              </a:rPr>
              <a:t>(</a:t>
            </a:r>
            <a:r>
              <a:rPr lang="en-US" altLang="zh-TW" sz="2400" i="1" dirty="0" smtClean="0">
                <a:cs typeface="B Zar" panose="00000400000000000000" pitchFamily="2" charset="-78"/>
              </a:rPr>
              <a:t>n</a:t>
            </a:r>
            <a:r>
              <a:rPr lang="en-US" altLang="zh-TW" sz="2400" dirty="0" smtClean="0">
                <a:cs typeface="B Zar" panose="00000400000000000000" pitchFamily="2" charset="-78"/>
              </a:rPr>
              <a:t>) = 3n+2 </a:t>
            </a:r>
          </a:p>
          <a:p>
            <a:pPr lvl="2" algn="l" rtl="0" eaLnBrk="1" hangingPunct="1">
              <a:defRPr/>
            </a:pP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3n + 2 &gt;= 3n, for all n &gt;= 1, 3n + 2 =  (</a:t>
            </a:r>
            <a:r>
              <a:rPr lang="en-US" altLang="zh-TW" sz="2000" i="1" dirty="0" smtClean="0">
                <a:cs typeface="B Zar" panose="00000400000000000000" pitchFamily="2" charset="-78"/>
                <a:sym typeface="Symbol" pitchFamily="18" charset="2"/>
              </a:rPr>
              <a:t>n</a:t>
            </a: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)</a:t>
            </a:r>
          </a:p>
          <a:p>
            <a:pPr lvl="1" algn="l" rtl="0" eaLnBrk="1" hangingPunct="1">
              <a:defRPr/>
            </a:pPr>
            <a:r>
              <a:rPr lang="en-US" altLang="zh-TW" sz="2400" i="1" dirty="0" smtClean="0">
                <a:cs typeface="B Zar" panose="00000400000000000000" pitchFamily="2" charset="-78"/>
              </a:rPr>
              <a:t>f</a:t>
            </a:r>
            <a:r>
              <a:rPr lang="en-US" altLang="zh-TW" sz="2400" dirty="0" smtClean="0">
                <a:cs typeface="B Zar" panose="00000400000000000000" pitchFamily="2" charset="-78"/>
              </a:rPr>
              <a:t>(</a:t>
            </a:r>
            <a:r>
              <a:rPr lang="en-US" altLang="zh-TW" sz="2400" i="1" dirty="0" smtClean="0">
                <a:cs typeface="B Zar" panose="00000400000000000000" pitchFamily="2" charset="-78"/>
              </a:rPr>
              <a:t>n</a:t>
            </a:r>
            <a:r>
              <a:rPr lang="en-US" altLang="zh-TW" sz="2400" dirty="0" smtClean="0">
                <a:cs typeface="B Zar" panose="00000400000000000000" pitchFamily="2" charset="-78"/>
              </a:rPr>
              <a:t>) = 10n</a:t>
            </a:r>
            <a:r>
              <a:rPr lang="en-US" altLang="zh-TW" sz="24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400" dirty="0" smtClean="0">
                <a:cs typeface="B Zar" panose="00000400000000000000" pitchFamily="2" charset="-78"/>
              </a:rPr>
              <a:t>+4n+2</a:t>
            </a:r>
          </a:p>
          <a:p>
            <a:pPr lvl="2" algn="l" rtl="0" eaLnBrk="1" hangingPunct="1">
              <a:defRPr/>
            </a:pPr>
            <a:r>
              <a:rPr lang="en-US" altLang="zh-TW" sz="2000" dirty="0" smtClean="0">
                <a:cs typeface="B Zar" panose="00000400000000000000" pitchFamily="2" charset="-78"/>
              </a:rPr>
              <a:t>10n</a:t>
            </a:r>
            <a:r>
              <a:rPr lang="en-US" altLang="zh-TW" sz="20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</a:rPr>
              <a:t>+4n+2 &gt;= n</a:t>
            </a:r>
            <a:r>
              <a:rPr lang="en-US" altLang="zh-TW" sz="20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</a:rPr>
              <a:t>, for all n &gt;= 1, </a:t>
            </a: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 </a:t>
            </a:r>
            <a:r>
              <a:rPr lang="en-US" altLang="zh-TW" sz="2000" dirty="0" smtClean="0">
                <a:cs typeface="B Zar" panose="00000400000000000000" pitchFamily="2" charset="-78"/>
              </a:rPr>
              <a:t>10n</a:t>
            </a:r>
            <a:r>
              <a:rPr lang="en-US" altLang="zh-TW" sz="20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</a:rPr>
              <a:t>+4n+2 = </a:t>
            </a: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  (</a:t>
            </a:r>
            <a:r>
              <a:rPr lang="en-US" altLang="zh-TW" sz="2000" i="1" dirty="0" smtClean="0">
                <a:cs typeface="B Zar" panose="00000400000000000000" pitchFamily="2" charset="-78"/>
              </a:rPr>
              <a:t>n</a:t>
            </a:r>
            <a:r>
              <a:rPr lang="en-US" altLang="zh-TW" sz="20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)</a:t>
            </a:r>
            <a:r>
              <a:rPr lang="fa-IR" dirty="0" smtClean="0">
                <a:cs typeface="B Zar" panose="00000400000000000000" pitchFamily="2" charset="-78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C89A01-8FF8-499C-8632-23EF8C3AD8C9}" type="slidenum">
              <a:rPr lang="ar-SA" smtClean="0">
                <a:cs typeface="B Zar" panose="00000400000000000000" pitchFamily="2" charset="-78"/>
              </a:rPr>
              <a:pPr/>
              <a:t>25</a:t>
            </a:fld>
            <a:endParaRPr lang="en-US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Nazanin" panose="00000400000000000000" pitchFamily="2" charset="-78"/>
              </a:rPr>
              <a:t>علامت گذاري مجانبي</a:t>
            </a:r>
            <a:r>
              <a:rPr lang="en-US" smtClean="0">
                <a:cs typeface="B Nazanin" panose="00000400000000000000" pitchFamily="2" charset="-78"/>
              </a:rPr>
              <a:t>O، </a:t>
            </a:r>
            <a:r>
              <a:rPr lang="el-GR" smtClean="0">
                <a:cs typeface="B Nazanin" panose="00000400000000000000" pitchFamily="2" charset="-78"/>
              </a:rPr>
              <a:t>Ω</a:t>
            </a:r>
            <a:r>
              <a:rPr lang="en-US" smtClean="0">
                <a:cs typeface="B Nazanin" panose="00000400000000000000" pitchFamily="2" charset="-78"/>
              </a:rPr>
              <a:t> ، </a:t>
            </a:r>
            <a:r>
              <a:rPr lang="el-GR" smtClean="0">
                <a:cs typeface="B Nazanin" panose="00000400000000000000" pitchFamily="2" charset="-78"/>
              </a:rPr>
              <a:t>Θ</a:t>
            </a:r>
            <a:endParaRPr lang="fa-IR" smtClean="0">
              <a:cs typeface="B Nazanin" panose="00000400000000000000" pitchFamily="2" charset="-78"/>
            </a:endParaRPr>
          </a:p>
        </p:txBody>
      </p:sp>
      <p:sp>
        <p:nvSpPr>
          <p:cNvPr id="3174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800" smtClean="0">
                <a:cs typeface="B Nazanin" panose="00000400000000000000" pitchFamily="2" charset="-78"/>
              </a:rPr>
              <a:t>تعريف تعريف</a:t>
            </a:r>
            <a:r>
              <a:rPr lang="en-US" sz="2800" smtClean="0">
                <a:cs typeface="B Nazanin" panose="00000400000000000000" pitchFamily="2" charset="-78"/>
              </a:rPr>
              <a:t> </a:t>
            </a:r>
            <a:r>
              <a:rPr lang="fa-IR" sz="2800" smtClean="0">
                <a:cs typeface="B Nazanin" panose="00000400000000000000" pitchFamily="2" charset="-78"/>
              </a:rPr>
              <a:t>امگاي کوچک </a:t>
            </a:r>
            <a:r>
              <a:rPr lang="el-GR" sz="2800" smtClean="0">
                <a:cs typeface="B Nazanin" panose="00000400000000000000" pitchFamily="2" charset="-78"/>
              </a:rPr>
              <a:t>ω </a:t>
            </a:r>
            <a:r>
              <a:rPr lang="fa-IR" sz="2800" smtClean="0">
                <a:cs typeface="B Nazanin" panose="00000400000000000000" pitchFamily="2" charset="-78"/>
              </a:rPr>
              <a:t>:</a:t>
            </a:r>
          </a:p>
          <a:p>
            <a:pPr lvl="1" algn="just"/>
            <a:r>
              <a:rPr lang="fa-IR" sz="2200" smtClean="0">
                <a:cs typeface="B Nazanin" panose="00000400000000000000" pitchFamily="2" charset="-78"/>
              </a:rPr>
              <a:t>براي تابع پيچيدگي </a:t>
            </a:r>
            <a:r>
              <a:rPr lang="en-US" sz="2200" smtClean="0">
                <a:cs typeface="B Nazanin" panose="00000400000000000000" pitchFamily="2" charset="-78"/>
              </a:rPr>
              <a:t>g(n)</a:t>
            </a:r>
            <a:r>
              <a:rPr lang="fa-IR" sz="2200" smtClean="0">
                <a:cs typeface="B Nazanin" panose="00000400000000000000" pitchFamily="2" charset="-78"/>
              </a:rPr>
              <a:t>، </a:t>
            </a:r>
            <a:r>
              <a:rPr lang="el-GR" sz="2200" smtClean="0">
                <a:cs typeface="B Nazanin" panose="00000400000000000000" pitchFamily="2" charset="-78"/>
              </a:rPr>
              <a:t>ω</a:t>
            </a:r>
            <a:r>
              <a:rPr lang="en-US" sz="2200" smtClean="0">
                <a:cs typeface="B Nazanin" panose="00000400000000000000" pitchFamily="2" charset="-78"/>
              </a:rPr>
              <a:t>(g(n))</a:t>
            </a:r>
            <a:r>
              <a:rPr lang="fa-IR" sz="2200" smtClean="0">
                <a:cs typeface="B Nazanin" panose="00000400000000000000" pitchFamily="2" charset="-78"/>
              </a:rPr>
              <a:t> شامل مجموعه اي از توابع پيچيدگي </a:t>
            </a:r>
            <a:r>
              <a:rPr lang="en-US" sz="2200" smtClean="0">
                <a:cs typeface="B Nazanin" panose="00000400000000000000" pitchFamily="2" charset="-78"/>
              </a:rPr>
              <a:t>f(n)</a:t>
            </a:r>
            <a:r>
              <a:rPr lang="fa-IR" sz="2200" smtClean="0">
                <a:cs typeface="B Nazanin" panose="00000400000000000000" pitchFamily="2" charset="-78"/>
              </a:rPr>
              <a:t> مي باشد که براي آنها براي هر ثابت حقيقي مثبتي </a:t>
            </a:r>
            <a:r>
              <a:rPr lang="en-US" sz="2200" smtClean="0">
                <a:cs typeface="B Nazanin" panose="00000400000000000000" pitchFamily="2" charset="-78"/>
              </a:rPr>
              <a:t>C</a:t>
            </a:r>
            <a:r>
              <a:rPr lang="fa-IR" sz="2200" smtClean="0">
                <a:cs typeface="B Nazanin" panose="00000400000000000000" pitchFamily="2" charset="-78"/>
              </a:rPr>
              <a:t> يک عدد صحيح مثبت </a:t>
            </a:r>
            <a:r>
              <a:rPr lang="en-US" sz="2200" smtClean="0">
                <a:cs typeface="B Nazanin" panose="00000400000000000000" pitchFamily="2" charset="-78"/>
              </a:rPr>
              <a:t>n0</a:t>
            </a:r>
            <a:r>
              <a:rPr lang="fa-IR" sz="2200" smtClean="0">
                <a:cs typeface="B Nazanin" panose="00000400000000000000" pitchFamily="2" charset="-78"/>
              </a:rPr>
              <a:t> وجود دارد به قسمي که براي تمام مقادير </a:t>
            </a:r>
            <a:r>
              <a:rPr lang="en-US" sz="2200" smtClean="0">
                <a:cs typeface="B Nazanin" panose="00000400000000000000" pitchFamily="2" charset="-78"/>
              </a:rPr>
              <a:t>n</a:t>
            </a:r>
            <a:r>
              <a:rPr lang="fa-IR" sz="2200" smtClean="0">
                <a:cs typeface="B Nazanin" panose="00000400000000000000" pitchFamily="2" charset="-78"/>
              </a:rPr>
              <a:t> که </a:t>
            </a:r>
            <a:r>
              <a:rPr lang="en-US" sz="2200" smtClean="0">
                <a:cs typeface="B Nazanin" panose="00000400000000000000" pitchFamily="2" charset="-78"/>
              </a:rPr>
              <a:t>n≥n0</a:t>
            </a:r>
            <a:r>
              <a:rPr lang="fa-IR" sz="2200" smtClean="0">
                <a:cs typeface="B Nazanin" panose="00000400000000000000" pitchFamily="2" charset="-78"/>
              </a:rPr>
              <a:t> باشد داشته باشيم </a:t>
            </a:r>
            <a:r>
              <a:rPr lang="en-US" sz="2200" smtClean="0">
                <a:cs typeface="B Nazanin" panose="00000400000000000000" pitchFamily="2" charset="-78"/>
              </a:rPr>
              <a:t>f(n)&gt;cg(n)</a:t>
            </a:r>
            <a:endParaRPr lang="fa-IR" sz="2200" smtClean="0">
              <a:cs typeface="B Nazanin" panose="00000400000000000000" pitchFamily="2" charset="-78"/>
            </a:endParaRPr>
          </a:p>
          <a:p>
            <a:pPr lvl="1" algn="just"/>
            <a:r>
              <a:rPr lang="fa-IR" sz="2200" smtClean="0">
                <a:cs typeface="B Nazanin" panose="00000400000000000000" pitchFamily="2" charset="-78"/>
              </a:rPr>
              <a:t>وقتي </a:t>
            </a:r>
            <a:r>
              <a:rPr lang="en-US" sz="2200" smtClean="0">
                <a:cs typeface="B Nazanin" panose="00000400000000000000" pitchFamily="2" charset="-78"/>
              </a:rPr>
              <a:t>n</a:t>
            </a:r>
            <a:r>
              <a:rPr lang="fa-IR" sz="2200" smtClean="0">
                <a:cs typeface="B Nazanin" panose="00000400000000000000" pitchFamily="2" charset="-78"/>
              </a:rPr>
              <a:t> به سمت بينهايت ميل مي کند رفتار </a:t>
            </a:r>
            <a:r>
              <a:rPr lang="en-US" sz="2200" smtClean="0">
                <a:cs typeface="B Nazanin" panose="00000400000000000000" pitchFamily="2" charset="-78"/>
              </a:rPr>
              <a:t>f(n)</a:t>
            </a:r>
            <a:r>
              <a:rPr lang="fa-IR" sz="2200" smtClean="0">
                <a:cs typeface="B Nazanin" panose="00000400000000000000" pitchFamily="2" charset="-78"/>
              </a:rPr>
              <a:t> بزرگتر از </a:t>
            </a:r>
            <a:r>
              <a:rPr lang="en-US" sz="2200" smtClean="0">
                <a:cs typeface="B Nazanin" panose="00000400000000000000" pitchFamily="2" charset="-78"/>
              </a:rPr>
              <a:t>g(n)</a:t>
            </a:r>
            <a:r>
              <a:rPr lang="fa-IR" sz="2200" smtClean="0">
                <a:cs typeface="B Nazanin" panose="00000400000000000000" pitchFamily="2" charset="-78"/>
              </a:rPr>
              <a:t> خواهد بود.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Nazanin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479802-3A57-4CBA-9CEC-A5B8D06C96B6}" type="slidenum">
              <a:rPr lang="ar-SA" smtClean="0">
                <a:cs typeface="B Nazanin" panose="00000400000000000000" pitchFamily="2" charset="-78"/>
              </a:rPr>
              <a:pPr/>
              <a:t>26</a:t>
            </a:fld>
            <a:endParaRPr lang="en-US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علامت گذاري مجانبي</a:t>
            </a:r>
            <a:r>
              <a:rPr lang="en-US" smtClean="0">
                <a:cs typeface="B Zar" panose="00000400000000000000" pitchFamily="2" charset="-78"/>
              </a:rPr>
              <a:t>O، </a:t>
            </a:r>
            <a:r>
              <a:rPr lang="el-GR" smtClean="0">
                <a:cs typeface="B Zar" panose="00000400000000000000" pitchFamily="2" charset="-78"/>
              </a:rPr>
              <a:t>Ω</a:t>
            </a:r>
            <a:r>
              <a:rPr lang="en-US" smtClean="0">
                <a:cs typeface="B Zar" panose="00000400000000000000" pitchFamily="2" charset="-78"/>
              </a:rPr>
              <a:t> ، </a:t>
            </a:r>
            <a:r>
              <a:rPr lang="el-GR" smtClean="0">
                <a:cs typeface="B Zar" panose="00000400000000000000" pitchFamily="2" charset="-78"/>
              </a:rPr>
              <a:t>Θ</a:t>
            </a:r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تعريف تتا </a:t>
            </a:r>
            <a:r>
              <a:rPr lang="en-US" dirty="0" smtClean="0">
                <a:cs typeface="B Zar" panose="00000400000000000000" pitchFamily="2" charset="-78"/>
              </a:rPr>
              <a:t> [Theta]</a:t>
            </a:r>
            <a:endParaRPr lang="fa-IR" dirty="0" smtClean="0">
              <a:cs typeface="B Zar" panose="00000400000000000000" pitchFamily="2" charset="-78"/>
            </a:endParaRPr>
          </a:p>
          <a:p>
            <a:pPr lvl="1" algn="just">
              <a:defRPr/>
            </a:pPr>
            <a:r>
              <a:rPr lang="en-US" dirty="0" smtClean="0">
                <a:cs typeface="B Zar" panose="00000400000000000000" pitchFamily="2" charset="-78"/>
              </a:rPr>
              <a:t>f(n) = θ(g(n)</a:t>
            </a:r>
            <a:r>
              <a:rPr lang="fa-IR" dirty="0" smtClean="0">
                <a:cs typeface="B Zar" panose="00000400000000000000" pitchFamily="2" charset="-78"/>
              </a:rPr>
              <a:t> مي باشد</a:t>
            </a:r>
            <a:r>
              <a:rPr lang="en-US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اگر و فقط اگر به ازاي مقادير ثابت </a:t>
            </a:r>
            <a:r>
              <a:rPr lang="en-US" dirty="0" smtClean="0">
                <a:cs typeface="B Zar" panose="00000400000000000000" pitchFamily="2" charset="-78"/>
              </a:rPr>
              <a:t>c1</a:t>
            </a:r>
            <a:r>
              <a:rPr lang="fa-IR" dirty="0" smtClean="0">
                <a:cs typeface="B Zar" panose="00000400000000000000" pitchFamily="2" charset="-78"/>
              </a:rPr>
              <a:t> و </a:t>
            </a:r>
            <a:r>
              <a:rPr lang="en-US" dirty="0" smtClean="0">
                <a:cs typeface="B Zar" panose="00000400000000000000" pitchFamily="2" charset="-78"/>
              </a:rPr>
              <a:t>c2</a:t>
            </a:r>
            <a:r>
              <a:rPr lang="fa-IR" dirty="0" smtClean="0">
                <a:cs typeface="B Zar" panose="00000400000000000000" pitchFamily="2" charset="-78"/>
              </a:rPr>
              <a:t> و </a:t>
            </a:r>
            <a:r>
              <a:rPr lang="en-US" dirty="0" smtClean="0">
                <a:cs typeface="B Zar" panose="00000400000000000000" pitchFamily="2" charset="-78"/>
              </a:rPr>
              <a:t>n0</a:t>
            </a:r>
            <a:r>
              <a:rPr lang="fa-IR" dirty="0" smtClean="0">
                <a:cs typeface="B Zar" panose="00000400000000000000" pitchFamily="2" charset="-78"/>
              </a:rPr>
              <a:t>، براي تمام مقادير</a:t>
            </a:r>
            <a:r>
              <a:rPr lang="en-US" dirty="0" smtClean="0">
                <a:cs typeface="B Zar" panose="00000400000000000000" pitchFamily="2" charset="-78"/>
              </a:rPr>
              <a:t>n&gt;=n0</a:t>
            </a:r>
            <a:r>
              <a:rPr lang="fa-IR" dirty="0" smtClean="0">
                <a:cs typeface="B Zar" panose="00000400000000000000" pitchFamily="2" charset="-78"/>
              </a:rPr>
              <a:t> داشته باشيم </a:t>
            </a:r>
            <a:r>
              <a:rPr lang="en-US" dirty="0" smtClean="0">
                <a:cs typeface="B Zar" panose="00000400000000000000" pitchFamily="2" charset="-78"/>
              </a:rPr>
              <a:t>c1g(n)&lt;= f(n) &lt;= c2g(n)</a:t>
            </a:r>
            <a:r>
              <a:rPr lang="fa-IR" dirty="0" smtClean="0">
                <a:cs typeface="B Zar" panose="00000400000000000000" pitchFamily="2" charset="-78"/>
              </a:rPr>
              <a:t>.</a:t>
            </a:r>
          </a:p>
          <a:p>
            <a:pPr lvl="1" algn="just">
              <a:defRPr/>
            </a:pPr>
            <a:r>
              <a:rPr lang="fa-IR" dirty="0" smtClean="0">
                <a:cs typeface="B Zar" panose="00000400000000000000" pitchFamily="2" charset="-78"/>
              </a:rPr>
              <a:t>وقتي </a:t>
            </a:r>
            <a:r>
              <a:rPr lang="en-US" dirty="0" smtClean="0">
                <a:cs typeface="B Zar" panose="00000400000000000000" pitchFamily="2" charset="-78"/>
              </a:rPr>
              <a:t>n</a:t>
            </a:r>
            <a:r>
              <a:rPr lang="fa-IR" dirty="0" smtClean="0">
                <a:cs typeface="B Zar" panose="00000400000000000000" pitchFamily="2" charset="-78"/>
              </a:rPr>
              <a:t> به سمت بينهايت ميل مي کند رفتار </a:t>
            </a:r>
            <a:r>
              <a:rPr lang="en-US" dirty="0" smtClean="0">
                <a:cs typeface="B Zar" panose="00000400000000000000" pitchFamily="2" charset="-78"/>
              </a:rPr>
              <a:t>f(n)</a:t>
            </a:r>
            <a:r>
              <a:rPr lang="fa-IR" dirty="0" smtClean="0">
                <a:cs typeface="B Zar" panose="00000400000000000000" pitchFamily="2" charset="-78"/>
              </a:rPr>
              <a:t> برابر از </a:t>
            </a:r>
            <a:r>
              <a:rPr lang="en-US" dirty="0" smtClean="0">
                <a:cs typeface="B Zar" panose="00000400000000000000" pitchFamily="2" charset="-78"/>
              </a:rPr>
              <a:t>g(n)</a:t>
            </a:r>
            <a:r>
              <a:rPr lang="fa-IR" dirty="0" smtClean="0">
                <a:cs typeface="B Zar" panose="00000400000000000000" pitchFamily="2" charset="-78"/>
              </a:rPr>
              <a:t> خواهد بود.</a:t>
            </a:r>
          </a:p>
          <a:p>
            <a:pPr lvl="1" algn="just">
              <a:defRPr/>
            </a:pPr>
            <a:endParaRPr lang="fa-IR" dirty="0" smtClean="0">
              <a:cs typeface="B Zar" panose="00000400000000000000" pitchFamily="2" charset="-78"/>
            </a:endParaRPr>
          </a:p>
          <a:p>
            <a:pPr lvl="1" algn="just">
              <a:defRPr/>
            </a:pPr>
            <a:r>
              <a:rPr lang="fa-IR" dirty="0" smtClean="0">
                <a:cs typeface="B Zar" panose="00000400000000000000" pitchFamily="2" charset="-78"/>
              </a:rPr>
              <a:t>مثال</a:t>
            </a:r>
          </a:p>
          <a:p>
            <a:pPr lvl="1" algn="l" rtl="0" eaLnBrk="1" hangingPunct="1">
              <a:defRPr/>
            </a:pPr>
            <a:r>
              <a:rPr lang="en-US" altLang="zh-TW" sz="2400" i="1" dirty="0" smtClean="0">
                <a:cs typeface="B Zar" panose="00000400000000000000" pitchFamily="2" charset="-78"/>
              </a:rPr>
              <a:t>f</a:t>
            </a:r>
            <a:r>
              <a:rPr lang="en-US" altLang="zh-TW" sz="2400" dirty="0" smtClean="0">
                <a:cs typeface="B Zar" panose="00000400000000000000" pitchFamily="2" charset="-78"/>
              </a:rPr>
              <a:t>(</a:t>
            </a:r>
            <a:r>
              <a:rPr lang="en-US" altLang="zh-TW" sz="2400" i="1" dirty="0" smtClean="0">
                <a:cs typeface="B Zar" panose="00000400000000000000" pitchFamily="2" charset="-78"/>
              </a:rPr>
              <a:t>n</a:t>
            </a:r>
            <a:r>
              <a:rPr lang="en-US" altLang="zh-TW" sz="2400" dirty="0" smtClean="0">
                <a:cs typeface="B Zar" panose="00000400000000000000" pitchFamily="2" charset="-78"/>
              </a:rPr>
              <a:t>) = 3n+2 </a:t>
            </a:r>
          </a:p>
          <a:p>
            <a:pPr lvl="2" algn="l" rtl="0" eaLnBrk="1" hangingPunct="1">
              <a:defRPr/>
            </a:pP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3n &lt;= 3n + 2 &lt;= 4n, for all n &gt;= 2,  3n + 2 =   (</a:t>
            </a:r>
            <a:r>
              <a:rPr lang="en-US" altLang="zh-TW" sz="2000" i="1" dirty="0" smtClean="0">
                <a:cs typeface="B Zar" panose="00000400000000000000" pitchFamily="2" charset="-78"/>
                <a:sym typeface="Symbol" pitchFamily="18" charset="2"/>
              </a:rPr>
              <a:t>n</a:t>
            </a: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)</a:t>
            </a:r>
          </a:p>
          <a:p>
            <a:pPr lvl="1" algn="l" rtl="0" eaLnBrk="1" hangingPunct="1">
              <a:defRPr/>
            </a:pPr>
            <a:r>
              <a:rPr lang="en-US" altLang="zh-TW" sz="2400" i="1" dirty="0" smtClean="0">
                <a:cs typeface="B Zar" panose="00000400000000000000" pitchFamily="2" charset="-78"/>
              </a:rPr>
              <a:t>f</a:t>
            </a:r>
            <a:r>
              <a:rPr lang="en-US" altLang="zh-TW" sz="2400" dirty="0" smtClean="0">
                <a:cs typeface="B Zar" panose="00000400000000000000" pitchFamily="2" charset="-78"/>
              </a:rPr>
              <a:t>(</a:t>
            </a:r>
            <a:r>
              <a:rPr lang="en-US" altLang="zh-TW" sz="2400" i="1" dirty="0" smtClean="0">
                <a:cs typeface="B Zar" panose="00000400000000000000" pitchFamily="2" charset="-78"/>
              </a:rPr>
              <a:t>n</a:t>
            </a:r>
            <a:r>
              <a:rPr lang="en-US" altLang="zh-TW" sz="2400" dirty="0" smtClean="0">
                <a:cs typeface="B Zar" panose="00000400000000000000" pitchFamily="2" charset="-78"/>
              </a:rPr>
              <a:t>) = 10n</a:t>
            </a:r>
            <a:r>
              <a:rPr lang="en-US" altLang="zh-TW" sz="24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400" dirty="0" smtClean="0">
                <a:cs typeface="B Zar" panose="00000400000000000000" pitchFamily="2" charset="-78"/>
              </a:rPr>
              <a:t>+4n+2</a:t>
            </a:r>
          </a:p>
          <a:p>
            <a:pPr lvl="2" algn="l" rtl="0" eaLnBrk="1" hangingPunct="1">
              <a:defRPr/>
            </a:pPr>
            <a:r>
              <a:rPr lang="en-US" altLang="zh-TW" sz="2000" dirty="0" smtClean="0">
                <a:cs typeface="B Zar" panose="00000400000000000000" pitchFamily="2" charset="-78"/>
              </a:rPr>
              <a:t>n</a:t>
            </a:r>
            <a:r>
              <a:rPr lang="en-US" altLang="zh-TW" sz="20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</a:rPr>
              <a:t>  &lt;= 10n</a:t>
            </a:r>
            <a:r>
              <a:rPr lang="en-US" altLang="zh-TW" sz="20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</a:rPr>
              <a:t>+4n+2 &lt;= 11n</a:t>
            </a:r>
            <a:r>
              <a:rPr lang="en-US" altLang="zh-TW" sz="20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</a:rPr>
              <a:t>, for all n &gt;= 5, </a:t>
            </a: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 </a:t>
            </a:r>
            <a:r>
              <a:rPr lang="en-US" altLang="zh-TW" sz="2000" dirty="0" smtClean="0">
                <a:cs typeface="B Zar" panose="00000400000000000000" pitchFamily="2" charset="-78"/>
              </a:rPr>
              <a:t>10n</a:t>
            </a:r>
            <a:r>
              <a:rPr lang="en-US" altLang="zh-TW" sz="20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</a:rPr>
              <a:t>+4n+2 = </a:t>
            </a: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 (</a:t>
            </a:r>
            <a:r>
              <a:rPr lang="en-US" altLang="zh-TW" sz="2000" i="1" dirty="0" smtClean="0">
                <a:cs typeface="B Zar" panose="00000400000000000000" pitchFamily="2" charset="-78"/>
              </a:rPr>
              <a:t>n</a:t>
            </a:r>
            <a:r>
              <a:rPr lang="en-US" altLang="zh-TW" sz="2000" baseline="30000" dirty="0" smtClean="0">
                <a:cs typeface="B Zar" panose="00000400000000000000" pitchFamily="2" charset="-78"/>
              </a:rPr>
              <a:t>2</a:t>
            </a:r>
            <a:r>
              <a:rPr lang="en-US" altLang="zh-TW" sz="2000" dirty="0" smtClean="0">
                <a:cs typeface="B Zar" panose="00000400000000000000" pitchFamily="2" charset="-78"/>
                <a:sym typeface="Symbol" pitchFamily="18" charset="2"/>
              </a:rPr>
              <a:t>)</a:t>
            </a:r>
          </a:p>
          <a:p>
            <a:pPr lvl="1" algn="just">
              <a:defRPr/>
            </a:pPr>
            <a:endParaRPr lang="fa-IR" dirty="0" smtClean="0">
              <a:cs typeface="B Zar" panose="00000400000000000000" pitchFamily="2" charset="-78"/>
            </a:endParaRPr>
          </a:p>
          <a:p>
            <a:pPr lvl="1" algn="just">
              <a:buFontTx/>
              <a:buNone/>
              <a:defRPr/>
            </a:pPr>
            <a:endParaRPr lang="fa-IR" dirty="0" smtClean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1C21CB-CBF4-4431-9CBA-37B8E0C65FE0}" type="slidenum">
              <a:rPr lang="ar-SA" smtClean="0">
                <a:cs typeface="B Zar" panose="00000400000000000000" pitchFamily="2" charset="-78"/>
              </a:rPr>
              <a:pPr/>
              <a:t>27</a:t>
            </a:fld>
            <a:endParaRPr lang="en-US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علامت گذاري مجانبي</a:t>
            </a:r>
            <a:r>
              <a:rPr lang="en-US" smtClean="0">
                <a:cs typeface="B Zar" panose="00000400000000000000" pitchFamily="2" charset="-78"/>
              </a:rPr>
              <a:t>O، </a:t>
            </a:r>
            <a:r>
              <a:rPr lang="el-GR" smtClean="0">
                <a:cs typeface="B Zar" panose="00000400000000000000" pitchFamily="2" charset="-78"/>
              </a:rPr>
              <a:t>Ω</a:t>
            </a:r>
            <a:r>
              <a:rPr lang="en-US" smtClean="0">
                <a:cs typeface="B Zar" panose="00000400000000000000" pitchFamily="2" charset="-78"/>
              </a:rPr>
              <a:t> ، </a:t>
            </a:r>
            <a:r>
              <a:rPr lang="el-GR" smtClean="0">
                <a:cs typeface="B Zar" panose="00000400000000000000" pitchFamily="2" charset="-78"/>
              </a:rPr>
              <a:t>Θ</a:t>
            </a:r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3379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fa-IR" smtClean="0">
                <a:cs typeface="B Zar" panose="00000400000000000000" pitchFamily="2" charset="-78"/>
              </a:rPr>
              <a:t>نشانه گذاري تتا از دو نشانه گذاري ذکر شده  </a:t>
            </a:r>
            <a:r>
              <a:rPr lang="en-US" smtClean="0">
                <a:cs typeface="B Zar" panose="00000400000000000000" pitchFamily="2" charset="-78"/>
              </a:rPr>
              <a:t>O</a:t>
            </a:r>
            <a:r>
              <a:rPr lang="fa-IR" smtClean="0">
                <a:cs typeface="B Zar" panose="00000400000000000000" pitchFamily="2" charset="-78"/>
              </a:rPr>
              <a:t> و امگا دقيق تر مي باشد . </a:t>
            </a:r>
            <a:r>
              <a:rPr lang="en-US" smtClean="0">
                <a:cs typeface="B Zar" panose="00000400000000000000" pitchFamily="2" charset="-78"/>
              </a:rPr>
              <a:t>f(n) = Θ(g(n))</a:t>
            </a:r>
            <a:r>
              <a:rPr lang="fa-IR" smtClean="0">
                <a:cs typeface="B Zar" panose="00000400000000000000" pitchFamily="2" charset="-78"/>
              </a:rPr>
              <a:t> مي باشد اگر و فقط اگر </a:t>
            </a:r>
            <a:r>
              <a:rPr lang="en-US" smtClean="0">
                <a:cs typeface="B Zar" panose="00000400000000000000" pitchFamily="2" charset="-78"/>
              </a:rPr>
              <a:t>g(n)</a:t>
            </a:r>
            <a:r>
              <a:rPr lang="fa-IR" smtClean="0">
                <a:cs typeface="B Zar" panose="00000400000000000000" pitchFamily="2" charset="-78"/>
              </a:rPr>
              <a:t> هم به عنوان کرانه بالا و هم به عنوان کرانه پايين در </a:t>
            </a:r>
            <a:r>
              <a:rPr lang="en-US" smtClean="0">
                <a:cs typeface="B Zar" panose="00000400000000000000" pitchFamily="2" charset="-78"/>
              </a:rPr>
              <a:t>f(n)</a:t>
            </a:r>
            <a:r>
              <a:rPr lang="fa-IR" smtClean="0">
                <a:cs typeface="B Zar" panose="00000400000000000000" pitchFamily="2" charset="-78"/>
              </a:rPr>
              <a:t> باشد.</a:t>
            </a:r>
          </a:p>
          <a:p>
            <a:pPr algn="just">
              <a:buFontTx/>
              <a:buNone/>
            </a:pPr>
            <a:r>
              <a:rPr lang="fa-IR" sz="3600" smtClean="0">
                <a:cs typeface="B Zar" panose="00000400000000000000" pitchFamily="2" charset="-78"/>
              </a:rPr>
              <a:t> </a:t>
            </a:r>
            <a:endParaRPr lang="en-US" sz="3600" smtClean="0">
              <a:cs typeface="B Zar" panose="00000400000000000000" pitchFamily="2" charset="-78"/>
            </a:endParaRPr>
          </a:p>
          <a:p>
            <a:pPr lvl="1" algn="just"/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1DA5CD-DA51-4192-BCCF-13476D0B8E51}" type="slidenum">
              <a:rPr lang="ar-SA" smtClean="0">
                <a:cs typeface="B Zar" panose="00000400000000000000" pitchFamily="2" charset="-78"/>
              </a:rPr>
              <a:pPr/>
              <a:t>28</a:t>
            </a:fld>
            <a:endParaRPr lang="en-US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600200"/>
            <a:ext cx="3295650" cy="2416175"/>
            <a:chOff x="480" y="1008"/>
            <a:chExt cx="2076" cy="1522"/>
          </a:xfrm>
        </p:grpSpPr>
        <p:grpSp>
          <p:nvGrpSpPr>
            <p:cNvPr id="35868" name="Group 5"/>
            <p:cNvGrpSpPr>
              <a:grpSpLocks/>
            </p:cNvGrpSpPr>
            <p:nvPr/>
          </p:nvGrpSpPr>
          <p:grpSpPr bwMode="auto">
            <a:xfrm>
              <a:off x="480" y="1008"/>
              <a:ext cx="2076" cy="1296"/>
              <a:chOff x="480" y="1008"/>
              <a:chExt cx="2076" cy="1296"/>
            </a:xfrm>
          </p:grpSpPr>
          <p:sp>
            <p:nvSpPr>
              <p:cNvPr id="35871" name="Line 6"/>
              <p:cNvSpPr>
                <a:spLocks noChangeShapeType="1"/>
              </p:cNvSpPr>
              <p:nvPr/>
            </p:nvSpPr>
            <p:spPr bwMode="auto">
              <a:xfrm>
                <a:off x="480" y="1008"/>
                <a:ext cx="0" cy="12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72" name="Line 7"/>
              <p:cNvSpPr>
                <a:spLocks noChangeShapeType="1"/>
              </p:cNvSpPr>
              <p:nvPr/>
            </p:nvSpPr>
            <p:spPr bwMode="auto">
              <a:xfrm>
                <a:off x="480" y="230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73" name="Freeform 8"/>
              <p:cNvSpPr>
                <a:spLocks/>
              </p:cNvSpPr>
              <p:nvPr/>
            </p:nvSpPr>
            <p:spPr bwMode="auto">
              <a:xfrm>
                <a:off x="480" y="1432"/>
                <a:ext cx="1584" cy="744"/>
              </a:xfrm>
              <a:custGeom>
                <a:avLst/>
                <a:gdLst>
                  <a:gd name="T0" fmla="*/ 0 w 1584"/>
                  <a:gd name="T1" fmla="*/ 680 h 744"/>
                  <a:gd name="T2" fmla="*/ 144 w 1584"/>
                  <a:gd name="T3" fmla="*/ 632 h 744"/>
                  <a:gd name="T4" fmla="*/ 240 w 1584"/>
                  <a:gd name="T5" fmla="*/ 536 h 744"/>
                  <a:gd name="T6" fmla="*/ 384 w 1584"/>
                  <a:gd name="T7" fmla="*/ 584 h 744"/>
                  <a:gd name="T8" fmla="*/ 432 w 1584"/>
                  <a:gd name="T9" fmla="*/ 728 h 744"/>
                  <a:gd name="T10" fmla="*/ 528 w 1584"/>
                  <a:gd name="T11" fmla="*/ 488 h 744"/>
                  <a:gd name="T12" fmla="*/ 768 w 1584"/>
                  <a:gd name="T13" fmla="*/ 536 h 744"/>
                  <a:gd name="T14" fmla="*/ 960 w 1584"/>
                  <a:gd name="T15" fmla="*/ 248 h 744"/>
                  <a:gd name="T16" fmla="*/ 1104 w 1584"/>
                  <a:gd name="T17" fmla="*/ 248 h 744"/>
                  <a:gd name="T18" fmla="*/ 1344 w 1584"/>
                  <a:gd name="T19" fmla="*/ 56 h 744"/>
                  <a:gd name="T20" fmla="*/ 1488 w 1584"/>
                  <a:gd name="T21" fmla="*/ 8 h 744"/>
                  <a:gd name="T22" fmla="*/ 1584 w 1584"/>
                  <a:gd name="T23" fmla="*/ 8 h 7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84"/>
                  <a:gd name="T37" fmla="*/ 0 h 744"/>
                  <a:gd name="T38" fmla="*/ 1584 w 1584"/>
                  <a:gd name="T39" fmla="*/ 744 h 74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84" h="744">
                    <a:moveTo>
                      <a:pt x="0" y="680"/>
                    </a:moveTo>
                    <a:cubicBezTo>
                      <a:pt x="52" y="668"/>
                      <a:pt x="104" y="656"/>
                      <a:pt x="144" y="632"/>
                    </a:cubicBezTo>
                    <a:cubicBezTo>
                      <a:pt x="184" y="608"/>
                      <a:pt x="200" y="544"/>
                      <a:pt x="240" y="536"/>
                    </a:cubicBezTo>
                    <a:cubicBezTo>
                      <a:pt x="280" y="528"/>
                      <a:pt x="352" y="552"/>
                      <a:pt x="384" y="584"/>
                    </a:cubicBezTo>
                    <a:cubicBezTo>
                      <a:pt x="416" y="616"/>
                      <a:pt x="408" y="744"/>
                      <a:pt x="432" y="728"/>
                    </a:cubicBezTo>
                    <a:cubicBezTo>
                      <a:pt x="456" y="712"/>
                      <a:pt x="472" y="520"/>
                      <a:pt x="528" y="488"/>
                    </a:cubicBezTo>
                    <a:cubicBezTo>
                      <a:pt x="584" y="456"/>
                      <a:pt x="696" y="576"/>
                      <a:pt x="768" y="536"/>
                    </a:cubicBezTo>
                    <a:cubicBezTo>
                      <a:pt x="840" y="496"/>
                      <a:pt x="904" y="296"/>
                      <a:pt x="960" y="248"/>
                    </a:cubicBezTo>
                    <a:cubicBezTo>
                      <a:pt x="1016" y="200"/>
                      <a:pt x="1040" y="280"/>
                      <a:pt x="1104" y="248"/>
                    </a:cubicBezTo>
                    <a:cubicBezTo>
                      <a:pt x="1168" y="216"/>
                      <a:pt x="1280" y="96"/>
                      <a:pt x="1344" y="56"/>
                    </a:cubicBezTo>
                    <a:cubicBezTo>
                      <a:pt x="1408" y="16"/>
                      <a:pt x="1448" y="16"/>
                      <a:pt x="1488" y="8"/>
                    </a:cubicBezTo>
                    <a:cubicBezTo>
                      <a:pt x="1528" y="0"/>
                      <a:pt x="1568" y="8"/>
                      <a:pt x="1584" y="8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74" name="Line 9"/>
              <p:cNvSpPr>
                <a:spLocks noChangeShapeType="1"/>
              </p:cNvSpPr>
              <p:nvPr/>
            </p:nvSpPr>
            <p:spPr bwMode="auto">
              <a:xfrm flipV="1">
                <a:off x="480" y="1200"/>
                <a:ext cx="1584" cy="1104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75" name="Text Box 10"/>
              <p:cNvSpPr txBox="1">
                <a:spLocks noChangeArrowheads="1"/>
              </p:cNvSpPr>
              <p:nvPr/>
            </p:nvSpPr>
            <p:spPr bwMode="auto">
              <a:xfrm>
                <a:off x="2034" y="1296"/>
                <a:ext cx="4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rtl="0" eaLnBrk="0" hangingPunct="0">
                  <a:spcBef>
                    <a:spcPct val="50000"/>
                  </a:spcBef>
                </a:pPr>
                <a:r>
                  <a:rPr lang="en-US" sz="2000">
                    <a:solidFill>
                      <a:schemeClr val="accent2"/>
                    </a:solidFill>
                    <a:latin typeface="Trebuchet MS" pitchFamily="34" charset="0"/>
                    <a:cs typeface="B Zar" panose="00000400000000000000" pitchFamily="2" charset="-78"/>
                  </a:rPr>
                  <a:t>f(n)</a:t>
                </a:r>
              </a:p>
            </p:txBody>
          </p:sp>
          <p:sp>
            <p:nvSpPr>
              <p:cNvPr id="35876" name="Text Box 11"/>
              <p:cNvSpPr txBox="1">
                <a:spLocks noChangeArrowheads="1"/>
              </p:cNvSpPr>
              <p:nvPr/>
            </p:nvSpPr>
            <p:spPr bwMode="auto">
              <a:xfrm>
                <a:off x="2046" y="1056"/>
                <a:ext cx="51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rtl="0" eaLnBrk="0" hangingPunct="0">
                  <a:spcBef>
                    <a:spcPct val="50000"/>
                  </a:spcBef>
                </a:pPr>
                <a:r>
                  <a:rPr lang="en-US" sz="2000">
                    <a:solidFill>
                      <a:schemeClr val="tx2"/>
                    </a:solidFill>
                    <a:latin typeface="Trebuchet MS" pitchFamily="34" charset="0"/>
                    <a:cs typeface="B Zar" panose="00000400000000000000" pitchFamily="2" charset="-78"/>
                  </a:rPr>
                  <a:t>cg(n)</a:t>
                </a:r>
              </a:p>
            </p:txBody>
          </p:sp>
          <p:sp>
            <p:nvSpPr>
              <p:cNvPr id="35877" name="Rectangle 12"/>
              <p:cNvSpPr>
                <a:spLocks noChangeArrowheads="1"/>
              </p:cNvSpPr>
              <p:nvPr/>
            </p:nvSpPr>
            <p:spPr bwMode="auto">
              <a:xfrm>
                <a:off x="576" y="1070"/>
                <a:ext cx="107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rtl="0" eaLnBrk="0" hangingPunct="0"/>
                <a:r>
                  <a:rPr lang="en-US" sz="2000">
                    <a:solidFill>
                      <a:schemeClr val="accent2"/>
                    </a:solidFill>
                    <a:latin typeface="Trebuchet MS" pitchFamily="34" charset="0"/>
                    <a:cs typeface="B Zar" panose="00000400000000000000" pitchFamily="2" charset="-78"/>
                  </a:rPr>
                  <a:t>f(n)</a:t>
                </a:r>
                <a:r>
                  <a:rPr lang="en-US" sz="2000">
                    <a:latin typeface="Times New Roman" pitchFamily="18" charset="0"/>
                    <a:cs typeface="B Zar" panose="00000400000000000000" pitchFamily="2" charset="-78"/>
                  </a:rPr>
                  <a:t> is </a:t>
                </a:r>
                <a:r>
                  <a:rPr lang="en-US" sz="2000">
                    <a:solidFill>
                      <a:schemeClr val="accent2"/>
                    </a:solidFill>
                    <a:latin typeface="Trebuchet MS" pitchFamily="34" charset="0"/>
                    <a:cs typeface="B Zar" panose="00000400000000000000" pitchFamily="2" charset="-78"/>
                  </a:rPr>
                  <a:t>O(g(n))</a:t>
                </a:r>
              </a:p>
            </p:txBody>
          </p:sp>
        </p:grpSp>
        <p:sp>
          <p:nvSpPr>
            <p:cNvPr id="35869" name="Line 13"/>
            <p:cNvSpPr>
              <a:spLocks noChangeShapeType="1"/>
            </p:cNvSpPr>
            <p:nvPr/>
          </p:nvSpPr>
          <p:spPr bwMode="auto">
            <a:xfrm>
              <a:off x="1056" y="1536"/>
              <a:ext cx="0" cy="768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5870" name="Text Box 14"/>
            <p:cNvSpPr txBox="1">
              <a:spLocks noChangeArrowheads="1"/>
            </p:cNvSpPr>
            <p:nvPr/>
          </p:nvSpPr>
          <p:spPr bwMode="auto">
            <a:xfrm>
              <a:off x="948" y="228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rtl="0"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Trebuchet MS" pitchFamily="34" charset="0"/>
                  <a:cs typeface="B Zar" panose="00000400000000000000" pitchFamily="2" charset="-78"/>
                </a:rPr>
                <a:t>N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57750" y="1600200"/>
            <a:ext cx="3295650" cy="2416175"/>
            <a:chOff x="3060" y="1008"/>
            <a:chExt cx="2076" cy="1522"/>
          </a:xfrm>
        </p:grpSpPr>
        <p:grpSp>
          <p:nvGrpSpPr>
            <p:cNvPr id="35858" name="Group 16"/>
            <p:cNvGrpSpPr>
              <a:grpSpLocks/>
            </p:cNvGrpSpPr>
            <p:nvPr/>
          </p:nvGrpSpPr>
          <p:grpSpPr bwMode="auto">
            <a:xfrm>
              <a:off x="3060" y="1008"/>
              <a:ext cx="2076" cy="1296"/>
              <a:chOff x="3060" y="1008"/>
              <a:chExt cx="2076" cy="1296"/>
            </a:xfrm>
          </p:grpSpPr>
          <p:sp>
            <p:nvSpPr>
              <p:cNvPr id="35861" name="Line 17"/>
              <p:cNvSpPr>
                <a:spLocks noChangeShapeType="1"/>
              </p:cNvSpPr>
              <p:nvPr/>
            </p:nvSpPr>
            <p:spPr bwMode="auto">
              <a:xfrm>
                <a:off x="3060" y="1008"/>
                <a:ext cx="0" cy="12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62" name="Line 18"/>
              <p:cNvSpPr>
                <a:spLocks noChangeShapeType="1"/>
              </p:cNvSpPr>
              <p:nvPr/>
            </p:nvSpPr>
            <p:spPr bwMode="auto">
              <a:xfrm>
                <a:off x="3060" y="2304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63" name="Freeform 19"/>
              <p:cNvSpPr>
                <a:spLocks/>
              </p:cNvSpPr>
              <p:nvPr/>
            </p:nvSpPr>
            <p:spPr bwMode="auto">
              <a:xfrm>
                <a:off x="3060" y="1432"/>
                <a:ext cx="1584" cy="744"/>
              </a:xfrm>
              <a:custGeom>
                <a:avLst/>
                <a:gdLst>
                  <a:gd name="T0" fmla="*/ 0 w 1584"/>
                  <a:gd name="T1" fmla="*/ 680 h 744"/>
                  <a:gd name="T2" fmla="*/ 144 w 1584"/>
                  <a:gd name="T3" fmla="*/ 632 h 744"/>
                  <a:gd name="T4" fmla="*/ 240 w 1584"/>
                  <a:gd name="T5" fmla="*/ 536 h 744"/>
                  <a:gd name="T6" fmla="*/ 384 w 1584"/>
                  <a:gd name="T7" fmla="*/ 584 h 744"/>
                  <a:gd name="T8" fmla="*/ 432 w 1584"/>
                  <a:gd name="T9" fmla="*/ 728 h 744"/>
                  <a:gd name="T10" fmla="*/ 528 w 1584"/>
                  <a:gd name="T11" fmla="*/ 488 h 744"/>
                  <a:gd name="T12" fmla="*/ 768 w 1584"/>
                  <a:gd name="T13" fmla="*/ 536 h 744"/>
                  <a:gd name="T14" fmla="*/ 960 w 1584"/>
                  <a:gd name="T15" fmla="*/ 248 h 744"/>
                  <a:gd name="T16" fmla="*/ 1104 w 1584"/>
                  <a:gd name="T17" fmla="*/ 248 h 744"/>
                  <a:gd name="T18" fmla="*/ 1344 w 1584"/>
                  <a:gd name="T19" fmla="*/ 56 h 744"/>
                  <a:gd name="T20" fmla="*/ 1488 w 1584"/>
                  <a:gd name="T21" fmla="*/ 8 h 744"/>
                  <a:gd name="T22" fmla="*/ 1584 w 1584"/>
                  <a:gd name="T23" fmla="*/ 8 h 7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84"/>
                  <a:gd name="T37" fmla="*/ 0 h 744"/>
                  <a:gd name="T38" fmla="*/ 1584 w 1584"/>
                  <a:gd name="T39" fmla="*/ 744 h 74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84" h="744">
                    <a:moveTo>
                      <a:pt x="0" y="680"/>
                    </a:moveTo>
                    <a:cubicBezTo>
                      <a:pt x="52" y="668"/>
                      <a:pt x="104" y="656"/>
                      <a:pt x="144" y="632"/>
                    </a:cubicBezTo>
                    <a:cubicBezTo>
                      <a:pt x="184" y="608"/>
                      <a:pt x="200" y="544"/>
                      <a:pt x="240" y="536"/>
                    </a:cubicBezTo>
                    <a:cubicBezTo>
                      <a:pt x="280" y="528"/>
                      <a:pt x="352" y="552"/>
                      <a:pt x="384" y="584"/>
                    </a:cubicBezTo>
                    <a:cubicBezTo>
                      <a:pt x="416" y="616"/>
                      <a:pt x="408" y="744"/>
                      <a:pt x="432" y="728"/>
                    </a:cubicBezTo>
                    <a:cubicBezTo>
                      <a:pt x="456" y="712"/>
                      <a:pt x="472" y="520"/>
                      <a:pt x="528" y="488"/>
                    </a:cubicBezTo>
                    <a:cubicBezTo>
                      <a:pt x="584" y="456"/>
                      <a:pt x="696" y="576"/>
                      <a:pt x="768" y="536"/>
                    </a:cubicBezTo>
                    <a:cubicBezTo>
                      <a:pt x="840" y="496"/>
                      <a:pt x="904" y="296"/>
                      <a:pt x="960" y="248"/>
                    </a:cubicBezTo>
                    <a:cubicBezTo>
                      <a:pt x="1016" y="200"/>
                      <a:pt x="1040" y="280"/>
                      <a:pt x="1104" y="248"/>
                    </a:cubicBezTo>
                    <a:cubicBezTo>
                      <a:pt x="1168" y="216"/>
                      <a:pt x="1280" y="96"/>
                      <a:pt x="1344" y="56"/>
                    </a:cubicBezTo>
                    <a:cubicBezTo>
                      <a:pt x="1408" y="16"/>
                      <a:pt x="1448" y="16"/>
                      <a:pt x="1488" y="8"/>
                    </a:cubicBezTo>
                    <a:cubicBezTo>
                      <a:pt x="1528" y="0"/>
                      <a:pt x="1568" y="8"/>
                      <a:pt x="1584" y="8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64" name="Text Box 20"/>
              <p:cNvSpPr txBox="1">
                <a:spLocks noChangeArrowheads="1"/>
              </p:cNvSpPr>
              <p:nvPr/>
            </p:nvSpPr>
            <p:spPr bwMode="auto">
              <a:xfrm>
                <a:off x="4614" y="1296"/>
                <a:ext cx="4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rtl="0" eaLnBrk="0" hangingPunct="0">
                  <a:spcBef>
                    <a:spcPct val="50000"/>
                  </a:spcBef>
                </a:pPr>
                <a:r>
                  <a:rPr lang="en-US" sz="2000">
                    <a:solidFill>
                      <a:schemeClr val="accent2"/>
                    </a:solidFill>
                    <a:latin typeface="Trebuchet MS" pitchFamily="34" charset="0"/>
                    <a:cs typeface="B Zar" panose="00000400000000000000" pitchFamily="2" charset="-78"/>
                  </a:rPr>
                  <a:t>f(n)</a:t>
                </a:r>
              </a:p>
            </p:txBody>
          </p:sp>
          <p:sp>
            <p:nvSpPr>
              <p:cNvPr id="35865" name="Text Box 21"/>
              <p:cNvSpPr txBox="1">
                <a:spLocks noChangeArrowheads="1"/>
              </p:cNvSpPr>
              <p:nvPr/>
            </p:nvSpPr>
            <p:spPr bwMode="auto">
              <a:xfrm>
                <a:off x="4626" y="1488"/>
                <a:ext cx="51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rtl="0" eaLnBrk="0" hangingPunct="0">
                  <a:spcBef>
                    <a:spcPct val="50000"/>
                  </a:spcBef>
                </a:pPr>
                <a:r>
                  <a:rPr lang="en-US" sz="2000">
                    <a:solidFill>
                      <a:schemeClr val="accent1"/>
                    </a:solidFill>
                    <a:latin typeface="Trebuchet MS" pitchFamily="34" charset="0"/>
                    <a:cs typeface="B Zar" panose="00000400000000000000" pitchFamily="2" charset="-78"/>
                  </a:rPr>
                  <a:t>cg(n)</a:t>
                </a:r>
              </a:p>
            </p:txBody>
          </p:sp>
          <p:sp>
            <p:nvSpPr>
              <p:cNvPr id="35866" name="Freeform 22"/>
              <p:cNvSpPr>
                <a:spLocks/>
              </p:cNvSpPr>
              <p:nvPr/>
            </p:nvSpPr>
            <p:spPr bwMode="auto">
              <a:xfrm>
                <a:off x="3072" y="1632"/>
                <a:ext cx="1584" cy="672"/>
              </a:xfrm>
              <a:custGeom>
                <a:avLst/>
                <a:gdLst>
                  <a:gd name="T0" fmla="*/ 0 w 1584"/>
                  <a:gd name="T1" fmla="*/ 510 h 720"/>
                  <a:gd name="T2" fmla="*/ 48 w 1584"/>
                  <a:gd name="T3" fmla="*/ 409 h 720"/>
                  <a:gd name="T4" fmla="*/ 240 w 1584"/>
                  <a:gd name="T5" fmla="*/ 272 h 720"/>
                  <a:gd name="T6" fmla="*/ 480 w 1584"/>
                  <a:gd name="T7" fmla="*/ 170 h 720"/>
                  <a:gd name="T8" fmla="*/ 816 w 1584"/>
                  <a:gd name="T9" fmla="*/ 68 h 720"/>
                  <a:gd name="T10" fmla="*/ 1104 w 1584"/>
                  <a:gd name="T11" fmla="*/ 34 h 720"/>
                  <a:gd name="T12" fmla="*/ 1584 w 1584"/>
                  <a:gd name="T13" fmla="*/ 0 h 7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4"/>
                  <a:gd name="T22" fmla="*/ 0 h 720"/>
                  <a:gd name="T23" fmla="*/ 1584 w 1584"/>
                  <a:gd name="T24" fmla="*/ 720 h 7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4" h="720">
                    <a:moveTo>
                      <a:pt x="0" y="720"/>
                    </a:moveTo>
                    <a:cubicBezTo>
                      <a:pt x="4" y="676"/>
                      <a:pt x="8" y="632"/>
                      <a:pt x="48" y="576"/>
                    </a:cubicBezTo>
                    <a:cubicBezTo>
                      <a:pt x="88" y="520"/>
                      <a:pt x="168" y="440"/>
                      <a:pt x="240" y="384"/>
                    </a:cubicBezTo>
                    <a:cubicBezTo>
                      <a:pt x="312" y="328"/>
                      <a:pt x="384" y="288"/>
                      <a:pt x="480" y="240"/>
                    </a:cubicBezTo>
                    <a:cubicBezTo>
                      <a:pt x="576" y="192"/>
                      <a:pt x="712" y="128"/>
                      <a:pt x="816" y="96"/>
                    </a:cubicBezTo>
                    <a:cubicBezTo>
                      <a:pt x="920" y="64"/>
                      <a:pt x="976" y="64"/>
                      <a:pt x="1104" y="48"/>
                    </a:cubicBezTo>
                    <a:cubicBezTo>
                      <a:pt x="1232" y="32"/>
                      <a:pt x="1408" y="16"/>
                      <a:pt x="1584" y="0"/>
                    </a:cubicBezTo>
                  </a:path>
                </a:pathLst>
              </a:cu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67" name="Rectangle 23"/>
              <p:cNvSpPr>
                <a:spLocks noChangeArrowheads="1"/>
              </p:cNvSpPr>
              <p:nvPr/>
            </p:nvSpPr>
            <p:spPr bwMode="auto">
              <a:xfrm>
                <a:off x="3168" y="1071"/>
                <a:ext cx="10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rtl="0" eaLnBrk="0" hangingPunct="0"/>
                <a:r>
                  <a:rPr lang="en-US" sz="2000">
                    <a:solidFill>
                      <a:schemeClr val="accent2"/>
                    </a:solidFill>
                    <a:latin typeface="Trebuchet MS" pitchFamily="34" charset="0"/>
                    <a:cs typeface="B Zar" panose="00000400000000000000" pitchFamily="2" charset="-78"/>
                  </a:rPr>
                  <a:t>f(n)</a:t>
                </a:r>
                <a:r>
                  <a:rPr lang="en-US" sz="2000">
                    <a:latin typeface="Times New Roman" pitchFamily="18" charset="0"/>
                    <a:cs typeface="B Zar" panose="00000400000000000000" pitchFamily="2" charset="-78"/>
                  </a:rPr>
                  <a:t> is </a:t>
                </a:r>
                <a:r>
                  <a:rPr lang="en-US" sz="2000">
                    <a:solidFill>
                      <a:schemeClr val="accent2"/>
                    </a:solidFill>
                    <a:latin typeface="Times New Roman" pitchFamily="18" charset="0"/>
                    <a:cs typeface="B Zar" panose="00000400000000000000" pitchFamily="2" charset="-78"/>
                    <a:sym typeface="Symbol" pitchFamily="18" charset="2"/>
                  </a:rPr>
                  <a:t></a:t>
                </a:r>
                <a:r>
                  <a:rPr lang="en-US" sz="2000">
                    <a:solidFill>
                      <a:schemeClr val="accent2"/>
                    </a:solidFill>
                    <a:latin typeface="Trebuchet MS" pitchFamily="34" charset="0"/>
                    <a:cs typeface="B Zar" panose="00000400000000000000" pitchFamily="2" charset="-78"/>
                  </a:rPr>
                  <a:t>(g(n))</a:t>
                </a:r>
              </a:p>
            </p:txBody>
          </p:sp>
        </p:grpSp>
        <p:sp>
          <p:nvSpPr>
            <p:cNvPr id="35859" name="Line 24"/>
            <p:cNvSpPr>
              <a:spLocks noChangeShapeType="1"/>
            </p:cNvSpPr>
            <p:nvPr/>
          </p:nvSpPr>
          <p:spPr bwMode="auto">
            <a:xfrm>
              <a:off x="4188" y="1536"/>
              <a:ext cx="0" cy="768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5860" name="Text Box 25"/>
            <p:cNvSpPr txBox="1">
              <a:spLocks noChangeArrowheads="1"/>
            </p:cNvSpPr>
            <p:nvPr/>
          </p:nvSpPr>
          <p:spPr bwMode="auto">
            <a:xfrm>
              <a:off x="4080" y="228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rtl="0"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Trebuchet MS" pitchFamily="34" charset="0"/>
                  <a:cs typeface="B Zar" panose="00000400000000000000" pitchFamily="2" charset="-78"/>
                </a:rPr>
                <a:t>N</a:t>
              </a: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762000" y="4149725"/>
            <a:ext cx="3505200" cy="2438400"/>
            <a:chOff x="480" y="2640"/>
            <a:chExt cx="2208" cy="1536"/>
          </a:xfrm>
        </p:grpSpPr>
        <p:grpSp>
          <p:nvGrpSpPr>
            <p:cNvPr id="35846" name="Group 27"/>
            <p:cNvGrpSpPr>
              <a:grpSpLocks/>
            </p:cNvGrpSpPr>
            <p:nvPr/>
          </p:nvGrpSpPr>
          <p:grpSpPr bwMode="auto">
            <a:xfrm>
              <a:off x="480" y="2640"/>
              <a:ext cx="2208" cy="1296"/>
              <a:chOff x="1824" y="2592"/>
              <a:chExt cx="2208" cy="1296"/>
            </a:xfrm>
          </p:grpSpPr>
          <p:sp>
            <p:nvSpPr>
              <p:cNvPr id="35849" name="Line 28"/>
              <p:cNvSpPr>
                <a:spLocks noChangeShapeType="1"/>
              </p:cNvSpPr>
              <p:nvPr/>
            </p:nvSpPr>
            <p:spPr bwMode="auto">
              <a:xfrm>
                <a:off x="1824" y="2592"/>
                <a:ext cx="0" cy="12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50" name="Line 29"/>
              <p:cNvSpPr>
                <a:spLocks noChangeShapeType="1"/>
              </p:cNvSpPr>
              <p:nvPr/>
            </p:nvSpPr>
            <p:spPr bwMode="auto">
              <a:xfrm>
                <a:off x="1824" y="3888"/>
                <a:ext cx="15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51" name="Freeform 30"/>
              <p:cNvSpPr>
                <a:spLocks/>
              </p:cNvSpPr>
              <p:nvPr/>
            </p:nvSpPr>
            <p:spPr bwMode="auto">
              <a:xfrm>
                <a:off x="1824" y="3016"/>
                <a:ext cx="1584" cy="744"/>
              </a:xfrm>
              <a:custGeom>
                <a:avLst/>
                <a:gdLst>
                  <a:gd name="T0" fmla="*/ 0 w 1584"/>
                  <a:gd name="T1" fmla="*/ 680 h 744"/>
                  <a:gd name="T2" fmla="*/ 144 w 1584"/>
                  <a:gd name="T3" fmla="*/ 632 h 744"/>
                  <a:gd name="T4" fmla="*/ 240 w 1584"/>
                  <a:gd name="T5" fmla="*/ 536 h 744"/>
                  <a:gd name="T6" fmla="*/ 384 w 1584"/>
                  <a:gd name="T7" fmla="*/ 584 h 744"/>
                  <a:gd name="T8" fmla="*/ 432 w 1584"/>
                  <a:gd name="T9" fmla="*/ 728 h 744"/>
                  <a:gd name="T10" fmla="*/ 528 w 1584"/>
                  <a:gd name="T11" fmla="*/ 488 h 744"/>
                  <a:gd name="T12" fmla="*/ 768 w 1584"/>
                  <a:gd name="T13" fmla="*/ 536 h 744"/>
                  <a:gd name="T14" fmla="*/ 960 w 1584"/>
                  <a:gd name="T15" fmla="*/ 248 h 744"/>
                  <a:gd name="T16" fmla="*/ 1104 w 1584"/>
                  <a:gd name="T17" fmla="*/ 248 h 744"/>
                  <a:gd name="T18" fmla="*/ 1344 w 1584"/>
                  <a:gd name="T19" fmla="*/ 56 h 744"/>
                  <a:gd name="T20" fmla="*/ 1488 w 1584"/>
                  <a:gd name="T21" fmla="*/ 8 h 744"/>
                  <a:gd name="T22" fmla="*/ 1584 w 1584"/>
                  <a:gd name="T23" fmla="*/ 8 h 7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584"/>
                  <a:gd name="T37" fmla="*/ 0 h 744"/>
                  <a:gd name="T38" fmla="*/ 1584 w 1584"/>
                  <a:gd name="T39" fmla="*/ 744 h 74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584" h="744">
                    <a:moveTo>
                      <a:pt x="0" y="680"/>
                    </a:moveTo>
                    <a:cubicBezTo>
                      <a:pt x="52" y="668"/>
                      <a:pt x="104" y="656"/>
                      <a:pt x="144" y="632"/>
                    </a:cubicBezTo>
                    <a:cubicBezTo>
                      <a:pt x="184" y="608"/>
                      <a:pt x="200" y="544"/>
                      <a:pt x="240" y="536"/>
                    </a:cubicBezTo>
                    <a:cubicBezTo>
                      <a:pt x="280" y="528"/>
                      <a:pt x="352" y="552"/>
                      <a:pt x="384" y="584"/>
                    </a:cubicBezTo>
                    <a:cubicBezTo>
                      <a:pt x="416" y="616"/>
                      <a:pt x="408" y="744"/>
                      <a:pt x="432" y="728"/>
                    </a:cubicBezTo>
                    <a:cubicBezTo>
                      <a:pt x="456" y="712"/>
                      <a:pt x="472" y="520"/>
                      <a:pt x="528" y="488"/>
                    </a:cubicBezTo>
                    <a:cubicBezTo>
                      <a:pt x="584" y="456"/>
                      <a:pt x="696" y="576"/>
                      <a:pt x="768" y="536"/>
                    </a:cubicBezTo>
                    <a:cubicBezTo>
                      <a:pt x="840" y="496"/>
                      <a:pt x="904" y="296"/>
                      <a:pt x="960" y="248"/>
                    </a:cubicBezTo>
                    <a:cubicBezTo>
                      <a:pt x="1016" y="200"/>
                      <a:pt x="1040" y="280"/>
                      <a:pt x="1104" y="248"/>
                    </a:cubicBezTo>
                    <a:cubicBezTo>
                      <a:pt x="1168" y="216"/>
                      <a:pt x="1280" y="96"/>
                      <a:pt x="1344" y="56"/>
                    </a:cubicBezTo>
                    <a:cubicBezTo>
                      <a:pt x="1408" y="16"/>
                      <a:pt x="1448" y="16"/>
                      <a:pt x="1488" y="8"/>
                    </a:cubicBezTo>
                    <a:cubicBezTo>
                      <a:pt x="1528" y="0"/>
                      <a:pt x="1568" y="8"/>
                      <a:pt x="1584" y="8"/>
                    </a:cubicBezTo>
                  </a:path>
                </a:pathLst>
              </a:cu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52" name="Text Box 31"/>
              <p:cNvSpPr txBox="1">
                <a:spLocks noChangeArrowheads="1"/>
              </p:cNvSpPr>
              <p:nvPr/>
            </p:nvSpPr>
            <p:spPr bwMode="auto">
              <a:xfrm>
                <a:off x="3384" y="2880"/>
                <a:ext cx="43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rtl="0" eaLnBrk="0" hangingPunct="0">
                  <a:spcBef>
                    <a:spcPct val="50000"/>
                  </a:spcBef>
                </a:pPr>
                <a:r>
                  <a:rPr lang="en-US" sz="2000">
                    <a:solidFill>
                      <a:schemeClr val="accent2"/>
                    </a:solidFill>
                    <a:latin typeface="Trebuchet MS" pitchFamily="34" charset="0"/>
                    <a:cs typeface="B Zar" panose="00000400000000000000" pitchFamily="2" charset="-78"/>
                  </a:rPr>
                  <a:t>f(n)</a:t>
                </a:r>
              </a:p>
            </p:txBody>
          </p:sp>
          <p:sp>
            <p:nvSpPr>
              <p:cNvPr id="35853" name="Text Box 32"/>
              <p:cNvSpPr txBox="1">
                <a:spLocks noChangeArrowheads="1"/>
              </p:cNvSpPr>
              <p:nvPr/>
            </p:nvSpPr>
            <p:spPr bwMode="auto">
              <a:xfrm>
                <a:off x="3390" y="3072"/>
                <a:ext cx="64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rtl="0" eaLnBrk="0" hangingPunct="0">
                  <a:spcBef>
                    <a:spcPct val="50000"/>
                  </a:spcBef>
                </a:pPr>
                <a:r>
                  <a:rPr lang="en-US" sz="2000">
                    <a:solidFill>
                      <a:schemeClr val="accent1"/>
                    </a:solidFill>
                    <a:latin typeface="Trebuchet MS" pitchFamily="34" charset="0"/>
                    <a:cs typeface="B Zar" panose="00000400000000000000" pitchFamily="2" charset="-78"/>
                  </a:rPr>
                  <a:t>c</a:t>
                </a:r>
                <a:r>
                  <a:rPr lang="en-US" sz="2000" baseline="-25000">
                    <a:solidFill>
                      <a:schemeClr val="accent1"/>
                    </a:solidFill>
                    <a:latin typeface="Trebuchet MS" pitchFamily="34" charset="0"/>
                    <a:cs typeface="B Zar" panose="00000400000000000000" pitchFamily="2" charset="-78"/>
                  </a:rPr>
                  <a:t>2</a:t>
                </a:r>
                <a:r>
                  <a:rPr lang="en-US" sz="2000">
                    <a:solidFill>
                      <a:schemeClr val="accent1"/>
                    </a:solidFill>
                    <a:latin typeface="Trebuchet MS" pitchFamily="34" charset="0"/>
                    <a:cs typeface="B Zar" panose="00000400000000000000" pitchFamily="2" charset="-78"/>
                  </a:rPr>
                  <a:t>g(n)</a:t>
                </a:r>
              </a:p>
            </p:txBody>
          </p:sp>
          <p:sp>
            <p:nvSpPr>
              <p:cNvPr id="35854" name="Freeform 33"/>
              <p:cNvSpPr>
                <a:spLocks/>
              </p:cNvSpPr>
              <p:nvPr/>
            </p:nvSpPr>
            <p:spPr bwMode="auto">
              <a:xfrm>
                <a:off x="1824" y="2784"/>
                <a:ext cx="1584" cy="1104"/>
              </a:xfrm>
              <a:custGeom>
                <a:avLst/>
                <a:gdLst>
                  <a:gd name="T0" fmla="*/ 0 w 1584"/>
                  <a:gd name="T1" fmla="*/ 1104 h 1104"/>
                  <a:gd name="T2" fmla="*/ 144 w 1584"/>
                  <a:gd name="T3" fmla="*/ 816 h 1104"/>
                  <a:gd name="T4" fmla="*/ 432 w 1584"/>
                  <a:gd name="T5" fmla="*/ 672 h 1104"/>
                  <a:gd name="T6" fmla="*/ 672 w 1584"/>
                  <a:gd name="T7" fmla="*/ 672 h 1104"/>
                  <a:gd name="T8" fmla="*/ 912 w 1584"/>
                  <a:gd name="T9" fmla="*/ 384 h 1104"/>
                  <a:gd name="T10" fmla="*/ 1152 w 1584"/>
                  <a:gd name="T11" fmla="*/ 192 h 1104"/>
                  <a:gd name="T12" fmla="*/ 1584 w 1584"/>
                  <a:gd name="T13" fmla="*/ 0 h 11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4"/>
                  <a:gd name="T22" fmla="*/ 0 h 1104"/>
                  <a:gd name="T23" fmla="*/ 1584 w 1584"/>
                  <a:gd name="T24" fmla="*/ 1104 h 11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4" h="1104">
                    <a:moveTo>
                      <a:pt x="0" y="1104"/>
                    </a:moveTo>
                    <a:cubicBezTo>
                      <a:pt x="36" y="996"/>
                      <a:pt x="72" y="888"/>
                      <a:pt x="144" y="816"/>
                    </a:cubicBezTo>
                    <a:cubicBezTo>
                      <a:pt x="216" y="744"/>
                      <a:pt x="344" y="696"/>
                      <a:pt x="432" y="672"/>
                    </a:cubicBezTo>
                    <a:cubicBezTo>
                      <a:pt x="520" y="648"/>
                      <a:pt x="592" y="720"/>
                      <a:pt x="672" y="672"/>
                    </a:cubicBezTo>
                    <a:cubicBezTo>
                      <a:pt x="752" y="624"/>
                      <a:pt x="832" y="464"/>
                      <a:pt x="912" y="384"/>
                    </a:cubicBezTo>
                    <a:cubicBezTo>
                      <a:pt x="992" y="304"/>
                      <a:pt x="1040" y="256"/>
                      <a:pt x="1152" y="192"/>
                    </a:cubicBezTo>
                    <a:cubicBezTo>
                      <a:pt x="1264" y="128"/>
                      <a:pt x="1424" y="64"/>
                      <a:pt x="1584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55" name="Freeform 34"/>
              <p:cNvSpPr>
                <a:spLocks/>
              </p:cNvSpPr>
              <p:nvPr/>
            </p:nvSpPr>
            <p:spPr bwMode="auto">
              <a:xfrm>
                <a:off x="1824" y="3216"/>
                <a:ext cx="1584" cy="672"/>
              </a:xfrm>
              <a:custGeom>
                <a:avLst/>
                <a:gdLst>
                  <a:gd name="T0" fmla="*/ 0 w 1584"/>
                  <a:gd name="T1" fmla="*/ 93 h 1104"/>
                  <a:gd name="T2" fmla="*/ 144 w 1584"/>
                  <a:gd name="T3" fmla="*/ 68 h 1104"/>
                  <a:gd name="T4" fmla="*/ 432 w 1584"/>
                  <a:gd name="T5" fmla="*/ 57 h 1104"/>
                  <a:gd name="T6" fmla="*/ 672 w 1584"/>
                  <a:gd name="T7" fmla="*/ 57 h 1104"/>
                  <a:gd name="T8" fmla="*/ 912 w 1584"/>
                  <a:gd name="T9" fmla="*/ 32 h 1104"/>
                  <a:gd name="T10" fmla="*/ 1152 w 1584"/>
                  <a:gd name="T11" fmla="*/ 16 h 1104"/>
                  <a:gd name="T12" fmla="*/ 1584 w 1584"/>
                  <a:gd name="T13" fmla="*/ 0 h 11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4"/>
                  <a:gd name="T22" fmla="*/ 0 h 1104"/>
                  <a:gd name="T23" fmla="*/ 1584 w 1584"/>
                  <a:gd name="T24" fmla="*/ 1104 h 11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4" h="1104">
                    <a:moveTo>
                      <a:pt x="0" y="1104"/>
                    </a:moveTo>
                    <a:cubicBezTo>
                      <a:pt x="36" y="996"/>
                      <a:pt x="72" y="888"/>
                      <a:pt x="144" y="816"/>
                    </a:cubicBezTo>
                    <a:cubicBezTo>
                      <a:pt x="216" y="744"/>
                      <a:pt x="344" y="696"/>
                      <a:pt x="432" y="672"/>
                    </a:cubicBezTo>
                    <a:cubicBezTo>
                      <a:pt x="520" y="648"/>
                      <a:pt x="592" y="720"/>
                      <a:pt x="672" y="672"/>
                    </a:cubicBezTo>
                    <a:cubicBezTo>
                      <a:pt x="752" y="624"/>
                      <a:pt x="832" y="464"/>
                      <a:pt x="912" y="384"/>
                    </a:cubicBezTo>
                    <a:cubicBezTo>
                      <a:pt x="992" y="304"/>
                      <a:pt x="1040" y="256"/>
                      <a:pt x="1152" y="192"/>
                    </a:cubicBezTo>
                    <a:cubicBezTo>
                      <a:pt x="1264" y="128"/>
                      <a:pt x="1424" y="64"/>
                      <a:pt x="1584" y="0"/>
                    </a:cubicBezTo>
                  </a:path>
                </a:pathLst>
              </a:cu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35856" name="Text Box 35"/>
              <p:cNvSpPr txBox="1">
                <a:spLocks noChangeArrowheads="1"/>
              </p:cNvSpPr>
              <p:nvPr/>
            </p:nvSpPr>
            <p:spPr bwMode="auto">
              <a:xfrm>
                <a:off x="3390" y="2640"/>
                <a:ext cx="64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rtl="0" eaLnBrk="0" hangingPunct="0">
                  <a:spcBef>
                    <a:spcPct val="50000"/>
                  </a:spcBef>
                </a:pPr>
                <a:r>
                  <a:rPr lang="en-US" sz="2000">
                    <a:solidFill>
                      <a:schemeClr val="tx2"/>
                    </a:solidFill>
                    <a:latin typeface="Trebuchet MS" pitchFamily="34" charset="0"/>
                    <a:cs typeface="B Zar" panose="00000400000000000000" pitchFamily="2" charset="-78"/>
                  </a:rPr>
                  <a:t>c</a:t>
                </a:r>
                <a:r>
                  <a:rPr lang="en-US" sz="2000" baseline="-25000">
                    <a:solidFill>
                      <a:schemeClr val="tx2"/>
                    </a:solidFill>
                    <a:latin typeface="Trebuchet MS" pitchFamily="34" charset="0"/>
                    <a:cs typeface="B Zar" panose="00000400000000000000" pitchFamily="2" charset="-78"/>
                  </a:rPr>
                  <a:t>1</a:t>
                </a:r>
                <a:r>
                  <a:rPr lang="en-US" sz="2000">
                    <a:solidFill>
                      <a:schemeClr val="tx2"/>
                    </a:solidFill>
                    <a:latin typeface="Trebuchet MS" pitchFamily="34" charset="0"/>
                    <a:cs typeface="B Zar" panose="00000400000000000000" pitchFamily="2" charset="-78"/>
                  </a:rPr>
                  <a:t>g(n)</a:t>
                </a:r>
              </a:p>
            </p:txBody>
          </p:sp>
          <p:sp>
            <p:nvSpPr>
              <p:cNvPr id="35857" name="Rectangle 36"/>
              <p:cNvSpPr>
                <a:spLocks noChangeArrowheads="1"/>
              </p:cNvSpPr>
              <p:nvPr/>
            </p:nvSpPr>
            <p:spPr bwMode="auto">
              <a:xfrm>
                <a:off x="1920" y="2655"/>
                <a:ext cx="10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rtl="0" eaLnBrk="0" hangingPunct="0"/>
                <a:r>
                  <a:rPr lang="en-US" sz="2000">
                    <a:solidFill>
                      <a:schemeClr val="accent2"/>
                    </a:solidFill>
                    <a:latin typeface="Trebuchet MS" pitchFamily="34" charset="0"/>
                    <a:cs typeface="B Zar" panose="00000400000000000000" pitchFamily="2" charset="-78"/>
                  </a:rPr>
                  <a:t>f(n)</a:t>
                </a:r>
                <a:r>
                  <a:rPr lang="en-US" sz="2000">
                    <a:latin typeface="Times New Roman" pitchFamily="18" charset="0"/>
                    <a:cs typeface="B Zar" panose="00000400000000000000" pitchFamily="2" charset="-78"/>
                  </a:rPr>
                  <a:t> is </a:t>
                </a:r>
                <a:r>
                  <a:rPr lang="en-US" sz="2000">
                    <a:solidFill>
                      <a:schemeClr val="accent2"/>
                    </a:solidFill>
                    <a:latin typeface="Times New Roman" pitchFamily="18" charset="0"/>
                    <a:cs typeface="B Zar" panose="00000400000000000000" pitchFamily="2" charset="-78"/>
                    <a:sym typeface="Symbol" pitchFamily="18" charset="2"/>
                  </a:rPr>
                  <a:t></a:t>
                </a:r>
                <a:r>
                  <a:rPr lang="en-US" sz="2000">
                    <a:solidFill>
                      <a:schemeClr val="accent2"/>
                    </a:solidFill>
                    <a:latin typeface="Trebuchet MS" pitchFamily="34" charset="0"/>
                    <a:cs typeface="B Zar" panose="00000400000000000000" pitchFamily="2" charset="-78"/>
                  </a:rPr>
                  <a:t>(g(n))</a:t>
                </a:r>
              </a:p>
            </p:txBody>
          </p:sp>
        </p:grpSp>
        <p:sp>
          <p:nvSpPr>
            <p:cNvPr id="35847" name="Line 37"/>
            <p:cNvSpPr>
              <a:spLocks noChangeShapeType="1"/>
            </p:cNvSpPr>
            <p:nvPr/>
          </p:nvSpPr>
          <p:spPr bwMode="auto">
            <a:xfrm>
              <a:off x="972" y="3182"/>
              <a:ext cx="0" cy="768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35848" name="Text Box 38"/>
            <p:cNvSpPr txBox="1">
              <a:spLocks noChangeArrowheads="1"/>
            </p:cNvSpPr>
            <p:nvPr/>
          </p:nvSpPr>
          <p:spPr bwMode="auto">
            <a:xfrm>
              <a:off x="864" y="3926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rtl="0"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Trebuchet MS" pitchFamily="34" charset="0"/>
                  <a:cs typeface="B Zar" panose="00000400000000000000" pitchFamily="2" charset="-78"/>
                </a:rPr>
                <a:t>N</a:t>
              </a:r>
            </a:p>
          </p:txBody>
        </p:sp>
      </p:grpSp>
      <p:sp>
        <p:nvSpPr>
          <p:cNvPr id="358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مقايسه </a:t>
            </a:r>
            <a:r>
              <a:rPr lang="en-US" smtClean="0">
                <a:cs typeface="B Zar" panose="00000400000000000000" pitchFamily="2" charset="-78"/>
              </a:rPr>
              <a:t>O، </a:t>
            </a:r>
            <a:r>
              <a:rPr lang="el-GR" smtClean="0">
                <a:cs typeface="B Zar" panose="00000400000000000000" pitchFamily="2" charset="-78"/>
              </a:rPr>
              <a:t>Ω</a:t>
            </a:r>
            <a:r>
              <a:rPr lang="en-US" smtClean="0">
                <a:cs typeface="B Zar" panose="00000400000000000000" pitchFamily="2" charset="-78"/>
              </a:rPr>
              <a:t> ، </a:t>
            </a:r>
            <a:r>
              <a:rPr lang="el-GR" smtClean="0">
                <a:cs typeface="B Zar" panose="00000400000000000000" pitchFamily="2" charset="-78"/>
              </a:rPr>
              <a:t>Θ</a:t>
            </a:r>
            <a:endParaRPr lang="fa-IR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نحوه ارزيابي</a:t>
            </a:r>
          </a:p>
        </p:txBody>
      </p:sp>
      <p:sp>
        <p:nvSpPr>
          <p:cNvPr id="1331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663908"/>
            <a:ext cx="7772400" cy="4584492"/>
          </a:xfrm>
        </p:spPr>
        <p:txBody>
          <a:bodyPr>
            <a:normAutofit/>
          </a:bodyPr>
          <a:lstStyle/>
          <a:p>
            <a:r>
              <a:rPr lang="fa-IR" sz="3600" dirty="0" smtClean="0">
                <a:solidFill>
                  <a:srgbClr val="040408"/>
                </a:solidFill>
                <a:cs typeface="B Zar" panose="00000400000000000000" pitchFamily="2" charset="-78"/>
              </a:rPr>
              <a:t>ميان ترم6 نمره، پايان ترم 6 نمره، کلاسی </a:t>
            </a:r>
            <a:r>
              <a:rPr lang="fa-IR" sz="3600" dirty="0" smtClean="0">
                <a:solidFill>
                  <a:srgbClr val="040408"/>
                </a:solidFill>
                <a:cs typeface="B Zar" panose="00000400000000000000" pitchFamily="2" charset="-78"/>
              </a:rPr>
              <a:t>8 </a:t>
            </a:r>
            <a:r>
              <a:rPr lang="fa-IR" sz="3600" dirty="0" smtClean="0">
                <a:solidFill>
                  <a:srgbClr val="040408"/>
                </a:solidFill>
                <a:cs typeface="B Zar" panose="00000400000000000000" pitchFamily="2" charset="-78"/>
              </a:rPr>
              <a:t>نمره</a:t>
            </a:r>
            <a:endParaRPr lang="fa-IR" sz="3600" dirty="0" smtClean="0">
              <a:solidFill>
                <a:srgbClr val="040408"/>
              </a:solidFill>
              <a:cs typeface="B Zar" panose="00000400000000000000" pitchFamily="2" charset="-78"/>
            </a:endParaRPr>
          </a:p>
          <a:p>
            <a:pPr marL="0" indent="0">
              <a:buNone/>
            </a:pPr>
            <a:r>
              <a:rPr lang="fa-IR" dirty="0" smtClean="0">
                <a:cs typeface="B Nazanin" panose="00000400000000000000" pitchFamily="2" charset="-78"/>
              </a:rPr>
              <a:t>قوانین </a:t>
            </a:r>
            <a:r>
              <a:rPr lang="fa-IR" dirty="0">
                <a:cs typeface="B Nazanin" panose="00000400000000000000" pitchFamily="2" charset="-78"/>
              </a:rPr>
              <a:t>کلاس:</a:t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- حداکثر تعداد </a:t>
            </a:r>
            <a:r>
              <a:rPr lang="fa-IR" dirty="0">
                <a:cs typeface="B Nazanin" panose="00000400000000000000" pitchFamily="2" charset="-78"/>
              </a:rPr>
              <a:t>مجاز غیبت 3 جلسه </a:t>
            </a:r>
            <a:endParaRPr lang="fa-IR" dirty="0" smtClean="0">
              <a:cs typeface="B Nazanin" panose="00000400000000000000" pitchFamily="2" charset="-78"/>
            </a:endParaRPr>
          </a:p>
          <a:p>
            <a:pPr lvl="1"/>
            <a:r>
              <a:rPr lang="fa-IR" dirty="0" smtClean="0">
                <a:cs typeface="B Nazanin" panose="00000400000000000000" pitchFamily="2" charset="-78"/>
              </a:rPr>
              <a:t>غیبت </a:t>
            </a:r>
            <a:r>
              <a:rPr lang="fa-IR" dirty="0">
                <a:cs typeface="B Nazanin" panose="00000400000000000000" pitchFamily="2" charset="-78"/>
              </a:rPr>
              <a:t>چهارم 5 درصد نمره کل </a:t>
            </a:r>
            <a:r>
              <a:rPr lang="fa-IR" dirty="0" smtClean="0">
                <a:cs typeface="B Nazanin" panose="00000400000000000000" pitchFamily="2" charset="-78"/>
              </a:rPr>
              <a:t>کسر</a:t>
            </a:r>
          </a:p>
          <a:p>
            <a:pPr lvl="1"/>
            <a:r>
              <a:rPr lang="fa-IR" dirty="0" smtClean="0">
                <a:cs typeface="B Nazanin" panose="00000400000000000000" pitchFamily="2" charset="-78"/>
              </a:rPr>
              <a:t>غیبت </a:t>
            </a:r>
            <a:r>
              <a:rPr lang="fa-IR" dirty="0">
                <a:cs typeface="B Nazanin" panose="00000400000000000000" pitchFamily="2" charset="-78"/>
              </a:rPr>
              <a:t>پنجم 10 درصد نمره کل کسر </a:t>
            </a:r>
            <a:endParaRPr lang="fa-IR" dirty="0" smtClean="0">
              <a:cs typeface="B Nazanin" panose="00000400000000000000" pitchFamily="2" charset="-78"/>
            </a:endParaRPr>
          </a:p>
          <a:p>
            <a:pPr lvl="1"/>
            <a:r>
              <a:rPr lang="fa-IR" dirty="0" smtClean="0">
                <a:cs typeface="B Nazanin" panose="00000400000000000000" pitchFamily="2" charset="-78"/>
              </a:rPr>
              <a:t>تعداد </a:t>
            </a:r>
            <a:r>
              <a:rPr lang="fa-IR" dirty="0">
                <a:cs typeface="B Nazanin" panose="00000400000000000000" pitchFamily="2" charset="-78"/>
              </a:rPr>
              <a:t>بالاتر </a:t>
            </a:r>
            <a:r>
              <a:rPr lang="fa-IR" dirty="0" smtClean="0">
                <a:cs typeface="B Nazanin" panose="00000400000000000000" pitchFamily="2" charset="-78"/>
              </a:rPr>
              <a:t>حذف درس</a:t>
            </a:r>
            <a:endParaRPr lang="fa-IR" dirty="0">
              <a:cs typeface="B Nazanin" panose="00000400000000000000" pitchFamily="2" charset="-78"/>
            </a:endParaRPr>
          </a:p>
          <a:p>
            <a:pPr marL="0" indent="0">
              <a:buNone/>
            </a:pPr>
            <a:r>
              <a:rPr lang="fa-IR" dirty="0" smtClean="0">
                <a:cs typeface="B Nazanin" panose="00000400000000000000" pitchFamily="2" charset="-78"/>
              </a:rPr>
              <a:t>دانشجو </a:t>
            </a:r>
            <a:r>
              <a:rPr lang="fa-IR" dirty="0">
                <a:cs typeface="B Nazanin" panose="00000400000000000000" pitchFamily="2" charset="-78"/>
              </a:rPr>
              <a:t>باید حداقل 25 درصد نمره میانترم را کسب کند تا بتواند در امتحان پایانترم شرکت کند</a:t>
            </a:r>
            <a:r>
              <a:rPr lang="fa-IR" dirty="0" smtClean="0">
                <a:cs typeface="B Nazanin" panose="00000400000000000000" pitchFamily="2" charset="-78"/>
              </a:rPr>
              <a:t>.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A3547-0F24-4F56-BF59-D36FF1D06B64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علامت گذاري مجانبي</a:t>
            </a:r>
            <a:r>
              <a:rPr lang="en-US" smtClean="0">
                <a:cs typeface="B Zar" panose="00000400000000000000" pitchFamily="2" charset="-78"/>
              </a:rPr>
              <a:t>O، </a:t>
            </a:r>
            <a:r>
              <a:rPr lang="el-GR" smtClean="0">
                <a:cs typeface="B Zar" panose="00000400000000000000" pitchFamily="2" charset="-78"/>
              </a:rPr>
              <a:t>Ω</a:t>
            </a:r>
            <a:r>
              <a:rPr lang="en-US" smtClean="0">
                <a:cs typeface="B Zar" panose="00000400000000000000" pitchFamily="2" charset="-78"/>
              </a:rPr>
              <a:t> ، </a:t>
            </a:r>
            <a:r>
              <a:rPr lang="el-GR" smtClean="0">
                <a:cs typeface="B Zar" panose="00000400000000000000" pitchFamily="2" charset="-78"/>
              </a:rPr>
              <a:t>Θ</a:t>
            </a:r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615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z="3600" smtClean="0">
                <a:cs typeface="B Zar" panose="00000400000000000000" pitchFamily="2" charset="-78"/>
              </a:rPr>
              <a:t>قضيه </a:t>
            </a:r>
            <a:endParaRPr lang="en-US" sz="3600" smtClean="0">
              <a:cs typeface="B Zar" panose="00000400000000000000" pitchFamily="2" charset="-78"/>
            </a:endParaRPr>
          </a:p>
          <a:p>
            <a:pPr lvl="1" algn="just"/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61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8D49B-E47B-47CD-BC0B-DB322A9B4840}" type="slidenum">
              <a:rPr lang="ar-SA" smtClean="0">
                <a:cs typeface="B Zar" panose="00000400000000000000" pitchFamily="2" charset="-78"/>
              </a:rPr>
              <a:pPr/>
              <a:t>30</a:t>
            </a:fld>
            <a:endParaRPr lang="en-US" smtClean="0">
              <a:cs typeface="B Zar" panose="00000400000000000000" pitchFamily="2" charset="-78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862974"/>
              </p:ext>
            </p:extLst>
          </p:nvPr>
        </p:nvGraphicFramePr>
        <p:xfrm>
          <a:off x="825500" y="4537075"/>
          <a:ext cx="39290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2" name="Equation" r:id="rId3" imgW="1625400" imgH="241200" progId="Equation.3">
                  <p:embed/>
                </p:oleObj>
              </mc:Choice>
              <mc:Fallback>
                <p:oleObj name="Equation" r:id="rId3" imgW="162540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4537075"/>
                        <a:ext cx="3929063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121505"/>
              </p:ext>
            </p:extLst>
          </p:nvPr>
        </p:nvGraphicFramePr>
        <p:xfrm>
          <a:off x="938213" y="5059363"/>
          <a:ext cx="10556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3" name="Equation" r:id="rId5" imgW="457200" imgH="228600" progId="Equation.3">
                  <p:embed/>
                </p:oleObj>
              </mc:Choice>
              <mc:Fallback>
                <p:oleObj name="Equation" r:id="rId5" imgW="457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5059363"/>
                        <a:ext cx="105568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898615"/>
              </p:ext>
            </p:extLst>
          </p:nvPr>
        </p:nvGraphicFramePr>
        <p:xfrm>
          <a:off x="5840413" y="4802188"/>
          <a:ext cx="1751012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Equation" r:id="rId7" imgW="876240" imgH="228600" progId="Equation.3">
                  <p:embed/>
                </p:oleObj>
              </mc:Choice>
              <mc:Fallback>
                <p:oleObj name="Equation" r:id="rId7" imgW="8762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4802188"/>
                        <a:ext cx="1751012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 bwMode="auto">
          <a:xfrm>
            <a:off x="4767302" y="4829096"/>
            <a:ext cx="765096" cy="489109"/>
          </a:xfrm>
          <a:prstGeom prst="rightArrow">
            <a:avLst/>
          </a:prstGeom>
          <a:solidFill>
            <a:srgbClr val="66FFFF"/>
          </a:solidFill>
          <a:ln w="38100" cap="flat" cmpd="sng" algn="ctr">
            <a:solidFill>
              <a:srgbClr val="66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rtlCol="1" anchor="ctr">
            <a:spAutoFit/>
          </a:bodyPr>
          <a:lstStyle/>
          <a:p>
            <a:pPr marL="457200" indent="-457200"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427317"/>
              </p:ext>
            </p:extLst>
          </p:nvPr>
        </p:nvGraphicFramePr>
        <p:xfrm>
          <a:off x="785813" y="3262313"/>
          <a:ext cx="392906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5" name="Equation" r:id="rId9" imgW="1625400" imgH="241200" progId="Equation.3">
                  <p:embed/>
                </p:oleObj>
              </mc:Choice>
              <mc:Fallback>
                <p:oleObj name="Equation" r:id="rId9" imgW="162540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262313"/>
                        <a:ext cx="3929062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D8F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384364"/>
              </p:ext>
            </p:extLst>
          </p:nvPr>
        </p:nvGraphicFramePr>
        <p:xfrm>
          <a:off x="947738" y="3684588"/>
          <a:ext cx="9302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6" name="Equation" r:id="rId10" imgW="457200" imgH="228600" progId="Equation.3">
                  <p:embed/>
                </p:oleObj>
              </mc:Choice>
              <mc:Fallback>
                <p:oleObj name="Equation" r:id="rId10" imgW="457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3684588"/>
                        <a:ext cx="93027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D8F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4767302" y="3305096"/>
            <a:ext cx="765096" cy="489109"/>
          </a:xfrm>
          <a:prstGeom prst="rightArrow">
            <a:avLst/>
          </a:prstGeom>
          <a:solidFill>
            <a:srgbClr val="66FFFF"/>
          </a:solidFill>
          <a:ln w="38100" cap="flat" cmpd="sng" algn="ctr">
            <a:solidFill>
              <a:srgbClr val="66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rtlCol="1" anchor="ctr">
            <a:spAutoFit/>
          </a:bodyPr>
          <a:lstStyle/>
          <a:p>
            <a:pPr marL="457200" indent="-457200"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851381"/>
              </p:ext>
            </p:extLst>
          </p:nvPr>
        </p:nvGraphicFramePr>
        <p:xfrm>
          <a:off x="5857875" y="3351213"/>
          <a:ext cx="1776413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7" name="Equation" r:id="rId11" imgW="888840" imgH="228600" progId="Equation.3">
                  <p:embed/>
                </p:oleObj>
              </mc:Choice>
              <mc:Fallback>
                <p:oleObj name="Equation" r:id="rId11" imgW="88884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3351213"/>
                        <a:ext cx="1776413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D8F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353706"/>
              </p:ext>
            </p:extLst>
          </p:nvPr>
        </p:nvGraphicFramePr>
        <p:xfrm>
          <a:off x="935038" y="2230438"/>
          <a:ext cx="33956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" name="Equation" r:id="rId13" imgW="1638300" imgH="241300" progId="Equation.3">
                  <p:embed/>
                </p:oleObj>
              </mc:Choice>
              <mc:Fallback>
                <p:oleObj name="Equation" r:id="rId13" imgW="16383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2230438"/>
                        <a:ext cx="3395662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D8F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343427"/>
              </p:ext>
            </p:extLst>
          </p:nvPr>
        </p:nvGraphicFramePr>
        <p:xfrm>
          <a:off x="5821363" y="2241550"/>
          <a:ext cx="167163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Equation" r:id="rId15" imgW="876300" imgH="228600" progId="Equation.3">
                  <p:embed/>
                </p:oleObj>
              </mc:Choice>
              <mc:Fallback>
                <p:oleObj name="Equation" r:id="rId15" imgW="8763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363" y="2241550"/>
                        <a:ext cx="1671637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D8F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ight Arrow 15"/>
          <p:cNvSpPr/>
          <p:nvPr/>
        </p:nvSpPr>
        <p:spPr bwMode="auto">
          <a:xfrm>
            <a:off x="4767302" y="2250996"/>
            <a:ext cx="765096" cy="489109"/>
          </a:xfrm>
          <a:prstGeom prst="rightArrow">
            <a:avLst/>
          </a:prstGeom>
          <a:solidFill>
            <a:srgbClr val="66FFFF"/>
          </a:solidFill>
          <a:ln w="38100" cap="flat" cmpd="sng" algn="ctr">
            <a:solidFill>
              <a:srgbClr val="66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rtlCol="1" anchor="ctr">
            <a:spAutoFit/>
          </a:bodyPr>
          <a:lstStyle/>
          <a:p>
            <a:pPr marL="457200" indent="-457200"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نمونه هايي از توابع رشد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47378-A871-42B4-8F8D-CC876AAABE2F}" type="slidenum">
              <a:rPr lang="ar-SA" smtClean="0">
                <a:cs typeface="B Zar" panose="00000400000000000000" pitchFamily="2" charset="-78"/>
              </a:rPr>
              <a:pPr/>
              <a:t>31</a:t>
            </a:fld>
            <a:endParaRPr lang="en-US" smtClean="0">
              <a:cs typeface="B Zar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576018"/>
              </p:ext>
            </p:extLst>
          </p:nvPr>
        </p:nvGraphicFramePr>
        <p:xfrm>
          <a:off x="1000146" y="714375"/>
          <a:ext cx="3167042" cy="5486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670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9532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Zar" panose="00000400000000000000" pitchFamily="2" charset="-78"/>
                        </a:rPr>
                        <a:t>تابع</a:t>
                      </a:r>
                      <a:r>
                        <a:rPr lang="fa-IR" baseline="0" dirty="0" smtClean="0">
                          <a:cs typeface="B Zar" panose="00000400000000000000" pitchFamily="2" charset="-78"/>
                        </a:rPr>
                        <a:t> رشد</a:t>
                      </a:r>
                      <a:endParaRPr lang="fa-IR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9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cs typeface="B Zar" panose="00000400000000000000" pitchFamily="2" charset="-78"/>
                        </a:rPr>
                        <a:t>O(1)</a:t>
                      </a:r>
                    </a:p>
                    <a:p>
                      <a:pPr rtl="1"/>
                      <a:endParaRPr lang="fa-IR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9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cs typeface="B Zar" panose="00000400000000000000" pitchFamily="2" charset="-78"/>
                        </a:rPr>
                        <a:t>O(log</a:t>
                      </a:r>
                      <a:r>
                        <a:rPr lang="en-US" sz="1800" baseline="-25000" dirty="0" smtClean="0">
                          <a:cs typeface="B Zar" panose="00000400000000000000" pitchFamily="2" charset="-78"/>
                        </a:rPr>
                        <a:t>2</a:t>
                      </a:r>
                      <a:r>
                        <a:rPr lang="en-US" sz="1800" dirty="0" smtClean="0">
                          <a:cs typeface="B Zar" panose="00000400000000000000" pitchFamily="2" charset="-78"/>
                        </a:rPr>
                        <a:t>N)</a:t>
                      </a:r>
                    </a:p>
                    <a:p>
                      <a:pPr rtl="1"/>
                      <a:endParaRPr lang="fa-IR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9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cs typeface="B Zar" panose="00000400000000000000" pitchFamily="2" charset="-78"/>
                        </a:rPr>
                        <a:t>O(N)</a:t>
                      </a:r>
                    </a:p>
                    <a:p>
                      <a:pPr rtl="1"/>
                      <a:endParaRPr lang="fa-IR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9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cs typeface="B Zar" panose="00000400000000000000" pitchFamily="2" charset="-78"/>
                        </a:rPr>
                        <a:t>O(N log</a:t>
                      </a:r>
                      <a:r>
                        <a:rPr lang="en-US" sz="1800" baseline="-25000" dirty="0" smtClean="0">
                          <a:cs typeface="B Zar" panose="00000400000000000000" pitchFamily="2" charset="-78"/>
                        </a:rPr>
                        <a:t>2</a:t>
                      </a:r>
                      <a:r>
                        <a:rPr lang="en-US" sz="1800" dirty="0" smtClean="0">
                          <a:cs typeface="B Zar" panose="00000400000000000000" pitchFamily="2" charset="-78"/>
                        </a:rPr>
                        <a:t>N)</a:t>
                      </a:r>
                    </a:p>
                    <a:p>
                      <a:pPr rtl="1"/>
                      <a:endParaRPr lang="fa-IR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9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cs typeface="B Zar" panose="00000400000000000000" pitchFamily="2" charset="-78"/>
                        </a:rPr>
                        <a:t>O(N</a:t>
                      </a:r>
                      <a:r>
                        <a:rPr lang="en-US" sz="1800" baseline="30000" dirty="0" smtClean="0">
                          <a:cs typeface="B Zar" panose="00000400000000000000" pitchFamily="2" charset="-78"/>
                        </a:rPr>
                        <a:t>2</a:t>
                      </a:r>
                      <a:r>
                        <a:rPr lang="en-US" sz="1800" dirty="0" smtClean="0">
                          <a:cs typeface="B Zar" panose="00000400000000000000" pitchFamily="2" charset="-78"/>
                        </a:rPr>
                        <a:t>)</a:t>
                      </a:r>
                    </a:p>
                    <a:p>
                      <a:pPr rtl="1"/>
                      <a:endParaRPr lang="fa-IR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9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cs typeface="B Zar" panose="00000400000000000000" pitchFamily="2" charset="-78"/>
                        </a:rPr>
                        <a:t>O(2</a:t>
                      </a:r>
                      <a:r>
                        <a:rPr lang="en-US" sz="1800" baseline="30000" dirty="0" smtClean="0">
                          <a:cs typeface="B Zar" panose="00000400000000000000" pitchFamily="2" charset="-78"/>
                        </a:rPr>
                        <a:t>N</a:t>
                      </a:r>
                      <a:r>
                        <a:rPr lang="en-US" sz="1800" dirty="0" smtClean="0">
                          <a:cs typeface="B Zar" panose="00000400000000000000" pitchFamily="2" charset="-78"/>
                        </a:rPr>
                        <a:t>)</a:t>
                      </a:r>
                    </a:p>
                    <a:p>
                      <a:pPr rtl="1"/>
                      <a:endParaRPr lang="fa-IR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59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cs typeface="B Zar" panose="00000400000000000000" pitchFamily="2" charset="-78"/>
                        </a:rPr>
                        <a:t>O(N!)</a:t>
                      </a:r>
                    </a:p>
                    <a:p>
                      <a:pPr rtl="1"/>
                      <a:endParaRPr lang="fa-IR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5918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cs typeface="B Zar" panose="00000400000000000000" pitchFamily="2" charset="-78"/>
                        </a:rPr>
                        <a:t>O(</a:t>
                      </a:r>
                      <a:r>
                        <a:rPr lang="en-US" sz="1800" dirty="0" err="1" smtClean="0">
                          <a:cs typeface="B Zar" panose="00000400000000000000" pitchFamily="2" charset="-78"/>
                        </a:rPr>
                        <a:t>N</a:t>
                      </a:r>
                      <a:r>
                        <a:rPr lang="en-US" sz="1800" baseline="30000" dirty="0" err="1" smtClean="0">
                          <a:cs typeface="B Zar" panose="00000400000000000000" pitchFamily="2" charset="-78"/>
                        </a:rPr>
                        <a:t>k</a:t>
                      </a:r>
                      <a:r>
                        <a:rPr lang="en-US" sz="1800" dirty="0" smtClean="0">
                          <a:cs typeface="B Zar" panose="00000400000000000000" pitchFamily="2" charset="-78"/>
                        </a:rPr>
                        <a:t>)</a:t>
                      </a:r>
                    </a:p>
                    <a:p>
                      <a:pPr rtl="1"/>
                      <a:endParaRPr lang="fa-IR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Nazanin" panose="00000400000000000000" pitchFamily="2" charset="-78"/>
              </a:rPr>
              <a:t>مقايسه توابع رشد</a:t>
            </a:r>
          </a:p>
        </p:txBody>
      </p:sp>
      <p:pic>
        <p:nvPicPr>
          <p:cNvPr id="37891" name="Picture 4" descr="fig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36" b="5733"/>
          <a:stretch>
            <a:fillRect/>
          </a:stretch>
        </p:blipFill>
        <p:spPr bwMode="auto">
          <a:xfrm>
            <a:off x="742950" y="736600"/>
            <a:ext cx="6153150" cy="582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مقايسه توابع رشد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402" y="2383436"/>
            <a:ext cx="8651996" cy="37925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439" y="295275"/>
            <a:ext cx="2466975" cy="1533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Nazanin" panose="00000400000000000000" pitchFamily="2" charset="-78"/>
              </a:rPr>
              <a:t>پيچيدگي الگوريتم ها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Nazanin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293675-0AA1-48A0-82EF-5A731A9D4428}" type="slidenum">
              <a:rPr lang="ar-SA" smtClean="0">
                <a:cs typeface="B Nazanin" panose="00000400000000000000" pitchFamily="2" charset="-78"/>
              </a:rPr>
              <a:pPr/>
              <a:t>34</a:t>
            </a:fld>
            <a:endParaRPr lang="en-US" smtClean="0">
              <a:cs typeface="B Nazanin" panose="00000400000000000000" pitchFamily="2" charset="-78"/>
            </a:endParaRPr>
          </a:p>
        </p:txBody>
      </p:sp>
      <p:sp>
        <p:nvSpPr>
          <p:cNvPr id="38917" name="Content Placeholder 8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894263"/>
          </a:xfrm>
        </p:spPr>
        <p:txBody>
          <a:bodyPr>
            <a:spAutoFit/>
          </a:bodyPr>
          <a:lstStyle/>
          <a:p>
            <a:r>
              <a:rPr lang="fa-IR" sz="2400" smtClean="0">
                <a:cs typeface="B Nazanin" panose="00000400000000000000" pitchFamily="2" charset="-78"/>
              </a:rPr>
              <a:t>فرض کنيد مي خواهيم عضوهاي آرايه ي </a:t>
            </a:r>
            <a:r>
              <a:rPr lang="en-US" sz="2400" smtClean="0">
                <a:cs typeface="B Nazanin" panose="00000400000000000000" pitchFamily="2" charset="-78"/>
              </a:rPr>
              <a:t>a</a:t>
            </a:r>
            <a:r>
              <a:rPr lang="fa-IR" sz="2400" smtClean="0">
                <a:cs typeface="B Nazanin" panose="00000400000000000000" pitchFamily="2" charset="-78"/>
              </a:rPr>
              <a:t> با </a:t>
            </a:r>
            <a:r>
              <a:rPr lang="en-US" sz="2400" smtClean="0">
                <a:cs typeface="B Nazanin" panose="00000400000000000000" pitchFamily="2" charset="-78"/>
              </a:rPr>
              <a:t>n</a:t>
            </a:r>
            <a:r>
              <a:rPr lang="fa-IR" sz="2400" smtClean="0">
                <a:cs typeface="B Nazanin" panose="00000400000000000000" pitchFamily="2" charset="-78"/>
              </a:rPr>
              <a:t> عضو را براي پيدا کردن </a:t>
            </a:r>
            <a:r>
              <a:rPr lang="en-US" sz="2400" smtClean="0">
                <a:cs typeface="B Nazanin" panose="00000400000000000000" pitchFamily="2" charset="-78"/>
              </a:rPr>
              <a:t>x</a:t>
            </a:r>
            <a:r>
              <a:rPr lang="fa-IR" sz="2400" smtClean="0">
                <a:cs typeface="B Nazanin" panose="00000400000000000000" pitchFamily="2" charset="-78"/>
              </a:rPr>
              <a:t> جستجو کنيم مي خواهيم بدانيم چگونه زمان اجرا با تغيير </a:t>
            </a:r>
            <a:r>
              <a:rPr lang="en-US" sz="2400" smtClean="0">
                <a:cs typeface="B Nazanin" panose="00000400000000000000" pitchFamily="2" charset="-78"/>
              </a:rPr>
              <a:t>n</a:t>
            </a:r>
            <a:r>
              <a:rPr lang="fa-IR" sz="2400" smtClean="0">
                <a:cs typeface="B Nazanin" panose="00000400000000000000" pitchFamily="2" charset="-78"/>
              </a:rPr>
              <a:t> تغيير مي کند پارامتر </a:t>
            </a:r>
            <a:r>
              <a:rPr lang="en-US" sz="2400" smtClean="0">
                <a:cs typeface="B Nazanin" panose="00000400000000000000" pitchFamily="2" charset="-78"/>
              </a:rPr>
              <a:t>n</a:t>
            </a:r>
            <a:r>
              <a:rPr lang="fa-IR" sz="2400" smtClean="0">
                <a:cs typeface="B Nazanin" panose="00000400000000000000" pitchFamily="2" charset="-78"/>
              </a:rPr>
              <a:t> نامناسب و ناکافي است، براي يک مقدار </a:t>
            </a:r>
            <a:r>
              <a:rPr lang="en-US" sz="2400" smtClean="0">
                <a:cs typeface="B Nazanin" panose="00000400000000000000" pitchFamily="2" charset="-78"/>
              </a:rPr>
              <a:t>n</a:t>
            </a:r>
            <a:r>
              <a:rPr lang="fa-IR" sz="2400" smtClean="0">
                <a:cs typeface="B Nazanin" panose="00000400000000000000" pitchFamily="2" charset="-78"/>
              </a:rPr>
              <a:t> شمار مراحل برپايه ي موقعيت </a:t>
            </a:r>
            <a:r>
              <a:rPr lang="en-US" sz="2400" smtClean="0">
                <a:cs typeface="B Nazanin" panose="00000400000000000000" pitchFamily="2" charset="-78"/>
              </a:rPr>
              <a:t>x</a:t>
            </a:r>
            <a:r>
              <a:rPr lang="fa-IR" sz="2400" smtClean="0">
                <a:cs typeface="B Nazanin" panose="00000400000000000000" pitchFamily="2" charset="-78"/>
              </a:rPr>
              <a:t> در آرايه ي </a:t>
            </a:r>
            <a:r>
              <a:rPr lang="en-US" sz="2400" smtClean="0">
                <a:cs typeface="B Nazanin" panose="00000400000000000000" pitchFamily="2" charset="-78"/>
              </a:rPr>
              <a:t>a</a:t>
            </a:r>
            <a:r>
              <a:rPr lang="fa-IR" sz="2400" smtClean="0">
                <a:cs typeface="B Nazanin" panose="00000400000000000000" pitchFamily="2" charset="-78"/>
              </a:rPr>
              <a:t> تغيير مي کند، براي رهايي از اين مشکل سه نوع شمار مراحل تعريف شده است:</a:t>
            </a:r>
          </a:p>
          <a:p>
            <a:pPr lvl="1">
              <a:buClr>
                <a:srgbClr val="F70303"/>
              </a:buClr>
              <a:buFont typeface="Wingdings" pitchFamily="2" charset="2"/>
              <a:buChar char="ü"/>
            </a:pPr>
            <a:r>
              <a:rPr lang="fa-IR" sz="2000" smtClean="0">
                <a:cs typeface="B Nazanin" panose="00000400000000000000" pitchFamily="2" charset="-78"/>
              </a:rPr>
              <a:t>بهترين حالت </a:t>
            </a:r>
          </a:p>
          <a:p>
            <a:pPr lvl="1">
              <a:buClr>
                <a:srgbClr val="F70303"/>
              </a:buClr>
              <a:buFont typeface="Wingdings" pitchFamily="2" charset="2"/>
              <a:buChar char="ü"/>
            </a:pPr>
            <a:endParaRPr lang="fa-IR" sz="2000" smtClean="0">
              <a:cs typeface="B Nazanin" panose="00000400000000000000" pitchFamily="2" charset="-78"/>
            </a:endParaRPr>
          </a:p>
          <a:p>
            <a:pPr lvl="1">
              <a:buClr>
                <a:srgbClr val="F70303"/>
              </a:buClr>
              <a:buFont typeface="Wingdings" pitchFamily="2" charset="2"/>
              <a:buChar char="ü"/>
            </a:pPr>
            <a:r>
              <a:rPr lang="fa-IR" sz="2000" smtClean="0">
                <a:cs typeface="B Nazanin" panose="00000400000000000000" pitchFamily="2" charset="-78"/>
              </a:rPr>
              <a:t>بدترين حالت</a:t>
            </a:r>
          </a:p>
          <a:p>
            <a:pPr lvl="1">
              <a:buClr>
                <a:srgbClr val="F70303"/>
              </a:buClr>
              <a:buFont typeface="Wingdings" pitchFamily="2" charset="2"/>
              <a:buChar char="ü"/>
            </a:pPr>
            <a:endParaRPr lang="fa-IR" sz="2000" smtClean="0">
              <a:cs typeface="B Nazanin" panose="00000400000000000000" pitchFamily="2" charset="-78"/>
            </a:endParaRPr>
          </a:p>
          <a:p>
            <a:pPr lvl="1">
              <a:buClr>
                <a:srgbClr val="F70303"/>
              </a:buClr>
              <a:buFont typeface="Wingdings" pitchFamily="2" charset="2"/>
              <a:buChar char="ü"/>
            </a:pPr>
            <a:r>
              <a:rPr lang="fa-IR" sz="2000" smtClean="0">
                <a:cs typeface="B Nazanin" panose="00000400000000000000" pitchFamily="2" charset="-78"/>
              </a:rPr>
              <a:t>حالت ميانگين</a:t>
            </a:r>
          </a:p>
          <a:p>
            <a:endParaRPr lang="fa-IR" sz="2400" smtClean="0">
              <a:cs typeface="B Nazanin" panose="00000400000000000000" pitchFamily="2" charset="-78"/>
            </a:endParaRPr>
          </a:p>
          <a:p>
            <a:endParaRPr lang="fa-IR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Nazanin" panose="00000400000000000000" pitchFamily="2" charset="-78"/>
              </a:rPr>
              <a:t>تمرين</a:t>
            </a:r>
          </a:p>
        </p:txBody>
      </p:sp>
      <p:sp>
        <p:nvSpPr>
          <p:cNvPr id="3993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mtClean="0">
                <a:cs typeface="B Nazanin" panose="00000400000000000000" pitchFamily="2" charset="-78"/>
              </a:rPr>
              <a:t>پيچيدگي زماني برنامه هاي زير را به دست آوريد</a:t>
            </a:r>
          </a:p>
          <a:p>
            <a:pPr lvl="1">
              <a:buFontTx/>
              <a:buNone/>
            </a:pPr>
            <a:r>
              <a:rPr lang="fa-IR" smtClean="0">
                <a:cs typeface="B Nazanin" panose="00000400000000000000" pitchFamily="2" charset="-78"/>
              </a:rPr>
              <a:t>برنامه هاي 1-9، 1-10، 1-11، 1-22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Nazanin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873D3-6237-45A3-BE04-5B0BC341DC50}" type="slidenum">
              <a:rPr lang="ar-SA" smtClean="0">
                <a:cs typeface="B Nazanin" panose="00000400000000000000" pitchFamily="2" charset="-78"/>
              </a:rPr>
              <a:pPr/>
              <a:t>35</a:t>
            </a:fld>
            <a:endParaRPr lang="en-US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 descr="program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40000"/>
          </a:blip>
          <a:srcRect b="5124"/>
          <a:stretch>
            <a:fillRect/>
          </a:stretch>
        </p:blipFill>
        <p:spPr bwMode="auto">
          <a:xfrm>
            <a:off x="250825" y="1268413"/>
            <a:ext cx="6337300" cy="50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971550" y="1484313"/>
            <a:ext cx="5183188" cy="3046412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altLang="zh-TW" sz="3200">
                <a:solidFill>
                  <a:srgbClr val="0000FF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First,</a:t>
            </a:r>
          </a:p>
          <a:p>
            <a:pPr algn="l" rtl="0"/>
            <a:r>
              <a:rPr lang="en-US" altLang="zh-TW" sz="3200">
                <a:solidFill>
                  <a:srgbClr val="0000FF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We </a:t>
            </a:r>
            <a:r>
              <a:rPr lang="en-US" altLang="zh-TW" sz="3200" i="1">
                <a:solidFill>
                  <a:srgbClr val="0000FF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Permutations </a:t>
            </a:r>
            <a:r>
              <a:rPr lang="en-US" altLang="zh-TW" sz="3200">
                <a:solidFill>
                  <a:srgbClr val="0000FF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the </a:t>
            </a:r>
          </a:p>
          <a:p>
            <a:pPr algn="l" rtl="0"/>
            <a:r>
              <a:rPr lang="en-US" altLang="zh-TW" sz="3200">
                <a:solidFill>
                  <a:srgbClr val="CC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char *string = “abc” ;</a:t>
            </a:r>
          </a:p>
          <a:p>
            <a:pPr algn="l" rtl="0"/>
            <a:r>
              <a:rPr lang="en-US" altLang="zh-TW" sz="3200">
                <a:solidFill>
                  <a:srgbClr val="0000FF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by call </a:t>
            </a:r>
            <a:r>
              <a:rPr lang="en-US" altLang="zh-TW" sz="3200" i="1">
                <a:solidFill>
                  <a:srgbClr val="CC0000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perm(string,0,2);</a:t>
            </a:r>
          </a:p>
          <a:p>
            <a:pPr algn="l" rtl="0"/>
            <a:r>
              <a:rPr lang="en-US" altLang="zh-TW" sz="3200">
                <a:solidFill>
                  <a:srgbClr val="0000FF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0 is start index </a:t>
            </a:r>
          </a:p>
          <a:p>
            <a:pPr algn="l" rtl="0"/>
            <a:r>
              <a:rPr lang="en-US" altLang="zh-TW" sz="3200">
                <a:solidFill>
                  <a:srgbClr val="0000FF"/>
                </a:solidFill>
                <a:latin typeface="Comic Sans MS" pitchFamily="66" charset="0"/>
                <a:ea typeface="新細明體" charset="-120"/>
                <a:cs typeface="B Zar" panose="00000400000000000000" pitchFamily="2" charset="-78"/>
              </a:rPr>
              <a:t>2 is end index </a:t>
            </a:r>
          </a:p>
        </p:txBody>
      </p:sp>
      <p:sp>
        <p:nvSpPr>
          <p:cNvPr id="129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79400" y="482600"/>
            <a:ext cx="6705600" cy="5746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fa-IR" sz="3600" b="1" dirty="0" smtClean="0">
                <a:solidFill>
                  <a:srgbClr val="FF0000"/>
                </a:solidFill>
                <a:latin typeface="+mj-lt"/>
                <a:ea typeface="+mj-ea"/>
                <a:cs typeface="B Zar" panose="00000400000000000000" pitchFamily="2" charset="-78"/>
              </a:rPr>
              <a:t>مثال مولد جايگشت بازگشتي</a:t>
            </a:r>
            <a:endParaRPr lang="zh-TW" altLang="en-US" sz="3600" b="1" dirty="0" smtClean="0">
              <a:solidFill>
                <a:srgbClr val="FF0000"/>
              </a:solidFill>
              <a:latin typeface="+mj-lt"/>
              <a:ea typeface="+mj-ea"/>
              <a:cs typeface="B Zar" panose="00000400000000000000" pitchFamily="2" charset="-78"/>
            </a:endParaRPr>
          </a:p>
        </p:txBody>
      </p:sp>
      <p:sp>
        <p:nvSpPr>
          <p:cNvPr id="129030" name="AutoShape 6"/>
          <p:cNvSpPr>
            <a:spLocks noChangeArrowheads="1"/>
          </p:cNvSpPr>
          <p:nvPr/>
        </p:nvSpPr>
        <p:spPr bwMode="auto">
          <a:xfrm>
            <a:off x="179388" y="2205038"/>
            <a:ext cx="395287" cy="144462"/>
          </a:xfrm>
          <a:prstGeom prst="rightArrow">
            <a:avLst>
              <a:gd name="adj1" fmla="val 50000"/>
              <a:gd name="adj2" fmla="val 684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6804025" y="836613"/>
            <a:ext cx="2087563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main</a:t>
            </a:r>
          </a:p>
        </p:txBody>
      </p:sp>
      <p:sp>
        <p:nvSpPr>
          <p:cNvPr id="129038" name="AutoShape 14"/>
          <p:cNvSpPr>
            <a:spLocks noChangeArrowheads="1"/>
          </p:cNvSpPr>
          <p:nvPr/>
        </p:nvSpPr>
        <p:spPr bwMode="auto">
          <a:xfrm>
            <a:off x="7667625" y="1268413"/>
            <a:ext cx="3603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39" name="Rectangle 15"/>
          <p:cNvSpPr>
            <a:spLocks noChangeArrowheads="1"/>
          </p:cNvSpPr>
          <p:nvPr/>
        </p:nvSpPr>
        <p:spPr bwMode="auto">
          <a:xfrm>
            <a:off x="6804025" y="1557338"/>
            <a:ext cx="2087563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Perm ( string , 0 , 2 )</a:t>
            </a:r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1116013" y="5589588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I=0 J=0  N=2</a:t>
            </a:r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4284663" y="4652963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list[0],list[0],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‘a’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‘a’</a:t>
            </a:r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4140200" y="5661025"/>
            <a:ext cx="2736850" cy="433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Call : perm ( list,1, 2)</a:t>
            </a:r>
          </a:p>
        </p:txBody>
      </p:sp>
      <p:sp>
        <p:nvSpPr>
          <p:cNvPr id="129044" name="AutoShape 20"/>
          <p:cNvSpPr>
            <a:spLocks noChangeArrowheads="1"/>
          </p:cNvSpPr>
          <p:nvPr/>
        </p:nvSpPr>
        <p:spPr bwMode="auto">
          <a:xfrm>
            <a:off x="7667625" y="1987550"/>
            <a:ext cx="3603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6804025" y="2276475"/>
            <a:ext cx="2087563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Perm ( string , 1 , 2 )</a:t>
            </a:r>
          </a:p>
        </p:txBody>
      </p:sp>
      <p:sp>
        <p:nvSpPr>
          <p:cNvPr id="43022" name="Text Box 22"/>
          <p:cNvSpPr txBox="1">
            <a:spLocks noChangeArrowheads="1"/>
          </p:cNvSpPr>
          <p:nvPr/>
        </p:nvSpPr>
        <p:spPr bwMode="auto">
          <a:xfrm>
            <a:off x="7231161" y="260350"/>
            <a:ext cx="7777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ea typeface="新細明體" charset="-120"/>
                <a:cs typeface="B Zar" panose="00000400000000000000" pitchFamily="2" charset="-78"/>
              </a:rPr>
              <a:t>Call Stack:</a:t>
            </a:r>
          </a:p>
        </p:txBody>
      </p:sp>
      <p:sp>
        <p:nvSpPr>
          <p:cNvPr id="129047" name="AutoShape 23"/>
          <p:cNvSpPr>
            <a:spLocks noChangeArrowheads="1"/>
          </p:cNvSpPr>
          <p:nvPr/>
        </p:nvSpPr>
        <p:spPr bwMode="auto">
          <a:xfrm>
            <a:off x="179388" y="2205038"/>
            <a:ext cx="395287" cy="144462"/>
          </a:xfrm>
          <a:prstGeom prst="rightArrow">
            <a:avLst>
              <a:gd name="adj1" fmla="val 50000"/>
              <a:gd name="adj2" fmla="val 684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1116013" y="5589588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J=1  N=2</a:t>
            </a:r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4211638" y="4581525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list[1],list[1],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‘b’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‘b’</a:t>
            </a:r>
          </a:p>
        </p:txBody>
      </p:sp>
      <p:sp>
        <p:nvSpPr>
          <p:cNvPr id="129050" name="Rectangle 26"/>
          <p:cNvSpPr>
            <a:spLocks noChangeArrowheads="1"/>
          </p:cNvSpPr>
          <p:nvPr/>
        </p:nvSpPr>
        <p:spPr bwMode="auto">
          <a:xfrm>
            <a:off x="4140200" y="5661025"/>
            <a:ext cx="2736850" cy="433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Call : perm ( list,2, 2)</a:t>
            </a:r>
          </a:p>
        </p:txBody>
      </p:sp>
      <p:sp>
        <p:nvSpPr>
          <p:cNvPr id="129051" name="AutoShape 27"/>
          <p:cNvSpPr>
            <a:spLocks noChangeArrowheads="1"/>
          </p:cNvSpPr>
          <p:nvPr/>
        </p:nvSpPr>
        <p:spPr bwMode="auto">
          <a:xfrm>
            <a:off x="7667625" y="2779713"/>
            <a:ext cx="3603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52" name="Rectangle 28"/>
          <p:cNvSpPr>
            <a:spLocks noChangeArrowheads="1"/>
          </p:cNvSpPr>
          <p:nvPr/>
        </p:nvSpPr>
        <p:spPr bwMode="auto">
          <a:xfrm>
            <a:off x="6804025" y="3068638"/>
            <a:ext cx="2087563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Perm ( string , 2 , 2 )</a:t>
            </a:r>
          </a:p>
        </p:txBody>
      </p:sp>
      <p:sp>
        <p:nvSpPr>
          <p:cNvPr id="129053" name="AutoShape 29"/>
          <p:cNvSpPr>
            <a:spLocks noChangeArrowheads="1"/>
          </p:cNvSpPr>
          <p:nvPr/>
        </p:nvSpPr>
        <p:spPr bwMode="auto">
          <a:xfrm>
            <a:off x="179388" y="2205038"/>
            <a:ext cx="395287" cy="144462"/>
          </a:xfrm>
          <a:prstGeom prst="rightArrow">
            <a:avLst>
              <a:gd name="adj1" fmla="val 50000"/>
              <a:gd name="adj2" fmla="val 684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58" name="Rectangle 34"/>
          <p:cNvSpPr>
            <a:spLocks noChangeArrowheads="1"/>
          </p:cNvSpPr>
          <p:nvPr/>
        </p:nvSpPr>
        <p:spPr bwMode="auto">
          <a:xfrm>
            <a:off x="3563938" y="2492375"/>
            <a:ext cx="2879725" cy="5762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Print The String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“abc”</a:t>
            </a:r>
          </a:p>
        </p:txBody>
      </p:sp>
      <p:sp>
        <p:nvSpPr>
          <p:cNvPr id="129060" name="Rectangle 36"/>
          <p:cNvSpPr>
            <a:spLocks noChangeArrowheads="1"/>
          </p:cNvSpPr>
          <p:nvPr/>
        </p:nvSpPr>
        <p:spPr bwMode="auto">
          <a:xfrm>
            <a:off x="1116013" y="5589588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J=1  N=2</a:t>
            </a:r>
          </a:p>
        </p:txBody>
      </p:sp>
      <p:sp>
        <p:nvSpPr>
          <p:cNvPr id="129061" name="Rectangle 37"/>
          <p:cNvSpPr>
            <a:spLocks noChangeArrowheads="1"/>
          </p:cNvSpPr>
          <p:nvPr/>
        </p:nvSpPr>
        <p:spPr bwMode="auto">
          <a:xfrm>
            <a:off x="4211638" y="4581525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list[1],list[1],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‘b’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‘b’</a:t>
            </a:r>
          </a:p>
        </p:txBody>
      </p:sp>
      <p:sp>
        <p:nvSpPr>
          <p:cNvPr id="129065" name="Rectangle 41"/>
          <p:cNvSpPr>
            <a:spLocks noChangeArrowheads="1"/>
          </p:cNvSpPr>
          <p:nvPr/>
        </p:nvSpPr>
        <p:spPr bwMode="auto">
          <a:xfrm>
            <a:off x="1116013" y="5589588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J=2  N=2</a:t>
            </a:r>
          </a:p>
        </p:txBody>
      </p:sp>
      <p:sp>
        <p:nvSpPr>
          <p:cNvPr id="129067" name="Rectangle 43"/>
          <p:cNvSpPr>
            <a:spLocks noChangeArrowheads="1"/>
          </p:cNvSpPr>
          <p:nvPr/>
        </p:nvSpPr>
        <p:spPr bwMode="auto">
          <a:xfrm>
            <a:off x="4211638" y="4581525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list[1],list[2],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‘b’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‘c’</a:t>
            </a:r>
          </a:p>
        </p:txBody>
      </p:sp>
      <p:sp>
        <p:nvSpPr>
          <p:cNvPr id="129068" name="Rectangle 44"/>
          <p:cNvSpPr>
            <a:spLocks noChangeArrowheads="1"/>
          </p:cNvSpPr>
          <p:nvPr/>
        </p:nvSpPr>
        <p:spPr bwMode="auto">
          <a:xfrm>
            <a:off x="4140200" y="5661025"/>
            <a:ext cx="2736850" cy="433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Call : perm ( list,2, 2)</a:t>
            </a:r>
          </a:p>
        </p:txBody>
      </p:sp>
      <p:sp>
        <p:nvSpPr>
          <p:cNvPr id="129070" name="AutoShape 46"/>
          <p:cNvSpPr>
            <a:spLocks noChangeArrowheads="1"/>
          </p:cNvSpPr>
          <p:nvPr/>
        </p:nvSpPr>
        <p:spPr bwMode="auto">
          <a:xfrm>
            <a:off x="468313" y="5013325"/>
            <a:ext cx="395287" cy="144463"/>
          </a:xfrm>
          <a:prstGeom prst="rightArrow">
            <a:avLst>
              <a:gd name="adj1" fmla="val 50000"/>
              <a:gd name="adj2" fmla="val 68406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71" name="AutoShape 47"/>
          <p:cNvSpPr>
            <a:spLocks noChangeArrowheads="1"/>
          </p:cNvSpPr>
          <p:nvPr/>
        </p:nvSpPr>
        <p:spPr bwMode="auto">
          <a:xfrm>
            <a:off x="179388" y="2205038"/>
            <a:ext cx="395287" cy="144462"/>
          </a:xfrm>
          <a:prstGeom prst="rightArrow">
            <a:avLst>
              <a:gd name="adj1" fmla="val 50000"/>
              <a:gd name="adj2" fmla="val 684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72" name="Rectangle 48"/>
          <p:cNvSpPr>
            <a:spLocks noChangeArrowheads="1"/>
          </p:cNvSpPr>
          <p:nvPr/>
        </p:nvSpPr>
        <p:spPr bwMode="auto">
          <a:xfrm>
            <a:off x="3563938" y="2492375"/>
            <a:ext cx="2879725" cy="5762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Print The String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“acb”</a:t>
            </a:r>
          </a:p>
        </p:txBody>
      </p:sp>
      <p:sp>
        <p:nvSpPr>
          <p:cNvPr id="129077" name="AutoShape 53"/>
          <p:cNvSpPr>
            <a:spLocks noChangeArrowheads="1"/>
          </p:cNvSpPr>
          <p:nvPr/>
        </p:nvSpPr>
        <p:spPr bwMode="auto">
          <a:xfrm>
            <a:off x="468313" y="5013325"/>
            <a:ext cx="395287" cy="144463"/>
          </a:xfrm>
          <a:prstGeom prst="rightArrow">
            <a:avLst>
              <a:gd name="adj1" fmla="val 50000"/>
              <a:gd name="adj2" fmla="val 68406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79" name="Rectangle 55"/>
          <p:cNvSpPr>
            <a:spLocks noChangeArrowheads="1"/>
          </p:cNvSpPr>
          <p:nvPr/>
        </p:nvSpPr>
        <p:spPr bwMode="auto">
          <a:xfrm>
            <a:off x="1116013" y="5589588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J=2  N=2</a:t>
            </a:r>
          </a:p>
        </p:txBody>
      </p:sp>
      <p:sp>
        <p:nvSpPr>
          <p:cNvPr id="129080" name="Rectangle 56"/>
          <p:cNvSpPr>
            <a:spLocks noChangeArrowheads="1"/>
          </p:cNvSpPr>
          <p:nvPr/>
        </p:nvSpPr>
        <p:spPr bwMode="auto">
          <a:xfrm>
            <a:off x="4211638" y="4581525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list[1],list[2],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‘b’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‘c’</a:t>
            </a:r>
          </a:p>
        </p:txBody>
      </p:sp>
      <p:sp>
        <p:nvSpPr>
          <p:cNvPr id="129081" name="AutoShape 57"/>
          <p:cNvSpPr>
            <a:spLocks noChangeArrowheads="1"/>
          </p:cNvSpPr>
          <p:nvPr/>
        </p:nvSpPr>
        <p:spPr bwMode="auto">
          <a:xfrm>
            <a:off x="468313" y="5013325"/>
            <a:ext cx="395287" cy="144463"/>
          </a:xfrm>
          <a:prstGeom prst="rightArrow">
            <a:avLst>
              <a:gd name="adj1" fmla="val 50000"/>
              <a:gd name="adj2" fmla="val 68406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82" name="Rectangle 58"/>
          <p:cNvSpPr>
            <a:spLocks noChangeArrowheads="1"/>
          </p:cNvSpPr>
          <p:nvPr/>
        </p:nvSpPr>
        <p:spPr bwMode="auto">
          <a:xfrm>
            <a:off x="1116013" y="5589588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I=0 J=0  N=2</a:t>
            </a:r>
          </a:p>
        </p:txBody>
      </p:sp>
      <p:sp>
        <p:nvSpPr>
          <p:cNvPr id="129084" name="Rectangle 60"/>
          <p:cNvSpPr>
            <a:spLocks noChangeArrowheads="1"/>
          </p:cNvSpPr>
          <p:nvPr/>
        </p:nvSpPr>
        <p:spPr bwMode="auto">
          <a:xfrm>
            <a:off x="4284663" y="4581525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list[0],list[0],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‘a’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‘a’</a:t>
            </a:r>
          </a:p>
        </p:txBody>
      </p:sp>
      <p:sp>
        <p:nvSpPr>
          <p:cNvPr id="129085" name="Rectangle 61"/>
          <p:cNvSpPr>
            <a:spLocks noChangeArrowheads="1"/>
          </p:cNvSpPr>
          <p:nvPr/>
        </p:nvSpPr>
        <p:spPr bwMode="auto">
          <a:xfrm>
            <a:off x="1116013" y="5589588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I=0 J=1  N=2</a:t>
            </a:r>
          </a:p>
        </p:txBody>
      </p:sp>
      <p:sp>
        <p:nvSpPr>
          <p:cNvPr id="129086" name="Rectangle 62"/>
          <p:cNvSpPr>
            <a:spLocks noChangeArrowheads="1"/>
          </p:cNvSpPr>
          <p:nvPr/>
        </p:nvSpPr>
        <p:spPr bwMode="auto">
          <a:xfrm>
            <a:off x="4211638" y="4652963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list[0],list[1],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‘a’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‘b’</a:t>
            </a:r>
          </a:p>
        </p:txBody>
      </p:sp>
      <p:sp>
        <p:nvSpPr>
          <p:cNvPr id="129087" name="Rectangle 63"/>
          <p:cNvSpPr>
            <a:spLocks noChangeArrowheads="1"/>
          </p:cNvSpPr>
          <p:nvPr/>
        </p:nvSpPr>
        <p:spPr bwMode="auto">
          <a:xfrm>
            <a:off x="4140200" y="5734050"/>
            <a:ext cx="2736850" cy="433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Call : perm ( list,1, 2)</a:t>
            </a:r>
          </a:p>
        </p:txBody>
      </p:sp>
      <p:sp>
        <p:nvSpPr>
          <p:cNvPr id="129088" name="Rectangle 64"/>
          <p:cNvSpPr>
            <a:spLocks noChangeArrowheads="1"/>
          </p:cNvSpPr>
          <p:nvPr/>
        </p:nvSpPr>
        <p:spPr bwMode="auto">
          <a:xfrm>
            <a:off x="1116013" y="5589588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J=3  N=2</a:t>
            </a:r>
          </a:p>
        </p:txBody>
      </p:sp>
      <p:sp>
        <p:nvSpPr>
          <p:cNvPr id="129089" name="AutoShape 65"/>
          <p:cNvSpPr>
            <a:spLocks noChangeArrowheads="1"/>
          </p:cNvSpPr>
          <p:nvPr/>
        </p:nvSpPr>
        <p:spPr bwMode="auto">
          <a:xfrm>
            <a:off x="179388" y="2205038"/>
            <a:ext cx="395287" cy="144462"/>
          </a:xfrm>
          <a:prstGeom prst="rightArrow">
            <a:avLst>
              <a:gd name="adj1" fmla="val 50000"/>
              <a:gd name="adj2" fmla="val 684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90" name="Rectangle 66"/>
          <p:cNvSpPr>
            <a:spLocks noChangeArrowheads="1"/>
          </p:cNvSpPr>
          <p:nvPr/>
        </p:nvSpPr>
        <p:spPr bwMode="auto">
          <a:xfrm>
            <a:off x="1116013" y="5589588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J=1  N=2</a:t>
            </a:r>
          </a:p>
        </p:txBody>
      </p:sp>
      <p:sp>
        <p:nvSpPr>
          <p:cNvPr id="129091" name="Rectangle 67"/>
          <p:cNvSpPr>
            <a:spLocks noChangeArrowheads="1"/>
          </p:cNvSpPr>
          <p:nvPr/>
        </p:nvSpPr>
        <p:spPr bwMode="auto">
          <a:xfrm>
            <a:off x="4211638" y="4652963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list[1],list[1],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‘b’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‘b’</a:t>
            </a:r>
          </a:p>
        </p:txBody>
      </p:sp>
      <p:sp>
        <p:nvSpPr>
          <p:cNvPr id="129092" name="Rectangle 68"/>
          <p:cNvSpPr>
            <a:spLocks noChangeArrowheads="1"/>
          </p:cNvSpPr>
          <p:nvPr/>
        </p:nvSpPr>
        <p:spPr bwMode="auto">
          <a:xfrm>
            <a:off x="4140200" y="5661025"/>
            <a:ext cx="2736850" cy="433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Call : perm ( list,2, 2)</a:t>
            </a:r>
          </a:p>
        </p:txBody>
      </p:sp>
      <p:sp>
        <p:nvSpPr>
          <p:cNvPr id="129093" name="AutoShape 69"/>
          <p:cNvSpPr>
            <a:spLocks noChangeArrowheads="1"/>
          </p:cNvSpPr>
          <p:nvPr/>
        </p:nvSpPr>
        <p:spPr bwMode="auto">
          <a:xfrm>
            <a:off x="179388" y="2205038"/>
            <a:ext cx="395287" cy="144462"/>
          </a:xfrm>
          <a:prstGeom prst="rightArrow">
            <a:avLst>
              <a:gd name="adj1" fmla="val 50000"/>
              <a:gd name="adj2" fmla="val 684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94" name="Rectangle 70"/>
          <p:cNvSpPr>
            <a:spLocks noChangeArrowheads="1"/>
          </p:cNvSpPr>
          <p:nvPr/>
        </p:nvSpPr>
        <p:spPr bwMode="auto">
          <a:xfrm>
            <a:off x="3563938" y="2492375"/>
            <a:ext cx="2879725" cy="5762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Print The String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“bac”</a:t>
            </a:r>
          </a:p>
        </p:txBody>
      </p:sp>
      <p:sp>
        <p:nvSpPr>
          <p:cNvPr id="129095" name="AutoShape 71"/>
          <p:cNvSpPr>
            <a:spLocks noChangeArrowheads="1"/>
          </p:cNvSpPr>
          <p:nvPr/>
        </p:nvSpPr>
        <p:spPr bwMode="auto">
          <a:xfrm>
            <a:off x="468313" y="5013325"/>
            <a:ext cx="395287" cy="144463"/>
          </a:xfrm>
          <a:prstGeom prst="rightArrow">
            <a:avLst>
              <a:gd name="adj1" fmla="val 50000"/>
              <a:gd name="adj2" fmla="val 68406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096" name="Rectangle 72"/>
          <p:cNvSpPr>
            <a:spLocks noChangeArrowheads="1"/>
          </p:cNvSpPr>
          <p:nvPr/>
        </p:nvSpPr>
        <p:spPr bwMode="auto">
          <a:xfrm>
            <a:off x="1116013" y="5589588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J=1  N=2</a:t>
            </a:r>
          </a:p>
        </p:txBody>
      </p:sp>
      <p:sp>
        <p:nvSpPr>
          <p:cNvPr id="129097" name="Rectangle 73"/>
          <p:cNvSpPr>
            <a:spLocks noChangeArrowheads="1"/>
          </p:cNvSpPr>
          <p:nvPr/>
        </p:nvSpPr>
        <p:spPr bwMode="auto">
          <a:xfrm>
            <a:off x="4211638" y="4652963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list[1],list[1],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‘b’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‘b’</a:t>
            </a:r>
          </a:p>
        </p:txBody>
      </p:sp>
      <p:sp>
        <p:nvSpPr>
          <p:cNvPr id="129098" name="Rectangle 74"/>
          <p:cNvSpPr>
            <a:spLocks noChangeArrowheads="1"/>
          </p:cNvSpPr>
          <p:nvPr/>
        </p:nvSpPr>
        <p:spPr bwMode="auto">
          <a:xfrm>
            <a:off x="1116013" y="5589588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J=2  N=2</a:t>
            </a:r>
          </a:p>
        </p:txBody>
      </p:sp>
      <p:sp>
        <p:nvSpPr>
          <p:cNvPr id="129099" name="Rectangle 75"/>
          <p:cNvSpPr>
            <a:spLocks noChangeArrowheads="1"/>
          </p:cNvSpPr>
          <p:nvPr/>
        </p:nvSpPr>
        <p:spPr bwMode="auto">
          <a:xfrm>
            <a:off x="4211638" y="4652963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SWAP ( list[1],list[2], temp)</a:t>
            </a:r>
          </a:p>
          <a:p>
            <a:pPr algn="ctr"/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SWAP ‘a’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>
                <a:solidFill>
                  <a:srgbClr val="000000"/>
                </a:solidFill>
                <a:ea typeface="新細明體" charset="-120"/>
                <a:cs typeface="B Zar" panose="00000400000000000000" pitchFamily="2" charset="-78"/>
              </a:rPr>
              <a:t>‘c’</a:t>
            </a:r>
          </a:p>
        </p:txBody>
      </p:sp>
      <p:sp>
        <p:nvSpPr>
          <p:cNvPr id="129100" name="Rectangle 76"/>
          <p:cNvSpPr>
            <a:spLocks noChangeArrowheads="1"/>
          </p:cNvSpPr>
          <p:nvPr/>
        </p:nvSpPr>
        <p:spPr bwMode="auto">
          <a:xfrm>
            <a:off x="4140200" y="5661025"/>
            <a:ext cx="2736850" cy="4333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Call : perm ( list,2, 2)</a:t>
            </a:r>
          </a:p>
        </p:txBody>
      </p:sp>
      <p:sp>
        <p:nvSpPr>
          <p:cNvPr id="129101" name="AutoShape 77"/>
          <p:cNvSpPr>
            <a:spLocks noChangeArrowheads="1"/>
          </p:cNvSpPr>
          <p:nvPr/>
        </p:nvSpPr>
        <p:spPr bwMode="auto">
          <a:xfrm>
            <a:off x="179388" y="2205038"/>
            <a:ext cx="395287" cy="144462"/>
          </a:xfrm>
          <a:prstGeom prst="rightArrow">
            <a:avLst>
              <a:gd name="adj1" fmla="val 50000"/>
              <a:gd name="adj2" fmla="val 68407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102" name="Rectangle 78"/>
          <p:cNvSpPr>
            <a:spLocks noChangeArrowheads="1"/>
          </p:cNvSpPr>
          <p:nvPr/>
        </p:nvSpPr>
        <p:spPr bwMode="auto">
          <a:xfrm>
            <a:off x="3563938" y="2492375"/>
            <a:ext cx="2879725" cy="5762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Print The String</a:t>
            </a:r>
          </a:p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“bca”</a:t>
            </a:r>
          </a:p>
        </p:txBody>
      </p:sp>
      <p:sp>
        <p:nvSpPr>
          <p:cNvPr id="129103" name="AutoShape 79"/>
          <p:cNvSpPr>
            <a:spLocks noChangeArrowheads="1"/>
          </p:cNvSpPr>
          <p:nvPr/>
        </p:nvSpPr>
        <p:spPr bwMode="auto">
          <a:xfrm>
            <a:off x="468313" y="5013325"/>
            <a:ext cx="395287" cy="144463"/>
          </a:xfrm>
          <a:prstGeom prst="rightArrow">
            <a:avLst>
              <a:gd name="adj1" fmla="val 50000"/>
              <a:gd name="adj2" fmla="val 68406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-120"/>
              <a:cs typeface="B Zar" panose="00000400000000000000" pitchFamily="2" charset="-78"/>
            </a:endParaRPr>
          </a:p>
        </p:txBody>
      </p:sp>
      <p:sp>
        <p:nvSpPr>
          <p:cNvPr id="129104" name="Rectangle 80"/>
          <p:cNvSpPr>
            <a:spLocks noChangeArrowheads="1"/>
          </p:cNvSpPr>
          <p:nvPr/>
        </p:nvSpPr>
        <p:spPr bwMode="auto">
          <a:xfrm>
            <a:off x="1116013" y="5589588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rgbClr val="CC0000"/>
                </a:solidFill>
                <a:ea typeface="新細明體" charset="-120"/>
                <a:cs typeface="B Zar" panose="00000400000000000000" pitchFamily="2" charset="-78"/>
              </a:rPr>
              <a:t>I=1 J=2  N=2</a:t>
            </a:r>
          </a:p>
        </p:txBody>
      </p:sp>
      <p:sp>
        <p:nvSpPr>
          <p:cNvPr id="129105" name="Rectangle 81"/>
          <p:cNvSpPr>
            <a:spLocks noChangeArrowheads="1"/>
          </p:cNvSpPr>
          <p:nvPr/>
        </p:nvSpPr>
        <p:spPr bwMode="auto">
          <a:xfrm>
            <a:off x="4211638" y="4652963"/>
            <a:ext cx="2879725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SWAP ( list[1],list[2], temp)</a:t>
            </a:r>
          </a:p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SWAP ‘a’ </a:t>
            </a:r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  <a:sym typeface="Wingdings" pitchFamily="2" charset="2"/>
              </a:rPr>
              <a:t> </a:t>
            </a:r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‘c’</a:t>
            </a:r>
          </a:p>
        </p:txBody>
      </p:sp>
      <p:sp>
        <p:nvSpPr>
          <p:cNvPr id="129106" name="Rectangle 82"/>
          <p:cNvSpPr>
            <a:spLocks noChangeArrowheads="1"/>
          </p:cNvSpPr>
          <p:nvPr/>
        </p:nvSpPr>
        <p:spPr bwMode="auto">
          <a:xfrm>
            <a:off x="1116013" y="5602288"/>
            <a:ext cx="2736850" cy="433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 b="1">
                <a:solidFill>
                  <a:srgbClr val="FFC000"/>
                </a:solidFill>
                <a:ea typeface="新細明體" charset="-120"/>
                <a:cs typeface="B Zar" panose="00000400000000000000" pitchFamily="2" charset="-78"/>
              </a:rPr>
              <a:t>I=1 J=3  N=2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3148 " pathEditMode="relative" ptsTypes="AA">
                                      <p:cBhvr>
                                        <p:cTn id="26" dur="2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3149 L -3.33333E-6 0.32547 " pathEditMode="relative" ptsTypes="AA">
                                      <p:cBhvr>
                                        <p:cTn id="30" dur="2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2547 L -3.33333E-6 0.35695 " pathEditMode="relative" ptsTypes="AA">
                                      <p:cBhvr>
                                        <p:cTn id="38" dur="2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35694 L 3.33333E-6 0.3886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3148 " pathEditMode="relative" ptsTypes="AA">
                                      <p:cBhvr>
                                        <p:cTn id="76" dur="20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3149 L -3.33333E-6 0.32547 " pathEditMode="relative" ptsTypes="AA">
                                      <p:cBhvr>
                                        <p:cTn id="80" dur="20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2547 L -3.33333E-6 0.35695 " pathEditMode="relative" ptsTypes="AA">
                                      <p:cBhvr>
                                        <p:cTn id="88" dur="20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35694 L 3.33333E-6 0.3886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3148 " pathEditMode="relative" ptsTypes="AA">
                                      <p:cBhvr>
                                        <p:cTn id="126" dur="2000" fill="hold"/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149 L 1.66667E-6 0.07362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7353 L 1.38889E-6 0.5664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129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129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 tmFilter="0, 0; .2, .5; .8, .5; 1, 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250" autoRev="1" fill="hold"/>
                                        <p:tgtEl>
                                          <p:spTgt spid="1290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6532E-6 L 2.77778E-6 0.03144 " pathEditMode="relative" ptsTypes="AA">
                                      <p:cBhvr>
                                        <p:cTn id="170" dur="2000" fill="hold"/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0.03144 L 6.66667E-6 -0.09434 " pathEditMode="relative" ptsTypes="AA">
                                      <p:cBhvr>
                                        <p:cTn id="188" dur="2000" fill="hold"/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59 -0.08347 L -0.03159 -0.03098 " pathEditMode="relative" ptsTypes="AA">
                                      <p:cBhvr>
                                        <p:cTn id="196" dur="2000" fill="hold"/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 tmFilter="0, 0; .2, .5; .8, .5; 1, 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250" autoRev="1" fill="hold"/>
                                        <p:tgtEl>
                                          <p:spTgt spid="129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8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 tmFilter="0, 0; .2, .5; .8, .5; 1, 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0" dur="250" autoRev="1" fill="hold"/>
                                        <p:tgtEl>
                                          <p:spTgt spid="129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3148 " pathEditMode="relative" ptsTypes="AA">
                                      <p:cBhvr>
                                        <p:cTn id="238" dur="2000" fill="hold"/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149 L 1.66667E-6 0.07362 " pathEditMode="relative" rAng="0" ptsTypes="AA">
                                      <p:cBhvr>
                                        <p:cTn id="242" dur="2000" fill="hold"/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7352 L -1.66667E-6 0.56647 " pathEditMode="relative" rAng="0" ptsTypes="AA">
                                      <p:cBhvr>
                                        <p:cTn id="254" dur="2000" fill="hold"/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 tmFilter="0, 0; .2, .5; .8, .5; 1, 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3" dur="250" autoRev="1" fill="hold"/>
                                        <p:tgtEl>
                                          <p:spTgt spid="129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4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 tmFilter="0, 0; .2, .5; .8, .5; 1, 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6" dur="250" autoRev="1" fill="hold"/>
                                        <p:tgtEl>
                                          <p:spTgt spid="129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00"/>
                            </p:stCondLst>
                            <p:childTnLst>
                              <p:par>
                                <p:cTn id="268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6532E-6 L 2.77778E-6 0.03144 " pathEditMode="relative" ptsTypes="AA">
                                      <p:cBhvr>
                                        <p:cTn id="279" dur="2000" fill="hold"/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3144 L -8.33333E-7 -0.09434 " pathEditMode="relative" ptsTypes="AA">
                                      <p:cBhvr>
                                        <p:cTn id="297" dur="2000" fill="hold"/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9434 L -8.33333E-7 0.15745 " pathEditMode="relative" ptsTypes="AA">
                                      <p:cBhvr>
                                        <p:cTn id="309" dur="2000" fill="hold"/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 tmFilter="0, 0; .2, .5; .8, .5; 1, 0"/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8" dur="250" autoRev="1" fill="hold"/>
                                        <p:tgtEl>
                                          <p:spTgt spid="129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9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 tmFilter="0, 0; .2, .5; .8, .5; 1, 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1" dur="250" autoRev="1" fill="hold"/>
                                        <p:tgtEl>
                                          <p:spTgt spid="1290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00"/>
                            </p:stCondLst>
                            <p:childTnLst>
                              <p:par>
                                <p:cTn id="3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6532E-6 L 2.77778E-6 0.03144 " pathEditMode="relative" ptsTypes="AA">
                                      <p:cBhvr>
                                        <p:cTn id="338" dur="2000" fill="hold"/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0.03144 L 6.66667E-6 -0.09434 " pathEditMode="relative" ptsTypes="AA">
                                      <p:cBhvr>
                                        <p:cTn id="354" dur="2000" fill="hold"/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59 -0.08347 L -0.03159 -0.03098 " pathEditMode="relative" ptsTypes="AA">
                                      <p:cBhvr>
                                        <p:cTn id="362" dur="2000" fill="hold"/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4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1" dur="50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4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4" dur="500"/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3148 " pathEditMode="relative" rAng="0" ptsTypes="AA">
                                      <p:cBhvr>
                                        <p:cTn id="402" dur="2000" fill="hold"/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3149 L -3.33333E-6 0.32547 " pathEditMode="relative" ptsTypes="AA">
                                      <p:cBhvr>
                                        <p:cTn id="406" dur="2000" fill="hold"/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2547 L -3.33333E-6 0.35695 " pathEditMode="relative" ptsTypes="AA">
                                      <p:cBhvr>
                                        <p:cTn id="414" dur="2000" fill="hold"/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35694 L 3.33333E-6 0.38866 " pathEditMode="relative" rAng="0" ptsTypes="AA">
                                      <p:cBhvr>
                                        <p:cTn id="422" dur="2000" fill="hold"/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4" presetClass="entr" presetSubtype="16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9" dur="50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4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50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3148 " pathEditMode="relative" ptsTypes="AA">
                                      <p:cBhvr>
                                        <p:cTn id="456" dur="2000" fill="hold"/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149 L 1.66667E-6 0.07362 " pathEditMode="relative" rAng="0" ptsTypes="AA">
                                      <p:cBhvr>
                                        <p:cTn id="460" dur="2000" fill="hold"/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7352 L -1.66667E-6 0.56647 " pathEditMode="relative" rAng="0" ptsTypes="AA">
                                      <p:cBhvr>
                                        <p:cTn id="472" dur="2000" fill="hold"/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6" presetClass="emph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 tmFilter="0, 0; .2, .5; .8, .5; 1, 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1" dur="250" autoRev="1" fill="hold"/>
                                        <p:tgtEl>
                                          <p:spTgt spid="129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2" presetID="26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 tmFilter="0, 0; .2, .5; .8, .5; 1, 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4" dur="250" autoRev="1" fill="hold"/>
                                        <p:tgtEl>
                                          <p:spTgt spid="129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500"/>
                            </p:stCondLst>
                            <p:childTnLst>
                              <p:par>
                                <p:cTn id="486" presetID="1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3" dur="500" tmFilter="0, 0; .2, .5; .8, .5; 1, 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4" dur="250" autoRev="1" fill="hold"/>
                                        <p:tgtEl>
                                          <p:spTgt spid="1290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5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6" dur="500" tmFilter="0, 0; .2, .5; .8, .5; 1, 0"/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7" dur="250" autoRev="1" fill="hold"/>
                                        <p:tgtEl>
                                          <p:spTgt spid="129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6532E-6 L 2.77778E-6 0.03144 " pathEditMode="relative" ptsTypes="AA">
                                      <p:cBhvr>
                                        <p:cTn id="513" dur="2000" fill="hold"/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>
                      <p:stCondLst>
                        <p:cond delay="indefinite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0.03144 L 6.66667E-6 -0.09434 " pathEditMode="relative" rAng="0" ptsTypes="AA">
                                      <p:cBhvr>
                                        <p:cTn id="525" dur="2000" fill="hold"/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6" fill="hold">
                      <p:stCondLst>
                        <p:cond delay="indefinite"/>
                      </p:stCondLst>
                      <p:childTnLst>
                        <p:par>
                          <p:cTn id="527" fill="hold">
                            <p:stCondLst>
                              <p:cond delay="0"/>
                            </p:stCondLst>
                            <p:childTnLst>
                              <p:par>
                                <p:cTn id="5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>
                      <p:stCondLst>
                        <p:cond delay="indefinite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59 -0.08347 L -0.03159 -0.03098 " pathEditMode="relative" ptsTypes="AA">
                                      <p:cBhvr>
                                        <p:cTn id="537" dur="2000" fill="hold"/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>
                      <p:stCondLst>
                        <p:cond delay="indefinite"/>
                      </p:stCondLst>
                      <p:childTnLst>
                        <p:par>
                          <p:cTn id="543" fill="hold">
                            <p:stCondLst>
                              <p:cond delay="0"/>
                            </p:stCondLst>
                            <p:childTnLst>
                              <p:par>
                                <p:cTn id="5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2" fill="hold">
                      <p:stCondLst>
                        <p:cond delay="indefinite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3" presetClass="entr" presetSubtype="1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6" dur="50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3" presetClass="entr" presetSubtype="1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9" dur="50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>
                      <p:stCondLst>
                        <p:cond delay="indefinite"/>
                      </p:stCondLst>
                      <p:childTnLst>
                        <p:par>
                          <p:cTn id="561" fill="hold">
                            <p:stCondLst>
                              <p:cond delay="0"/>
                            </p:stCondLst>
                            <p:childTnLst>
                              <p:par>
                                <p:cTn id="562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4" fill="hold">
                      <p:stCondLst>
                        <p:cond delay="indefinite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3148 " pathEditMode="relative" ptsTypes="AA">
                                      <p:cBhvr>
                                        <p:cTn id="571" dur="2000" fill="hold"/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149 L 1.66667E-6 0.07362 " pathEditMode="relative" rAng="0" ptsTypes="AA">
                                      <p:cBhvr>
                                        <p:cTn id="575" dur="2000" fill="hold"/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0" fill="hold">
                      <p:stCondLst>
                        <p:cond delay="indefinite"/>
                      </p:stCondLst>
                      <p:childTnLst>
                        <p:par>
                          <p:cTn id="581" fill="hold">
                            <p:stCondLst>
                              <p:cond delay="0"/>
                            </p:stCondLst>
                            <p:childTnLst>
                              <p:par>
                                <p:cTn id="5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4" fill="hold">
                      <p:stCondLst>
                        <p:cond delay="indefinite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7352 L -1.66667E-6 0.56647 " pathEditMode="relative" rAng="0" ptsTypes="AA">
                                      <p:cBhvr>
                                        <p:cTn id="587" dur="2000" fill="hold"/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8" fill="hold">
                      <p:stCondLst>
                        <p:cond delay="indefinite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26" presetClass="emph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5" dur="500" tmFilter="0, 0; .2, .5; .8, .5; 1, 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6" dur="250" autoRev="1" fill="hold"/>
                                        <p:tgtEl>
                                          <p:spTgt spid="129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7" presetID="26" presetClass="emph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8" dur="500" tmFilter="0, 0; .2, .5; .8, .5; 1, 0"/>
                                        <p:tgtEl>
                                          <p:spTgt spid="129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9" dur="250" autoRev="1" fill="hold"/>
                                        <p:tgtEl>
                                          <p:spTgt spid="129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>
                            <p:stCondLst>
                              <p:cond delay="500"/>
                            </p:stCondLst>
                            <p:childTnLst>
                              <p:par>
                                <p:cTn id="601" presetID="1" presetClass="exit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26" presetClass="emph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8" dur="500" tmFilter="0, 0; .2, .5; .8, .5; 1, 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9" dur="250" autoRev="1" fill="hold"/>
                                        <p:tgtEl>
                                          <p:spTgt spid="1290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0" presetID="26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1" dur="500" tmFilter="0, 0; .2, .5; .8, .5; 1, 0"/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2" dur="250" autoRev="1" fill="hold"/>
                                        <p:tgtEl>
                                          <p:spTgt spid="129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>
                      <p:stCondLst>
                        <p:cond delay="indefinite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96532E-6 L 2.77778E-6 0.03144 " pathEditMode="relative" ptsTypes="AA">
                                      <p:cBhvr>
                                        <p:cTn id="628" dur="2000" fill="hold"/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7" fill="hold">
                      <p:stCondLst>
                        <p:cond delay="indefinite"/>
                      </p:stCondLst>
                      <p:childTnLst>
                        <p:par>
                          <p:cTn id="638" fill="hold">
                            <p:stCondLst>
                              <p:cond delay="0"/>
                            </p:stCondLst>
                            <p:childTnLst>
                              <p:par>
                                <p:cTn id="63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3144 L -8.33333E-7 -0.09434 " pathEditMode="relative" ptsTypes="AA">
                                      <p:cBhvr>
                                        <p:cTn id="640" dur="2000" fill="hold"/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>
                      <p:stCondLst>
                        <p:cond delay="indefinite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9434 L -8.33333E-7 0.15745 " pathEditMode="relative" ptsTypes="AA">
                                      <p:cBhvr>
                                        <p:cTn id="652" dur="2000" fill="hold"/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>
                      <p:stCondLst>
                        <p:cond delay="indefinite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26" presetClass="emp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0" dur="500" tmFilter="0, 0; .2, .5; .8, .5; 1, 0"/>
                                        <p:tgtEl>
                                          <p:spTgt spid="1290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1" dur="250" autoRev="1" fill="hold"/>
                                        <p:tgtEl>
                                          <p:spTgt spid="1290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62" presetID="26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3" dur="500" tmFilter="0, 0; .2, .5; .8, .5; 1, 0"/>
                                        <p:tgtEl>
                                          <p:spTgt spid="129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4" dur="250" autoRev="1" fill="hold"/>
                                        <p:tgtEl>
                                          <p:spTgt spid="129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6" presetID="1" presetClass="exit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4" grpId="0" animBg="1"/>
      <p:bldP spid="129034" grpId="1" animBg="1"/>
      <p:bldP spid="129030" grpId="0" animBg="1"/>
      <p:bldP spid="129030" grpId="1" animBg="1"/>
      <p:bldP spid="129030" grpId="2" animBg="1"/>
      <p:bldP spid="129030" grpId="3" animBg="1"/>
      <p:bldP spid="129030" grpId="4" animBg="1"/>
      <p:bldP spid="129030" grpId="5" animBg="1"/>
      <p:bldP spid="129036" grpId="0" animBg="1"/>
      <p:bldP spid="129038" grpId="0" animBg="1"/>
      <p:bldP spid="129039" grpId="0" animBg="1"/>
      <p:bldP spid="129040" grpId="0" animBg="1"/>
      <p:bldP spid="129041" grpId="0" animBg="1"/>
      <p:bldP spid="129041" grpId="1" animBg="1"/>
      <p:bldP spid="129042" grpId="0" animBg="1"/>
      <p:bldP spid="129044" grpId="0" animBg="1"/>
      <p:bldP spid="129044" grpId="1" animBg="1"/>
      <p:bldP spid="129044" grpId="2" animBg="1"/>
      <p:bldP spid="129044" grpId="3" animBg="1"/>
      <p:bldP spid="129044" grpId="4" animBg="1"/>
      <p:bldP spid="129044" grpId="5" animBg="1"/>
      <p:bldP spid="129044" grpId="6" animBg="1"/>
      <p:bldP spid="129044" grpId="7" animBg="1"/>
      <p:bldP spid="129044" grpId="8" animBg="1"/>
      <p:bldP spid="129045" grpId="0" animBg="1"/>
      <p:bldP spid="129045" grpId="1" animBg="1"/>
      <p:bldP spid="129045" grpId="2" animBg="1"/>
      <p:bldP spid="129045" grpId="3" animBg="1"/>
      <p:bldP spid="129045" grpId="4" animBg="1"/>
      <p:bldP spid="129045" grpId="5" animBg="1"/>
      <p:bldP spid="129045" grpId="6" animBg="1"/>
      <p:bldP spid="129045" grpId="7" animBg="1"/>
      <p:bldP spid="129045" grpId="8" animBg="1"/>
      <p:bldP spid="129047" grpId="0" animBg="1"/>
      <p:bldP spid="129047" grpId="1" animBg="1"/>
      <p:bldP spid="129047" grpId="2" animBg="1"/>
      <p:bldP spid="129047" grpId="3" animBg="1"/>
      <p:bldP spid="129047" grpId="4" animBg="1"/>
      <p:bldP spid="129047" grpId="5" animBg="1"/>
      <p:bldP spid="129048" grpId="0" animBg="1"/>
      <p:bldP spid="129048" grpId="1" animBg="1"/>
      <p:bldP spid="129049" grpId="0" animBg="1"/>
      <p:bldP spid="129050" grpId="0" animBg="1"/>
      <p:bldP spid="129051" grpId="0" animBg="1"/>
      <p:bldP spid="129051" grpId="1" animBg="1"/>
      <p:bldP spid="129051" grpId="2" animBg="1"/>
      <p:bldP spid="129051" grpId="3" animBg="1"/>
      <p:bldP spid="129051" grpId="4" animBg="1"/>
      <p:bldP spid="129051" grpId="5" animBg="1"/>
      <p:bldP spid="129051" grpId="6" animBg="1"/>
      <p:bldP spid="129051" grpId="7" animBg="1"/>
      <p:bldP spid="129051" grpId="8" animBg="1"/>
      <p:bldP spid="129051" grpId="9" animBg="1"/>
      <p:bldP spid="129051" grpId="10" animBg="1"/>
      <p:bldP spid="129051" grpId="11" animBg="1"/>
      <p:bldP spid="129051" grpId="12" animBg="1"/>
      <p:bldP spid="129052" grpId="0" animBg="1"/>
      <p:bldP spid="129052" grpId="1" animBg="1"/>
      <p:bldP spid="129052" grpId="2" animBg="1"/>
      <p:bldP spid="129052" grpId="3" animBg="1"/>
      <p:bldP spid="129052" grpId="4" animBg="1"/>
      <p:bldP spid="129052" grpId="5" animBg="1"/>
      <p:bldP spid="129052" grpId="6" animBg="1"/>
      <p:bldP spid="129052" grpId="7" animBg="1"/>
      <p:bldP spid="129052" grpId="8" animBg="1"/>
      <p:bldP spid="129052" grpId="9" animBg="1"/>
      <p:bldP spid="129052" grpId="10" animBg="1"/>
      <p:bldP spid="129052" grpId="11" animBg="1"/>
      <p:bldP spid="129053" grpId="0" animBg="1"/>
      <p:bldP spid="129053" grpId="1" animBg="1"/>
      <p:bldP spid="129053" grpId="2" animBg="1"/>
      <p:bldP spid="129053" grpId="3" animBg="1"/>
      <p:bldP spid="129053" grpId="4" animBg="1"/>
      <p:bldP spid="129058" grpId="0" animBg="1"/>
      <p:bldP spid="129060" grpId="0" animBg="1"/>
      <p:bldP spid="129060" grpId="1" animBg="1"/>
      <p:bldP spid="129061" grpId="0" animBg="1"/>
      <p:bldP spid="129065" grpId="0" animBg="1"/>
      <p:bldP spid="129065" grpId="1" animBg="1"/>
      <p:bldP spid="129067" grpId="0" animBg="1"/>
      <p:bldP spid="129068" grpId="0" animBg="1"/>
      <p:bldP spid="129070" grpId="0" animBg="1"/>
      <p:bldP spid="129070" grpId="1" animBg="1"/>
      <p:bldP spid="129070" grpId="2" animBg="1"/>
      <p:bldP spid="129070" grpId="3" animBg="1"/>
      <p:bldP spid="129070" grpId="4" animBg="1"/>
      <p:bldP spid="129071" grpId="0" animBg="1"/>
      <p:bldP spid="129071" grpId="1" animBg="1"/>
      <p:bldP spid="129071" grpId="2" animBg="1"/>
      <p:bldP spid="129071" grpId="3" animBg="1"/>
      <p:bldP spid="129071" grpId="4" animBg="1"/>
      <p:bldP spid="129072" grpId="0" animBg="1"/>
      <p:bldP spid="129077" grpId="0" animBg="1"/>
      <p:bldP spid="129077" grpId="1" animBg="1"/>
      <p:bldP spid="129077" grpId="2" animBg="1"/>
      <p:bldP spid="129077" grpId="3" animBg="1"/>
      <p:bldP spid="129077" grpId="4" animBg="1"/>
      <p:bldP spid="129079" grpId="0" animBg="1"/>
      <p:bldP spid="129079" grpId="1" animBg="1"/>
      <p:bldP spid="129080" grpId="0" animBg="1"/>
      <p:bldP spid="129081" grpId="0" animBg="1"/>
      <p:bldP spid="129081" grpId="1" animBg="1"/>
      <p:bldP spid="129081" grpId="2" animBg="1"/>
      <p:bldP spid="129081" grpId="3" animBg="1"/>
      <p:bldP spid="129081" grpId="4" animBg="1"/>
      <p:bldP spid="129082" grpId="0" animBg="1"/>
      <p:bldP spid="129082" grpId="1" animBg="1"/>
      <p:bldP spid="129084" grpId="0" animBg="1"/>
      <p:bldP spid="129085" grpId="0" animBg="1"/>
      <p:bldP spid="129085" grpId="1" animBg="1"/>
      <p:bldP spid="129086" grpId="0" animBg="1"/>
      <p:bldP spid="129087" grpId="0" animBg="1"/>
      <p:bldP spid="129088" grpId="0" animBg="1"/>
      <p:bldP spid="129088" grpId="1" animBg="1"/>
      <p:bldP spid="129089" grpId="0" animBg="1"/>
      <p:bldP spid="129089" grpId="1" animBg="1"/>
      <p:bldP spid="129089" grpId="2" animBg="1"/>
      <p:bldP spid="129089" grpId="3" animBg="1"/>
      <p:bldP spid="129089" grpId="4" animBg="1"/>
      <p:bldP spid="129089" grpId="5" animBg="1"/>
      <p:bldP spid="129090" grpId="0" animBg="1"/>
      <p:bldP spid="129090" grpId="1" animBg="1"/>
      <p:bldP spid="129091" grpId="0" animBg="1"/>
      <p:bldP spid="129092" grpId="0" animBg="1"/>
      <p:bldP spid="129093" grpId="0" animBg="1"/>
      <p:bldP spid="129093" grpId="1" animBg="1"/>
      <p:bldP spid="129093" grpId="2" animBg="1"/>
      <p:bldP spid="129093" grpId="3" animBg="1"/>
      <p:bldP spid="129093" grpId="4" animBg="1"/>
      <p:bldP spid="129094" grpId="0" animBg="1"/>
      <p:bldP spid="129095" grpId="0" animBg="1"/>
      <p:bldP spid="129095" grpId="1" animBg="1"/>
      <p:bldP spid="129095" grpId="2" animBg="1"/>
      <p:bldP spid="129095" grpId="3" animBg="1"/>
      <p:bldP spid="129095" grpId="4" animBg="1"/>
      <p:bldP spid="129096" grpId="0" animBg="1"/>
      <p:bldP spid="129096" grpId="1" animBg="1"/>
      <p:bldP spid="129097" grpId="0" animBg="1"/>
      <p:bldP spid="129098" grpId="0" animBg="1"/>
      <p:bldP spid="129098" grpId="1" animBg="1"/>
      <p:bldP spid="129099" grpId="0" animBg="1"/>
      <p:bldP spid="129100" grpId="0" animBg="1"/>
      <p:bldP spid="129101" grpId="0" animBg="1"/>
      <p:bldP spid="129101" grpId="1" animBg="1"/>
      <p:bldP spid="129101" grpId="2" animBg="1"/>
      <p:bldP spid="129101" grpId="3" animBg="1"/>
      <p:bldP spid="129101" grpId="4" animBg="1"/>
      <p:bldP spid="129102" grpId="0" animBg="1"/>
      <p:bldP spid="129103" grpId="0" animBg="1"/>
      <p:bldP spid="129103" grpId="1" animBg="1"/>
      <p:bldP spid="129103" grpId="2" animBg="1"/>
      <p:bldP spid="129103" grpId="3" animBg="1"/>
      <p:bldP spid="129103" grpId="4" animBg="1"/>
      <p:bldP spid="129104" grpId="0" animBg="1"/>
      <p:bldP spid="129104" grpId="1" animBg="1"/>
      <p:bldP spid="129105" grpId="0" animBg="1"/>
      <p:bldP spid="129106" grpId="0" animBg="1"/>
      <p:bldP spid="129106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052513"/>
            <a:ext cx="6705600" cy="4800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a-IR" b="1" smtClean="0">
                <a:solidFill>
                  <a:srgbClr val="FF0000"/>
                </a:solidFill>
              </a:rPr>
              <a:t>مثال مولد جايگشت بازگشتي</a:t>
            </a:r>
            <a:endParaRPr lang="zh-TW" altLang="en-US" b="1" smtClean="0">
              <a:solidFill>
                <a:srgbClr val="FF0000"/>
              </a:solidFill>
              <a:ea typeface="新細明體" charset="-120"/>
            </a:endParaRPr>
          </a:p>
        </p:txBody>
      </p:sp>
      <p:pic>
        <p:nvPicPr>
          <p:cNvPr id="44035" name="Picture 4" descr="program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360"/>
          <a:stretch>
            <a:fillRect/>
          </a:stretch>
        </p:blipFill>
        <p:spPr bwMode="auto">
          <a:xfrm>
            <a:off x="179388" y="1916113"/>
            <a:ext cx="6577012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911975" y="214313"/>
            <a:ext cx="2232025" cy="637063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altLang="zh-TW" sz="1200" b="1" dirty="0">
                <a:latin typeface="Lucida Console" pitchFamily="49" charset="0"/>
              </a:rPr>
              <a:t>lv0 perm: </a:t>
            </a:r>
            <a:r>
              <a:rPr lang="en-US" altLang="zh-TW" sz="1200" b="1" dirty="0" err="1">
                <a:latin typeface="Lucida Console" pitchFamily="49" charset="0"/>
              </a:rPr>
              <a:t>i</a:t>
            </a:r>
            <a:r>
              <a:rPr lang="en-US" altLang="zh-TW" sz="1200" b="1" dirty="0">
                <a:latin typeface="Lucida Console" pitchFamily="49" charset="0"/>
              </a:rPr>
              <a:t>=0, n=2 </a:t>
            </a:r>
            <a:r>
              <a:rPr lang="en-US" altLang="zh-TW" sz="1200" b="1" dirty="0" err="1">
                <a:latin typeface="Lucida Console" pitchFamily="49" charset="0"/>
              </a:rPr>
              <a:t>abc</a:t>
            </a:r>
            <a:endParaRPr lang="en-US" altLang="zh-TW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latin typeface="Lucida Console" pitchFamily="49" charset="0"/>
              </a:rPr>
              <a:t>lv0 SWAP: </a:t>
            </a:r>
            <a:r>
              <a:rPr lang="en-US" altLang="zh-TW" sz="1200" b="1" dirty="0" err="1">
                <a:latin typeface="Lucida Console" pitchFamily="49" charset="0"/>
              </a:rPr>
              <a:t>i</a:t>
            </a:r>
            <a:r>
              <a:rPr lang="en-US" altLang="zh-TW" sz="1200" b="1" dirty="0">
                <a:latin typeface="Lucida Console" pitchFamily="49" charset="0"/>
              </a:rPr>
              <a:t>=0, j=0 </a:t>
            </a:r>
            <a:r>
              <a:rPr lang="en-US" altLang="zh-TW" sz="1200" b="1" u="sng" dirty="0" err="1">
                <a:latin typeface="Lucida Console" pitchFamily="49" charset="0"/>
              </a:rPr>
              <a:t>a</a:t>
            </a:r>
            <a:r>
              <a:rPr lang="en-US" altLang="zh-TW" sz="1200" b="1" dirty="0" err="1">
                <a:latin typeface="Lucida Console" pitchFamily="49" charset="0"/>
              </a:rPr>
              <a:t>bc</a:t>
            </a:r>
            <a:endParaRPr lang="en-US" altLang="zh-TW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perm: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n=2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abc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j=1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lv2 perm: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=2, n=2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abc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print: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abc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j=1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bc</a:t>
            </a:r>
            <a:endParaRPr lang="en-US" altLang="zh-TW" sz="1200" b="1" u="sng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lv2 perm: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=2, n=2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acb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print: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acb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cb</a:t>
            </a:r>
            <a:endParaRPr lang="en-US" altLang="zh-TW" sz="1200" b="1" u="sng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latin typeface="Lucida Console" pitchFamily="49" charset="0"/>
              </a:rPr>
              <a:t>lv0 SWAP: </a:t>
            </a:r>
            <a:r>
              <a:rPr lang="en-US" altLang="zh-TW" sz="1200" b="1" dirty="0" err="1">
                <a:latin typeface="Lucida Console" pitchFamily="49" charset="0"/>
              </a:rPr>
              <a:t>i</a:t>
            </a:r>
            <a:r>
              <a:rPr lang="en-US" altLang="zh-TW" sz="1200" b="1" dirty="0">
                <a:latin typeface="Lucida Console" pitchFamily="49" charset="0"/>
              </a:rPr>
              <a:t>=0, j=0 </a:t>
            </a:r>
            <a:r>
              <a:rPr lang="en-US" altLang="zh-TW" sz="1200" b="1" u="sng" dirty="0" err="1">
                <a:latin typeface="Lucida Console" pitchFamily="49" charset="0"/>
              </a:rPr>
              <a:t>a</a:t>
            </a:r>
            <a:r>
              <a:rPr lang="en-US" altLang="zh-TW" sz="1200" b="1" dirty="0" err="1">
                <a:latin typeface="Lucida Console" pitchFamily="49" charset="0"/>
              </a:rPr>
              <a:t>bc</a:t>
            </a:r>
            <a:endParaRPr lang="en-US" altLang="zh-TW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latin typeface="Lucida Console" pitchFamily="49" charset="0"/>
              </a:rPr>
              <a:t>lv0 SWAP: </a:t>
            </a:r>
            <a:r>
              <a:rPr lang="en-US" altLang="zh-TW" sz="1200" b="1" dirty="0" err="1">
                <a:latin typeface="Lucida Console" pitchFamily="49" charset="0"/>
              </a:rPr>
              <a:t>i</a:t>
            </a:r>
            <a:r>
              <a:rPr lang="en-US" altLang="zh-TW" sz="1200" b="1" dirty="0">
                <a:latin typeface="Lucida Console" pitchFamily="49" charset="0"/>
              </a:rPr>
              <a:t>=0, j=1 </a:t>
            </a:r>
            <a:r>
              <a:rPr lang="en-US" altLang="zh-TW" sz="1200" b="1" u="sng" dirty="0" err="1">
                <a:latin typeface="Lucida Console" pitchFamily="49" charset="0"/>
              </a:rPr>
              <a:t>ab</a:t>
            </a:r>
            <a:r>
              <a:rPr lang="en-US" altLang="zh-TW" sz="1200" b="1" dirty="0" err="1">
                <a:latin typeface="Lucida Console" pitchFamily="49" charset="0"/>
              </a:rPr>
              <a:t>c</a:t>
            </a:r>
            <a:endParaRPr lang="en-US" altLang="zh-TW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perm: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n=2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bac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j=1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lv2 perm: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=2, n=2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bac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print: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bac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j=1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ac</a:t>
            </a:r>
            <a:endParaRPr lang="en-US" altLang="zh-TW" sz="1200" b="1" u="sng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lv2 perm: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=2, n=2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bca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print: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bca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ca</a:t>
            </a:r>
            <a:endParaRPr lang="en-US" altLang="zh-TW" sz="1200" b="1" u="sng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latin typeface="Lucida Console" pitchFamily="49" charset="0"/>
              </a:rPr>
              <a:t>lv0 SWAP: </a:t>
            </a:r>
            <a:r>
              <a:rPr lang="en-US" altLang="zh-TW" sz="1200" b="1" dirty="0" err="1">
                <a:latin typeface="Lucida Console" pitchFamily="49" charset="0"/>
              </a:rPr>
              <a:t>i</a:t>
            </a:r>
            <a:r>
              <a:rPr lang="en-US" altLang="zh-TW" sz="1200" b="1" dirty="0">
                <a:latin typeface="Lucida Console" pitchFamily="49" charset="0"/>
              </a:rPr>
              <a:t>=0, j=1 </a:t>
            </a:r>
            <a:r>
              <a:rPr lang="en-US" altLang="zh-TW" sz="1200" b="1" u="sng" dirty="0" err="1">
                <a:latin typeface="Lucida Console" pitchFamily="49" charset="0"/>
              </a:rPr>
              <a:t>ba</a:t>
            </a:r>
            <a:r>
              <a:rPr lang="en-US" altLang="zh-TW" sz="1200" b="1" dirty="0" err="1">
                <a:latin typeface="Lucida Console" pitchFamily="49" charset="0"/>
              </a:rPr>
              <a:t>c</a:t>
            </a:r>
            <a:endParaRPr lang="en-US" altLang="zh-TW" sz="1200" b="1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latin typeface="Lucida Console" pitchFamily="49" charset="0"/>
              </a:rPr>
              <a:t>lv0 SWAP: </a:t>
            </a:r>
            <a:r>
              <a:rPr lang="en-US" altLang="zh-TW" sz="1200" b="1" dirty="0" err="1">
                <a:latin typeface="Lucida Console" pitchFamily="49" charset="0"/>
              </a:rPr>
              <a:t>i</a:t>
            </a:r>
            <a:r>
              <a:rPr lang="en-US" altLang="zh-TW" sz="1200" b="1" dirty="0">
                <a:latin typeface="Lucida Console" pitchFamily="49" charset="0"/>
              </a:rPr>
              <a:t>=0, j=2 </a:t>
            </a:r>
            <a:r>
              <a:rPr lang="en-US" altLang="zh-TW" sz="1200" b="1" u="sng" dirty="0" err="1">
                <a:latin typeface="Lucida Console" pitchFamily="49" charset="0"/>
              </a:rPr>
              <a:t>a</a:t>
            </a:r>
            <a:r>
              <a:rPr lang="en-US" altLang="zh-TW" sz="1200" b="1" dirty="0" err="1">
                <a:latin typeface="Lucida Console" pitchFamily="49" charset="0"/>
              </a:rPr>
              <a:t>b</a:t>
            </a:r>
            <a:r>
              <a:rPr lang="en-US" altLang="zh-TW" sz="1200" b="1" u="sng" dirty="0" err="1">
                <a:latin typeface="Lucida Console" pitchFamily="49" charset="0"/>
              </a:rPr>
              <a:t>c</a:t>
            </a:r>
            <a:endParaRPr lang="en-US" altLang="zh-TW" sz="1200" b="1" u="sng" dirty="0"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perm: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n=2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cba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j=1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lv2 perm: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=2, n=2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cba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print: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cba</a:t>
            </a:r>
            <a:endParaRPr lang="en-US" altLang="zh-TW" sz="1200" b="1" dirty="0">
              <a:solidFill>
                <a:srgbClr val="FFFF0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j=1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b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a</a:t>
            </a:r>
            <a:endParaRPr lang="en-US" altLang="zh-TW" sz="1200" b="1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j=2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c</a:t>
            </a:r>
            <a:r>
              <a:rPr lang="en-US" altLang="zh-TW" sz="1200" b="1" u="sng" dirty="0" err="1">
                <a:solidFill>
                  <a:srgbClr val="EED410"/>
                </a:solidFill>
                <a:latin typeface="Lucida Console" pitchFamily="49" charset="0"/>
              </a:rPr>
              <a:t>ba</a:t>
            </a:r>
            <a:endParaRPr lang="en-US" altLang="zh-TW" sz="1200" b="1" u="sng" dirty="0">
              <a:solidFill>
                <a:srgbClr val="EED410"/>
              </a:solidFill>
              <a:latin typeface="Lucida Console" pitchFamily="49" charset="0"/>
            </a:endParaRP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lv2 perm: </a:t>
            </a:r>
            <a:r>
              <a:rPr lang="en-US" altLang="zh-TW" sz="1200" b="1" dirty="0" err="1">
                <a:solidFill>
                  <a:srgbClr val="FFFF0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=2, n=2 cab</a:t>
            </a:r>
          </a:p>
          <a:p>
            <a:pPr algn="l" rtl="0">
              <a:defRPr/>
            </a:pPr>
            <a:r>
              <a:rPr lang="en-US" altLang="zh-TW" sz="1200" b="1" dirty="0">
                <a:solidFill>
                  <a:srgbClr val="FFFF00"/>
                </a:solidFill>
                <a:latin typeface="Lucida Console" pitchFamily="49" charset="0"/>
              </a:rPr>
              <a:t>print: cab</a:t>
            </a:r>
          </a:p>
          <a:p>
            <a:pPr algn="l" rtl="0">
              <a:defRPr/>
            </a:pP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lv1 SWAP: </a:t>
            </a:r>
            <a:r>
              <a:rPr lang="en-US" altLang="zh-TW" sz="1200" b="1" dirty="0" err="1">
                <a:solidFill>
                  <a:srgbClr val="EED410"/>
                </a:solidFill>
                <a:latin typeface="Lucida Console" pitchFamily="49" charset="0"/>
              </a:rPr>
              <a:t>i</a:t>
            </a:r>
            <a:r>
              <a:rPr lang="en-US" altLang="zh-TW" sz="1200" b="1" dirty="0">
                <a:solidFill>
                  <a:srgbClr val="EED410"/>
                </a:solidFill>
                <a:latin typeface="Lucida Console" pitchFamily="49" charset="0"/>
              </a:rPr>
              <a:t>=1, j=2 c</a:t>
            </a:r>
            <a:r>
              <a:rPr lang="en-US" altLang="zh-TW" sz="1200" b="1" u="sng" dirty="0">
                <a:solidFill>
                  <a:srgbClr val="EED410"/>
                </a:solidFill>
                <a:latin typeface="Lucida Console" pitchFamily="49" charset="0"/>
              </a:rPr>
              <a:t>ab</a:t>
            </a:r>
          </a:p>
          <a:p>
            <a:pPr algn="l" rtl="0">
              <a:defRPr/>
            </a:pPr>
            <a:r>
              <a:rPr lang="en-US" altLang="zh-TW" sz="1200" b="1" dirty="0">
                <a:latin typeface="Lucida Console" pitchFamily="49" charset="0"/>
              </a:rPr>
              <a:t>lv0 SWAP: </a:t>
            </a:r>
            <a:r>
              <a:rPr lang="en-US" altLang="zh-TW" sz="1200" b="1" dirty="0" err="1">
                <a:latin typeface="Lucida Console" pitchFamily="49" charset="0"/>
              </a:rPr>
              <a:t>i</a:t>
            </a:r>
            <a:r>
              <a:rPr lang="en-US" altLang="zh-TW" sz="1200" b="1" dirty="0">
                <a:latin typeface="Lucida Console" pitchFamily="49" charset="0"/>
              </a:rPr>
              <a:t>=0, j=2 </a:t>
            </a:r>
            <a:r>
              <a:rPr lang="en-US" altLang="zh-TW" sz="1200" b="1" u="sng" dirty="0" err="1">
                <a:latin typeface="Lucida Console" pitchFamily="49" charset="0"/>
              </a:rPr>
              <a:t>c</a:t>
            </a:r>
            <a:r>
              <a:rPr lang="en-US" altLang="zh-TW" sz="1200" b="1" dirty="0" err="1">
                <a:latin typeface="Lucida Console" pitchFamily="49" charset="0"/>
              </a:rPr>
              <a:t>b</a:t>
            </a:r>
            <a:r>
              <a:rPr lang="en-US" altLang="zh-TW" sz="1200" b="1" u="sng" dirty="0" err="1">
                <a:latin typeface="Lucida Console" pitchFamily="49" charset="0"/>
              </a:rPr>
              <a:t>a</a:t>
            </a:r>
            <a:endParaRPr lang="zh-TW" altLang="en-US" sz="1200" b="1" u="sng" dirty="0">
              <a:latin typeface="Lucida Console" pitchFamily="49" charset="0"/>
            </a:endParaRPr>
          </a:p>
        </p:txBody>
      </p:sp>
      <p:sp>
        <p:nvSpPr>
          <p:cNvPr id="4403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مثال الگوريتم جستجوي دودويي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694072-A4C2-4ABF-BD26-C9C4F159698D}" type="slidenum">
              <a:rPr lang="ar-SA" smtClean="0"/>
              <a:pPr/>
              <a:t>38</a:t>
            </a:fld>
            <a:endParaRPr lang="en-US" smtClean="0"/>
          </a:p>
        </p:txBody>
      </p:sp>
      <p:sp>
        <p:nvSpPr>
          <p:cNvPr id="8" name="TextBox 7"/>
          <p:cNvSpPr txBox="1"/>
          <p:nvPr/>
        </p:nvSpPr>
        <p:spPr>
          <a:xfrm>
            <a:off x="774700" y="1887526"/>
            <a:ext cx="7581900" cy="3216265"/>
          </a:xfrm>
          <a:prstGeom prst="rect">
            <a:avLst/>
          </a:prstGeom>
          <a:noFill/>
        </p:spPr>
        <p:txBody>
          <a:bodyPr rtlCol="1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700" b="1" kern="0" dirty="0">
              <a:solidFill>
                <a:srgbClr val="0070C0"/>
              </a:solidFill>
            </a:endParaRP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int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binsearch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(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int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 list [ ] ،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int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searchnum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،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int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 n)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{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/* search  list [0] &lt;=  list [1] &lt;=  … &lt;=list [ n-1 ]  for 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searchnum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 Return  its  position  if  found . Otherwise  return  -1  */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for  (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int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left=0, right=n-1;    left&lt;=right;   )  {	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	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int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middle = ( left + right ) / 2 ;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	switch  ( COMPARE ( list [ middle ] ،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searchnum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))  {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 		case -1 :  left= middle +1; break; 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		case 0 :  return  middle ;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		case 1 :  right=middle -1; break;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	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return  -1 ; //not found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}</a:t>
            </a:r>
            <a:endParaRPr lang="fa-IR" sz="900" b="1" kern="0" dirty="0">
              <a:solidFill>
                <a:sysClr val="windowText" lastClr="000000"/>
              </a:solidFill>
              <a:cs typeface="B Roy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761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 الگوريتم جستجوي </a:t>
            </a:r>
            <a:r>
              <a:rPr lang="fa-IR" dirty="0" smtClean="0">
                <a:cs typeface="B Zar" panose="00000400000000000000" pitchFamily="2" charset="-78"/>
              </a:rPr>
              <a:t>دودويي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D59B47-BCE4-49FD-9FE3-BBB768776D82}" type="slidenum">
              <a:rPr lang="ar-SA" smtClean="0"/>
              <a:pPr/>
              <a:t>39</a:t>
            </a:fld>
            <a:endParaRPr lang="en-US" smtClean="0"/>
          </a:p>
        </p:txBody>
      </p:sp>
      <p:sp>
        <p:nvSpPr>
          <p:cNvPr id="8" name="TextBox 7"/>
          <p:cNvSpPr txBox="1"/>
          <p:nvPr/>
        </p:nvSpPr>
        <p:spPr>
          <a:xfrm>
            <a:off x="774700" y="1989126"/>
            <a:ext cx="7581900" cy="3862596"/>
          </a:xfrm>
          <a:prstGeom prst="rect">
            <a:avLst/>
          </a:prstGeom>
          <a:noFill/>
        </p:spPr>
        <p:txBody>
          <a:bodyPr rtlCol="1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fa-IR" sz="700" b="1" kern="0" dirty="0">
              <a:solidFill>
                <a:srgbClr val="0070C0"/>
              </a:solidFill>
            </a:endParaRP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int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binsearch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(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int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 list [ ] ،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int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searchnum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،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int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 left ،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int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 right )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{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/* search  list [0] &lt;=  list [1] &lt;=  … &lt;=list [ n-1 ]  for 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searchnum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 Return  its  position  if  found . Otherwise  return  -1  */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int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 middle ;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if (left &lt;= right )  {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	middle = ( left + right ) / 2 ;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	switch  ( COMPARE ( list [ middle ] ،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searchnum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))  {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 		case -1 :  return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binsearch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( list ،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searchnum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، 					middle +1 ، right ); 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		case 0 :  return  middle ;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		case 1 :  return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binsearch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( list ، </a:t>
            </a:r>
            <a:r>
              <a:rPr lang="en-US" sz="1400" b="1" kern="0" dirty="0" err="1">
                <a:solidFill>
                  <a:sysClr val="windowText" lastClr="000000"/>
                </a:solidFill>
                <a:cs typeface="Tahoma" pitchFamily="34" charset="0"/>
              </a:rPr>
              <a:t>searchnum</a:t>
            </a: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 ، left ، 					middle -1 ) ;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	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}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	return  -1 ;</a:t>
            </a:r>
          </a:p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ysClr val="windowText" lastClr="000000"/>
                </a:solidFill>
                <a:cs typeface="Tahoma" pitchFamily="34" charset="0"/>
              </a:rPr>
              <a:t>}</a:t>
            </a:r>
            <a:endParaRPr lang="fa-IR" sz="900" b="1" kern="0" dirty="0">
              <a:solidFill>
                <a:sysClr val="windowText" lastClr="000000"/>
              </a:solidFill>
              <a:cs typeface="B Roy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737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خصوصيات الگوريتم</a:t>
            </a:r>
          </a:p>
        </p:txBody>
      </p:sp>
      <p:sp>
        <p:nvSpPr>
          <p:cNvPr id="1433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504950" y="1619250"/>
            <a:ext cx="7105650" cy="4114800"/>
          </a:xfrm>
        </p:spPr>
        <p:txBody>
          <a:bodyPr>
            <a:normAutofit fontScale="92500"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cs typeface="B Zar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ورودي</a:t>
            </a:r>
            <a:r>
              <a:rPr lang="fa-IR" sz="2400" dirty="0" smtClean="0">
                <a:solidFill>
                  <a:srgbClr val="371F7B"/>
                </a:solidFill>
                <a:cs typeface="B Zar" panose="00000400000000000000" pitchFamily="2" charset="-78"/>
              </a:rPr>
              <a:t>:</a:t>
            </a:r>
            <a:r>
              <a:rPr lang="fa-IR" sz="2400" dirty="0" smtClean="0">
                <a:cs typeface="B Zar" panose="00000400000000000000" pitchFamily="2" charset="-78"/>
              </a:rPr>
              <a:t> يک الگوريتم مي تواند هيچ يا چندين کميت ورودي داشته باشد</a:t>
            </a:r>
            <a:endParaRPr lang="fa-IR" sz="2800" dirty="0" smtClean="0">
              <a:cs typeface="B Zar" panose="00000400000000000000" pitchFamily="2" charset="-78"/>
            </a:endParaRP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cs typeface="B Zar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خروجي:</a:t>
            </a:r>
            <a:r>
              <a:rPr lang="fa-IR" sz="2400" dirty="0" smtClean="0">
                <a:cs typeface="B Zar" panose="00000400000000000000" pitchFamily="2" charset="-78"/>
              </a:rPr>
              <a:t> الگوريتم بايستي حداقل يک کميت به عنوان خروجي داشته باشد.</a:t>
            </a:r>
            <a:endParaRPr lang="fa-IR" sz="2800" dirty="0" smtClean="0">
              <a:cs typeface="B Zar" panose="00000400000000000000" pitchFamily="2" charset="-78"/>
            </a:endParaRP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cs typeface="B Zar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قطعيت (عدم ابهام):</a:t>
            </a:r>
            <a:r>
              <a:rPr lang="fa-IR" sz="2400" dirty="0" smtClean="0">
                <a:cs typeface="B Zar" panose="00000400000000000000" pitchFamily="2" charset="-78"/>
              </a:rPr>
              <a:t> هر دستورالعمل بايد واضح و بدون ابهام باشد.</a:t>
            </a:r>
            <a:endParaRPr lang="fa-IR" sz="2800" dirty="0" smtClean="0">
              <a:cs typeface="B Zar" panose="00000400000000000000" pitchFamily="2" charset="-78"/>
            </a:endParaRP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cs typeface="B Zar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کارايي (انجام پذير بودن):</a:t>
            </a:r>
            <a:r>
              <a:rPr lang="fa-IR" sz="2400" dirty="0" smtClean="0">
                <a:cs typeface="B Zar" panose="00000400000000000000" pitchFamily="2" charset="-78"/>
              </a:rPr>
              <a:t> هر دستورالعمل بايد به قدر کافي ساده و ابتدايي باشد به گونه اي که با استفاده از قلم و کاغذ بتوان آن را با دست نيز اجرا نمود.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a-IR" sz="2800" dirty="0" smtClean="0">
                <a:solidFill>
                  <a:srgbClr val="371F7B"/>
                </a:solidFill>
                <a:cs typeface="B Zar" panose="00000400000000000000" pitchFamily="2" charset="-78"/>
              </a:rPr>
              <a:t>محدوديت (پايان پذير بودن):</a:t>
            </a:r>
            <a:r>
              <a:rPr lang="fa-IR" sz="2400" dirty="0" smtClean="0">
                <a:cs typeface="B Zar" panose="00000400000000000000" pitchFamily="2" charset="-78"/>
              </a:rPr>
              <a:t> براي تمام حالات ، الگوريتم بايد پس از طي مراحل محدودي خاتمه يابد.</a:t>
            </a:r>
          </a:p>
          <a:p>
            <a:endParaRPr lang="fa-IR" sz="2400" dirty="0" smtClean="0">
              <a:cs typeface="B Zar" panose="00000400000000000000" pitchFamily="2" charset="-7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001EDF-B24A-480E-A696-01B31DE263D0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08000" y="1665288"/>
            <a:ext cx="1073150" cy="3440112"/>
            <a:chOff x="508001" y="1665288"/>
            <a:chExt cx="1073149" cy="3440112"/>
          </a:xfrm>
        </p:grpSpPr>
        <p:sp>
          <p:nvSpPr>
            <p:cNvPr id="14343" name="AutoShape 31"/>
            <p:cNvSpPr>
              <a:spLocks/>
            </p:cNvSpPr>
            <p:nvPr/>
          </p:nvSpPr>
          <p:spPr bwMode="auto">
            <a:xfrm>
              <a:off x="1411288" y="1665288"/>
              <a:ext cx="169862" cy="3440112"/>
            </a:xfrm>
            <a:prstGeom prst="leftBrace">
              <a:avLst>
                <a:gd name="adj1" fmla="val 6628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7" name="Text Box 33"/>
            <p:cNvSpPr txBox="1">
              <a:spLocks noChangeArrowheads="1"/>
            </p:cNvSpPr>
            <p:nvPr/>
          </p:nvSpPr>
          <p:spPr bwMode="auto">
            <a:xfrm>
              <a:off x="508001" y="3216275"/>
              <a:ext cx="800099" cy="4619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a-IR" sz="2400" dirty="0">
                  <a:solidFill>
                    <a:srgbClr val="800000"/>
                  </a:solidFill>
                  <a:latin typeface="+mn-lt"/>
                  <a:cs typeface="B Zar" panose="00000400000000000000" pitchFamily="2" charset="-78"/>
                </a:rPr>
                <a:t>برنامه</a:t>
              </a:r>
              <a:endParaRPr lang="en-US" sz="2400" dirty="0">
                <a:solidFill>
                  <a:srgbClr val="800000"/>
                </a:solidFill>
                <a:latin typeface="+mn-lt"/>
                <a:cs typeface="B Zar" panose="00000400000000000000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/>
              <a:t>قضيه</a:t>
            </a:r>
          </a:p>
        </p:txBody>
      </p:sp>
      <p:sp>
        <p:nvSpPr>
          <p:cNvPr id="717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76300" y="1917700"/>
            <a:ext cx="7772400" cy="4114800"/>
          </a:xfrm>
        </p:spPr>
        <p:txBody>
          <a:bodyPr/>
          <a:lstStyle/>
          <a:p>
            <a:r>
              <a:rPr lang="fa-IR" sz="2400" smtClean="0"/>
              <a:t>فرض کنيد که تابع پيچيدگي </a:t>
            </a:r>
            <a:r>
              <a:rPr lang="en-US" sz="2400" smtClean="0"/>
              <a:t>t(n)</a:t>
            </a:r>
            <a:r>
              <a:rPr lang="fa-IR" sz="2400" smtClean="0"/>
              <a:t> يک تابع غير نزولي به صورت زير است</a:t>
            </a:r>
          </a:p>
          <a:p>
            <a:endParaRPr lang="fa-IR" sz="2400" smtClean="0"/>
          </a:p>
          <a:p>
            <a:r>
              <a:rPr lang="fa-IR" sz="2400" smtClean="0"/>
              <a:t>که </a:t>
            </a:r>
            <a:r>
              <a:rPr lang="en-US" sz="2400" smtClean="0"/>
              <a:t>n&gt;1</a:t>
            </a:r>
            <a:r>
              <a:rPr lang="fa-IR" sz="2400" smtClean="0"/>
              <a:t> و </a:t>
            </a:r>
            <a:r>
              <a:rPr lang="en-US" sz="2400" smtClean="0"/>
              <a:t>n</a:t>
            </a:r>
            <a:r>
              <a:rPr lang="fa-IR" sz="2400" smtClean="0"/>
              <a:t> تواني از </a:t>
            </a:r>
            <a:r>
              <a:rPr lang="en-US" sz="2400" smtClean="0"/>
              <a:t>b</a:t>
            </a:r>
            <a:r>
              <a:rPr lang="fa-IR" sz="2400" smtClean="0"/>
              <a:t> و </a:t>
            </a:r>
            <a:r>
              <a:rPr lang="en-US" sz="2400" smtClean="0"/>
              <a:t>b&gt;=2</a:t>
            </a:r>
            <a:endParaRPr lang="fa-IR" sz="2400" smtClean="0"/>
          </a:p>
          <a:p>
            <a:r>
              <a:rPr lang="fa-IR" sz="2400" smtClean="0"/>
              <a:t> </a:t>
            </a:r>
            <a:r>
              <a:rPr lang="en-US" sz="2400" smtClean="0"/>
              <a:t>k&gt;=0</a:t>
            </a:r>
            <a:r>
              <a:rPr lang="fa-IR" sz="2400" smtClean="0"/>
              <a:t> جزء اعداد صحيح و </a:t>
            </a:r>
            <a:r>
              <a:rPr lang="en-US" sz="2400" smtClean="0"/>
              <a:t>a&gt;0</a:t>
            </a:r>
            <a:r>
              <a:rPr lang="fa-IR" sz="2400" smtClean="0"/>
              <a:t> و </a:t>
            </a:r>
            <a:r>
              <a:rPr lang="en-US" sz="2400" smtClean="0"/>
              <a:t>c&gt;0</a:t>
            </a:r>
            <a:r>
              <a:rPr lang="fa-IR" sz="2400" smtClean="0"/>
              <a:t> و </a:t>
            </a:r>
            <a:r>
              <a:rPr lang="en-US" sz="2400" smtClean="0"/>
              <a:t>d&gt;=0</a:t>
            </a:r>
            <a:r>
              <a:rPr lang="fa-IR" sz="2400" smtClean="0"/>
              <a:t> باشد </a:t>
            </a:r>
          </a:p>
          <a:p>
            <a:pPr>
              <a:buFontTx/>
              <a:buNone/>
            </a:pPr>
            <a:endParaRPr lang="fa-IR" sz="2400" smtClean="0"/>
          </a:p>
          <a:p>
            <a:endParaRPr lang="fa-IR" sz="24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کاشان- دانشکده مهندسی برق و کامپیوتر</a:t>
            </a:r>
            <a:endParaRPr lang="en-US" dirty="0"/>
          </a:p>
        </p:txBody>
      </p:sp>
      <p:sp>
        <p:nvSpPr>
          <p:cNvPr id="71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A4AEBF-725B-439C-8DF0-CF434CC8B621}" type="slidenum">
              <a:rPr lang="ar-SA" smtClean="0"/>
              <a:pPr/>
              <a:t>40</a:t>
            </a:fld>
            <a:endParaRPr lang="en-US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082675" y="2409825"/>
          <a:ext cx="2701925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3" imgW="1117440" imgH="545760" progId="Equation.DSMT4">
                  <p:embed/>
                </p:oleObj>
              </mc:Choice>
              <mc:Fallback>
                <p:oleObj name="Equation" r:id="rId3" imgW="1117440" imgH="5457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2409825"/>
                        <a:ext cx="2701925" cy="1163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3"/>
          <p:cNvGraphicFramePr>
            <a:graphicFrameLocks noChangeAspect="1"/>
          </p:cNvGraphicFramePr>
          <p:nvPr/>
        </p:nvGraphicFramePr>
        <p:xfrm>
          <a:off x="1155700" y="4435475"/>
          <a:ext cx="5600700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5" imgW="1866600" imgH="647640" progId="Equation.DSMT4">
                  <p:embed/>
                </p:oleObj>
              </mc:Choice>
              <mc:Fallback>
                <p:oleObj name="Equation" r:id="rId5" imgW="1866600" imgH="647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4435475"/>
                        <a:ext cx="5600700" cy="171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ent Arrow 10"/>
          <p:cNvSpPr/>
          <p:nvPr/>
        </p:nvSpPr>
        <p:spPr bwMode="auto">
          <a:xfrm rot="10800000">
            <a:off x="6908800" y="4318000"/>
            <a:ext cx="749300" cy="1066800"/>
          </a:xfrm>
          <a:prstGeom prst="bentArrow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rtlCol="1" anchor="ctr">
            <a:spAutoFit/>
          </a:bodyPr>
          <a:lstStyle/>
          <a:p>
            <a:pPr marL="457200" indent="-457200"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ارزيابي يک برنامه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10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9BAB9B-1026-4DE0-8F7E-56AC021C511B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6" name="Text Box 30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4340225"/>
          </a:xfrm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fa-IR" sz="2400" dirty="0" smtClean="0">
                <a:cs typeface="B Zar" panose="00000400000000000000" pitchFamily="2" charset="-78"/>
              </a:rPr>
              <a:t>معيارها 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fa-IR" sz="2400" dirty="0" smtClean="0">
                <a:cs typeface="B Zar" panose="00000400000000000000" pitchFamily="2" charset="-78"/>
              </a:rPr>
              <a:t>آيا برنامه اهداف اصلي کاري را که مي خواهيم، انجام مي دهد؟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fa-IR" sz="2400" dirty="0" smtClean="0">
                <a:cs typeface="B Zar" panose="00000400000000000000" pitchFamily="2" charset="-78"/>
              </a:rPr>
              <a:t>آيا برنامه درست کار مي کند؟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fa-IR" sz="2400" dirty="0" smtClean="0">
                <a:cs typeface="B Zar" panose="00000400000000000000" pitchFamily="2" charset="-78"/>
              </a:rPr>
              <a:t> آيا برنامه مستند سازي شده است تا نحوه استفاده و طرز کار با آن مشخص شود؟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fa-IR" sz="2400" dirty="0" smtClean="0">
                <a:cs typeface="B Zar" panose="00000400000000000000" pitchFamily="2" charset="-78"/>
              </a:rPr>
              <a:t> آيا برنامه براي ايجاد واحدهاي منطقي ، به طور موثر از توابع استفاده مي کند؟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fa-IR" sz="2400" dirty="0" smtClean="0">
                <a:cs typeface="B Zar" panose="00000400000000000000" pitchFamily="2" charset="-78"/>
              </a:rPr>
              <a:t> آيا کد گذاري خوانا است؟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fa-IR" sz="2400" dirty="0" smtClean="0">
                <a:cs typeface="B Zar" panose="00000400000000000000" pitchFamily="2" charset="-78"/>
              </a:rPr>
              <a:t> آيا برنامه از حافظه اصلي و کمکي به طور موثري استفاده مي کند؟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fa-IR" sz="2400" dirty="0" smtClean="0">
                <a:cs typeface="B Zar" panose="00000400000000000000" pitchFamily="2" charset="-78"/>
              </a:rPr>
              <a:t> آيا زمان اجراي برنامه براي هدف شما قابل قبول است؟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5450" y="5245100"/>
            <a:ext cx="1631950" cy="838200"/>
            <a:chOff x="425451" y="5245099"/>
            <a:chExt cx="1631949" cy="838201"/>
          </a:xfrm>
        </p:grpSpPr>
        <p:sp>
          <p:nvSpPr>
            <p:cNvPr id="1032" name="AutoShape 31"/>
            <p:cNvSpPr>
              <a:spLocks/>
            </p:cNvSpPr>
            <p:nvPr/>
          </p:nvSpPr>
          <p:spPr bwMode="auto">
            <a:xfrm>
              <a:off x="1930400" y="5245099"/>
              <a:ext cx="127000" cy="838201"/>
            </a:xfrm>
            <a:prstGeom prst="leftBrace">
              <a:avLst>
                <a:gd name="adj1" fmla="val 66306"/>
                <a:gd name="adj2" fmla="val 50000"/>
              </a:avLst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425451" y="5486399"/>
              <a:ext cx="1530349" cy="3698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a-IR" sz="1800" b="1" dirty="0">
                  <a:solidFill>
                    <a:srgbClr val="800000"/>
                  </a:solidFill>
                  <a:cs typeface="+mj-cs"/>
                </a:rPr>
                <a:t>ساختمان داده</a:t>
              </a:r>
              <a:endParaRPr lang="en-US" sz="1800" b="1" dirty="0">
                <a:solidFill>
                  <a:srgbClr val="800000"/>
                </a:solidFill>
                <a:cs typeface="+mj-cs"/>
              </a:endParaRPr>
            </a:p>
          </p:txBody>
        </p:sp>
      </p:grpSp>
      <p:graphicFrame>
        <p:nvGraphicFramePr>
          <p:cNvPr id="25602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6873"/>
              </p:ext>
            </p:extLst>
          </p:nvPr>
        </p:nvGraphicFramePr>
        <p:xfrm>
          <a:off x="675702" y="1438275"/>
          <a:ext cx="1283429" cy="1896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lip" r:id="rId4" imgW="3468600" imgH="3662280" progId="">
                  <p:embed/>
                </p:oleObj>
              </mc:Choice>
              <mc:Fallback>
                <p:oleObj name="Clip" r:id="rId4" imgW="3468600" imgH="366228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702" y="1438275"/>
                        <a:ext cx="1283429" cy="1896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ساختمان داده 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چگونه برنامه هاي خوب و بهينه بنويسيم </a:t>
            </a:r>
          </a:p>
          <a:p>
            <a:pPr lvl="1"/>
            <a:r>
              <a:rPr lang="fa-IR" dirty="0" smtClean="0">
                <a:cs typeface="B Zar" panose="00000400000000000000" pitchFamily="2" charset="-78"/>
              </a:rPr>
              <a:t>چگونه از حافظه سيستم به نحو مطلوب استفاده نماييم</a:t>
            </a:r>
          </a:p>
          <a:p>
            <a:pPr lvl="1"/>
            <a:r>
              <a:rPr lang="fa-IR" dirty="0" smtClean="0">
                <a:cs typeface="B Zar" panose="00000400000000000000" pitchFamily="2" charset="-78"/>
              </a:rPr>
              <a:t>چگونه زمان اجراي برنامه ها را پايين بياوريم و سرعت اجراي آنها را بالا ببريم</a:t>
            </a:r>
          </a:p>
          <a:p>
            <a:r>
              <a:rPr lang="fa-IR" dirty="0" smtClean="0">
                <a:cs typeface="B Zar" panose="00000400000000000000" pitchFamily="2" charset="-78"/>
              </a:rPr>
              <a:t>تعريف: </a:t>
            </a:r>
          </a:p>
          <a:p>
            <a:pPr lvl="1"/>
            <a:r>
              <a:rPr lang="fa-IR" sz="2400" dirty="0" smtClean="0">
                <a:cs typeface="B Zar" panose="00000400000000000000" pitchFamily="2" charset="-78"/>
              </a:rPr>
              <a:t>ساختمان داده ها درسي است که هدف نهايي آن حل مساله سرعت اجرا و حافظه مصرفي الگوريتم ها است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2C5A6B-C68E-49C1-A52C-86C3934E234E}" type="slidenum">
              <a:rPr lang="ar-SA" smtClean="0">
                <a:cs typeface="B Zar" panose="00000400000000000000" pitchFamily="2" charset="-78"/>
              </a:rPr>
              <a:pPr/>
              <a:t>6</a:t>
            </a:fld>
            <a:endParaRPr lang="en-US" smtClean="0">
              <a:cs typeface="B Zar" panose="00000400000000000000" pitchFamily="2" charset="-78"/>
            </a:endParaRPr>
          </a:p>
        </p:txBody>
      </p:sp>
      <p:sp>
        <p:nvSpPr>
          <p:cNvPr id="6" name="Cloud Callout 5"/>
          <p:cNvSpPr/>
          <p:nvPr/>
        </p:nvSpPr>
        <p:spPr bwMode="auto">
          <a:xfrm rot="178281">
            <a:off x="1117600" y="3686175"/>
            <a:ext cx="3416300" cy="1195388"/>
          </a:xfrm>
          <a:prstGeom prst="cloudCallout">
            <a:avLst>
              <a:gd name="adj1" fmla="val 27596"/>
              <a:gd name="adj2" fmla="val -89253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1" anchor="ctr">
            <a:spAutoFit/>
          </a:bodyPr>
          <a:lstStyle/>
          <a:p>
            <a:pPr marL="457200" indent="-457200" algn="ctr" rtl="0">
              <a:spcBef>
                <a:spcPct val="50000"/>
              </a:spcBef>
              <a:buClr>
                <a:srgbClr val="A50021"/>
              </a:buClr>
              <a:defRPr/>
            </a:pPr>
            <a:r>
              <a:rPr lang="en-US" sz="1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Space time </a:t>
            </a:r>
          </a:p>
          <a:p>
            <a:pPr marL="457200" indent="-457200" algn="ctr" rtl="0">
              <a:spcBef>
                <a:spcPct val="50000"/>
              </a:spcBef>
              <a:buClr>
                <a:srgbClr val="A50021"/>
              </a:buClr>
              <a:defRPr/>
            </a:pPr>
            <a:r>
              <a:rPr lang="en-US" sz="18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tradeoff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پيچيدگي يک برنامه</a:t>
            </a:r>
          </a:p>
        </p:txBody>
      </p:sp>
      <p:sp>
        <p:nvSpPr>
          <p:cNvPr id="1638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cs typeface="B Zar" panose="00000400000000000000" pitchFamily="2" charset="-78"/>
              </a:rPr>
              <a:t>پيچيدگي زماني و پيچيدگي حافظه </a:t>
            </a:r>
          </a:p>
          <a:p>
            <a:pPr lvl="1" algn="just"/>
            <a:r>
              <a:rPr lang="fa-IR" smtClean="0">
                <a:cs typeface="B Zar" panose="00000400000000000000" pitchFamily="2" charset="-78"/>
              </a:rPr>
              <a:t>پيچيدگي فضاي يک برنامه مقدارحافظه مورد نيازبراي اجراي کامل يک برنامه است.</a:t>
            </a:r>
          </a:p>
          <a:p>
            <a:pPr lvl="1" algn="just"/>
            <a:r>
              <a:rPr lang="fa-IR" smtClean="0">
                <a:cs typeface="B Zar" panose="00000400000000000000" pitchFamily="2" charset="-78"/>
              </a:rPr>
              <a:t>پيچيدگي زمان يک برنامه مقدار زمان کامپيوتر است که براي اجراي کامل برنامه لازم است.</a:t>
            </a:r>
          </a:p>
          <a:p>
            <a:endParaRPr lang="fa-IR" smtClean="0">
              <a:cs typeface="B Zar" panose="00000400000000000000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AA0962-1B66-41F9-B0A5-FC73A958253E}" type="slidenum">
              <a:rPr lang="ar-SA" smtClean="0">
                <a:cs typeface="B Zar" panose="00000400000000000000" pitchFamily="2" charset="-78"/>
              </a:rPr>
              <a:pPr/>
              <a:t>7</a:t>
            </a:fld>
            <a:endParaRPr lang="en-US" smtClean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پيچيدگي حافظه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C0DBEA-6DFC-49B4-BC99-31D75B644A4A}" type="slidenum">
              <a:rPr lang="ar-SA" smtClean="0">
                <a:cs typeface="B Zar" panose="00000400000000000000" pitchFamily="2" charset="-78"/>
              </a:rPr>
              <a:pPr/>
              <a:t>8</a:t>
            </a:fld>
            <a:endParaRPr lang="en-US" smtClean="0">
              <a:cs typeface="B Zar" panose="00000400000000000000" pitchFamily="2" charset="-78"/>
            </a:endParaRPr>
          </a:p>
        </p:txBody>
      </p:sp>
      <p:grpSp>
        <p:nvGrpSpPr>
          <p:cNvPr id="2054" name="Group 14"/>
          <p:cNvGrpSpPr>
            <a:grpSpLocks/>
          </p:cNvGrpSpPr>
          <p:nvPr/>
        </p:nvGrpSpPr>
        <p:grpSpPr bwMode="auto">
          <a:xfrm>
            <a:off x="962025" y="1812925"/>
            <a:ext cx="7127875" cy="3700463"/>
            <a:chOff x="962025" y="1812924"/>
            <a:chExt cx="7127875" cy="3700972"/>
          </a:xfrm>
        </p:grpSpPr>
        <p:graphicFrame>
          <p:nvGraphicFramePr>
            <p:cNvPr id="2050" name="Object 24"/>
            <p:cNvGraphicFramePr>
              <a:graphicFrameLocks noChangeAspect="1"/>
            </p:cNvGraphicFramePr>
            <p:nvPr/>
          </p:nvGraphicFramePr>
          <p:xfrm>
            <a:off x="2438403" y="3243877"/>
            <a:ext cx="3606741" cy="9046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2" name="Equation" r:id="rId3" imgW="1079032" imgH="241195" progId="Equation.DSMT4">
                    <p:embed/>
                  </p:oleObj>
                </mc:Choice>
                <mc:Fallback>
                  <p:oleObj name="Equation" r:id="rId3" imgW="1079032" imgH="241195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3" y="3243877"/>
                          <a:ext cx="3606741" cy="9046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962025" y="4297704"/>
              <a:ext cx="2801938" cy="5239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a-IR" sz="2800" dirty="0">
                  <a:solidFill>
                    <a:srgbClr val="800000"/>
                  </a:solidFill>
                  <a:cs typeface="B Zar" panose="00000400000000000000" pitchFamily="2" charset="-78"/>
                </a:rPr>
                <a:t>نيازمنديهاي فضاي کل</a:t>
              </a:r>
              <a:endParaRPr lang="en-US" sz="2800" dirty="0">
                <a:solidFill>
                  <a:srgbClr val="800000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2997200" y="4297704"/>
              <a:ext cx="4965700" cy="1216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a-IR" sz="2800" dirty="0">
                  <a:solidFill>
                    <a:srgbClr val="800000"/>
                  </a:solidFill>
                  <a:cs typeface="B Zar" panose="00000400000000000000" pitchFamily="2" charset="-78"/>
                </a:rPr>
                <a:t>نيازمنديهاي فضاي ثابت </a:t>
              </a:r>
              <a:endParaRPr lang="en-US" sz="2800" dirty="0">
                <a:solidFill>
                  <a:srgbClr val="800000"/>
                </a:solidFill>
                <a:cs typeface="B Zar" panose="00000400000000000000" pitchFamily="2" charset="-78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fa-IR" sz="1800" dirty="0">
                  <a:solidFill>
                    <a:srgbClr val="2308EE"/>
                  </a:solidFill>
                  <a:latin typeface="Book Antiqua" pitchFamily="18" charset="0"/>
                  <a:cs typeface="B Zar" panose="00000400000000000000" pitchFamily="2" charset="-78"/>
                </a:rPr>
                <a:t>فضاي مورد نيازي که به تعداد و اندازه ورودي  و خروجي بستگي ندارد مانند حافظه مورد نياز دستورها، ثابت ها، متغيرهاي با طول ثابت و ...</a:t>
              </a:r>
              <a:endParaRPr lang="en-US" sz="1800" dirty="0">
                <a:solidFill>
                  <a:srgbClr val="2308EE"/>
                </a:solidFill>
                <a:latin typeface="Book Antiqua" pitchFamily="18" charset="0"/>
                <a:cs typeface="B Zar" panose="00000400000000000000" pitchFamily="2" charset="-78"/>
              </a:endParaRPr>
            </a:p>
          </p:txBody>
        </p:sp>
        <p:sp>
          <p:nvSpPr>
            <p:cNvPr id="11" name="Text Box 27"/>
            <p:cNvSpPr txBox="1">
              <a:spLocks noChangeArrowheads="1"/>
            </p:cNvSpPr>
            <p:nvPr/>
          </p:nvSpPr>
          <p:spPr bwMode="auto">
            <a:xfrm>
              <a:off x="1651000" y="1812924"/>
              <a:ext cx="6438900" cy="10764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a-IR" sz="2800" dirty="0">
                  <a:solidFill>
                    <a:srgbClr val="800000"/>
                  </a:solidFill>
                  <a:cs typeface="B Zar" panose="00000400000000000000" pitchFamily="2" charset="-78"/>
                </a:rPr>
                <a:t>نيازمنديهاي فضاي متغير </a:t>
              </a:r>
            </a:p>
            <a:p>
              <a:pPr>
                <a:spcBef>
                  <a:spcPts val="0"/>
                </a:spcBef>
                <a:defRPr/>
              </a:pPr>
              <a:r>
                <a:rPr lang="fa-IR" sz="1800" dirty="0">
                  <a:solidFill>
                    <a:srgbClr val="2308EE"/>
                  </a:solidFill>
                  <a:cs typeface="B Zar" panose="00000400000000000000" pitchFamily="2" charset="-78"/>
                </a:rPr>
                <a:t>فضاي مورد نياز که اندازه آن بستگي به نمونه </a:t>
              </a:r>
              <a:r>
                <a:rPr lang="en-US" sz="1800" dirty="0">
                  <a:solidFill>
                    <a:srgbClr val="2308EE"/>
                  </a:solidFill>
                  <a:latin typeface="Book Antiqua" pitchFamily="18" charset="0"/>
                  <a:cs typeface="B Zar" panose="00000400000000000000" pitchFamily="2" charset="-78"/>
                </a:rPr>
                <a:t>I</a:t>
              </a:r>
              <a:r>
                <a:rPr lang="fa-IR" sz="1800" dirty="0">
                  <a:solidFill>
                    <a:srgbClr val="2308EE"/>
                  </a:solidFill>
                  <a:latin typeface="Book Antiqua" pitchFamily="18" charset="0"/>
                  <a:cs typeface="B Zar" panose="00000400000000000000" pitchFamily="2" charset="-78"/>
                </a:rPr>
                <a:t> از مساله اي که حل مي شود، دارد مانند حافظه مورد نياز پشته بازگشتي و حافظه مورد نياز براي متغيرهاي ارجاعي</a:t>
              </a:r>
              <a:endParaRPr lang="en-US" sz="1800" dirty="0">
                <a:solidFill>
                  <a:srgbClr val="2308EE"/>
                </a:solidFill>
                <a:cs typeface="B Zar" panose="00000400000000000000" pitchFamily="2" charset="-78"/>
              </a:endParaRPr>
            </a:p>
          </p:txBody>
        </p:sp>
        <p:sp>
          <p:nvSpPr>
            <p:cNvPr id="2058" name="Line 28"/>
            <p:cNvSpPr>
              <a:spLocks noChangeShapeType="1"/>
            </p:cNvSpPr>
            <p:nvPr/>
          </p:nvSpPr>
          <p:spPr bwMode="auto">
            <a:xfrm flipH="1">
              <a:off x="2870651" y="3712277"/>
              <a:ext cx="446282" cy="5842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059" name="Line 29"/>
            <p:cNvSpPr>
              <a:spLocks noChangeShapeType="1"/>
            </p:cNvSpPr>
            <p:nvPr/>
          </p:nvSpPr>
          <p:spPr bwMode="auto">
            <a:xfrm>
              <a:off x="4318000" y="3886200"/>
              <a:ext cx="1192449" cy="4103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  <p:sp>
          <p:nvSpPr>
            <p:cNvPr id="2060" name="Line 30"/>
            <p:cNvSpPr>
              <a:spLocks noChangeShapeType="1"/>
            </p:cNvSpPr>
            <p:nvPr/>
          </p:nvSpPr>
          <p:spPr bwMode="auto">
            <a:xfrm flipV="1">
              <a:off x="5384801" y="3038617"/>
              <a:ext cx="491344" cy="3395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>
                <a:cs typeface="B Zar" panose="00000400000000000000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mtClean="0">
                <a:cs typeface="B Zar" panose="00000400000000000000" pitchFamily="2" charset="-78"/>
              </a:rPr>
              <a:t>پيچيدگي حافظه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404323"/>
              </p:ext>
            </p:extLst>
          </p:nvPr>
        </p:nvGraphicFramePr>
        <p:xfrm>
          <a:off x="838200" y="1905000"/>
          <a:ext cx="7772400" cy="2377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12228">
                <a:tc gridSpan="2">
                  <a:txBody>
                    <a:bodyPr/>
                    <a:lstStyle/>
                    <a:p>
                      <a:pPr algn="l" rtl="0"/>
                      <a:r>
                        <a:rPr lang="en-US" b="0" dirty="0" smtClean="0">
                          <a:solidFill>
                            <a:srgbClr val="040408"/>
                          </a:solidFill>
                        </a:rPr>
                        <a:t>Float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sum ( float *a,  const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n)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{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float s=0;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For (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=0;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&lt; n ; 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++)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    S+=a[</a:t>
                      </a:r>
                      <a:r>
                        <a:rPr lang="en-US" b="0" baseline="0" dirty="0" err="1" smtClean="0">
                          <a:solidFill>
                            <a:srgbClr val="040408"/>
                          </a:solidFill>
                        </a:rPr>
                        <a:t>i</a:t>
                      </a:r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];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     Return s;</a:t>
                      </a:r>
                    </a:p>
                    <a:p>
                      <a:pPr algn="l" rtl="0"/>
                      <a:r>
                        <a:rPr lang="en-US" b="0" baseline="0" dirty="0" smtClean="0">
                          <a:solidFill>
                            <a:srgbClr val="040408"/>
                          </a:solidFill>
                        </a:rPr>
                        <a:t>}</a:t>
                      </a:r>
                      <a:endParaRPr lang="fa-IR" b="0" dirty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fa-IR" b="0" dirty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4072">
                <a:tc>
                  <a:txBody>
                    <a:bodyPr/>
                    <a:lstStyle/>
                    <a:p>
                      <a:pPr rtl="1"/>
                      <a:endParaRPr lang="fa-IR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fa-IR" b="0" dirty="0">
                        <a:solidFill>
                          <a:srgbClr val="040408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>
                <a:cs typeface="B Zar" panose="00000400000000000000" pitchFamily="2" charset="-78"/>
              </a:rPr>
              <a:t>دانشگاه کاشان- دانشکده مهندسی برق و کامپیوتر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0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188655-28BA-4ED4-B3B5-AD892BD51C57}" type="slidenum">
              <a:rPr lang="ar-SA" smtClean="0">
                <a:cs typeface="B Zar" panose="00000400000000000000" pitchFamily="2" charset="-78"/>
              </a:rPr>
              <a:pPr/>
              <a:t>9</a:t>
            </a:fld>
            <a:endParaRPr lang="en-US" smtClean="0">
              <a:cs typeface="B Zar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5553" y="4076700"/>
            <a:ext cx="5665397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fa-IR" sz="2400" dirty="0">
                <a:cs typeface="B Zar" panose="00000400000000000000" pitchFamily="2" charset="-78"/>
              </a:rPr>
              <a:t>مشخصه موردي: </a:t>
            </a:r>
            <a:r>
              <a:rPr lang="en-US" sz="2400" dirty="0">
                <a:cs typeface="B Zar" panose="00000400000000000000" pitchFamily="2" charset="-78"/>
              </a:rPr>
              <a:t>n </a:t>
            </a:r>
            <a:r>
              <a:rPr lang="fa-IR" sz="2400" dirty="0">
                <a:cs typeface="B Zar" panose="00000400000000000000" pitchFamily="2" charset="-78"/>
              </a:rPr>
              <a:t> تعداد عضوهايي که با هم جمع مي </a:t>
            </a:r>
            <a:r>
              <a:rPr lang="fa-IR" sz="2400" dirty="0" smtClean="0">
                <a:cs typeface="B Zar" panose="00000400000000000000" pitchFamily="2" charset="-78"/>
              </a:rPr>
              <a:t>شوند</a:t>
            </a:r>
          </a:p>
          <a:p>
            <a:pPr>
              <a:defRPr/>
            </a:pPr>
            <a:r>
              <a:rPr lang="fa-IR" sz="2400" dirty="0" smtClean="0">
                <a:cs typeface="B Zar" panose="00000400000000000000" pitchFamily="2" charset="-78"/>
              </a:rPr>
              <a:t>حافظه مورد نیاز مستقل از </a:t>
            </a:r>
            <a:r>
              <a:rPr lang="en-US" sz="2400" dirty="0" smtClean="0">
                <a:cs typeface="B Zar" panose="00000400000000000000" pitchFamily="2" charset="-78"/>
              </a:rPr>
              <a:t>n</a:t>
            </a:r>
            <a:r>
              <a:rPr lang="fa-IR" sz="2400" dirty="0" smtClean="0">
                <a:cs typeface="B Zar" panose="00000400000000000000" pitchFamily="2" charset="-78"/>
              </a:rPr>
              <a:t> است.</a:t>
            </a:r>
            <a:endParaRPr lang="fa-IR" sz="2400" dirty="0">
              <a:cs typeface="B Zar" panose="00000400000000000000" pitchFamily="2" charset="-78"/>
            </a:endParaRPr>
          </a:p>
        </p:txBody>
      </p:sp>
      <p:graphicFrame>
        <p:nvGraphicFramePr>
          <p:cNvPr id="9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894815"/>
              </p:ext>
            </p:extLst>
          </p:nvPr>
        </p:nvGraphicFramePr>
        <p:xfrm>
          <a:off x="1322388" y="4546600"/>
          <a:ext cx="14716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3" imgW="545760" imgH="190440" progId="Equation.DSMT4">
                  <p:embed/>
                </p:oleObj>
              </mc:Choice>
              <mc:Fallback>
                <p:oleObj name="Equation" r:id="rId3" imgW="545760" imgH="1904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4546600"/>
                        <a:ext cx="147161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11225</TotalTime>
  <Words>3355</Words>
  <Application>Microsoft Office PowerPoint</Application>
  <PresentationFormat>On-screen Show (4:3)</PresentationFormat>
  <Paragraphs>643</Paragraphs>
  <Slides>40</Slides>
  <Notes>7</Notes>
  <HiddenSlides>2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58" baseType="lpstr">
      <vt:lpstr>新細明體</vt:lpstr>
      <vt:lpstr>Arial</vt:lpstr>
      <vt:lpstr>B Nazanin</vt:lpstr>
      <vt:lpstr>B Roya</vt:lpstr>
      <vt:lpstr>B Zar</vt:lpstr>
      <vt:lpstr>Book Antiqua</vt:lpstr>
      <vt:lpstr>Comic Sans MS</vt:lpstr>
      <vt:lpstr>Lucida Console</vt:lpstr>
      <vt:lpstr>Symbol</vt:lpstr>
      <vt:lpstr>Tahoma</vt:lpstr>
      <vt:lpstr>Times New Roman</vt:lpstr>
      <vt:lpstr>Trebuchet MS</vt:lpstr>
      <vt:lpstr>Wingdings</vt:lpstr>
      <vt:lpstr>Zar</vt:lpstr>
      <vt:lpstr>Zr</vt:lpstr>
      <vt:lpstr>Blueprint</vt:lpstr>
      <vt:lpstr>Clip</vt:lpstr>
      <vt:lpstr>Equation</vt:lpstr>
      <vt:lpstr>ساختمان داده‌ها و الگوريتمها</vt:lpstr>
      <vt:lpstr>مرجع</vt:lpstr>
      <vt:lpstr>نحوه ارزيابي</vt:lpstr>
      <vt:lpstr>خصوصيات الگوريتم</vt:lpstr>
      <vt:lpstr>ارزيابي يک برنامه</vt:lpstr>
      <vt:lpstr>ساختمان داده </vt:lpstr>
      <vt:lpstr>پيچيدگي يک برنامه</vt:lpstr>
      <vt:lpstr>پيچيدگي حافظه</vt:lpstr>
      <vt:lpstr>پيچيدگي حافظه </vt:lpstr>
      <vt:lpstr>پيچيدگي حافظه </vt:lpstr>
      <vt:lpstr>پيچيدگي زماني</vt:lpstr>
      <vt:lpstr>پيچيدگي زماني</vt:lpstr>
      <vt:lpstr>تعداد مراحل</vt:lpstr>
      <vt:lpstr>تعداد مراحل</vt:lpstr>
      <vt:lpstr>تعداد مراحل</vt:lpstr>
      <vt:lpstr>تعداد مراحل</vt:lpstr>
      <vt:lpstr>تعداد مراحل</vt:lpstr>
      <vt:lpstr>تعداد مراحل</vt:lpstr>
      <vt:lpstr>تعداد مراحل</vt:lpstr>
      <vt:lpstr>تعداد مراحل</vt:lpstr>
      <vt:lpstr>PowerPoint Presentation</vt:lpstr>
      <vt:lpstr>علامت گذاري مجانبيO، Ω ، Θ</vt:lpstr>
      <vt:lpstr>علامت گذاري مجانبيO، Ω ، Θ</vt:lpstr>
      <vt:lpstr>علامت گذاري مجانبيO، Ω ، Θ</vt:lpstr>
      <vt:lpstr>علامت گذاري مجانبيO، Ω ، Θ</vt:lpstr>
      <vt:lpstr>علامت گذاري مجانبيO، Ω ، Θ</vt:lpstr>
      <vt:lpstr>علامت گذاري مجانبيO، Ω ، Θ</vt:lpstr>
      <vt:lpstr>علامت گذاري مجانبيO، Ω ، Θ</vt:lpstr>
      <vt:lpstr>مقايسه O، Ω ، Θ</vt:lpstr>
      <vt:lpstr>علامت گذاري مجانبيO، Ω ، Θ</vt:lpstr>
      <vt:lpstr>نمونه هايي از توابع رشد</vt:lpstr>
      <vt:lpstr>مقايسه توابع رشد</vt:lpstr>
      <vt:lpstr>مقايسه توابع رشد</vt:lpstr>
      <vt:lpstr>پيچيدگي الگوريتم ها </vt:lpstr>
      <vt:lpstr>تمرين</vt:lpstr>
      <vt:lpstr>PowerPoint Presentation</vt:lpstr>
      <vt:lpstr>PowerPoint Presentation</vt:lpstr>
      <vt:lpstr>مثال الگوريتم جستجوي دودويي</vt:lpstr>
      <vt:lpstr>مثال الگوريتم جستجوي دودويي</vt:lpstr>
      <vt:lpstr>قضيه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S. M. Vahidipour</dc:creator>
  <cp:lastModifiedBy>SM Vahidipour</cp:lastModifiedBy>
  <cp:revision>1445</cp:revision>
  <dcterms:created xsi:type="dcterms:W3CDTF">2000-10-26T15:38:46Z</dcterms:created>
  <dcterms:modified xsi:type="dcterms:W3CDTF">2020-02-10T19:47:15Z</dcterms:modified>
</cp:coreProperties>
</file>