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507" r:id="rId2"/>
    <p:sldId id="445" r:id="rId3"/>
    <p:sldId id="447" r:id="rId4"/>
    <p:sldId id="448" r:id="rId5"/>
    <p:sldId id="449" r:id="rId6"/>
    <p:sldId id="451" r:id="rId7"/>
    <p:sldId id="452" r:id="rId8"/>
    <p:sldId id="450" r:id="rId9"/>
    <p:sldId id="453" r:id="rId10"/>
    <p:sldId id="455" r:id="rId11"/>
    <p:sldId id="456" r:id="rId12"/>
    <p:sldId id="458" r:id="rId13"/>
    <p:sldId id="460" r:id="rId14"/>
    <p:sldId id="465" r:id="rId15"/>
    <p:sldId id="461" r:id="rId16"/>
    <p:sldId id="462" r:id="rId17"/>
    <p:sldId id="463" r:id="rId18"/>
    <p:sldId id="464" r:id="rId19"/>
    <p:sldId id="466" r:id="rId20"/>
    <p:sldId id="467" r:id="rId21"/>
    <p:sldId id="469" r:id="rId22"/>
    <p:sldId id="470" r:id="rId23"/>
    <p:sldId id="474" r:id="rId24"/>
    <p:sldId id="476" r:id="rId25"/>
    <p:sldId id="478" r:id="rId26"/>
    <p:sldId id="479" r:id="rId27"/>
    <p:sldId id="481" r:id="rId28"/>
    <p:sldId id="483" r:id="rId29"/>
    <p:sldId id="484" r:id="rId30"/>
    <p:sldId id="485" r:id="rId31"/>
    <p:sldId id="486" r:id="rId32"/>
    <p:sldId id="487" r:id="rId33"/>
    <p:sldId id="488" r:id="rId34"/>
    <p:sldId id="495" r:id="rId35"/>
    <p:sldId id="496" r:id="rId36"/>
    <p:sldId id="493" r:id="rId37"/>
    <p:sldId id="500" r:id="rId38"/>
    <p:sldId id="498" r:id="rId39"/>
    <p:sldId id="499" r:id="rId40"/>
    <p:sldId id="494" r:id="rId41"/>
    <p:sldId id="504" r:id="rId42"/>
    <p:sldId id="505" r:id="rId43"/>
    <p:sldId id="506" r:id="rId44"/>
    <p:sldId id="502" r:id="rId45"/>
    <p:sldId id="501" r:id="rId46"/>
  </p:sldIdLst>
  <p:sldSz cx="9144000" cy="6858000" type="screen4x3"/>
  <p:notesSz cx="6991350" cy="9282113"/>
  <p:embeddedFontLst>
    <p:embeddedFont>
      <p:font typeface="B Zar" panose="00000400000000000000" pitchFamily="2" charset="-78"/>
      <p:regular r:id="rId49"/>
      <p:bold r:id="rId50"/>
    </p:embeddedFont>
    <p:embeddedFont>
      <p:font typeface="Comic Sans MS" panose="030F0702030302020204" pitchFamily="66" charset="0"/>
      <p:regular r:id="rId51"/>
      <p:bold r:id="rId52"/>
    </p:embeddedFont>
    <p:embeddedFont>
      <p:font typeface="新細明體" panose="02020500000000000000" pitchFamily="18" charset="-12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Tahoma" panose="020B0604030504040204" pitchFamily="34" charset="0"/>
      <p:regular r:id="rId58"/>
      <p:bold r:id="rId59"/>
    </p:embeddedFont>
    <p:embeddedFont>
      <p:font typeface="B Nazanin" panose="00000400000000000000" pitchFamily="2" charset="-78"/>
      <p:regular r:id="rId60"/>
      <p:bold r:id="rId61"/>
    </p:embeddedFont>
    <p:embeddedFont>
      <p:font typeface="Arial Unicode MS" panose="020B0604020202020204" pitchFamily="34" charset="-128"/>
      <p:regular r:id="rId62"/>
    </p:embeddedFont>
    <p:embeddedFont>
      <p:font typeface="B Roya" panose="00000400000000000000" pitchFamily="2" charset="-78"/>
      <p:regular r:id="rId63"/>
      <p:bold r:id="rId64"/>
    </p:embeddedFont>
    <p:embeddedFont>
      <p:font typeface="Perpetua" panose="02020502060401020303" pitchFamily="18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40408"/>
    <a:srgbClr val="66FFFF"/>
    <a:srgbClr val="F70303"/>
    <a:srgbClr val="2308EE"/>
    <a:srgbClr val="FF9900"/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86323" autoAdjust="0"/>
  </p:normalViewPr>
  <p:slideViewPr>
    <p:cSldViewPr snapToGrid="0">
      <p:cViewPr varScale="1">
        <p:scale>
          <a:sx n="64" d="100"/>
          <a:sy n="64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806" y="-102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E3415-9710-4FE7-8DA2-A871529E7E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CAC7DD-8F09-48E1-9C3E-3CDA7C464275}">
      <dgm:prSet custT="1"/>
      <dgm:spPr/>
      <dgm:t>
        <a:bodyPr/>
        <a:lstStyle/>
        <a:p>
          <a:pPr rtl="1"/>
          <a:r>
            <a:rPr lang="fa-IR" sz="6000" dirty="0" smtClean="0">
              <a:cs typeface="B Zar" panose="00000400000000000000" pitchFamily="2" charset="-78"/>
            </a:rPr>
            <a:t>نوع داده مجرد يا انتزاعي</a:t>
          </a:r>
          <a:endParaRPr lang="fa-IR" sz="6000" dirty="0">
            <a:cs typeface="B Zar" panose="00000400000000000000" pitchFamily="2" charset="-78"/>
          </a:endParaRPr>
        </a:p>
      </dgm:t>
    </dgm:pt>
    <dgm:pt modelId="{5391C138-102D-4F1F-9735-3A06908B0956}" type="parTrans" cxnId="{792CC91C-B47B-48D1-90EF-68DB6DB24A3C}">
      <dgm:prSet/>
      <dgm:spPr/>
      <dgm:t>
        <a:bodyPr/>
        <a:lstStyle/>
        <a:p>
          <a:pPr rtl="1"/>
          <a:endParaRPr lang="fa-IR" sz="1600"/>
        </a:p>
      </dgm:t>
    </dgm:pt>
    <dgm:pt modelId="{1C224ADE-3C7B-47E6-B9DF-43920BED5EE4}" type="sibTrans" cxnId="{792CC91C-B47B-48D1-90EF-68DB6DB24A3C}">
      <dgm:prSet/>
      <dgm:spPr/>
      <dgm:t>
        <a:bodyPr/>
        <a:lstStyle/>
        <a:p>
          <a:pPr rtl="1"/>
          <a:endParaRPr lang="fa-IR" sz="1600"/>
        </a:p>
      </dgm:t>
    </dgm:pt>
    <dgm:pt modelId="{DC0235F0-6788-465E-BE53-B6A87E1787E5}">
      <dgm:prSet custT="1"/>
      <dgm:spPr/>
      <dgm:t>
        <a:bodyPr/>
        <a:lstStyle/>
        <a:p>
          <a:pPr rtl="1"/>
          <a:r>
            <a:rPr lang="fa-IR" sz="2800" dirty="0" smtClean="0">
              <a:solidFill>
                <a:srgbClr val="2308EE"/>
              </a:solidFill>
              <a:cs typeface="B Zar" panose="00000400000000000000" pitchFamily="2" charset="-78"/>
            </a:rPr>
            <a:t>نوع داده مجرد يا انتزاعي </a:t>
          </a:r>
          <a:r>
            <a:rPr lang="fa-IR" sz="2800" dirty="0" smtClean="0">
              <a:cs typeface="B Zar" panose="00000400000000000000" pitchFamily="2" charset="-78"/>
            </a:rPr>
            <a:t>(</a:t>
          </a:r>
          <a:r>
            <a:rPr lang="en-US" sz="2800" dirty="0" smtClean="0">
              <a:cs typeface="B Zar" panose="00000400000000000000" pitchFamily="2" charset="-78"/>
            </a:rPr>
            <a:t>ADT</a:t>
          </a:r>
          <a:r>
            <a:rPr lang="fa-IR" sz="2800" dirty="0" smtClean="0">
              <a:cs typeface="B Zar" panose="00000400000000000000" pitchFamily="2" charset="-78"/>
            </a:rPr>
            <a:t>) نوع داده اي است که در ان </a:t>
          </a:r>
          <a:r>
            <a:rPr lang="fa-IR" sz="2800" dirty="0" smtClean="0">
              <a:solidFill>
                <a:srgbClr val="FF0000"/>
              </a:solidFill>
              <a:cs typeface="B Zar" panose="00000400000000000000" pitchFamily="2" charset="-78"/>
            </a:rPr>
            <a:t>مشخصات داده‌ها و اعمال بر روي آنها</a:t>
          </a:r>
          <a:r>
            <a:rPr lang="fa-IR" sz="2800" dirty="0" smtClean="0">
              <a:solidFill>
                <a:srgbClr val="FFFF00"/>
              </a:solidFill>
              <a:cs typeface="B Zar" panose="00000400000000000000" pitchFamily="2" charset="-78"/>
            </a:rPr>
            <a:t> </a:t>
          </a:r>
          <a:r>
            <a:rPr lang="fa-IR" sz="2800" dirty="0" smtClean="0">
              <a:cs typeface="B Zar" panose="00000400000000000000" pitchFamily="2" charset="-78"/>
            </a:rPr>
            <a:t>از </a:t>
          </a:r>
          <a:r>
            <a:rPr lang="fa-IR" sz="2800" dirty="0" smtClean="0">
              <a:solidFill>
                <a:srgbClr val="7030A0"/>
              </a:solidFill>
              <a:cs typeface="B Zar" panose="00000400000000000000" pitchFamily="2" charset="-78"/>
            </a:rPr>
            <a:t>بازنمايي و پياده سازي داده</a:t>
          </a:r>
          <a:r>
            <a:rPr lang="fa-IR" sz="2800" dirty="0" smtClean="0">
              <a:cs typeface="B Zar" panose="00000400000000000000" pitchFamily="2" charset="-78"/>
            </a:rPr>
            <a:t> جدا مي شود </a:t>
          </a:r>
          <a:endParaRPr lang="fa-IR" sz="2800" dirty="0">
            <a:cs typeface="B Zar" panose="00000400000000000000" pitchFamily="2" charset="-78"/>
          </a:endParaRPr>
        </a:p>
      </dgm:t>
    </dgm:pt>
    <dgm:pt modelId="{E60C101E-C96F-41AD-9E61-982B49D5238F}" type="parTrans" cxnId="{6F76E6D0-A493-429B-B1E0-E0E3550DC027}">
      <dgm:prSet/>
      <dgm:spPr/>
      <dgm:t>
        <a:bodyPr/>
        <a:lstStyle/>
        <a:p>
          <a:pPr rtl="1"/>
          <a:endParaRPr lang="fa-IR" sz="1600"/>
        </a:p>
      </dgm:t>
    </dgm:pt>
    <dgm:pt modelId="{299BB869-36C0-479B-9130-0C781B28CA35}" type="sibTrans" cxnId="{6F76E6D0-A493-429B-B1E0-E0E3550DC027}">
      <dgm:prSet/>
      <dgm:spPr/>
      <dgm:t>
        <a:bodyPr/>
        <a:lstStyle/>
        <a:p>
          <a:pPr rtl="1"/>
          <a:endParaRPr lang="fa-IR" sz="1600"/>
        </a:p>
      </dgm:t>
    </dgm:pt>
    <dgm:pt modelId="{886513CE-B15E-4CA2-AA58-09AFE2392613}" type="pres">
      <dgm:prSet presAssocID="{F0CE3415-9710-4FE7-8DA2-A871529E7E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345830-EC38-4385-B1FD-C3670FF3FD22}" type="pres">
      <dgm:prSet presAssocID="{2ACAC7DD-8F09-48E1-9C3E-3CDA7C464275}" presName="linNode" presStyleCnt="0"/>
      <dgm:spPr/>
    </dgm:pt>
    <dgm:pt modelId="{69EAB53E-2C3A-4A9B-A1B1-3649D2CC1F6F}" type="pres">
      <dgm:prSet presAssocID="{2ACAC7DD-8F09-48E1-9C3E-3CDA7C46427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64EC86-B4D2-4885-92F4-C0BE482BA326}" type="pres">
      <dgm:prSet presAssocID="{2ACAC7DD-8F09-48E1-9C3E-3CDA7C46427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71133A6-5B6D-4FBF-84AA-506CC451C001}" type="presOf" srcId="{DC0235F0-6788-465E-BE53-B6A87E1787E5}" destId="{E864EC86-B4D2-4885-92F4-C0BE482BA326}" srcOrd="0" destOrd="0" presId="urn:microsoft.com/office/officeart/2005/8/layout/vList5"/>
    <dgm:cxn modelId="{DCED7FBC-A3B2-4D3D-9A3F-A32BF7D66D43}" type="presOf" srcId="{2ACAC7DD-8F09-48E1-9C3E-3CDA7C464275}" destId="{69EAB53E-2C3A-4A9B-A1B1-3649D2CC1F6F}" srcOrd="0" destOrd="0" presId="urn:microsoft.com/office/officeart/2005/8/layout/vList5"/>
    <dgm:cxn modelId="{6EE79C13-CD5A-413A-92CF-48AA4E68A62C}" type="presOf" srcId="{F0CE3415-9710-4FE7-8DA2-A871529E7E3E}" destId="{886513CE-B15E-4CA2-AA58-09AFE2392613}" srcOrd="0" destOrd="0" presId="urn:microsoft.com/office/officeart/2005/8/layout/vList5"/>
    <dgm:cxn modelId="{6F76E6D0-A493-429B-B1E0-E0E3550DC027}" srcId="{2ACAC7DD-8F09-48E1-9C3E-3CDA7C464275}" destId="{DC0235F0-6788-465E-BE53-B6A87E1787E5}" srcOrd="0" destOrd="0" parTransId="{E60C101E-C96F-41AD-9E61-982B49D5238F}" sibTransId="{299BB869-36C0-479B-9130-0C781B28CA35}"/>
    <dgm:cxn modelId="{792CC91C-B47B-48D1-90EF-68DB6DB24A3C}" srcId="{F0CE3415-9710-4FE7-8DA2-A871529E7E3E}" destId="{2ACAC7DD-8F09-48E1-9C3E-3CDA7C464275}" srcOrd="0" destOrd="0" parTransId="{5391C138-102D-4F1F-9735-3A06908B0956}" sibTransId="{1C224ADE-3C7B-47E6-B9DF-43920BED5EE4}"/>
    <dgm:cxn modelId="{A31B29A8-79DA-4E29-A526-8531DAB0CEFC}" type="presParOf" srcId="{886513CE-B15E-4CA2-AA58-09AFE2392613}" destId="{21345830-EC38-4385-B1FD-C3670FF3FD22}" srcOrd="0" destOrd="0" presId="urn:microsoft.com/office/officeart/2005/8/layout/vList5"/>
    <dgm:cxn modelId="{C7021CEF-D066-41A8-A009-19504F0F7202}" type="presParOf" srcId="{21345830-EC38-4385-B1FD-C3670FF3FD22}" destId="{69EAB53E-2C3A-4A9B-A1B1-3649D2CC1F6F}" srcOrd="0" destOrd="0" presId="urn:microsoft.com/office/officeart/2005/8/layout/vList5"/>
    <dgm:cxn modelId="{F50721E7-FF37-48F8-8BB1-B3E152755C7F}" type="presParOf" srcId="{21345830-EC38-4385-B1FD-C3670FF3FD22}" destId="{E864EC86-B4D2-4885-92F4-C0BE482BA3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B6F7A-3F0E-463C-BE60-CA280EA97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E461804-69E5-4416-80AA-4DE683CC2DB6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آرايه </a:t>
          </a:r>
          <a:endParaRPr lang="fa-IR" dirty="0">
            <a:cs typeface="B Zar" panose="00000400000000000000" pitchFamily="2" charset="-78"/>
          </a:endParaRPr>
        </a:p>
      </dgm:t>
    </dgm:pt>
    <dgm:pt modelId="{B07E0134-E4D2-45C8-A5F9-CB55B249209C}" type="parTrans" cxnId="{DB7DAF06-78E1-4F14-8E26-27990DF54F9B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49999178-EF57-48D7-A83E-E08BE31CE315}" type="sibTrans" cxnId="{DB7DAF06-78E1-4F14-8E26-27990DF54F9B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A63B7E0C-A2A3-4CD2-9AB4-D8BAAF33CCF6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مجموعه اي از عناصر از يک نوع داده مي باشد </a:t>
          </a:r>
          <a:endParaRPr lang="fa-IR" b="1" dirty="0">
            <a:cs typeface="B Zar" panose="00000400000000000000" pitchFamily="2" charset="-78"/>
          </a:endParaRPr>
        </a:p>
      </dgm:t>
    </dgm:pt>
    <dgm:pt modelId="{F39F784A-D332-4D50-933C-896801143B91}" type="parTrans" cxnId="{7A3B2FB2-1DEB-4D02-B079-3D33131EB8A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EE7C3F3-20FA-4CE4-83DB-2F77B37AD4A9}" type="sibTrans" cxnId="{7A3B2FB2-1DEB-4D02-B079-3D33131EB8A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46DFD5C3-11D5-41A6-937B-3EBFD89A23BA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ساختار </a:t>
          </a:r>
          <a:endParaRPr lang="fa-IR" dirty="0">
            <a:cs typeface="B Zar" panose="00000400000000000000" pitchFamily="2" charset="-78"/>
          </a:endParaRPr>
        </a:p>
      </dgm:t>
    </dgm:pt>
    <dgm:pt modelId="{D084481B-81FB-48B6-9B2A-2F68400500D7}" type="parTrans" cxnId="{C22482AE-63FA-49E0-9CD6-0A8AADED128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E5362E05-2AE9-4E23-8F8B-7C8D9CA2CFF9}" type="sibTrans" cxnId="{C22482AE-63FA-49E0-9CD6-0A8AADED128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4EAAEB7-7FAB-420A-AFB4-B868031C95E0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مجموعه اي از عناصر است که لزومي ندارد داده هاي آن يکسان باشد</a:t>
          </a:r>
          <a:endParaRPr lang="fa-IR" b="1" dirty="0">
            <a:cs typeface="B Zar" panose="00000400000000000000" pitchFamily="2" charset="-78"/>
          </a:endParaRPr>
        </a:p>
      </dgm:t>
    </dgm:pt>
    <dgm:pt modelId="{9034FD8B-BBD0-4ED6-AA0C-A4A0603E21D0}" type="parTrans" cxnId="{1FBD2CAA-0608-4605-91C2-0E5938ECA405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792D811A-42B6-4E74-9EA5-C7F8D3B65B9F}" type="sibTrans" cxnId="{1FBD2CAA-0608-4605-91C2-0E5938ECA405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950EBB6C-05E8-41E8-A729-5678EA352226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يونيون</a:t>
          </a:r>
          <a:endParaRPr lang="fa-IR" dirty="0">
            <a:cs typeface="B Zar" panose="00000400000000000000" pitchFamily="2" charset="-78"/>
          </a:endParaRPr>
        </a:p>
      </dgm:t>
    </dgm:pt>
    <dgm:pt modelId="{61BDECF4-57F6-41E4-87C5-F6401015CAD2}" type="parTrans" cxnId="{904C1986-C00D-4AEC-B74E-8B28E0F7DEC7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00D2D63F-67CE-47DC-85F4-49868DFF0E0A}" type="sibTrans" cxnId="{904C1986-C00D-4AEC-B74E-8B28E0F7DEC7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9C496C71-45E0-4B01-A01C-886FEDF4EA95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اعلان يونيون مشابه تعريف و اعلان يک ساختار است با اين تفاوت که فيلدهاي يک يونيون بايد در حافظه با هم مشترک باشند </a:t>
          </a:r>
          <a:endParaRPr lang="fa-IR" b="1" dirty="0">
            <a:cs typeface="B Zar" panose="00000400000000000000" pitchFamily="2" charset="-78"/>
          </a:endParaRPr>
        </a:p>
      </dgm:t>
    </dgm:pt>
    <dgm:pt modelId="{5D80FF25-06CE-43D4-93E7-29EAEEDA3FC5}" type="parTrans" cxnId="{93DD6E74-A938-498F-B394-ABDBB4F6FA5F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E41FBC97-EABC-4F53-B088-EAF2EB579203}" type="sibTrans" cxnId="{93DD6E74-A938-498F-B394-ABDBB4F6FA5F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6563A46F-A95B-4860-A259-E607EC07E047}" type="pres">
      <dgm:prSet presAssocID="{492B6F7A-3F0E-463C-BE60-CA280EA97E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4DEB82-86E7-4CA5-ACFD-1801EEC4CECF}" type="pres">
      <dgm:prSet presAssocID="{2E461804-69E5-4416-80AA-4DE683CC2DB6}" presName="linNode" presStyleCnt="0"/>
      <dgm:spPr/>
    </dgm:pt>
    <dgm:pt modelId="{87A2C728-08C3-4931-9A18-AA4CC39CF177}" type="pres">
      <dgm:prSet presAssocID="{2E461804-69E5-4416-80AA-4DE683CC2D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990B74-4610-4ADD-88A5-E3B311EF3871}" type="pres">
      <dgm:prSet presAssocID="{2E461804-69E5-4416-80AA-4DE683CC2D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710500-92B8-48DA-BAD5-B00800BCBA76}" type="pres">
      <dgm:prSet presAssocID="{49999178-EF57-48D7-A83E-E08BE31CE315}" presName="sp" presStyleCnt="0"/>
      <dgm:spPr/>
    </dgm:pt>
    <dgm:pt modelId="{2BC7129D-2CBA-41B8-81B2-602A29D023BD}" type="pres">
      <dgm:prSet presAssocID="{46DFD5C3-11D5-41A6-937B-3EBFD89A23BA}" presName="linNode" presStyleCnt="0"/>
      <dgm:spPr/>
    </dgm:pt>
    <dgm:pt modelId="{0F1BAC6E-1A21-4E17-B379-2AE169F3D05B}" type="pres">
      <dgm:prSet presAssocID="{46DFD5C3-11D5-41A6-937B-3EBFD89A23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C7FF55-36AE-41F0-B721-D0F76DEAD082}" type="pres">
      <dgm:prSet presAssocID="{46DFD5C3-11D5-41A6-937B-3EBFD89A23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AC8957-C473-4240-815B-2A4ED9CC819A}" type="pres">
      <dgm:prSet presAssocID="{E5362E05-2AE9-4E23-8F8B-7C8D9CA2CFF9}" presName="sp" presStyleCnt="0"/>
      <dgm:spPr/>
    </dgm:pt>
    <dgm:pt modelId="{04E3ED9A-5935-4E8F-9264-86F9CBD57B3D}" type="pres">
      <dgm:prSet presAssocID="{950EBB6C-05E8-41E8-A729-5678EA352226}" presName="linNode" presStyleCnt="0"/>
      <dgm:spPr/>
    </dgm:pt>
    <dgm:pt modelId="{FCEA98BD-D396-485E-B9C4-2B8E91F89C30}" type="pres">
      <dgm:prSet presAssocID="{950EBB6C-05E8-41E8-A729-5678EA352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76403C-BF25-48D1-B1EA-8E2C6908504E}" type="pres">
      <dgm:prSet presAssocID="{950EBB6C-05E8-41E8-A729-5678EA352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C5C5009-2A57-4F4C-A580-3459A8A9267A}" type="presOf" srcId="{74EAAEB7-7FAB-420A-AFB4-B868031C95E0}" destId="{C3C7FF55-36AE-41F0-B721-D0F76DEAD082}" srcOrd="0" destOrd="0" presId="urn:microsoft.com/office/officeart/2005/8/layout/vList5"/>
    <dgm:cxn modelId="{FE63D8B3-4681-4DDD-90B3-371ABCF30D2F}" type="presOf" srcId="{46DFD5C3-11D5-41A6-937B-3EBFD89A23BA}" destId="{0F1BAC6E-1A21-4E17-B379-2AE169F3D05B}" srcOrd="0" destOrd="0" presId="urn:microsoft.com/office/officeart/2005/8/layout/vList5"/>
    <dgm:cxn modelId="{996102CB-A643-4C74-A0A7-96A177E92078}" type="presOf" srcId="{2E461804-69E5-4416-80AA-4DE683CC2DB6}" destId="{87A2C728-08C3-4931-9A18-AA4CC39CF177}" srcOrd="0" destOrd="0" presId="urn:microsoft.com/office/officeart/2005/8/layout/vList5"/>
    <dgm:cxn modelId="{904C1986-C00D-4AEC-B74E-8B28E0F7DEC7}" srcId="{492B6F7A-3F0E-463C-BE60-CA280EA97EAF}" destId="{950EBB6C-05E8-41E8-A729-5678EA352226}" srcOrd="2" destOrd="0" parTransId="{61BDECF4-57F6-41E4-87C5-F6401015CAD2}" sibTransId="{00D2D63F-67CE-47DC-85F4-49868DFF0E0A}"/>
    <dgm:cxn modelId="{C22482AE-63FA-49E0-9CD6-0A8AADED1281}" srcId="{492B6F7A-3F0E-463C-BE60-CA280EA97EAF}" destId="{46DFD5C3-11D5-41A6-937B-3EBFD89A23BA}" srcOrd="1" destOrd="0" parTransId="{D084481B-81FB-48B6-9B2A-2F68400500D7}" sibTransId="{E5362E05-2AE9-4E23-8F8B-7C8D9CA2CFF9}"/>
    <dgm:cxn modelId="{569D8C35-6235-4014-87C7-532F8BD1D6CA}" type="presOf" srcId="{A63B7E0C-A2A3-4CD2-9AB4-D8BAAF33CCF6}" destId="{A7990B74-4610-4ADD-88A5-E3B311EF3871}" srcOrd="0" destOrd="0" presId="urn:microsoft.com/office/officeart/2005/8/layout/vList5"/>
    <dgm:cxn modelId="{2F02EEAC-6A52-4B07-A6CF-AD9475EFD8BD}" type="presOf" srcId="{492B6F7A-3F0E-463C-BE60-CA280EA97EAF}" destId="{6563A46F-A95B-4860-A259-E607EC07E047}" srcOrd="0" destOrd="0" presId="urn:microsoft.com/office/officeart/2005/8/layout/vList5"/>
    <dgm:cxn modelId="{37A6FF89-A7CA-4C71-BB71-0EBB87EC096E}" type="presOf" srcId="{950EBB6C-05E8-41E8-A729-5678EA352226}" destId="{FCEA98BD-D396-485E-B9C4-2B8E91F89C30}" srcOrd="0" destOrd="0" presId="urn:microsoft.com/office/officeart/2005/8/layout/vList5"/>
    <dgm:cxn modelId="{C42F0705-7913-45B7-864F-07E99DD45E38}" type="presOf" srcId="{9C496C71-45E0-4B01-A01C-886FEDF4EA95}" destId="{8276403C-BF25-48D1-B1EA-8E2C6908504E}" srcOrd="0" destOrd="0" presId="urn:microsoft.com/office/officeart/2005/8/layout/vList5"/>
    <dgm:cxn modelId="{1FBD2CAA-0608-4605-91C2-0E5938ECA405}" srcId="{46DFD5C3-11D5-41A6-937B-3EBFD89A23BA}" destId="{74EAAEB7-7FAB-420A-AFB4-B868031C95E0}" srcOrd="0" destOrd="0" parTransId="{9034FD8B-BBD0-4ED6-AA0C-A4A0603E21D0}" sibTransId="{792D811A-42B6-4E74-9EA5-C7F8D3B65B9F}"/>
    <dgm:cxn modelId="{7A3B2FB2-1DEB-4D02-B079-3D33131EB8A1}" srcId="{2E461804-69E5-4416-80AA-4DE683CC2DB6}" destId="{A63B7E0C-A2A3-4CD2-9AB4-D8BAAF33CCF6}" srcOrd="0" destOrd="0" parTransId="{F39F784A-D332-4D50-933C-896801143B91}" sibTransId="{7EE7C3F3-20FA-4CE4-83DB-2F77B37AD4A9}"/>
    <dgm:cxn modelId="{93DD6E74-A938-498F-B394-ABDBB4F6FA5F}" srcId="{950EBB6C-05E8-41E8-A729-5678EA352226}" destId="{9C496C71-45E0-4B01-A01C-886FEDF4EA95}" srcOrd="0" destOrd="0" parTransId="{5D80FF25-06CE-43D4-93E7-29EAEEDA3FC5}" sibTransId="{E41FBC97-EABC-4F53-B088-EAF2EB579203}"/>
    <dgm:cxn modelId="{DB7DAF06-78E1-4F14-8E26-27990DF54F9B}" srcId="{492B6F7A-3F0E-463C-BE60-CA280EA97EAF}" destId="{2E461804-69E5-4416-80AA-4DE683CC2DB6}" srcOrd="0" destOrd="0" parTransId="{B07E0134-E4D2-45C8-A5F9-CB55B249209C}" sibTransId="{49999178-EF57-48D7-A83E-E08BE31CE315}"/>
    <dgm:cxn modelId="{9D328A42-D7CF-4491-98D0-70E81C4BCEB5}" type="presParOf" srcId="{6563A46F-A95B-4860-A259-E607EC07E047}" destId="{5D4DEB82-86E7-4CA5-ACFD-1801EEC4CECF}" srcOrd="0" destOrd="0" presId="urn:microsoft.com/office/officeart/2005/8/layout/vList5"/>
    <dgm:cxn modelId="{8C463099-48E6-4949-94BF-2D0EF95BA3CE}" type="presParOf" srcId="{5D4DEB82-86E7-4CA5-ACFD-1801EEC4CECF}" destId="{87A2C728-08C3-4931-9A18-AA4CC39CF177}" srcOrd="0" destOrd="0" presId="urn:microsoft.com/office/officeart/2005/8/layout/vList5"/>
    <dgm:cxn modelId="{6ECA458A-C4B8-473B-8218-3336D9260D18}" type="presParOf" srcId="{5D4DEB82-86E7-4CA5-ACFD-1801EEC4CECF}" destId="{A7990B74-4610-4ADD-88A5-E3B311EF3871}" srcOrd="1" destOrd="0" presId="urn:microsoft.com/office/officeart/2005/8/layout/vList5"/>
    <dgm:cxn modelId="{245931E0-56CA-4FE0-A0C1-1F8151EDCD2E}" type="presParOf" srcId="{6563A46F-A95B-4860-A259-E607EC07E047}" destId="{53710500-92B8-48DA-BAD5-B00800BCBA76}" srcOrd="1" destOrd="0" presId="urn:microsoft.com/office/officeart/2005/8/layout/vList5"/>
    <dgm:cxn modelId="{0F8E62A9-E673-4CE9-8B7A-AA58846AFE2D}" type="presParOf" srcId="{6563A46F-A95B-4860-A259-E607EC07E047}" destId="{2BC7129D-2CBA-41B8-81B2-602A29D023BD}" srcOrd="2" destOrd="0" presId="urn:microsoft.com/office/officeart/2005/8/layout/vList5"/>
    <dgm:cxn modelId="{C722E945-F963-4F64-8D21-69FC173CE04D}" type="presParOf" srcId="{2BC7129D-2CBA-41B8-81B2-602A29D023BD}" destId="{0F1BAC6E-1A21-4E17-B379-2AE169F3D05B}" srcOrd="0" destOrd="0" presId="urn:microsoft.com/office/officeart/2005/8/layout/vList5"/>
    <dgm:cxn modelId="{1A41ED0E-6DF5-4E8A-9266-41E3499E05C8}" type="presParOf" srcId="{2BC7129D-2CBA-41B8-81B2-602A29D023BD}" destId="{C3C7FF55-36AE-41F0-B721-D0F76DEAD082}" srcOrd="1" destOrd="0" presId="urn:microsoft.com/office/officeart/2005/8/layout/vList5"/>
    <dgm:cxn modelId="{C92D172C-29BE-4119-9B30-9FC79709EFC6}" type="presParOf" srcId="{6563A46F-A95B-4860-A259-E607EC07E047}" destId="{98AC8957-C473-4240-815B-2A4ED9CC819A}" srcOrd="3" destOrd="0" presId="urn:microsoft.com/office/officeart/2005/8/layout/vList5"/>
    <dgm:cxn modelId="{5AB16FB9-98AA-422C-AD1A-CC89A7D0DEE8}" type="presParOf" srcId="{6563A46F-A95B-4860-A259-E607EC07E047}" destId="{04E3ED9A-5935-4E8F-9264-86F9CBD57B3D}" srcOrd="4" destOrd="0" presId="urn:microsoft.com/office/officeart/2005/8/layout/vList5"/>
    <dgm:cxn modelId="{CB1BDB97-BAA7-4079-BB78-16D5559CD482}" type="presParOf" srcId="{04E3ED9A-5935-4E8F-9264-86F9CBD57B3D}" destId="{FCEA98BD-D396-485E-B9C4-2B8E91F89C30}" srcOrd="0" destOrd="0" presId="urn:microsoft.com/office/officeart/2005/8/layout/vList5"/>
    <dgm:cxn modelId="{9719EC90-A6E9-48C8-B302-AD3F9CD3EB6A}" type="presParOf" srcId="{04E3ED9A-5935-4E8F-9264-86F9CBD57B3D}" destId="{8276403C-BF25-48D1-B1EA-8E2C690850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EC86-B4D2-4885-92F4-C0BE482BA326}">
      <dsp:nvSpPr>
        <dsp:cNvPr id="0" name=""/>
        <dsp:cNvSpPr/>
      </dsp:nvSpPr>
      <dsp:spPr>
        <a:xfrm rot="5400000">
          <a:off x="3639312" y="-429768"/>
          <a:ext cx="329184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solidFill>
                <a:srgbClr val="2308EE"/>
              </a:solidFill>
              <a:cs typeface="B Zar" panose="00000400000000000000" pitchFamily="2" charset="-78"/>
            </a:rPr>
            <a:t>نوع داده مجرد يا انتزاعي </a:t>
          </a:r>
          <a:r>
            <a:rPr lang="fa-IR" sz="2800" kern="1200" dirty="0" smtClean="0">
              <a:cs typeface="B Zar" panose="00000400000000000000" pitchFamily="2" charset="-78"/>
            </a:rPr>
            <a:t>(</a:t>
          </a:r>
          <a:r>
            <a:rPr lang="en-US" sz="2800" kern="1200" dirty="0" smtClean="0">
              <a:cs typeface="B Zar" panose="00000400000000000000" pitchFamily="2" charset="-78"/>
            </a:rPr>
            <a:t>ADT</a:t>
          </a:r>
          <a:r>
            <a:rPr lang="fa-IR" sz="2800" kern="1200" dirty="0" smtClean="0">
              <a:cs typeface="B Zar" panose="00000400000000000000" pitchFamily="2" charset="-78"/>
            </a:rPr>
            <a:t>) نوع داده اي است که در ان </a:t>
          </a:r>
          <a:r>
            <a:rPr lang="fa-IR" sz="2800" kern="1200" dirty="0" smtClean="0">
              <a:solidFill>
                <a:srgbClr val="FF0000"/>
              </a:solidFill>
              <a:cs typeface="B Zar" panose="00000400000000000000" pitchFamily="2" charset="-78"/>
            </a:rPr>
            <a:t>مشخصات داده‌ها و اعمال بر روي آنها</a:t>
          </a:r>
          <a:r>
            <a:rPr lang="fa-IR" sz="2800" kern="1200" dirty="0" smtClean="0">
              <a:solidFill>
                <a:srgbClr val="FFFF00"/>
              </a:solidFill>
              <a:cs typeface="B Zar" panose="00000400000000000000" pitchFamily="2" charset="-78"/>
            </a:rPr>
            <a:t> </a:t>
          </a:r>
          <a:r>
            <a:rPr lang="fa-IR" sz="2800" kern="1200" dirty="0" smtClean="0">
              <a:cs typeface="B Zar" panose="00000400000000000000" pitchFamily="2" charset="-78"/>
            </a:rPr>
            <a:t>از </a:t>
          </a:r>
          <a:r>
            <a:rPr lang="fa-IR" sz="2800" kern="1200" dirty="0" smtClean="0">
              <a:solidFill>
                <a:srgbClr val="7030A0"/>
              </a:solidFill>
              <a:cs typeface="B Zar" panose="00000400000000000000" pitchFamily="2" charset="-78"/>
            </a:rPr>
            <a:t>بازنمايي و پياده سازي داده</a:t>
          </a:r>
          <a:r>
            <a:rPr lang="fa-IR" sz="2800" kern="1200" dirty="0" smtClean="0">
              <a:cs typeface="B Zar" panose="00000400000000000000" pitchFamily="2" charset="-78"/>
            </a:rPr>
            <a:t> جدا مي شود </a:t>
          </a:r>
          <a:endParaRPr lang="fa-IR" sz="2800" kern="1200" dirty="0">
            <a:cs typeface="B Zar" panose="00000400000000000000" pitchFamily="2" charset="-78"/>
          </a:endParaRPr>
        </a:p>
      </dsp:txBody>
      <dsp:txXfrm rot="-5400000">
        <a:off x="2798064" y="572174"/>
        <a:ext cx="4813642" cy="2970452"/>
      </dsp:txXfrm>
    </dsp:sp>
    <dsp:sp modelId="{69EAB53E-2C3A-4A9B-A1B1-3649D2CC1F6F}">
      <dsp:nvSpPr>
        <dsp:cNvPr id="0" name=""/>
        <dsp:cNvSpPr/>
      </dsp:nvSpPr>
      <dsp:spPr>
        <a:xfrm>
          <a:off x="0" y="0"/>
          <a:ext cx="2798064" cy="41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 smtClean="0">
              <a:cs typeface="B Zar" panose="00000400000000000000" pitchFamily="2" charset="-78"/>
            </a:rPr>
            <a:t>نوع داده مجرد يا انتزاعي</a:t>
          </a:r>
          <a:endParaRPr lang="fa-IR" sz="6000" kern="1200" dirty="0">
            <a:cs typeface="B Zar" panose="00000400000000000000" pitchFamily="2" charset="-78"/>
          </a:endParaRPr>
        </a:p>
      </dsp:txBody>
      <dsp:txXfrm>
        <a:off x="136590" y="136590"/>
        <a:ext cx="2524884" cy="3841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0B74-4610-4ADD-88A5-E3B311EF3871}">
      <dsp:nvSpPr>
        <dsp:cNvPr id="0" name=""/>
        <dsp:cNvSpPr/>
      </dsp:nvSpPr>
      <dsp:spPr>
        <a:xfrm rot="5400000">
          <a:off x="4963702" y="-1885813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مجموعه اي از عناصر از يک نوع داده مي باشد 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201936"/>
        <a:ext cx="5156442" cy="1037046"/>
      </dsp:txXfrm>
    </dsp:sp>
    <dsp:sp modelId="{87A2C728-08C3-4931-9A18-AA4CC39CF177}">
      <dsp:nvSpPr>
        <dsp:cNvPr id="0" name=""/>
        <dsp:cNvSpPr/>
      </dsp:nvSpPr>
      <dsp:spPr>
        <a:xfrm>
          <a:off x="0" y="2176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آرايه 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72303"/>
        <a:ext cx="2791802" cy="1296309"/>
      </dsp:txXfrm>
    </dsp:sp>
    <dsp:sp modelId="{C3C7FF55-36AE-41F0-B721-D0F76DEAD082}">
      <dsp:nvSpPr>
        <dsp:cNvPr id="0" name=""/>
        <dsp:cNvSpPr/>
      </dsp:nvSpPr>
      <dsp:spPr>
        <a:xfrm rot="5400000">
          <a:off x="4963702" y="-377422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مجموعه اي از عناصر است که لزومي ندارد داده هاي آن يکسان باشد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1710327"/>
        <a:ext cx="5156442" cy="1037046"/>
      </dsp:txXfrm>
    </dsp:sp>
    <dsp:sp modelId="{0F1BAC6E-1A21-4E17-B379-2AE169F3D05B}">
      <dsp:nvSpPr>
        <dsp:cNvPr id="0" name=""/>
        <dsp:cNvSpPr/>
      </dsp:nvSpPr>
      <dsp:spPr>
        <a:xfrm>
          <a:off x="0" y="1510568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ساختار 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1580695"/>
        <a:ext cx="2791802" cy="1296309"/>
      </dsp:txXfrm>
    </dsp:sp>
    <dsp:sp modelId="{8276403C-BF25-48D1-B1EA-8E2C6908504E}">
      <dsp:nvSpPr>
        <dsp:cNvPr id="0" name=""/>
        <dsp:cNvSpPr/>
      </dsp:nvSpPr>
      <dsp:spPr>
        <a:xfrm rot="5400000">
          <a:off x="4963702" y="1130969"/>
          <a:ext cx="1149250" cy="521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cs typeface="B Zar" panose="00000400000000000000" pitchFamily="2" charset="-78"/>
            </a:rPr>
            <a:t>اعلان يونيون مشابه تعريف و اعلان يک ساختار است با اين تفاوت که فيلدهاي يک يونيون بايد در حافظه با هم مشترک باشند </a:t>
          </a:r>
          <a:endParaRPr lang="fa-IR" sz="1700" b="1" kern="1200" dirty="0">
            <a:cs typeface="B Zar" panose="00000400000000000000" pitchFamily="2" charset="-78"/>
          </a:endParaRPr>
        </a:p>
      </dsp:txBody>
      <dsp:txXfrm rot="-5400000">
        <a:off x="2932055" y="3218718"/>
        <a:ext cx="5156442" cy="1037046"/>
      </dsp:txXfrm>
    </dsp:sp>
    <dsp:sp modelId="{FCEA98BD-D396-485E-B9C4-2B8E91F89C30}">
      <dsp:nvSpPr>
        <dsp:cNvPr id="0" name=""/>
        <dsp:cNvSpPr/>
      </dsp:nvSpPr>
      <dsp:spPr>
        <a:xfrm>
          <a:off x="0" y="3018959"/>
          <a:ext cx="2932056" cy="1436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>
              <a:cs typeface="B Zar" panose="00000400000000000000" pitchFamily="2" charset="-78"/>
            </a:rPr>
            <a:t>يونيون</a:t>
          </a:r>
          <a:endParaRPr lang="fa-IR" sz="5500" kern="1200" dirty="0">
            <a:cs typeface="B Zar" panose="00000400000000000000" pitchFamily="2" charset="-78"/>
          </a:endParaRPr>
        </a:p>
      </dsp:txBody>
      <dsp:txXfrm>
        <a:off x="70127" y="3089086"/>
        <a:ext cx="2791802" cy="129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7EC4194-B12B-4E57-AD71-BCDA893067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ADA4878-3285-4284-AF4A-0C25D01C5A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6F7C-CB2A-4BF2-8A6B-E6753E9969C0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2456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نگاشت ترتیبی عنصر</a:t>
            </a:r>
            <a:r>
              <a:rPr lang="fa-IR" baseline="0" dirty="0" smtClean="0"/>
              <a:t> </a:t>
            </a:r>
            <a:r>
              <a:rPr lang="en-US" baseline="0" dirty="0" err="1" smtClean="0"/>
              <a:t>ai</a:t>
            </a:r>
            <a:r>
              <a:rPr lang="fa-IR" baseline="0" dirty="0" smtClean="0"/>
              <a:t> لیست در اندیس </a:t>
            </a:r>
            <a:r>
              <a:rPr lang="en-US" baseline="0" dirty="0" err="1" smtClean="0"/>
              <a:t>i</a:t>
            </a:r>
            <a:r>
              <a:rPr lang="fa-IR" baseline="0" dirty="0" smtClean="0"/>
              <a:t>ام آرایه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A4878-3285-4284-AF4A-0C25D01C5A1D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      </a:t>
            </a:r>
            <a:endParaRPr lang="fa-I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A8ECC-B8A1-4C22-800F-2FF57D8CA492}" type="slidenum">
              <a:rPr lang="ar-SA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48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F4887-4037-4226-B118-53ABC91D4D60}" type="slidenum">
              <a:rPr lang="ar-SA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496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02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1030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Line 1081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Line 1083"/>
          <p:cNvSpPr>
            <a:spLocks noChangeShapeType="1"/>
          </p:cNvSpPr>
          <p:nvPr/>
        </p:nvSpPr>
        <p:spPr bwMode="ltGray">
          <a:xfrm>
            <a:off x="798513" y="87788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084"/>
          <p:cNvSpPr>
            <a:spLocks noChangeShapeType="1"/>
          </p:cNvSpPr>
          <p:nvPr/>
        </p:nvSpPr>
        <p:spPr bwMode="ltGray">
          <a:xfrm flipH="1" flipV="1">
            <a:off x="0" y="3549650"/>
            <a:ext cx="50974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1085"/>
          <p:cNvSpPr>
            <a:spLocks noChangeShapeType="1"/>
          </p:cNvSpPr>
          <p:nvPr/>
        </p:nvSpPr>
        <p:spPr bwMode="ltGray">
          <a:xfrm flipH="1" flipV="1">
            <a:off x="604838" y="1479550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rc 1086"/>
          <p:cNvSpPr>
            <a:spLocks/>
          </p:cNvSpPr>
          <p:nvPr/>
        </p:nvSpPr>
        <p:spPr bwMode="ltGray">
          <a:xfrm rot="16200000" flipH="1">
            <a:off x="670719" y="1356519"/>
            <a:ext cx="247650" cy="24923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108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4" name="Line 1088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089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Arc 1090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7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7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76663"/>
            <a:ext cx="6400800" cy="128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7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9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9A5AF10-F422-4CA7-89F9-967841831A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D0C2-8112-41F3-BE29-5A16BECBD2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95275"/>
            <a:ext cx="194310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5275"/>
            <a:ext cx="5676900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9E91-DE29-4490-BB3A-15F4692E0A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934E8-7A1E-48DA-BA02-3FDB8ECC61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A606-B8E4-4235-B0B1-6E49721957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ED02-748E-40F2-A3F3-F0739B0D8C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68EC-B267-4EE7-88DB-B61A84C287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5FFD-69D6-4C9F-8400-1C9D36BD45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6D86-19E6-4B14-BDEE-4333E632E1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D816-7679-49B5-BE04-244C979AC4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9346-2024-4FF0-BA31-952CA23A9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353F-DCBB-45F3-BF90-7F9F607E88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BBE8-459B-4B43-8233-9DE81E87A3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77CC-30C7-445D-9732-D252E89949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1" name="Rectangle 1081" descr="60%"/>
          <p:cNvSpPr>
            <a:spLocks noChangeArrowheads="1"/>
          </p:cNvSpPr>
          <p:nvPr/>
        </p:nvSpPr>
        <p:spPr bwMode="ltGray">
          <a:xfrm>
            <a:off x="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5" name="Group 109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2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989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0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1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2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3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4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5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6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7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8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9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0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1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2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3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4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5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6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7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8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9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0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88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2012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3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4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5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6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7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8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9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0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1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2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3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4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5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6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7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8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9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0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1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2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3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4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5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6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7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8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9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40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083" name="Group 1093"/>
            <p:cNvGrpSpPr>
              <a:grpSpLocks/>
            </p:cNvGrpSpPr>
            <p:nvPr userDrawn="1"/>
          </p:nvGrpSpPr>
          <p:grpSpPr bwMode="auto">
            <a:xfrm>
              <a:off x="4418" y="834"/>
              <a:ext cx="1102" cy="1364"/>
              <a:chOff x="4418" y="834"/>
              <a:chExt cx="1102" cy="1364"/>
            </a:xfrm>
          </p:grpSpPr>
          <p:sp>
            <p:nvSpPr>
              <p:cNvPr id="42044" name="Line 1084"/>
              <p:cNvSpPr>
                <a:spLocks noChangeShapeType="1"/>
              </p:cNvSpPr>
              <p:nvPr/>
            </p:nvSpPr>
            <p:spPr bwMode="ltGray">
              <a:xfrm rot="5400000" flipH="1">
                <a:off x="4772" y="1516"/>
                <a:ext cx="13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5" name="Line 1085"/>
              <p:cNvSpPr>
                <a:spLocks noChangeShapeType="1"/>
              </p:cNvSpPr>
              <p:nvPr/>
            </p:nvSpPr>
            <p:spPr bwMode="ltGray">
              <a:xfrm rot="5400000">
                <a:off x="4963" y="411"/>
                <a:ext cx="6" cy="10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6" name="Arc 1086"/>
              <p:cNvSpPr>
                <a:spLocks/>
              </p:cNvSpPr>
              <p:nvPr/>
            </p:nvSpPr>
            <p:spPr bwMode="ltGray">
              <a:xfrm rot="5400000" flipH="1">
                <a:off x="5398" y="898"/>
                <a:ext cx="122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385 w 43200"/>
                  <a:gd name="T1" fmla="*/ 43186 h 43200"/>
                  <a:gd name="T2" fmla="*/ 43153 w 43200"/>
                  <a:gd name="T3" fmla="*/ 2302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</a:path>
                  <a:path w="43200" h="43200" stroke="0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76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5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49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50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2051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8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C60A2CA8-C072-4039-835E-B2CF2F1095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52" name="Line 1092"/>
          <p:cNvSpPr>
            <a:spLocks noChangeShapeType="1"/>
          </p:cNvSpPr>
          <p:nvPr/>
        </p:nvSpPr>
        <p:spPr bwMode="ltGray">
          <a:xfrm>
            <a:off x="314325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7" r:id="rId14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34DC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66888"/>
            <a:ext cx="6196012" cy="1223962"/>
          </a:xfrm>
        </p:spPr>
        <p:txBody>
          <a:bodyPr/>
          <a:lstStyle/>
          <a:p>
            <a:pPr algn="ctr" eaLnBrk="1" hangingPunct="1"/>
            <a:r>
              <a:rPr lang="fa-IR" sz="4000" dirty="0">
                <a:cs typeface="B Zar" panose="00000400000000000000" pitchFamily="2" charset="-78"/>
              </a:rPr>
              <a:t>آرايه ها و ساختارها</a:t>
            </a:r>
            <a:endParaRPr lang="en-US" sz="4000" dirty="0" smtClean="0">
              <a:cs typeface="B Zar" panose="00000400000000000000" pitchFamily="2" charset="-78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23900" y="5594350"/>
            <a:ext cx="4948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دانشگاه کاشان- دانشکده مهندسی برق و کامپیوتر</a:t>
            </a:r>
            <a:endParaRPr lang="en-GB" sz="1800" dirty="0">
              <a:cs typeface="B Nazanin" panose="00000400000000000000" pitchFamily="2" charset="-78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1804988" y="3839489"/>
            <a:ext cx="5402262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ctr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سید مهدی وحیدی پور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fa-IR" sz="2400" b="1" dirty="0">
              <a:solidFill>
                <a:srgbClr val="0034DC"/>
              </a:solidFill>
              <a:cs typeface="Zar" pitchFamily="2" charset="-78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18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با تشکر از دکتر جواد سلیمی</a:t>
            </a:r>
            <a:endParaRPr lang="en-US" sz="1800" b="1" dirty="0">
              <a:solidFill>
                <a:srgbClr val="0034DC"/>
              </a:solidFill>
              <a:cs typeface="B Zar" panose="00000400000000000000" pitchFamily="2" charset="-78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</a:pPr>
            <a:endParaRPr lang="en-US" sz="2000" dirty="0">
              <a:solidFill>
                <a:srgbClr val="0034DC"/>
              </a:solidFill>
              <a:cs typeface="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5" y="1380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1621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Zar" panose="00000400000000000000" pitchFamily="2" charset="-78"/>
              </a:rPr>
              <a:t>ليست ها</a:t>
            </a:r>
            <a:endParaRPr lang="en-US" sz="3200" smtClean="0">
              <a:solidFill>
                <a:srgbClr val="3366CC"/>
              </a:solidFill>
              <a:cs typeface="B Zar" panose="00000400000000000000" pitchFamily="2" charset="-78"/>
            </a:endParaRPr>
          </a:p>
        </p:txBody>
      </p:sp>
      <p:sp>
        <p:nvSpPr>
          <p:cNvPr id="117763" name="Text Box 8"/>
          <p:cNvSpPr txBox="1">
            <a:spLocks noChangeArrowheads="1"/>
          </p:cNvSpPr>
          <p:nvPr/>
        </p:nvSpPr>
        <p:spPr bwMode="auto">
          <a:xfrm>
            <a:off x="187325" y="1409700"/>
            <a:ext cx="8469313" cy="544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2308EE"/>
                </a:solidFill>
                <a:latin typeface="+mn-lt"/>
                <a:cs typeface="B Zar" panose="00000400000000000000" pitchFamily="2" charset="-78"/>
              </a:rPr>
              <a:t>اعمال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پيدا کردن طول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خواندن اقلام داده يک ليست از چپ به راست يا بر عکس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بازيابي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عنصر از يک ليست</a:t>
            </a:r>
            <a:endParaRPr lang="en-US" sz="2400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تعويض يک قلم اطلاعاتي در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درج يک قلم داده جديد در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حذف يک قلم اطلاعاتي از </a:t>
            </a:r>
            <a:r>
              <a:rPr lang="en-US" sz="2400" dirty="0" err="1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i</a:t>
            </a: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امين موقعيت يک ليست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2308EE"/>
                </a:solidFill>
                <a:latin typeface="+mn-lt"/>
                <a:cs typeface="B Zar" panose="00000400000000000000" pitchFamily="2" charset="-78"/>
              </a:rPr>
              <a:t>پياده سازي 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نگاشت ترتيبي </a:t>
            </a:r>
            <a:r>
              <a:rPr lang="en-US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en-US" altLang="zh-TW" sz="1800" b="1" dirty="0">
                <a:solidFill>
                  <a:srgbClr val="800000"/>
                </a:solidFill>
                <a:cs typeface="B Zar" panose="00000400000000000000" pitchFamily="2" charset="-78"/>
              </a:rPr>
              <a:t>sequential mapping (1)~(4)</a:t>
            </a:r>
            <a:r>
              <a:rPr lang="en-US" altLang="zh-TW" sz="1800" dirty="0">
                <a:cs typeface="B Zar" panose="00000400000000000000" pitchFamily="2" charset="-78"/>
              </a:rPr>
              <a:t>	</a:t>
            </a:r>
            <a:endParaRPr lang="en-US" sz="2400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4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نگاشت غير ترتيبي </a:t>
            </a:r>
            <a:r>
              <a:rPr lang="en-US" altLang="zh-TW" sz="1800" b="1" dirty="0">
                <a:solidFill>
                  <a:srgbClr val="800000"/>
                </a:solidFill>
                <a:cs typeface="B Zar" panose="00000400000000000000" pitchFamily="2" charset="-78"/>
              </a:rPr>
              <a:t>non-sequential mapping (5)~(6)</a:t>
            </a:r>
            <a:endParaRPr lang="fa-IR" altLang="zh-TW" sz="1800" b="1" dirty="0">
              <a:solidFill>
                <a:srgbClr val="8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0" y="4279900"/>
            <a:ext cx="3086100" cy="1376363"/>
          </a:xfrm>
          <a:prstGeom prst="cloudCallout">
            <a:avLst>
              <a:gd name="adj1" fmla="val 53651"/>
              <a:gd name="adj2" fmla="val 73204"/>
            </a:avLst>
          </a:prstGeom>
          <a:noFill/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36000" tIns="36000" rIns="36000" bIns="36000" rtlCol="1" anchor="ctr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A50021"/>
              </a:buClr>
              <a:defRPr/>
            </a:pPr>
            <a:r>
              <a:rPr lang="fa-IR" altLang="zh-TW" sz="1800" b="1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نمايش يک ليست مرتب شده به صورت يک آرايه</a:t>
            </a:r>
            <a:endParaRPr lang="fa-IR" sz="1800" b="1" dirty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365048-F99D-4E88-A0B1-1BB953FD0BB5}" type="slidenum">
              <a:rPr lang="ar-SA" smtClean="0">
                <a:cs typeface="B Zar" panose="00000400000000000000" pitchFamily="2" charset="-78"/>
              </a:rPr>
              <a:pPr/>
              <a:t>11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17414" name="Picture 7" descr="struc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 b="3271"/>
          <a:stretch>
            <a:fillRect/>
          </a:stretch>
        </p:blipFill>
        <p:spPr bwMode="auto">
          <a:xfrm>
            <a:off x="495300" y="1398588"/>
            <a:ext cx="54721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2</a:t>
            </a:r>
            <a:endParaRPr lang="zh-TW" altLang="en-US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999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altLang="zh-TW" dirty="0" smtClean="0">
                <a:cs typeface="B Zar" panose="00000400000000000000" pitchFamily="2" charset="-78"/>
              </a:rPr>
              <a:t>چند جمله ايهاي نمونه</a:t>
            </a:r>
            <a:endParaRPr lang="en-US" altLang="zh-TW" dirty="0" smtClean="0">
              <a:ea typeface="新細明體" charset="-120"/>
              <a:cs typeface="B Zar" panose="00000400000000000000" pitchFamily="2" charset="-78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A(x) = 3x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20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+2x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5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+4 and B(x) = 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4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+10x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+3x</a:t>
            </a:r>
            <a:r>
              <a:rPr lang="en-US" altLang="zh-TW" baseline="30000" dirty="0" smtClean="0"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dirty="0" smtClean="0">
                <a:ea typeface="新細明體" charset="-120"/>
                <a:cs typeface="B Zar" panose="00000400000000000000" pitchFamily="2" charset="-78"/>
              </a:rPr>
              <a:t>+1</a:t>
            </a:r>
          </a:p>
          <a:p>
            <a:pPr lvl="2" eaLnBrk="1" hangingPunct="1">
              <a:lnSpc>
                <a:spcPct val="90000"/>
              </a:lnSpc>
            </a:pP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فرض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کنيد دو چندجمله اي زير را داشته باشيم که در انها </a:t>
            </a:r>
            <a:r>
              <a:rPr lang="en-US" altLang="zh-TW" sz="28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x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متغير و </a:t>
            </a:r>
            <a:r>
              <a:rPr lang="en-US" altLang="zh-TW" sz="28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800" baseline="-250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ضريب و </a:t>
            </a:r>
            <a:r>
              <a:rPr lang="en-US" altLang="zh-TW" sz="28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8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 توان است آنگاه </a:t>
            </a:r>
          </a:p>
          <a:p>
            <a:pPr lvl="2" eaLnBrk="1" hangingPunct="1">
              <a:lnSpc>
                <a:spcPct val="90000"/>
              </a:lnSpc>
            </a:pPr>
            <a:endParaRPr lang="fa-IR" altLang="zh-TW" sz="10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+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=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i="1" baseline="30000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endParaRPr lang="en-US" altLang="zh-TW" dirty="0" smtClean="0">
              <a:latin typeface="Calibri" panose="020F0502020204030204" pitchFamily="34" charset="0"/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· 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(</a:t>
            </a:r>
            <a:r>
              <a:rPr lang="en-US" altLang="zh-TW" i="1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 =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· (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b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i="1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x</a:t>
            </a:r>
            <a:r>
              <a:rPr lang="en-US" altLang="zh-TW" i="1" baseline="30000" dirty="0" err="1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dirty="0" smtClean="0">
                <a:latin typeface="Calibri" panose="020F0502020204030204" pitchFamily="34" charset="0"/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))</a:t>
            </a:r>
          </a:p>
          <a:p>
            <a:pPr lvl="2" algn="l" rtl="0" eaLnBrk="1" hangingPunct="1">
              <a:lnSpc>
                <a:spcPct val="90000"/>
              </a:lnSpc>
            </a:pPr>
            <a:endParaRPr lang="en-US" altLang="zh-TW" dirty="0" smtClean="0"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به صورت مشابه مي‌توان تفريق و تقسيم چندجمله اي‌ها و بسياري از عمليات ديگر را تعريف کرد.</a:t>
            </a:r>
            <a:endParaRPr lang="en-US" altLang="zh-TW" sz="2800" dirty="0" smtClean="0">
              <a:solidFill>
                <a:srgbClr val="00000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3</a:t>
            </a:r>
            <a:endParaRPr lang="en-US" altLang="zh-TW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240712" cy="3887788"/>
          </a:xfrm>
        </p:spPr>
        <p:txBody>
          <a:bodyPr/>
          <a:lstStyle/>
          <a:p>
            <a:pPr algn="l" rtl="0" eaLnBrk="1" hangingPunct="1"/>
            <a:r>
              <a:rPr lang="en-US" altLang="zh-TW" sz="2800" dirty="0" smtClean="0">
                <a:ea typeface="新細明體" charset="-120"/>
                <a:cs typeface="B Zar" panose="00000400000000000000" pitchFamily="2" charset="-78"/>
              </a:rPr>
              <a:t>Representation I</a:t>
            </a:r>
          </a:p>
          <a:p>
            <a:pPr algn="l" rtl="0" eaLnBrk="1" hangingPunct="1">
              <a:buFontTx/>
              <a:buNone/>
            </a:pP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a.degree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=n</a:t>
            </a:r>
          </a:p>
          <a:p>
            <a:pPr algn="l" rtl="0" eaLnBrk="1" hangingPunct="1">
              <a:buFontTx/>
              <a:buNone/>
            </a:pP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a.coef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[</a:t>
            </a:r>
            <a:r>
              <a:rPr lang="en-US" altLang="zh-TW" sz="2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r>
              <a:rPr lang="en-US" altLang="zh-TW" sz="2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]=a</a:t>
            </a:r>
            <a:r>
              <a:rPr lang="en-US" altLang="zh-TW" sz="2000" baseline="-25000" dirty="0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n-</a:t>
            </a:r>
            <a:r>
              <a:rPr lang="en-US" altLang="zh-TW" sz="2000" baseline="-25000" dirty="0" err="1" smtClean="0">
                <a:solidFill>
                  <a:srgbClr val="2308EE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endParaRPr lang="fa-IR" altLang="zh-TW" sz="2000" baseline="-25000" dirty="0" smtClean="0">
              <a:solidFill>
                <a:srgbClr val="2308EE"/>
              </a:solidFill>
              <a:latin typeface="Comic Sans MS" pitchFamily="66" charset="0"/>
              <a:ea typeface="Arial Unicode MS" pitchFamily="34" charset="-128"/>
              <a:cs typeface="B Zar" panose="00000400000000000000" pitchFamily="2" charset="-78"/>
            </a:endParaRPr>
          </a:p>
          <a:p>
            <a:pPr eaLnBrk="1" hangingPunct="1">
              <a:buFontTx/>
              <a:buNone/>
            </a:pPr>
            <a:r>
              <a:rPr lang="fa-IR" altLang="zh-TW" sz="2800" dirty="0" smtClean="0">
                <a:ea typeface="新細明體" charset="-120"/>
                <a:cs typeface="B Zar" panose="00000400000000000000" pitchFamily="2" charset="-78"/>
              </a:rPr>
              <a:t>ضرايب به ترتيب نزول درجه در ارايه ذخيره شود </a:t>
            </a:r>
          </a:p>
          <a:p>
            <a:pPr lvl="1" algn="l" rtl="0" eaLnBrk="1" hangingPunct="1"/>
            <a:r>
              <a:rPr lang="en-US" altLang="zh-TW" sz="24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#define </a:t>
            </a:r>
            <a:r>
              <a:rPr lang="en-US" altLang="zh-TW" sz="2400" dirty="0" err="1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MAX_degree</a:t>
            </a:r>
            <a:r>
              <a:rPr lang="en-US" altLang="zh-TW" sz="24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101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/*MAX degree of polynomial+1*/</a:t>
            </a:r>
            <a:r>
              <a:rPr lang="en-US" altLang="zh-TW" sz="2400" dirty="0" smtClean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dirty="0" smtClean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typedef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struct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{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degree;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[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MAX_degree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];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}polynomial;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5400000">
            <a:off x="6246813" y="3482975"/>
            <a:ext cx="1727200" cy="3060700"/>
          </a:xfrm>
          <a:prstGeom prst="wedgeRoundRectCallout">
            <a:avLst>
              <a:gd name="adj1" fmla="val -81898"/>
              <a:gd name="adj2" fmla="val 9159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altLang="zh-TW" sz="2400" b="1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Drawback</a:t>
            </a:r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: The first</a:t>
            </a:r>
          </a:p>
          <a:p>
            <a:pPr algn="ctr"/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representation may</a:t>
            </a:r>
          </a:p>
          <a:p>
            <a:pPr algn="ctr"/>
            <a:r>
              <a:rPr lang="en-US" altLang="zh-TW" sz="240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waste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4</a:t>
            </a:r>
            <a:endParaRPr lang="en-US" altLang="zh-TW" sz="1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228012" cy="48260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altLang="zh-TW" sz="2800" dirty="0" smtClean="0">
                <a:ea typeface="新細明體" charset="-120"/>
                <a:cs typeface="B Zar" panose="00000400000000000000" pitchFamily="2" charset="-78"/>
              </a:rPr>
              <a:t>Representation II</a:t>
            </a:r>
          </a:p>
          <a:p>
            <a:pPr eaLnBrk="1" hangingPunct="1">
              <a:buFontTx/>
              <a:buNone/>
              <a:defRPr/>
            </a:pP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آرايه </a:t>
            </a:r>
            <a:r>
              <a:rPr lang="en-US" altLang="zh-TW" sz="2400" dirty="0" err="1" smtClean="0">
                <a:ea typeface="新細明體" charset="-120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 را به گونه اي در نظر بگيريم که طول آن برابر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</a:rPr>
              <a:t>a.degree+1</a:t>
            </a:r>
            <a:r>
              <a:rPr lang="fa-IR" altLang="zh-TW" sz="2400" dirty="0" smtClean="0">
                <a:ea typeface="新細明體" charset="-120"/>
                <a:cs typeface="B Zar" panose="00000400000000000000" pitchFamily="2" charset="-78"/>
              </a:rPr>
              <a:t> شود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Class polynomial{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private: 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degree;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*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;</a:t>
            </a:r>
            <a:b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};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Polynomial::polynomial(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d) 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{ 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   degree=d;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   </a:t>
            </a:r>
            <a:r>
              <a:rPr lang="en-US" altLang="zh-TW" sz="2400" dirty="0" err="1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coef</a:t>
            </a: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=new float[degree+1]</a:t>
            </a:r>
          </a:p>
          <a:p>
            <a:pPr lvl="1" algn="l" rtl="0" eaLnBrk="1" hangingPunct="1">
              <a:buFontTx/>
              <a:buNone/>
              <a:defRPr/>
            </a:pPr>
            <a:r>
              <a:rPr lang="en-US" altLang="zh-TW" sz="2400" dirty="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270500" y="3683000"/>
            <a:ext cx="3657600" cy="1328738"/>
          </a:xfrm>
          <a:prstGeom prst="wedgeRoundRectCallout">
            <a:avLst>
              <a:gd name="adj1" fmla="val -91735"/>
              <a:gd name="adj2" fmla="val -53554"/>
              <a:gd name="adj3" fmla="val 16667"/>
            </a:avLst>
          </a:prstGeom>
          <a:noFill/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1" anchor="ctr">
            <a:spAutoFit/>
          </a:bodyPr>
          <a:lstStyle/>
          <a:p>
            <a:pPr marL="457200" indent="-457200" algn="ctr">
              <a:buClr>
                <a:srgbClr val="A50021"/>
              </a:buClr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Drawback: </a:t>
            </a:r>
            <a:r>
              <a:rPr lang="en-US" altLang="zh-TW" sz="24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2400" baseline="300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1000</a:t>
            </a:r>
            <a:r>
              <a:rPr lang="en-US" altLang="zh-TW" sz="2400" dirty="0">
                <a:solidFill>
                  <a:schemeClr val="bg2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+1 in this representation has 2 nonzero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5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56088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Representation III</a:t>
            </a:r>
          </a:p>
          <a:p>
            <a:pPr eaLnBrk="1" hangingPunct="1">
              <a:lnSpc>
                <a:spcPct val="90000"/>
              </a:lnSpc>
            </a:pP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تمام چند جمله ايها را در يک ارايه ذخيره کنيم</a:t>
            </a:r>
          </a:p>
          <a:p>
            <a:pPr eaLnBrk="1" hangingPunct="1">
              <a:lnSpc>
                <a:spcPct val="90000"/>
              </a:lnSpc>
            </a:pP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فقط ضرايب غير صفر را به همراه توان انها ذخيره کنيم</a:t>
            </a:r>
            <a:endParaRPr lang="en-US" altLang="zh-TW" sz="2800" smtClean="0">
              <a:ea typeface="新細明體" charset="-120"/>
              <a:cs typeface="B Zar" panose="00000400000000000000" pitchFamily="2" charset="-78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#define MAX_TERMS 100</a:t>
            </a: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 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/*size of terms array*/</a:t>
            </a: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typedef struct{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float coef;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	int expon;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}polynomial;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/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polynomial terms [MAX_TERMS];</a:t>
            </a:r>
            <a:b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</a:br>
            <a:r>
              <a:rPr lang="en-US" altLang="zh-TW" sz="2400" smtClean="0"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int avail = 0;</a:t>
            </a:r>
            <a:endParaRPr lang="zh-TW" altLang="en-US" sz="2400" smtClean="0">
              <a:latin typeface="Comic Sans MS" pitchFamily="66" charset="0"/>
              <a:ea typeface="Arial Unicode MS" pitchFamily="34" charset="-128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68313"/>
            <a:ext cx="8226425" cy="927100"/>
          </a:xfrm>
        </p:spPr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6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3910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A(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) = 2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1000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</a:t>
            </a:r>
          </a:p>
          <a:p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B(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) = 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4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+10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+3</a:t>
            </a:r>
            <a:r>
              <a:rPr lang="en-US" altLang="zh-TW" sz="3200" i="1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x</a:t>
            </a:r>
            <a:r>
              <a:rPr lang="en-US" altLang="zh-TW" sz="3200" baseline="300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sz="3200"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+1</a:t>
            </a:r>
          </a:p>
        </p:txBody>
      </p:sp>
      <p:pic>
        <p:nvPicPr>
          <p:cNvPr id="22533" name="Picture 5" descr="fig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</a:blip>
          <a:srcRect b="9641"/>
          <a:stretch>
            <a:fillRect/>
          </a:stretch>
        </p:blipFill>
        <p:spPr bwMode="auto">
          <a:xfrm>
            <a:off x="1763713" y="4149725"/>
            <a:ext cx="6280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76825" y="2060575"/>
            <a:ext cx="3744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specification	representation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poly		&lt;start, finish&gt;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		&lt;0,1&gt;</a:t>
            </a:r>
          </a:p>
          <a:p>
            <a:r>
              <a:rPr lang="en-US" altLang="zh-TW" sz="20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B		&lt;2,5&gt;	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1979613" y="2924175"/>
            <a:ext cx="936625" cy="2160588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2987675" y="2924175"/>
            <a:ext cx="936625" cy="2160588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1835150" y="3357563"/>
            <a:ext cx="2665413" cy="1655762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2700338" y="3357563"/>
            <a:ext cx="2665412" cy="1655762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419475" y="3429000"/>
            <a:ext cx="2665413" cy="1655763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4067175" y="3429000"/>
            <a:ext cx="2665413" cy="1655763"/>
          </a:xfrm>
          <a:prstGeom prst="line">
            <a:avLst/>
          </a:prstGeom>
          <a:noFill/>
          <a:ln w="38100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2541" name="Text Box 8"/>
          <p:cNvSpPr txBox="1">
            <a:spLocks noChangeArrowheads="1"/>
          </p:cNvSpPr>
          <p:nvPr/>
        </p:nvSpPr>
        <p:spPr bwMode="auto">
          <a:xfrm>
            <a:off x="622300" y="1570038"/>
            <a:ext cx="787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2000" b="1">
                <a:solidFill>
                  <a:srgbClr val="EEB42D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storage requirements: start, finish, 2*(finish-start+1)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1009650"/>
          </a:xfrm>
        </p:spPr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7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435600" y="1438275"/>
            <a:ext cx="3200400" cy="3849688"/>
          </a:xfrm>
        </p:spPr>
        <p:txBody>
          <a:bodyPr/>
          <a:lstStyle/>
          <a:p>
            <a:pPr eaLnBrk="1" hangingPunct="1"/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يک تابع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c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که دو چند جمله اي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و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را جمع ميکند تا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D</a:t>
            </a:r>
            <a:r>
              <a:rPr lang="fa-IR" altLang="zh-TW" sz="2800" smtClean="0">
                <a:ea typeface="新細明體" charset="-120"/>
                <a:cs typeface="B Zar" panose="00000400000000000000" pitchFamily="2" charset="-78"/>
              </a:rPr>
              <a:t> را به دست آورد</a:t>
            </a:r>
          </a:p>
          <a:p>
            <a:pPr eaLnBrk="1" hangingPunct="1"/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D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 =  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</a:rPr>
              <a:t>B</a:t>
            </a:r>
            <a:endParaRPr lang="en-US" altLang="zh-TW" sz="28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537200" y="4208463"/>
            <a:ext cx="314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Analysis: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O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+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m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)</a:t>
            </a:r>
          </a:p>
          <a:p>
            <a:pPr algn="l" rtl="0"/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where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m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)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is the number of nonzeros in 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(</a:t>
            </a:r>
            <a:r>
              <a:rPr lang="en-US" altLang="zh-TW" sz="2400" i="1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en-US" altLang="zh-TW" sz="2400">
                <a:solidFill>
                  <a:srgbClr val="EED410"/>
                </a:solidFill>
                <a:ea typeface="新細明體" charset="-120"/>
                <a:cs typeface="B Zar" panose="00000400000000000000" pitchFamily="2" charset="-78"/>
              </a:rPr>
              <a:t>)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.</a:t>
            </a:r>
          </a:p>
        </p:txBody>
      </p:sp>
      <p:pic>
        <p:nvPicPr>
          <p:cNvPr id="23557" name="Picture 6" descr="program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 b="3011"/>
          <a:stretch>
            <a:fillRect/>
          </a:stretch>
        </p:blipFill>
        <p:spPr bwMode="auto">
          <a:xfrm>
            <a:off x="411163" y="1373188"/>
            <a:ext cx="46672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anose="00000400000000000000" pitchFamily="2" charset="-78"/>
              </a:rPr>
              <a:t>نوع داده اي مجرد چند جمله اي </a:t>
            </a:r>
            <a:r>
              <a:rPr lang="fa-IR" sz="1800" smtClean="0">
                <a:cs typeface="B Zar" panose="00000400000000000000" pitchFamily="2" charset="-78"/>
              </a:rPr>
              <a:t>8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4579" name="Picture 4" descr="program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30000" contrast="30000"/>
          </a:blip>
          <a:srcRect b="8990"/>
          <a:stretch>
            <a:fillRect/>
          </a:stretch>
        </p:blipFill>
        <p:spPr>
          <a:xfrm>
            <a:off x="1116013" y="1939925"/>
            <a:ext cx="7000875" cy="2619375"/>
          </a:xfrm>
          <a:noFill/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49313" y="4992688"/>
            <a:ext cx="7923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مشکل:  هنگامي که چندجمله اي لازم نباشد بايد فشرده سازي انجام شود</a:t>
            </a:r>
          </a:p>
          <a:p>
            <a:pPr algn="ctr"/>
            <a:r>
              <a:rPr lang="fa-IR" altLang="zh-TW" sz="2800">
                <a:solidFill>
                  <a:srgbClr val="FF3300"/>
                </a:solidFill>
                <a:cs typeface="B Zar" panose="00000400000000000000" pitchFamily="2" charset="-78"/>
              </a:rPr>
              <a:t>جابجايي داده انجام مي شود</a:t>
            </a:r>
            <a:endParaRPr lang="en-US" altLang="zh-TW" sz="2800">
              <a:solidFill>
                <a:srgbClr val="FF3300"/>
              </a:solidFill>
              <a:ea typeface="新細明體" charset="-120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32812" cy="1106487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ماتريس اسپارس</a:t>
            </a:r>
            <a:endParaRPr lang="zh-TW" altLang="en-US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9100" y="1536700"/>
            <a:ext cx="8291513" cy="1473200"/>
          </a:xfrm>
        </p:spPr>
        <p:txBody>
          <a:bodyPr/>
          <a:lstStyle/>
          <a:p>
            <a:r>
              <a:rPr lang="fa-IR" sz="2800" smtClean="0">
                <a:cs typeface="B Zar" panose="00000400000000000000" pitchFamily="2" charset="-78"/>
              </a:rPr>
              <a:t>در رياضيات ، يک ماتريس شامل </a:t>
            </a:r>
            <a:r>
              <a:rPr lang="en-US" sz="2800" smtClean="0">
                <a:cs typeface="B Zar" panose="00000400000000000000" pitchFamily="2" charset="-78"/>
              </a:rPr>
              <a:t>m</a:t>
            </a: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solidFill>
                  <a:srgbClr val="D06800"/>
                </a:solidFill>
                <a:cs typeface="B Zar" panose="00000400000000000000" pitchFamily="2" charset="-78"/>
              </a:rPr>
              <a:t>سطر</a:t>
            </a:r>
            <a:r>
              <a:rPr lang="fa-IR" sz="2800" smtClean="0">
                <a:cs typeface="B Zar" panose="00000400000000000000" pitchFamily="2" charset="-78"/>
              </a:rPr>
              <a:t> و </a:t>
            </a:r>
            <a:r>
              <a:rPr lang="en-US" sz="2800" smtClean="0">
                <a:cs typeface="B Zar" panose="00000400000000000000" pitchFamily="2" charset="-78"/>
              </a:rPr>
              <a:t>n</a:t>
            </a: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solidFill>
                  <a:srgbClr val="D06800"/>
                </a:solidFill>
                <a:cs typeface="B Zar" panose="00000400000000000000" pitchFamily="2" charset="-78"/>
              </a:rPr>
              <a:t>ستون</a:t>
            </a:r>
            <a:r>
              <a:rPr lang="fa-IR" sz="2800" smtClean="0">
                <a:cs typeface="B Zar" panose="00000400000000000000" pitchFamily="2" charset="-78"/>
              </a:rPr>
              <a:t> از اعضا مي باشد</a:t>
            </a:r>
          </a:p>
          <a:p>
            <a:r>
              <a:rPr lang="fa-IR" sz="2800" smtClean="0">
                <a:cs typeface="B Zar" panose="00000400000000000000" pitchFamily="2" charset="-78"/>
              </a:rPr>
              <a:t>ماتريسي که عناصر صفر آن زياد بوده </a:t>
            </a:r>
            <a:r>
              <a:rPr lang="fa-IR" sz="2800" smtClean="0">
                <a:solidFill>
                  <a:srgbClr val="D06800"/>
                </a:solidFill>
                <a:cs typeface="B Zar" panose="00000400000000000000" pitchFamily="2" charset="-78"/>
              </a:rPr>
              <a:t>ماتريس اسپارس</a:t>
            </a:r>
            <a:r>
              <a:rPr lang="fa-IR" sz="2800" smtClean="0">
                <a:cs typeface="B Zar" panose="00000400000000000000" pitchFamily="2" charset="-78"/>
              </a:rPr>
              <a:t> ناميده مي شود.</a:t>
            </a:r>
            <a:endParaRPr lang="en-US" altLang="zh-TW" sz="2800" smtClean="0">
              <a:solidFill>
                <a:srgbClr val="040408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5604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b="7179"/>
          <a:stretch>
            <a:fillRect/>
          </a:stretch>
        </p:blipFill>
        <p:spPr bwMode="auto">
          <a:xfrm>
            <a:off x="684213" y="3213100"/>
            <a:ext cx="60928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73363" y="5305425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219797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5*3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46850" y="5576888"/>
            <a:ext cx="63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219797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6*6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338388" y="5665788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15/15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35600" y="566578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8/36</a:t>
            </a:r>
          </a:p>
        </p:txBody>
      </p: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6569075" y="4221163"/>
            <a:ext cx="2574925" cy="762000"/>
            <a:chOff x="4286" y="2707"/>
            <a:chExt cx="1622" cy="480"/>
          </a:xfrm>
        </p:grpSpPr>
        <p:sp>
          <p:nvSpPr>
            <p:cNvPr id="25610" name="Text Box 13"/>
            <p:cNvSpPr txBox="1">
              <a:spLocks noChangeArrowheads="1"/>
            </p:cNvSpPr>
            <p:nvPr/>
          </p:nvSpPr>
          <p:spPr bwMode="auto">
            <a:xfrm>
              <a:off x="4464" y="2707"/>
              <a:ext cx="13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EED410"/>
                  </a:solidFill>
                  <a:latin typeface="Comic Sans MS" pitchFamily="66" charset="0"/>
                  <a:ea typeface="新細明體" charset="-120"/>
                  <a:cs typeface="B Zar" panose="00000400000000000000" pitchFamily="2" charset="-78"/>
                </a:rPr>
                <a:t>sparse matrix</a:t>
              </a:r>
            </a:p>
          </p:txBody>
        </p:sp>
        <p:sp>
          <p:nvSpPr>
            <p:cNvPr id="25611" name="Text Box 14"/>
            <p:cNvSpPr txBox="1">
              <a:spLocks noChangeArrowheads="1"/>
            </p:cNvSpPr>
            <p:nvPr/>
          </p:nvSpPr>
          <p:spPr bwMode="auto">
            <a:xfrm>
              <a:off x="4374" y="2899"/>
              <a:ext cx="15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FF3300"/>
                  </a:solidFill>
                  <a:latin typeface="Comic Sans MS" pitchFamily="66" charset="0"/>
                  <a:ea typeface="新細明體" charset="-120"/>
                  <a:cs typeface="B Zar" panose="00000400000000000000" pitchFamily="2" charset="-78"/>
                </a:rPr>
                <a:t>data structure?</a:t>
              </a:r>
            </a:p>
          </p:txBody>
        </p:sp>
        <p:sp>
          <p:nvSpPr>
            <p:cNvPr id="25612" name="Line 15"/>
            <p:cNvSpPr>
              <a:spLocks noChangeShapeType="1"/>
            </p:cNvSpPr>
            <p:nvPr/>
          </p:nvSpPr>
          <p:spPr bwMode="auto">
            <a:xfrm flipH="1">
              <a:off x="4286" y="2931"/>
              <a:ext cx="318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ها </a:t>
            </a:r>
          </a:p>
        </p:txBody>
      </p:sp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504950" y="1619250"/>
            <a:ext cx="710565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cs typeface="B Zar" panose="00000400000000000000" pitchFamily="2" charset="-78"/>
              </a:rPr>
              <a:t> </a:t>
            </a: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آرايه ها به عنوان يک نوع داده مجرد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ساختارها و يونيون ها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نوع داده اي مجرد چند جمله اي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نوع داده اي مجرد ماتريس اسپارس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رشته ها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بازنمايي ارايه هاي چند بعدي</a:t>
            </a:r>
            <a:endParaRPr lang="fa-IR" sz="28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B9A2B-AB73-4775-847E-D5C9A4208DF4}" type="slidenum">
              <a:rPr lang="ar-SA" smtClean="0">
                <a:cs typeface="B Zar" panose="00000400000000000000" pitchFamily="2" charset="-78"/>
              </a:rPr>
              <a:pPr/>
              <a:t>2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BDAD1-C440-46A9-BAD7-627C08F830E8}" type="slidenum">
              <a:rPr lang="ar-SA" smtClean="0">
                <a:cs typeface="B Zar" panose="00000400000000000000" pitchFamily="2" charset="-78"/>
              </a:rPr>
              <a:pPr/>
              <a:t>20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6629" name="Picture 7" descr="stru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8000"/>
          </a:blip>
          <a:srcRect b="2982"/>
          <a:stretch>
            <a:fillRect/>
          </a:stretch>
        </p:blipFill>
        <p:spPr>
          <a:xfrm>
            <a:off x="557213" y="1587500"/>
            <a:ext cx="4602162" cy="4546600"/>
          </a:xfr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422900" y="1917700"/>
            <a:ext cx="31003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حداقل اعمال ممکن شامل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ايجاد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،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جمع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،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ضرب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و </a:t>
            </a:r>
            <a:r>
              <a:rPr lang="fa-IR" altLang="zh-TW" sz="2800">
                <a:solidFill>
                  <a:srgbClr val="C00000"/>
                </a:solidFill>
                <a:cs typeface="B Zar" panose="00000400000000000000" pitchFamily="2" charset="-78"/>
              </a:rPr>
              <a:t>ترانهاده</a:t>
            </a:r>
            <a:r>
              <a:rPr lang="fa-IR" altLang="zh-TW" sz="2800">
                <a:solidFill>
                  <a:srgbClr val="0034DC"/>
                </a:solidFill>
                <a:cs typeface="B Zar" panose="00000400000000000000" pitchFamily="2" charset="-78"/>
              </a:rPr>
              <a:t> ماتريس مي باشد.</a:t>
            </a:r>
            <a:endParaRPr lang="en-US" altLang="zh-TW" sz="2800">
              <a:solidFill>
                <a:srgbClr val="0034DC"/>
              </a:solidFill>
              <a:ea typeface="新細明體" charset="-120"/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25500" y="1892300"/>
            <a:ext cx="7772400" cy="4114800"/>
          </a:xfrm>
        </p:spPr>
        <p:txBody>
          <a:bodyPr/>
          <a:lstStyle/>
          <a:p>
            <a:r>
              <a:rPr lang="fa-IR" sz="2800" smtClean="0">
                <a:cs typeface="B Zar" panose="00000400000000000000" pitchFamily="2" charset="-78"/>
              </a:rPr>
              <a:t>مي توان از يک آرايه از سه تايي هاي </a:t>
            </a:r>
            <a:r>
              <a:rPr lang="en-US" altLang="zh-TW" sz="2400" smtClean="0">
                <a:solidFill>
                  <a:srgbClr val="FF3300"/>
                </a:solidFill>
                <a:ea typeface="新細明體" charset="-120"/>
                <a:cs typeface="B Zar" panose="00000400000000000000" pitchFamily="2" charset="-78"/>
              </a:rPr>
              <a:t>&lt;row, col, value&gt; </a:t>
            </a:r>
            <a:r>
              <a:rPr lang="fa-IR" sz="2800" smtClean="0">
                <a:cs typeface="B Zar" panose="00000400000000000000" pitchFamily="2" charset="-78"/>
              </a:rPr>
              <a:t>براي نمايش يک ماتريس اسپارس استفاده کرد.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009BD-605C-46A0-B73F-79F7A221F771}" type="slidenum">
              <a:rPr lang="ar-SA" smtClean="0">
                <a:cs typeface="B Zar" panose="00000400000000000000" pitchFamily="2" charset="-78"/>
              </a:rPr>
              <a:pPr/>
              <a:t>21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6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r="51628" b="6985"/>
          <a:stretch>
            <a:fillRect/>
          </a:stretch>
        </p:blipFill>
        <p:spPr bwMode="auto">
          <a:xfrm>
            <a:off x="5151438" y="3536950"/>
            <a:ext cx="27320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figure2"/>
          <p:cNvPicPr>
            <a:picLocks noChangeAspect="1" noChangeArrowheads="1"/>
          </p:cNvPicPr>
          <p:nvPr/>
        </p:nvPicPr>
        <p:blipFill>
          <a:blip r:embed="rId3">
            <a:lum bright="-24000" contrast="18000"/>
          </a:blip>
          <a:srcRect l="41089" b="22395"/>
          <a:stretch>
            <a:fillRect/>
          </a:stretch>
        </p:blipFill>
        <p:spPr bwMode="auto">
          <a:xfrm>
            <a:off x="558800" y="3670300"/>
            <a:ext cx="3454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4140200" y="4762500"/>
            <a:ext cx="914400" cy="488950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1" anchor="ctr">
            <a:spAutoFit/>
          </a:bodyPr>
          <a:lstStyle/>
          <a:p>
            <a:pPr marL="457200" indent="-457200"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97350" y="3022600"/>
            <a:ext cx="2724150" cy="1312863"/>
            <a:chOff x="4196625" y="3022600"/>
            <a:chExt cx="2724875" cy="1313021"/>
          </a:xfrm>
        </p:grpSpPr>
        <p:sp>
          <p:nvSpPr>
            <p:cNvPr id="14" name="Line Callout 1 13"/>
            <p:cNvSpPr/>
            <p:nvPr/>
          </p:nvSpPr>
          <p:spPr bwMode="auto">
            <a:xfrm>
              <a:off x="6616619" y="4076827"/>
              <a:ext cx="304881" cy="246093"/>
            </a:xfrm>
            <a:prstGeom prst="borderCallout1">
              <a:avLst>
                <a:gd name="adj1" fmla="val 18750"/>
                <a:gd name="adj2" fmla="val -8333"/>
                <a:gd name="adj3" fmla="val -328378"/>
                <a:gd name="adj4" fmla="val -28641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grpSp>
          <p:nvGrpSpPr>
            <p:cNvPr id="27665" name="Group 16"/>
            <p:cNvGrpSpPr>
              <a:grpSpLocks/>
            </p:cNvGrpSpPr>
            <p:nvPr/>
          </p:nvGrpSpPr>
          <p:grpSpPr bwMode="auto">
            <a:xfrm>
              <a:off x="4196625" y="3022600"/>
              <a:ext cx="2280375" cy="1313021"/>
              <a:chOff x="4196625" y="3022600"/>
              <a:chExt cx="2280375" cy="1313021"/>
            </a:xfrm>
          </p:grpSpPr>
          <p:sp>
            <p:nvSpPr>
              <p:cNvPr id="27666" name="Text Box 14"/>
              <p:cNvSpPr txBox="1">
                <a:spLocks noChangeArrowheads="1"/>
              </p:cNvSpPr>
              <p:nvPr/>
            </p:nvSpPr>
            <p:spPr bwMode="auto">
              <a:xfrm>
                <a:off x="4196625" y="3022600"/>
                <a:ext cx="2110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800" b="1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B Zar" panose="00000400000000000000" pitchFamily="2" charset="-78"/>
                  </a:rPr>
                  <a:t># of rows (columns)</a:t>
                </a:r>
              </a:p>
            </p:txBody>
          </p:sp>
          <p:sp>
            <p:nvSpPr>
              <p:cNvPr id="15" name="Line Callout 1 14"/>
              <p:cNvSpPr/>
              <p:nvPr/>
            </p:nvSpPr>
            <p:spPr bwMode="auto">
              <a:xfrm>
                <a:off x="6172001" y="4089528"/>
                <a:ext cx="304881" cy="246093"/>
              </a:xfrm>
              <a:prstGeom prst="borderCallout1">
                <a:avLst>
                  <a:gd name="adj1" fmla="val 18750"/>
                  <a:gd name="adj2" fmla="val -8333"/>
                  <a:gd name="adj3" fmla="val -323220"/>
                  <a:gd name="adj4" fmla="val -35307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1" anchor="ctr">
                <a:spAutoFit/>
              </a:bodyPr>
              <a:lstStyle/>
              <a:p>
                <a:pPr marL="457200" indent="-457200"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05513" y="2717800"/>
            <a:ext cx="2020887" cy="1617663"/>
            <a:chOff x="6005656" y="2717800"/>
            <a:chExt cx="2020746" cy="1617821"/>
          </a:xfrm>
        </p:grpSpPr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6005656" y="2717800"/>
              <a:ext cx="2020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chemeClr val="tx2"/>
                  </a:solidFill>
                  <a:latin typeface="Times New Roman" pitchFamily="18" charset="0"/>
                  <a:ea typeface="新細明體" charset="-120"/>
                  <a:cs typeface="B Zar" panose="00000400000000000000" pitchFamily="2" charset="-78"/>
                </a:rPr>
                <a:t># of nonzero terms</a:t>
              </a:r>
            </a:p>
          </p:txBody>
        </p:sp>
        <p:sp>
          <p:nvSpPr>
            <p:cNvPr id="16" name="Line Callout 1 15"/>
            <p:cNvSpPr/>
            <p:nvPr/>
          </p:nvSpPr>
          <p:spPr bwMode="auto">
            <a:xfrm>
              <a:off x="7112066" y="4089534"/>
              <a:ext cx="304779" cy="246087"/>
            </a:xfrm>
            <a:prstGeom prst="borderCallout1">
              <a:avLst>
                <a:gd name="adj1" fmla="val 18750"/>
                <a:gd name="adj2" fmla="val -8333"/>
                <a:gd name="adj3" fmla="val -457328"/>
                <a:gd name="adj4" fmla="val -40577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517650" y="2813050"/>
            <a:ext cx="5467350" cy="2955925"/>
            <a:chOff x="1517650" y="2813050"/>
            <a:chExt cx="5467350" cy="2956133"/>
          </a:xfrm>
        </p:grpSpPr>
        <p:sp>
          <p:nvSpPr>
            <p:cNvPr id="27660" name="Text Box 7"/>
            <p:cNvSpPr txBox="1">
              <a:spLocks noChangeArrowheads="1"/>
            </p:cNvSpPr>
            <p:nvPr/>
          </p:nvSpPr>
          <p:spPr bwMode="auto">
            <a:xfrm>
              <a:off x="1517650" y="2813050"/>
              <a:ext cx="2016125" cy="701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  <a:t>row, column in </a:t>
              </a:r>
              <a:b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</a:br>
              <a:r>
                <a:rPr lang="en-US" altLang="zh-TW" sz="2000">
                  <a:solidFill>
                    <a:srgbClr val="002060"/>
                  </a:solidFill>
                  <a:ea typeface="新細明體" charset="-120"/>
                  <a:cs typeface="B Zar" panose="00000400000000000000" pitchFamily="2" charset="-78"/>
                </a:rPr>
                <a:t>ascending order</a:t>
              </a:r>
            </a:p>
          </p:txBody>
        </p:sp>
        <p:sp>
          <p:nvSpPr>
            <p:cNvPr id="22" name="Line Callout 2 21"/>
            <p:cNvSpPr/>
            <p:nvPr/>
          </p:nvSpPr>
          <p:spPr bwMode="auto">
            <a:xfrm>
              <a:off x="6108700" y="4368909"/>
              <a:ext cx="876300" cy="140027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9785"/>
                <a:gd name="adj6" fmla="val -293044"/>
              </a:avLst>
            </a:prstGeom>
            <a:solidFill>
              <a:srgbClr val="66FFFF">
                <a:alpha val="44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ماتريس اسپارس</a:t>
            </a:r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2867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پياده سازي </a:t>
            </a:r>
            <a:r>
              <a:rPr lang="en-US" altLang="zh-TW" i="1" smtClean="0">
                <a:ea typeface="新細明體" charset="-120"/>
                <a:cs typeface="B Zar" panose="00000400000000000000" pitchFamily="2" charset="-78"/>
              </a:rPr>
              <a:t>Create</a:t>
            </a:r>
            <a:r>
              <a:rPr lang="en-US" altLang="zh-TW" smtClean="0">
                <a:ea typeface="新細明體" charset="-120"/>
                <a:cs typeface="B Zar" panose="00000400000000000000" pitchFamily="2" charset="-78"/>
              </a:rPr>
              <a:t>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CD772-555C-4E85-92E5-E8710C9F91F1}" type="slidenum">
              <a:rPr lang="ar-SA" smtClean="0">
                <a:cs typeface="B Zar" panose="00000400000000000000" pitchFamily="2" charset="-78"/>
              </a:rPr>
              <a:pPr/>
              <a:t>22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8678" name="Picture 4" descr="p68create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877888" y="2857500"/>
            <a:ext cx="7416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ترانهاده يک ماتريس اسپارس</a:t>
            </a:r>
          </a:p>
        </p:txBody>
      </p:sp>
      <p:sp>
        <p:nvSpPr>
          <p:cNvPr id="2969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smtClean="0">
                <a:cs typeface="B Zar" panose="00000400000000000000" pitchFamily="2" charset="-78"/>
              </a:rPr>
              <a:t>براي پيدا نمودن ترانهاده يک ماتريس بايد جاي سطرها و ستون ها را عوض کرد بدين مفهوم که هر عنصر </a:t>
            </a:r>
            <a:r>
              <a:rPr lang="en-US" sz="2000" smtClean="0">
                <a:cs typeface="B Zar" panose="00000400000000000000" pitchFamily="2" charset="-78"/>
              </a:rPr>
              <a:t>a[i][j]</a:t>
            </a:r>
            <a:r>
              <a:rPr lang="fa-IR" sz="2000" smtClean="0">
                <a:cs typeface="B Zar" panose="00000400000000000000" pitchFamily="2" charset="-78"/>
              </a:rPr>
              <a:t> در ماتريس اوليه به عنصر</a:t>
            </a:r>
            <a:r>
              <a:rPr lang="en-US" sz="2000" smtClean="0">
                <a:cs typeface="B Zar" panose="00000400000000000000" pitchFamily="2" charset="-78"/>
              </a:rPr>
              <a:t>b[j][i]</a:t>
            </a:r>
            <a:r>
              <a:rPr lang="fa-IR" sz="2000" smtClean="0">
                <a:cs typeface="B Zar" panose="00000400000000000000" pitchFamily="2" charset="-78"/>
              </a:rPr>
              <a:t> در ماتريس ترانهاده تبديل مي شود. </a:t>
            </a:r>
            <a:endParaRPr lang="en-US" sz="2000" smtClean="0">
              <a:cs typeface="B Zar" panose="00000400000000000000" pitchFamily="2" charset="-78"/>
            </a:endParaRPr>
          </a:p>
          <a:p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29FF7-4A11-44F3-A7E0-6BE864DEAA46}" type="slidenum">
              <a:rPr lang="ar-SA" smtClean="0">
                <a:cs typeface="B Zar" panose="00000400000000000000" pitchFamily="2" charset="-78"/>
              </a:rPr>
              <a:pPr/>
              <a:t>23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29702" name="Picture 4" descr="figure2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 b="6715"/>
          <a:stretch>
            <a:fillRect/>
          </a:stretch>
        </p:blipFill>
        <p:spPr bwMode="auto">
          <a:xfrm>
            <a:off x="1573213" y="2928938"/>
            <a:ext cx="6096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ترانهاده يک ماتريس اسپارس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8300" y="1412875"/>
            <a:ext cx="8559800" cy="4975225"/>
          </a:xfrm>
        </p:spPr>
        <p:txBody>
          <a:bodyPr>
            <a:normAutofit fontScale="92500" lnSpcReduction="10000"/>
          </a:bodyPr>
          <a:lstStyle/>
          <a:p>
            <a:pPr lvl="1" algn="l" rtl="0">
              <a:defRPr/>
            </a:pPr>
            <a:r>
              <a:rPr lang="en-US" altLang="zh-TW" sz="2400" dirty="0" smtClean="0">
                <a:cs typeface="B Zar" panose="00000400000000000000" pitchFamily="2" charset="-78"/>
              </a:rPr>
              <a:t>For </a:t>
            </a:r>
            <a:r>
              <a:rPr lang="en-US" altLang="zh-TW" sz="2400" dirty="0">
                <a:cs typeface="B Zar" panose="00000400000000000000" pitchFamily="2" charset="-78"/>
              </a:rPr>
              <a:t>each </a:t>
            </a:r>
            <a:r>
              <a:rPr lang="en-US" altLang="zh-TW" sz="2400" dirty="0">
                <a:solidFill>
                  <a:srgbClr val="FF3300"/>
                </a:solidFill>
                <a:cs typeface="B Zar" panose="00000400000000000000" pitchFamily="2" charset="-78"/>
              </a:rPr>
              <a:t>row</a:t>
            </a:r>
            <a:r>
              <a:rPr lang="en-US" altLang="zh-TW" sz="2400" dirty="0">
                <a:cs typeface="B Zar" panose="00000400000000000000" pitchFamily="2" charset="-78"/>
              </a:rPr>
              <a:t> </a:t>
            </a:r>
            <a:r>
              <a:rPr lang="en-US" altLang="zh-TW" sz="2400" dirty="0" err="1"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cs typeface="B Zar" panose="00000400000000000000" pitchFamily="2" charset="-78"/>
              </a:rPr>
              <a:t> </a:t>
            </a:r>
          </a:p>
          <a:p>
            <a:pPr lvl="2" algn="l" rtl="0">
              <a:defRPr/>
            </a:pPr>
            <a:r>
              <a:rPr lang="en-US" altLang="zh-TW" sz="2000" dirty="0">
                <a:cs typeface="B Zar" panose="00000400000000000000" pitchFamily="2" charset="-78"/>
              </a:rPr>
              <a:t>take element &lt;</a:t>
            </a:r>
            <a:r>
              <a:rPr lang="en-US" altLang="zh-TW" sz="2000" dirty="0" err="1"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cs typeface="B Zar" panose="00000400000000000000" pitchFamily="2" charset="-78"/>
              </a:rPr>
              <a:t>, j, value&gt; and store it in element &lt;j, </a:t>
            </a:r>
            <a:r>
              <a:rPr lang="en-US" altLang="zh-TW" sz="2000" dirty="0" err="1"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cs typeface="B Zar" panose="00000400000000000000" pitchFamily="2" charset="-78"/>
              </a:rPr>
              <a:t>, value&gt; of the transpose.</a:t>
            </a:r>
          </a:p>
          <a:p>
            <a:pPr lvl="2" algn="l" rtl="0">
              <a:defRPr/>
            </a:pPr>
            <a:r>
              <a:rPr lang="en-US" altLang="zh-TW" sz="26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difficulty: where to put &lt;j, </a:t>
            </a:r>
            <a:r>
              <a:rPr lang="en-US" altLang="zh-TW" sz="2600" dirty="0" err="1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i</a:t>
            </a:r>
            <a:r>
              <a:rPr lang="en-US" altLang="zh-TW" sz="2600" dirty="0" smtClean="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, value&gt;</a:t>
            </a:r>
            <a:r>
              <a:rPr lang="en-US" altLang="zh-TW" sz="2000" dirty="0">
                <a:solidFill>
                  <a:schemeClr val="tx2"/>
                </a:solidFill>
                <a:cs typeface="B Zar" panose="00000400000000000000" pitchFamily="2" charset="-78"/>
              </a:rPr>
              <a:t/>
            </a:r>
            <a:br>
              <a:rPr lang="en-US" altLang="zh-TW" sz="2000" dirty="0">
                <a:solidFill>
                  <a:schemeClr val="tx2"/>
                </a:solidFill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15)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15)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3</a:t>
            </a:r>
            <a:r>
              <a:rPr lang="en-US" altLang="zh-TW" sz="2000" dirty="0">
                <a:cs typeface="B Zar" panose="00000400000000000000" pitchFamily="2" charset="-78"/>
              </a:rPr>
              <a:t>, 22)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3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22)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5</a:t>
            </a:r>
            <a:r>
              <a:rPr lang="en-US" altLang="zh-TW" sz="2000" dirty="0">
                <a:cs typeface="B Zar" panose="00000400000000000000" pitchFamily="2" charset="-78"/>
              </a:rPr>
              <a:t>, -15)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5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0</a:t>
            </a:r>
            <a:r>
              <a:rPr lang="en-US" altLang="zh-TW" sz="2000" dirty="0">
                <a:cs typeface="B Zar" panose="00000400000000000000" pitchFamily="2" charset="-78"/>
              </a:rPr>
              <a:t>, -15)</a:t>
            </a:r>
            <a:br>
              <a:rPr lang="en-US" altLang="zh-TW" sz="2000" dirty="0">
                <a:cs typeface="B Zar" panose="00000400000000000000" pitchFamily="2" charset="-78"/>
              </a:rPr>
            </a:br>
            <a:r>
              <a:rPr lang="en-US" altLang="zh-TW" sz="2000" dirty="0">
                <a:cs typeface="B Zar" panose="00000400000000000000" pitchFamily="2" charset="-78"/>
              </a:rPr>
              <a:t>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11)  ====&gt;  (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</a:t>
            </a:r>
            <a:r>
              <a:rPr lang="en-US" altLang="zh-TW" sz="2000" dirty="0">
                <a:solidFill>
                  <a:srgbClr val="FF3300"/>
                </a:solidFill>
                <a:cs typeface="B Zar" panose="00000400000000000000" pitchFamily="2" charset="-78"/>
              </a:rPr>
              <a:t>1</a:t>
            </a:r>
            <a:r>
              <a:rPr lang="en-US" altLang="zh-TW" sz="2000" dirty="0">
                <a:cs typeface="B Zar" panose="00000400000000000000" pitchFamily="2" charset="-78"/>
              </a:rPr>
              <a:t>, 11)</a:t>
            </a:r>
            <a:br>
              <a:rPr lang="en-US" altLang="zh-TW" sz="2000" dirty="0">
                <a:cs typeface="B Zar" panose="00000400000000000000" pitchFamily="2" charset="-78"/>
              </a:rPr>
            </a:br>
            <a:endParaRPr lang="en-US" altLang="zh-TW" sz="2000" dirty="0">
              <a:cs typeface="B Zar" panose="00000400000000000000" pitchFamily="2" charset="-78"/>
            </a:endParaRPr>
          </a:p>
          <a:p>
            <a:pPr lvl="1" algn="l" rtl="0">
              <a:defRPr/>
            </a:pPr>
            <a:r>
              <a:rPr lang="en-US" altLang="zh-TW" sz="2400" dirty="0">
                <a:cs typeface="B Zar" panose="00000400000000000000" pitchFamily="2" charset="-78"/>
              </a:rPr>
              <a:t>For all elements in </a:t>
            </a:r>
            <a:r>
              <a:rPr lang="en-US" altLang="zh-TW" sz="2400" dirty="0">
                <a:solidFill>
                  <a:srgbClr val="FF3300"/>
                </a:solidFill>
                <a:cs typeface="B Zar" panose="00000400000000000000" pitchFamily="2" charset="-78"/>
              </a:rPr>
              <a:t>column</a:t>
            </a:r>
            <a:r>
              <a:rPr lang="en-US" altLang="zh-TW" sz="2400" dirty="0">
                <a:cs typeface="B Zar" panose="00000400000000000000" pitchFamily="2" charset="-78"/>
              </a:rPr>
              <a:t> j, </a:t>
            </a:r>
          </a:p>
          <a:p>
            <a:pPr lvl="2" algn="l" rtl="0">
              <a:defRPr/>
            </a:pPr>
            <a:r>
              <a:rPr lang="en-US" altLang="zh-TW" sz="2000" dirty="0">
                <a:cs typeface="B Zar" panose="00000400000000000000" pitchFamily="2" charset="-78"/>
              </a:rPr>
              <a:t>place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j, value&gt;</a:t>
            </a:r>
            <a:r>
              <a:rPr lang="en-US" altLang="zh-TW" sz="2000" dirty="0">
                <a:cs typeface="B Zar" panose="00000400000000000000" pitchFamily="2" charset="-78"/>
              </a:rPr>
              <a:t> in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&lt;j, 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value</a:t>
            </a:r>
            <a:r>
              <a:rPr lang="en-US" altLang="zh-TW" sz="2000" dirty="0" smtClean="0">
                <a:solidFill>
                  <a:srgbClr val="FF0000"/>
                </a:solidFill>
                <a:cs typeface="B Zar" panose="00000400000000000000" pitchFamily="2" charset="-78"/>
              </a:rPr>
              <a:t>&gt;</a:t>
            </a:r>
          </a:p>
          <a:p>
            <a:pPr lvl="2">
              <a:defRPr/>
            </a:pPr>
            <a:r>
              <a:rPr lang="fa-IR" sz="2600" dirty="0" smtClean="0">
                <a:cs typeface="B Zar" panose="00000400000000000000" pitchFamily="2" charset="-78"/>
              </a:rPr>
              <a:t>الگوريتم بيان شده نشان مي دهد که بايد تمام عناصر در ستون 0 را پيدا و آنها را در سطر 0 ذخيره کرد همچنين تمام عناصر ستون 1 را پيدا و در سطر 1 قرار داد و همين فرآيند را ادامه داد. از آنجا که ماتريس اوليه سطري بوده  لذا ستون هاي داخل هر سطر از ماتريس ترانهاده نيز به صورت صعودي مرتب مي شود.</a:t>
            </a:r>
            <a:endParaRPr lang="en-US" sz="2600" dirty="0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69888"/>
            <a:ext cx="8226425" cy="1009650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الگوريتم </a:t>
            </a:r>
            <a:r>
              <a:rPr lang="fa-IR" sz="4000" smtClean="0">
                <a:cs typeface="B Zar" panose="00000400000000000000" pitchFamily="2" charset="-78"/>
              </a:rPr>
              <a:t>ترانهاده 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1747" name="Picture 4" descr="program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2000"/>
          </a:blip>
          <a:srcRect b="4381"/>
          <a:stretch>
            <a:fillRect/>
          </a:stretch>
        </p:blipFill>
        <p:spPr bwMode="auto">
          <a:xfrm>
            <a:off x="3181350" y="1628775"/>
            <a:ext cx="57832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233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Scan the array </a:t>
            </a:r>
            <a:b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“columns” times.</a:t>
            </a:r>
          </a:p>
          <a:p>
            <a:pPr algn="l" rtl="0"/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The array has </a:t>
            </a:r>
            <a:b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2000">
                <a:solidFill>
                  <a:schemeClr val="tx2"/>
                </a:solidFill>
                <a:latin typeface="Times New Roman" pitchFamily="18" charset="0"/>
                <a:ea typeface="新細明體" charset="-120"/>
                <a:cs typeface="B Zar" panose="00000400000000000000" pitchFamily="2" charset="-78"/>
              </a:rPr>
              <a:t>“elements” elements.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41638" y="5772150"/>
            <a:ext cx="488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==&gt; O(columns*elements)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71900" y="4221163"/>
            <a:ext cx="160338" cy="1584325"/>
            <a:chOff x="2376" y="2659"/>
            <a:chExt cx="101" cy="998"/>
          </a:xfrm>
        </p:grpSpPr>
        <p:sp>
          <p:nvSpPr>
            <p:cNvPr id="31762" name="Line 7"/>
            <p:cNvSpPr>
              <a:spLocks noChangeShapeType="1"/>
            </p:cNvSpPr>
            <p:nvPr/>
          </p:nvSpPr>
          <p:spPr bwMode="auto">
            <a:xfrm flipH="1">
              <a:off x="2376" y="2659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3" name="Freeform 8"/>
            <p:cNvSpPr>
              <a:spLocks/>
            </p:cNvSpPr>
            <p:nvPr/>
          </p:nvSpPr>
          <p:spPr bwMode="auto">
            <a:xfrm>
              <a:off x="2376" y="2659"/>
              <a:ext cx="1" cy="984"/>
            </a:xfrm>
            <a:custGeom>
              <a:avLst/>
              <a:gdLst>
                <a:gd name="T0" fmla="*/ 0 w 1"/>
                <a:gd name="T1" fmla="*/ 0 h 984"/>
                <a:gd name="T2" fmla="*/ 1 w 1"/>
                <a:gd name="T3" fmla="*/ 984 h 984"/>
                <a:gd name="T4" fmla="*/ 0 60000 65536"/>
                <a:gd name="T5" fmla="*/ 0 60000 65536"/>
                <a:gd name="T6" fmla="*/ 0 w 1"/>
                <a:gd name="T7" fmla="*/ 0 h 984"/>
                <a:gd name="T8" fmla="*/ 1 w 1"/>
                <a:gd name="T9" fmla="*/ 984 h 9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84">
                  <a:moveTo>
                    <a:pt x="0" y="0"/>
                  </a:moveTo>
                  <a:lnTo>
                    <a:pt x="1" y="984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4" name="Line 9"/>
            <p:cNvSpPr>
              <a:spLocks noChangeShapeType="1"/>
            </p:cNvSpPr>
            <p:nvPr/>
          </p:nvSpPr>
          <p:spPr bwMode="auto">
            <a:xfrm flipH="1">
              <a:off x="2381" y="3657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56000" y="3860800"/>
            <a:ext cx="160338" cy="1944688"/>
            <a:chOff x="2240" y="2432"/>
            <a:chExt cx="101" cy="1225"/>
          </a:xfrm>
        </p:grpSpPr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 flipH="1">
              <a:off x="2240" y="2432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>
              <a:off x="2240" y="2432"/>
              <a:ext cx="5" cy="1225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 flipH="1">
              <a:off x="2245" y="3657"/>
              <a:ext cx="96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79388" y="4724400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For all elements in column j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68313" y="4365625"/>
            <a:ext cx="208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B Zar" panose="00000400000000000000" pitchFamily="2" charset="-78"/>
              </a:rPr>
              <a:t>For all columns i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2700338" y="4581525"/>
            <a:ext cx="863600" cy="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 flipH="1">
            <a:off x="2700338" y="5084763"/>
            <a:ext cx="1079500" cy="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4427538" y="4868863"/>
            <a:ext cx="3889375" cy="576262"/>
          </a:xfrm>
          <a:prstGeom prst="rect">
            <a:avLst/>
          </a:prstGeom>
          <a:noFill/>
          <a:ln w="9525">
            <a:solidFill>
              <a:srgbClr val="BA00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 flipV="1">
            <a:off x="2627313" y="4005263"/>
            <a:ext cx="1800225" cy="1079500"/>
          </a:xfrm>
          <a:prstGeom prst="line">
            <a:avLst/>
          </a:prstGeom>
          <a:noFill/>
          <a:ln w="9525">
            <a:solidFill>
              <a:srgbClr val="BA00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250825" y="2205038"/>
            <a:ext cx="3168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Assign </a:t>
            </a:r>
          </a:p>
          <a:p>
            <a:pPr algn="l" rtl="0">
              <a:defRPr/>
            </a:pP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A[</a:t>
            </a:r>
            <a:r>
              <a:rPr lang="en-US" altLang="zh-TW" sz="2400" dirty="0" err="1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][j] to B[j][</a:t>
            </a:r>
            <a:r>
              <a:rPr lang="en-US" altLang="zh-TW" sz="2400" dirty="0" err="1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i</a:t>
            </a:r>
            <a:r>
              <a:rPr lang="en-US" altLang="zh-TW" sz="2400" dirty="0">
                <a:solidFill>
                  <a:srgbClr val="040408"/>
                </a:solidFill>
                <a:latin typeface="Comic Sans MS" pitchFamily="66" charset="0"/>
                <a:cs typeface="B Zar" panose="00000400000000000000" pitchFamily="2" charset="-78"/>
              </a:rPr>
              <a:t>]</a:t>
            </a:r>
          </a:p>
          <a:p>
            <a:pPr>
              <a:defRPr/>
            </a:pPr>
            <a:endParaRPr lang="en-US" altLang="zh-TW" sz="2400" dirty="0">
              <a:solidFill>
                <a:srgbClr val="FF0000"/>
              </a:solidFill>
              <a:latin typeface="Comic Sans MS" pitchFamily="66" charset="0"/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B Zar" panose="00000400000000000000" pitchFamily="2" charset="-78"/>
              </a:rPr>
              <a:t>place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j, value&gt;</a:t>
            </a:r>
            <a:r>
              <a:rPr lang="en-US" altLang="zh-TW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B Zar" panose="00000400000000000000" pitchFamily="2" charset="-78"/>
              </a:rPr>
              <a:t> in element 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&lt;j, </a:t>
            </a:r>
            <a:r>
              <a:rPr lang="en-US" altLang="zh-TW" sz="2000" dirty="0" err="1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altLang="zh-TW" sz="2000" dirty="0">
                <a:solidFill>
                  <a:srgbClr val="FF0000"/>
                </a:solidFill>
                <a:cs typeface="B Zar" panose="00000400000000000000" pitchFamily="2" charset="-78"/>
              </a:rPr>
              <a:t>, value&gt;</a:t>
            </a:r>
            <a:endParaRPr lang="en-US" altLang="zh-TW" sz="2400" dirty="0">
              <a:solidFill>
                <a:srgbClr val="FF0000"/>
              </a:solidFill>
              <a:latin typeface="Comic Sans MS" pitchFamily="66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/>
      <p:bldP spid="88079" grpId="0"/>
      <p:bldP spid="88080" grpId="0"/>
      <p:bldP spid="88081" grpId="0" animBg="1"/>
      <p:bldP spid="88082" grpId="0" animBg="1"/>
      <p:bldP spid="88083" grpId="0" animBg="1"/>
      <p:bldP spid="88084" grpId="0" animBg="1"/>
      <p:bldP spid="88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rogra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2000"/>
          </a:blip>
          <a:srcRect b="4913"/>
          <a:stretch>
            <a:fillRect/>
          </a:stretch>
        </p:blipFill>
        <p:spPr bwMode="auto">
          <a:xfrm>
            <a:off x="2339975" y="981075"/>
            <a:ext cx="6624638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6875" y="385763"/>
            <a:ext cx="366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EX: A[6][6] transpose to B[6][6]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6588125" y="2708275"/>
            <a:ext cx="2411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Set Up row &amp; column in B[6][6]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217488" y="4284663"/>
            <a:ext cx="210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 b="1">
                <a:solidFill>
                  <a:srgbClr val="FF0000"/>
                </a:solidFill>
                <a:ea typeface="新細明體" charset="-120"/>
              </a:rPr>
              <a:t>Row Col Value</a:t>
            </a:r>
            <a:r>
              <a:rPr lang="en-US" altLang="zh-TW" sz="1800" b="1">
                <a:ea typeface="新細明體" charset="-120"/>
              </a:rPr>
              <a:t> 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36513" y="4652963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0     6      6     8</a:t>
            </a: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2411413" y="38608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52775" y="4652963"/>
            <a:ext cx="195263" cy="792162"/>
            <a:chOff x="340" y="3067"/>
            <a:chExt cx="227" cy="499"/>
          </a:xfrm>
        </p:grpSpPr>
        <p:sp>
          <p:nvSpPr>
            <p:cNvPr id="32831" name="Line 34"/>
            <p:cNvSpPr>
              <a:spLocks noChangeShapeType="1"/>
            </p:cNvSpPr>
            <p:nvPr/>
          </p:nvSpPr>
          <p:spPr bwMode="auto">
            <a:xfrm>
              <a:off x="340" y="3067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2" name="Line 35"/>
            <p:cNvSpPr>
              <a:spLocks noChangeShapeType="1"/>
            </p:cNvSpPr>
            <p:nvPr/>
          </p:nvSpPr>
          <p:spPr bwMode="auto">
            <a:xfrm>
              <a:off x="340" y="3067"/>
              <a:ext cx="0" cy="4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3" name="Line 36"/>
            <p:cNvSpPr>
              <a:spLocks noChangeShapeType="1"/>
            </p:cNvSpPr>
            <p:nvPr/>
          </p:nvSpPr>
          <p:spPr bwMode="auto">
            <a:xfrm>
              <a:off x="340" y="3566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47496" name="Text Box 40"/>
          <p:cNvSpPr txBox="1">
            <a:spLocks noChangeArrowheads="1"/>
          </p:cNvSpPr>
          <p:nvPr/>
        </p:nvSpPr>
        <p:spPr bwMode="auto">
          <a:xfrm>
            <a:off x="0" y="4921250"/>
            <a:ext cx="198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1      0      0     15</a:t>
            </a:r>
          </a:p>
        </p:txBody>
      </p:sp>
      <p:pic>
        <p:nvPicPr>
          <p:cNvPr id="14749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484313"/>
            <a:ext cx="2160588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7505" name="Text Box 49"/>
          <p:cNvSpPr txBox="1">
            <a:spLocks noChangeArrowheads="1"/>
          </p:cNvSpPr>
          <p:nvPr/>
        </p:nvSpPr>
        <p:spPr bwMode="auto">
          <a:xfrm>
            <a:off x="-31750" y="5202238"/>
            <a:ext cx="202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2      0      4     91</a:t>
            </a: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-14288" y="5491163"/>
            <a:ext cx="1982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EEB42D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3      1       1     11</a:t>
            </a:r>
          </a:p>
        </p:txBody>
      </p:sp>
      <p:sp>
        <p:nvSpPr>
          <p:cNvPr id="32782" name="Text Box 70"/>
          <p:cNvSpPr txBox="1">
            <a:spLocks noChangeArrowheads="1"/>
          </p:cNvSpPr>
          <p:nvPr/>
        </p:nvSpPr>
        <p:spPr bwMode="auto">
          <a:xfrm>
            <a:off x="5200650" y="561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>
              <a:ea typeface="新細明體" charset="-120"/>
            </a:endParaRPr>
          </a:p>
        </p:txBody>
      </p:sp>
      <p:sp>
        <p:nvSpPr>
          <p:cNvPr id="147527" name="Text Box 71"/>
          <p:cNvSpPr txBox="1">
            <a:spLocks noChangeArrowheads="1"/>
          </p:cNvSpPr>
          <p:nvPr/>
        </p:nvSpPr>
        <p:spPr bwMode="auto">
          <a:xfrm>
            <a:off x="7346950" y="5937250"/>
            <a:ext cx="142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And So on…</a:t>
            </a:r>
          </a:p>
        </p:txBody>
      </p:sp>
      <p:sp>
        <p:nvSpPr>
          <p:cNvPr id="147528" name="Text Box 72"/>
          <p:cNvSpPr txBox="1">
            <a:spLocks noChangeArrowheads="1"/>
          </p:cNvSpPr>
          <p:nvPr/>
        </p:nvSpPr>
        <p:spPr bwMode="auto">
          <a:xfrm>
            <a:off x="179388" y="836613"/>
            <a:ext cx="2232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>
                <a:solidFill>
                  <a:srgbClr val="FF0000"/>
                </a:solidFill>
                <a:ea typeface="新細明體" charset="-120"/>
              </a:rPr>
              <a:t>Matrix A</a:t>
            </a:r>
            <a:r>
              <a:rPr lang="en-US" altLang="zh-TW" sz="1800">
                <a:ea typeface="新細明體" charset="-120"/>
              </a:rPr>
              <a:t> </a:t>
            </a:r>
          </a:p>
          <a:p>
            <a:pPr algn="l" rtl="0"/>
            <a:r>
              <a:rPr lang="en-US" altLang="zh-TW" sz="1600" b="1">
                <a:ea typeface="新細明體" charset="-120"/>
              </a:rPr>
              <a:t>        </a:t>
            </a:r>
            <a:r>
              <a:rPr lang="en-US" altLang="zh-TW" sz="1600" b="1">
                <a:solidFill>
                  <a:srgbClr val="FF0000"/>
                </a:solidFill>
                <a:ea typeface="新細明體" charset="-120"/>
              </a:rPr>
              <a:t>Row Col Value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5364163" y="1989138"/>
            <a:ext cx="720725" cy="863600"/>
            <a:chOff x="3515" y="1253"/>
            <a:chExt cx="454" cy="544"/>
          </a:xfrm>
        </p:grpSpPr>
        <p:sp>
          <p:nvSpPr>
            <p:cNvPr id="32827" name="Line 73"/>
            <p:cNvSpPr>
              <a:spLocks noChangeShapeType="1"/>
            </p:cNvSpPr>
            <p:nvPr/>
          </p:nvSpPr>
          <p:spPr bwMode="auto">
            <a:xfrm>
              <a:off x="3515" y="1253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28" name="Line 74"/>
            <p:cNvSpPr>
              <a:spLocks noChangeShapeType="1"/>
            </p:cNvSpPr>
            <p:nvPr/>
          </p:nvSpPr>
          <p:spPr bwMode="auto">
            <a:xfrm>
              <a:off x="3560" y="1797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29" name="Line 75"/>
            <p:cNvSpPr>
              <a:spLocks noChangeShapeType="1"/>
            </p:cNvSpPr>
            <p:nvPr/>
          </p:nvSpPr>
          <p:spPr bwMode="auto">
            <a:xfrm>
              <a:off x="3742" y="1253"/>
              <a:ext cx="0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830" name="Line 76"/>
            <p:cNvSpPr>
              <a:spLocks noChangeShapeType="1"/>
            </p:cNvSpPr>
            <p:nvPr/>
          </p:nvSpPr>
          <p:spPr bwMode="auto">
            <a:xfrm>
              <a:off x="3742" y="1525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47534" name="Line 78"/>
          <p:cNvSpPr>
            <a:spLocks noChangeShapeType="1"/>
          </p:cNvSpPr>
          <p:nvPr/>
        </p:nvSpPr>
        <p:spPr bwMode="auto">
          <a:xfrm>
            <a:off x="2411413" y="3141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536" name="Rectangle 80"/>
          <p:cNvSpPr>
            <a:spLocks noChangeArrowheads="1"/>
          </p:cNvSpPr>
          <p:nvPr/>
        </p:nvSpPr>
        <p:spPr bwMode="auto">
          <a:xfrm>
            <a:off x="1403350" y="1700213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7" name="Rectangle 81"/>
          <p:cNvSpPr>
            <a:spLocks noChangeArrowheads="1"/>
          </p:cNvSpPr>
          <p:nvPr/>
        </p:nvSpPr>
        <p:spPr bwMode="auto">
          <a:xfrm>
            <a:off x="1403350" y="19891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8" name="Rectangle 82"/>
          <p:cNvSpPr>
            <a:spLocks noChangeArrowheads="1"/>
          </p:cNvSpPr>
          <p:nvPr/>
        </p:nvSpPr>
        <p:spPr bwMode="auto">
          <a:xfrm>
            <a:off x="1403350" y="2276475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39" name="Rectangle 83"/>
          <p:cNvSpPr>
            <a:spLocks noChangeArrowheads="1"/>
          </p:cNvSpPr>
          <p:nvPr/>
        </p:nvSpPr>
        <p:spPr bwMode="auto">
          <a:xfrm>
            <a:off x="1403350" y="2565400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0" name="Rectangle 84"/>
          <p:cNvSpPr>
            <a:spLocks noChangeArrowheads="1"/>
          </p:cNvSpPr>
          <p:nvPr/>
        </p:nvSpPr>
        <p:spPr bwMode="auto">
          <a:xfrm>
            <a:off x="1403350" y="28527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1" name="Rectangle 85"/>
          <p:cNvSpPr>
            <a:spLocks noChangeArrowheads="1"/>
          </p:cNvSpPr>
          <p:nvPr/>
        </p:nvSpPr>
        <p:spPr bwMode="auto">
          <a:xfrm>
            <a:off x="1403350" y="3141663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2" name="Rectangle 86"/>
          <p:cNvSpPr>
            <a:spLocks noChangeArrowheads="1"/>
          </p:cNvSpPr>
          <p:nvPr/>
        </p:nvSpPr>
        <p:spPr bwMode="auto">
          <a:xfrm>
            <a:off x="1403350" y="3429000"/>
            <a:ext cx="2889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3" name="Rectangle 87"/>
          <p:cNvSpPr>
            <a:spLocks noChangeArrowheads="1"/>
          </p:cNvSpPr>
          <p:nvPr/>
        </p:nvSpPr>
        <p:spPr bwMode="auto">
          <a:xfrm>
            <a:off x="1403350" y="3716338"/>
            <a:ext cx="28892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/>
          </a:p>
        </p:txBody>
      </p:sp>
      <p:sp>
        <p:nvSpPr>
          <p:cNvPr id="147544" name="Line 88"/>
          <p:cNvSpPr>
            <a:spLocks noChangeShapeType="1"/>
          </p:cNvSpPr>
          <p:nvPr/>
        </p:nvSpPr>
        <p:spPr bwMode="auto">
          <a:xfrm>
            <a:off x="2411413" y="43656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7545" name="Rectangle 89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j=1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a[j]= 0 == i</a:t>
            </a:r>
          </a:p>
        </p:txBody>
      </p:sp>
      <p:sp>
        <p:nvSpPr>
          <p:cNvPr id="147498" name="Rectangle 4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j=2</a:t>
            </a:r>
          </a:p>
        </p:txBody>
      </p:sp>
      <p:sp>
        <p:nvSpPr>
          <p:cNvPr id="147546" name="Rectangle 90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j=2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a[j]=3 != i</a:t>
            </a:r>
          </a:p>
        </p:txBody>
      </p:sp>
      <p:sp>
        <p:nvSpPr>
          <p:cNvPr id="147499" name="Rectangle 4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j=3</a:t>
            </a:r>
          </a:p>
        </p:txBody>
      </p:sp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j=3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 = 5 != i</a:t>
            </a:r>
          </a:p>
        </p:txBody>
      </p:sp>
      <p:sp>
        <p:nvSpPr>
          <p:cNvPr id="147500" name="Rectangle 4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j=4</a:t>
            </a:r>
          </a:p>
        </p:txBody>
      </p:sp>
      <p:sp>
        <p:nvSpPr>
          <p:cNvPr id="147550" name="Rectangle 9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j=4</a:t>
            </a:r>
            <a:endParaRPr lang="it-IT" altLang="zh-TW" sz="1800">
              <a:solidFill>
                <a:srgbClr val="FF0000"/>
              </a:solidFill>
              <a:latin typeface="Comic Sans MS" pitchFamily="66" charset="0"/>
              <a:ea typeface="新細明體" charset="-120"/>
            </a:endParaRPr>
          </a:p>
          <a:p>
            <a:pPr algn="ctr"/>
            <a:r>
              <a:rPr lang="it-IT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1  a[j].col != i</a:t>
            </a:r>
            <a:endParaRPr lang="en-US" altLang="zh-TW" sz="1800">
              <a:solidFill>
                <a:srgbClr val="FF0000"/>
              </a:solidFill>
              <a:latin typeface="Comic Sans MS" pitchFamily="66" charset="0"/>
              <a:ea typeface="新細明體" charset="-120"/>
            </a:endParaRPr>
          </a:p>
        </p:txBody>
      </p:sp>
      <p:sp>
        <p:nvSpPr>
          <p:cNvPr id="147501" name="Rectangle 4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j=5</a:t>
            </a:r>
          </a:p>
        </p:txBody>
      </p:sp>
      <p:sp>
        <p:nvSpPr>
          <p:cNvPr id="147551" name="Rectangle 9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j=5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2 a[j].col != i</a:t>
            </a:r>
          </a:p>
        </p:txBody>
      </p:sp>
      <p:sp>
        <p:nvSpPr>
          <p:cNvPr id="147502" name="Rectangle 4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j=6</a:t>
            </a:r>
          </a:p>
        </p:txBody>
      </p:sp>
      <p:sp>
        <p:nvSpPr>
          <p:cNvPr id="147552" name="Rectangle 9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j=6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3 != i</a:t>
            </a:r>
          </a:p>
        </p:txBody>
      </p:sp>
      <p:sp>
        <p:nvSpPr>
          <p:cNvPr id="147504" name="Rectangle 4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j=7</a:t>
            </a:r>
          </a:p>
        </p:txBody>
      </p:sp>
      <p:sp>
        <p:nvSpPr>
          <p:cNvPr id="147553" name="Rectangle 9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j=7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0 == i</a:t>
            </a:r>
          </a:p>
        </p:txBody>
      </p:sp>
      <p:sp>
        <p:nvSpPr>
          <p:cNvPr id="147506" name="Rectangle 50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j=8</a:t>
            </a:r>
          </a:p>
        </p:txBody>
      </p:sp>
      <p:sp>
        <p:nvSpPr>
          <p:cNvPr id="147554" name="Rectangle 9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i=0 j=8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2 != i</a:t>
            </a:r>
          </a:p>
        </p:txBody>
      </p:sp>
      <p:sp>
        <p:nvSpPr>
          <p:cNvPr id="147507" name="Rectangle 51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j=1</a:t>
            </a:r>
          </a:p>
        </p:txBody>
      </p:sp>
      <p:sp>
        <p:nvSpPr>
          <p:cNvPr id="147555" name="Rectangle 99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j=1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0 != i</a:t>
            </a:r>
          </a:p>
        </p:txBody>
      </p:sp>
      <p:sp>
        <p:nvSpPr>
          <p:cNvPr id="147508" name="Rectangle 5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j=2</a:t>
            </a:r>
          </a:p>
        </p:txBody>
      </p:sp>
      <p:sp>
        <p:nvSpPr>
          <p:cNvPr id="147557" name="Rectangle 101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j=2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 3 != i</a:t>
            </a:r>
          </a:p>
        </p:txBody>
      </p:sp>
      <p:sp>
        <p:nvSpPr>
          <p:cNvPr id="147509" name="Rectangle 5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j=3</a:t>
            </a:r>
          </a:p>
        </p:txBody>
      </p:sp>
      <p:sp>
        <p:nvSpPr>
          <p:cNvPr id="147558" name="Rectangle 102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j=3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5 != i</a:t>
            </a:r>
          </a:p>
        </p:txBody>
      </p:sp>
      <p:sp>
        <p:nvSpPr>
          <p:cNvPr id="147510" name="Rectangle 5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j=4 </a:t>
            </a:r>
          </a:p>
        </p:txBody>
      </p:sp>
      <p:sp>
        <p:nvSpPr>
          <p:cNvPr id="147559" name="Rectangle 103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j=4 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1 == i</a:t>
            </a:r>
          </a:p>
        </p:txBody>
      </p:sp>
      <p:sp>
        <p:nvSpPr>
          <p:cNvPr id="147512" name="Rectangle 5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j=5</a:t>
            </a:r>
          </a:p>
        </p:txBody>
      </p:sp>
      <p:sp>
        <p:nvSpPr>
          <p:cNvPr id="147560" name="Rectangle 104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j=5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a[i].col = 2 != i</a:t>
            </a:r>
          </a:p>
        </p:txBody>
      </p:sp>
      <p:sp>
        <p:nvSpPr>
          <p:cNvPr id="147513" name="Rectangle 5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j=6</a:t>
            </a:r>
          </a:p>
        </p:txBody>
      </p:sp>
      <p:sp>
        <p:nvSpPr>
          <p:cNvPr id="147561" name="Rectangle 105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j=6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a[j].col = 3 != i</a:t>
            </a:r>
          </a:p>
        </p:txBody>
      </p:sp>
      <p:sp>
        <p:nvSpPr>
          <p:cNvPr id="147514" name="Rectangle 5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j=7</a:t>
            </a:r>
          </a:p>
        </p:txBody>
      </p:sp>
      <p:sp>
        <p:nvSpPr>
          <p:cNvPr id="147562" name="Rectangle 106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j=7</a:t>
            </a:r>
          </a:p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a[j] = 0 != i</a:t>
            </a:r>
          </a:p>
        </p:txBody>
      </p:sp>
      <p:sp>
        <p:nvSpPr>
          <p:cNvPr id="147563" name="Rectangle 107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</a:rPr>
              <a:t>i=1 j=8</a:t>
            </a:r>
          </a:p>
        </p:txBody>
      </p:sp>
      <p:sp>
        <p:nvSpPr>
          <p:cNvPr id="147564" name="Rectangle 108"/>
          <p:cNvSpPr>
            <a:spLocks noChangeArrowheads="1"/>
          </p:cNvSpPr>
          <p:nvPr/>
        </p:nvSpPr>
        <p:spPr bwMode="auto">
          <a:xfrm>
            <a:off x="4211638" y="188913"/>
            <a:ext cx="324008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=1 j=8</a:t>
            </a:r>
          </a:p>
          <a:p>
            <a:pPr algn="ctr"/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a[</a:t>
            </a: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].col = 2 != </a:t>
            </a: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</a:rPr>
              <a:t>i</a:t>
            </a:r>
            <a:endParaRPr lang="en-US" altLang="zh-TW" sz="1800" b="1" dirty="0">
              <a:solidFill>
                <a:srgbClr val="FFC000"/>
              </a:solidFill>
              <a:latin typeface="Comic Sans MS" pitchFamily="66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71" grpId="0"/>
      <p:bldP spid="147471" grpId="1"/>
      <p:bldP spid="147473" grpId="0"/>
      <p:bldP spid="147474" grpId="0"/>
      <p:bldP spid="147481" grpId="0" animBg="1"/>
      <p:bldP spid="147481" grpId="1" animBg="1"/>
      <p:bldP spid="147481" grpId="2" animBg="1"/>
      <p:bldP spid="147481" grpId="3" animBg="1"/>
      <p:bldP spid="147481" grpId="4" animBg="1"/>
      <p:bldP spid="147481" grpId="5" animBg="1"/>
      <p:bldP spid="147481" grpId="6" animBg="1"/>
      <p:bldP spid="147481" grpId="7" animBg="1"/>
      <p:bldP spid="147481" grpId="8" animBg="1"/>
      <p:bldP spid="147481" grpId="9" animBg="1"/>
      <p:bldP spid="147481" grpId="10" animBg="1"/>
      <p:bldP spid="147481" grpId="11" animBg="1"/>
      <p:bldP spid="147481" grpId="12" animBg="1"/>
      <p:bldP spid="147481" grpId="13" animBg="1"/>
      <p:bldP spid="147481" grpId="14" animBg="1"/>
      <p:bldP spid="147481" grpId="15" animBg="1"/>
      <p:bldP spid="147481" grpId="16" animBg="1"/>
      <p:bldP spid="147481" grpId="17" animBg="1"/>
      <p:bldP spid="147481" grpId="18" animBg="1"/>
      <p:bldP spid="147481" grpId="19" animBg="1"/>
      <p:bldP spid="147481" grpId="20" animBg="1"/>
      <p:bldP spid="147481" grpId="21" animBg="1"/>
      <p:bldP spid="147481" grpId="22" animBg="1"/>
      <p:bldP spid="147481" grpId="23" animBg="1"/>
      <p:bldP spid="147481" grpId="24" animBg="1"/>
      <p:bldP spid="147481" grpId="25" animBg="1"/>
      <p:bldP spid="147481" grpId="26" animBg="1"/>
      <p:bldP spid="147481" grpId="27" animBg="1"/>
      <p:bldP spid="147481" grpId="28" animBg="1"/>
      <p:bldP spid="147481" grpId="29" animBg="1"/>
      <p:bldP spid="147481" grpId="30" animBg="1"/>
      <p:bldP spid="147481" grpId="31" animBg="1"/>
      <p:bldP spid="147482" grpId="0" animBg="1"/>
      <p:bldP spid="147496" grpId="0"/>
      <p:bldP spid="147505" grpId="0"/>
      <p:bldP spid="147511" grpId="0"/>
      <p:bldP spid="147527" grpId="0"/>
      <p:bldP spid="147528" grpId="0"/>
      <p:bldP spid="147534" grpId="0" animBg="1"/>
      <p:bldP spid="147534" grpId="1" animBg="1"/>
      <p:bldP spid="147536" grpId="0" animBg="1"/>
      <p:bldP spid="147536" grpId="1" animBg="1"/>
      <p:bldP spid="147536" grpId="2" animBg="1"/>
      <p:bldP spid="147536" grpId="3" animBg="1"/>
      <p:bldP spid="147537" grpId="0" animBg="1"/>
      <p:bldP spid="147537" grpId="1" animBg="1"/>
      <p:bldP spid="147537" grpId="2" animBg="1"/>
      <p:bldP spid="147537" grpId="3" animBg="1"/>
      <p:bldP spid="147538" grpId="0" animBg="1"/>
      <p:bldP spid="147538" grpId="1" animBg="1"/>
      <p:bldP spid="147538" grpId="2" animBg="1"/>
      <p:bldP spid="147538" grpId="3" animBg="1"/>
      <p:bldP spid="147539" grpId="0" animBg="1"/>
      <p:bldP spid="147539" grpId="1" animBg="1"/>
      <p:bldP spid="147539" grpId="2" animBg="1"/>
      <p:bldP spid="147539" grpId="3" animBg="1"/>
      <p:bldP spid="147540" grpId="0" animBg="1"/>
      <p:bldP spid="147540" grpId="1" animBg="1"/>
      <p:bldP spid="147540" grpId="2" animBg="1"/>
      <p:bldP spid="147540" grpId="3" animBg="1"/>
      <p:bldP spid="147541" grpId="0" animBg="1"/>
      <p:bldP spid="147541" grpId="1" animBg="1"/>
      <p:bldP spid="147541" grpId="2" animBg="1"/>
      <p:bldP spid="147541" grpId="3" animBg="1"/>
      <p:bldP spid="147542" grpId="0" animBg="1"/>
      <p:bldP spid="147542" grpId="1" animBg="1"/>
      <p:bldP spid="147542" grpId="2" animBg="1"/>
      <p:bldP spid="147542" grpId="3" animBg="1"/>
      <p:bldP spid="147543" grpId="0" animBg="1"/>
      <p:bldP spid="147543" grpId="1" animBg="1"/>
      <p:bldP spid="147543" grpId="2" animBg="1"/>
      <p:bldP spid="147544" grpId="0" animBg="1"/>
      <p:bldP spid="147544" grpId="1" animBg="1"/>
      <p:bldP spid="147544" grpId="2" animBg="1"/>
      <p:bldP spid="147544" grpId="3" animBg="1"/>
      <p:bldP spid="147544" grpId="4" animBg="1"/>
      <p:bldP spid="147544" grpId="5" animBg="1"/>
      <p:bldP spid="147544" grpId="6" animBg="1"/>
      <p:bldP spid="147544" grpId="7" animBg="1"/>
      <p:bldP spid="147544" grpId="8" animBg="1"/>
      <p:bldP spid="147544" grpId="9" animBg="1"/>
      <p:bldP spid="147544" grpId="10" animBg="1"/>
      <p:bldP spid="147544" grpId="11" animBg="1"/>
      <p:bldP spid="147544" grpId="12" animBg="1"/>
      <p:bldP spid="147544" grpId="13" animBg="1"/>
      <p:bldP spid="147544" grpId="14" animBg="1"/>
      <p:bldP spid="147544" grpId="15" animBg="1"/>
      <p:bldP spid="147544" grpId="16" animBg="1"/>
      <p:bldP spid="147544" grpId="17" animBg="1"/>
      <p:bldP spid="147544" grpId="18" animBg="1"/>
      <p:bldP spid="147544" grpId="19" animBg="1"/>
      <p:bldP spid="147544" grpId="20" animBg="1"/>
      <p:bldP spid="147544" grpId="21" animBg="1"/>
      <p:bldP spid="147544" grpId="22" animBg="1"/>
      <p:bldP spid="147544" grpId="23" animBg="1"/>
      <p:bldP spid="147544" grpId="24" animBg="1"/>
      <p:bldP spid="147544" grpId="25" animBg="1"/>
      <p:bldP spid="147544" grpId="26" animBg="1"/>
      <p:bldP spid="147544" grpId="27" animBg="1"/>
      <p:bldP spid="147544" grpId="28" animBg="1"/>
      <p:bldP spid="147544" grpId="29" animBg="1"/>
      <p:bldP spid="147544" grpId="30" animBg="1"/>
      <p:bldP spid="147544" grpId="31" animBg="1"/>
      <p:bldP spid="147545" grpId="0" animBg="1"/>
      <p:bldP spid="147498" grpId="0" animBg="1"/>
      <p:bldP spid="147546" grpId="0" animBg="1"/>
      <p:bldP spid="147499" grpId="0" animBg="1"/>
      <p:bldP spid="147548" grpId="0" animBg="1"/>
      <p:bldP spid="147500" grpId="0" animBg="1"/>
      <p:bldP spid="147550" grpId="0" animBg="1"/>
      <p:bldP spid="147501" grpId="0" animBg="1"/>
      <p:bldP spid="147551" grpId="0" animBg="1"/>
      <p:bldP spid="147502" grpId="0" animBg="1"/>
      <p:bldP spid="147552" grpId="0" animBg="1"/>
      <p:bldP spid="147504" grpId="0" animBg="1"/>
      <p:bldP spid="147553" grpId="0" animBg="1"/>
      <p:bldP spid="147506" grpId="0" animBg="1"/>
      <p:bldP spid="147554" grpId="0" animBg="1"/>
      <p:bldP spid="147507" grpId="0" animBg="1"/>
      <p:bldP spid="147555" grpId="0" animBg="1"/>
      <p:bldP spid="147508" grpId="0" animBg="1"/>
      <p:bldP spid="147557" grpId="0" animBg="1"/>
      <p:bldP spid="147509" grpId="0" animBg="1"/>
      <p:bldP spid="147558" grpId="0" animBg="1"/>
      <p:bldP spid="147510" grpId="0" animBg="1"/>
      <p:bldP spid="147559" grpId="0" animBg="1"/>
      <p:bldP spid="147512" grpId="0" animBg="1"/>
      <p:bldP spid="147560" grpId="0" animBg="1"/>
      <p:bldP spid="147513" grpId="0" animBg="1"/>
      <p:bldP spid="147561" grpId="0" animBg="1"/>
      <p:bldP spid="147514" grpId="0" animBg="1"/>
      <p:bldP spid="147562" grpId="0" animBg="1"/>
      <p:bldP spid="147563" grpId="0" animBg="1"/>
      <p:bldP spid="1475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07988"/>
            <a:ext cx="8226425" cy="1009650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388" y="1498600"/>
            <a:ext cx="8785225" cy="5170488"/>
          </a:xfrm>
        </p:spPr>
        <p:txBody>
          <a:bodyPr/>
          <a:lstStyle/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cs typeface="B Zar" panose="00000400000000000000" pitchFamily="2" charset="-78"/>
              </a:rPr>
              <a:t>مقايسه الگوريتم ارائه شده براي بازنمايي اسپارس و بازنمايي دوبعدي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solidFill>
                  <a:srgbClr val="EEB42D"/>
                </a:solidFill>
                <a:cs typeface="B Zar" panose="00000400000000000000" pitchFamily="2" charset="-78"/>
              </a:rPr>
              <a:t>O(columns*elements</a:t>
            </a:r>
            <a:r>
              <a:rPr lang="en-US" altLang="zh-TW" sz="2400" dirty="0">
                <a:solidFill>
                  <a:srgbClr val="EEB42D"/>
                </a:solidFill>
                <a:cs typeface="B Zar" panose="00000400000000000000" pitchFamily="2" charset="-78"/>
              </a:rPr>
              <a:t>)</a:t>
            </a:r>
            <a:r>
              <a:rPr lang="en-US" altLang="zh-TW" sz="2400" dirty="0">
                <a:cs typeface="B Zar" panose="00000400000000000000" pitchFamily="2" charset="-78"/>
              </a:rPr>
              <a:t> vs. </a:t>
            </a:r>
            <a:r>
              <a:rPr lang="en-US" altLang="zh-TW" sz="2400" dirty="0">
                <a:solidFill>
                  <a:srgbClr val="EEB42D"/>
                </a:solidFill>
                <a:cs typeface="B Zar" panose="00000400000000000000" pitchFamily="2" charset="-78"/>
              </a:rPr>
              <a:t>O(columns*rows)</a:t>
            </a:r>
          </a:p>
          <a:p>
            <a:pPr marL="990600" lvl="1" indent="-533400" algn="l" rtl="0">
              <a:defRPr/>
            </a:pPr>
            <a:r>
              <a:rPr lang="en-US" altLang="zh-TW" sz="2400" dirty="0">
                <a:cs typeface="B Zar" panose="00000400000000000000" pitchFamily="2" charset="-78"/>
              </a:rPr>
              <a:t>elements --&gt; columns * rows </a:t>
            </a: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نباشد </a:t>
            </a:r>
            <a:r>
              <a:rPr lang="en-US" altLang="zh-TW" sz="2400" dirty="0">
                <a:cs typeface="B Zar" panose="00000400000000000000" pitchFamily="2" charset="-78"/>
              </a:rPr>
              <a:t/>
            </a:r>
            <a:br>
              <a:rPr lang="en-US" altLang="zh-TW" sz="2400" dirty="0">
                <a:cs typeface="B Zar" panose="00000400000000000000" pitchFamily="2" charset="-78"/>
              </a:rPr>
            </a:br>
            <a:r>
              <a:rPr lang="en-US" altLang="zh-TW" sz="2400" dirty="0">
                <a:solidFill>
                  <a:schemeClr val="tx2"/>
                </a:solidFill>
                <a:cs typeface="B Zar" panose="00000400000000000000" pitchFamily="2" charset="-78"/>
              </a:rPr>
              <a:t>O(columns</a:t>
            </a:r>
            <a:r>
              <a:rPr lang="en-US" altLang="zh-TW" sz="2400" baseline="30000" dirty="0">
                <a:solidFill>
                  <a:schemeClr val="tx2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chemeClr val="tx2"/>
                </a:solidFill>
                <a:cs typeface="B Zar" panose="00000400000000000000" pitchFamily="2" charset="-78"/>
              </a:rPr>
              <a:t>*rows)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مشکل: </a:t>
            </a:r>
            <a:r>
              <a:rPr lang="fa-IR" altLang="zh-TW" sz="2800" dirty="0" smtClean="0">
                <a:cs typeface="B Zar" panose="00000400000000000000" pitchFamily="2" charset="-78"/>
              </a:rPr>
              <a:t>ارايه </a:t>
            </a:r>
            <a:r>
              <a:rPr lang="en-US" altLang="zh-TW" sz="2800" dirty="0" smtClean="0">
                <a:cs typeface="B Zar" panose="00000400000000000000" pitchFamily="2" charset="-78"/>
              </a:rPr>
              <a:t>columns </a:t>
            </a:r>
            <a:r>
              <a:rPr lang="fa-IR" altLang="zh-TW" sz="2800" dirty="0" smtClean="0">
                <a:cs typeface="B Zar" panose="00000400000000000000" pitchFamily="2" charset="-78"/>
              </a:rPr>
              <a:t> بار بررسي مي شود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مي توان ترانهاده ماتريسي که به صورت سه تاييها نگهداري شده را در زمان </a:t>
            </a:r>
            <a:r>
              <a:rPr lang="en-US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O(columns + elements) </a:t>
            </a: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 پيدا کرد.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راهکار: 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تعداد عناصر در هر ستون ماتريس اوليه را مشخص کنيد</a:t>
            </a:r>
          </a:p>
          <a:p>
            <a:pPr marL="1066800" lvl="4" indent="-6096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 smtClean="0">
                <a:solidFill>
                  <a:srgbClr val="000000"/>
                </a:solidFill>
                <a:ea typeface="+mn-ea"/>
                <a:cs typeface="B Zar" panose="00000400000000000000" pitchFamily="2" charset="-78"/>
              </a:rPr>
              <a:t>شروع هر سطر ماتريس ترانهاده را تعيين کنيد</a:t>
            </a:r>
            <a:endParaRPr lang="en-US" altLang="zh-TW" sz="2400" dirty="0" smtClean="0">
              <a:solidFill>
                <a:srgbClr val="000000"/>
              </a:solidFill>
              <a:ea typeface="+mn-ea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8913"/>
            <a:ext cx="8226425" cy="1143000"/>
          </a:xfrm>
        </p:spPr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153400" cy="1020762"/>
          </a:xfrm>
        </p:spPr>
        <p:txBody>
          <a:bodyPr/>
          <a:lstStyle/>
          <a:p>
            <a:r>
              <a:rPr lang="fa-IR" altLang="zh-TW" sz="2400" smtClean="0">
                <a:cs typeface="B Zar" panose="00000400000000000000" pitchFamily="2" charset="-78"/>
              </a:rPr>
              <a:t>تعداد عضوهاي هر ستون ماتريس 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A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تعداد عضوهاي هر سطر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B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را به دست مي دهد</a:t>
            </a:r>
          </a:p>
          <a:p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Rowstart[i]</a:t>
            </a:r>
            <a:r>
              <a:rPr lang="fa-IR" altLang="zh-TW" sz="2400" smtClean="0">
                <a:cs typeface="B Zar" panose="00000400000000000000" pitchFamily="2" charset="-78"/>
              </a:rPr>
              <a:t> برابر 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RowStart[i-1]+RowSize[i-1]</a:t>
            </a:r>
            <a:r>
              <a:rPr lang="fa-IR" altLang="zh-TW" sz="2000" smtClean="0">
                <a:cs typeface="B Zar" panose="00000400000000000000" pitchFamily="2" charset="-78"/>
              </a:rPr>
              <a:t> </a:t>
            </a:r>
            <a:r>
              <a:rPr lang="fa-IR" altLang="zh-TW" sz="2400" smtClean="0">
                <a:cs typeface="B Zar" panose="00000400000000000000" pitchFamily="2" charset="-78"/>
              </a:rPr>
              <a:t>است</a:t>
            </a:r>
            <a:endParaRPr lang="en-US" altLang="zh-TW" sz="24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4820" name="Picture 6" descr="figure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b="8159"/>
          <a:stretch>
            <a:fillRect/>
          </a:stretch>
        </p:blipFill>
        <p:spPr bwMode="auto">
          <a:xfrm>
            <a:off x="1524000" y="3810000"/>
            <a:ext cx="6096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Freeform 7"/>
          <p:cNvSpPr>
            <a:spLocks/>
          </p:cNvSpPr>
          <p:nvPr/>
        </p:nvSpPr>
        <p:spPr bwMode="auto">
          <a:xfrm>
            <a:off x="4032250" y="5110163"/>
            <a:ext cx="944563" cy="1587"/>
          </a:xfrm>
          <a:custGeom>
            <a:avLst/>
            <a:gdLst>
              <a:gd name="T0" fmla="*/ 0 w 595"/>
              <a:gd name="T1" fmla="*/ 0 h 1"/>
              <a:gd name="T2" fmla="*/ 1499494338 w 595"/>
              <a:gd name="T3" fmla="*/ 0 h 1"/>
              <a:gd name="T4" fmla="*/ 0 60000 65536"/>
              <a:gd name="T5" fmla="*/ 0 60000 65536"/>
              <a:gd name="T6" fmla="*/ 0 w 595"/>
              <a:gd name="T7" fmla="*/ 0 h 1"/>
              <a:gd name="T8" fmla="*/ 595 w 59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5" h="1">
                <a:moveTo>
                  <a:pt x="0" y="0"/>
                </a:moveTo>
                <a:lnTo>
                  <a:pt x="595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149975" y="4851400"/>
            <a:ext cx="7360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transpose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073275" y="2492375"/>
            <a:ext cx="44640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                       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[0] [1] [2] [3] [4] [5]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altLang="zh-TW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row_terms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  =  2    1    2    2    0   1</a:t>
            </a:r>
            <a:b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</a:br>
            <a:r>
              <a:rPr lang="en-US" altLang="zh-TW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starting_pos</a:t>
            </a:r>
            <a:r>
              <a:rPr lang="en-US" altLang="zh-TW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=  1    3    4    6    8 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5165"/>
          <a:stretch>
            <a:fillRect/>
          </a:stretch>
        </p:blipFill>
        <p:spPr bwMode="auto">
          <a:xfrm>
            <a:off x="3348038" y="1557338"/>
            <a:ext cx="558006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700213"/>
            <a:ext cx="2160587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Matrix A</a:t>
            </a:r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 </a:t>
            </a:r>
          </a:p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        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2843213" y="2420938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262563" y="260350"/>
            <a:ext cx="276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[0]   [1]   [2]   [3]   [4]   [5]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4168775" y="549275"/>
            <a:ext cx="1149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row_terms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4054475" y="981075"/>
            <a:ext cx="1298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starting_pos</a:t>
            </a:r>
            <a:endParaRPr lang="zh-TW" altLang="en-US" sz="1600">
              <a:solidFill>
                <a:srgbClr val="FF0000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8243888" y="6207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60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7997825" y="549275"/>
            <a:ext cx="114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#col = 6</a:t>
            </a:r>
          </a:p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#term = 6</a:t>
            </a: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2843213" y="3141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>
            <a:off x="3059113" y="33575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>
            <a:off x="3275013" y="35734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8816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7468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72501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76819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0</a:t>
            </a: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>
            <a:off x="3060700" y="37179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3276600" y="39338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1476375" y="191611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78" name="Rectangle 26"/>
          <p:cNvSpPr>
            <a:spLocks noChangeArrowheads="1"/>
          </p:cNvSpPr>
          <p:nvPr/>
        </p:nvSpPr>
        <p:spPr bwMode="auto">
          <a:xfrm>
            <a:off x="1476375" y="22050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1476375" y="249237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1476375" y="27813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1476375" y="30686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1476375" y="33575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1476375" y="36449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4" name="Rectangle 32"/>
          <p:cNvSpPr>
            <a:spLocks noChangeArrowheads="1"/>
          </p:cNvSpPr>
          <p:nvPr/>
        </p:nvSpPr>
        <p:spPr bwMode="auto">
          <a:xfrm>
            <a:off x="1476375" y="39338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600">
              <a:cs typeface="B Zar" panose="00000400000000000000" pitchFamily="2" charset="-78"/>
            </a:endParaRPr>
          </a:p>
        </p:txBody>
      </p:sp>
      <p:sp>
        <p:nvSpPr>
          <p:cNvPr id="151585" name="Text Box 33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6732588" y="549275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7681913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58816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6732588" y="549275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5449888" y="5492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6315075" y="5492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51593" name="Line 41"/>
          <p:cNvSpPr>
            <a:spLocks noChangeShapeType="1"/>
          </p:cNvSpPr>
          <p:nvPr/>
        </p:nvSpPr>
        <p:spPr bwMode="auto">
          <a:xfrm>
            <a:off x="3276600" y="41497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5449888" y="9810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1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>
            <a:off x="3060700" y="42926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>
            <a:off x="3276600" y="4508500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1597" name="Text Box 45"/>
          <p:cNvSpPr txBox="1">
            <a:spLocks noChangeArrowheads="1"/>
          </p:cNvSpPr>
          <p:nvPr/>
        </p:nvSpPr>
        <p:spPr bwMode="auto">
          <a:xfrm>
            <a:off x="5881688" y="98107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3</a:t>
            </a:r>
          </a:p>
        </p:txBody>
      </p:sp>
      <p:sp>
        <p:nvSpPr>
          <p:cNvPr id="151598" name="Text Box 46"/>
          <p:cNvSpPr txBox="1">
            <a:spLocks noChangeArrowheads="1"/>
          </p:cNvSpPr>
          <p:nvPr/>
        </p:nvSpPr>
        <p:spPr bwMode="auto">
          <a:xfrm>
            <a:off x="6315075" y="9810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4</a:t>
            </a:r>
          </a:p>
        </p:txBody>
      </p:sp>
      <p:sp>
        <p:nvSpPr>
          <p:cNvPr id="151599" name="Text Box 47"/>
          <p:cNvSpPr txBox="1">
            <a:spLocks noChangeArrowheads="1"/>
          </p:cNvSpPr>
          <p:nvPr/>
        </p:nvSpPr>
        <p:spPr bwMode="auto">
          <a:xfrm>
            <a:off x="6746875" y="981075"/>
            <a:ext cx="296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6</a:t>
            </a:r>
          </a:p>
        </p:txBody>
      </p:sp>
      <p:sp>
        <p:nvSpPr>
          <p:cNvPr id="151600" name="Text Box 48"/>
          <p:cNvSpPr txBox="1">
            <a:spLocks noChangeArrowheads="1"/>
          </p:cNvSpPr>
          <p:nvPr/>
        </p:nvSpPr>
        <p:spPr bwMode="auto">
          <a:xfrm>
            <a:off x="7250113" y="97472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8</a:t>
            </a:r>
          </a:p>
        </p:txBody>
      </p:sp>
      <p:sp>
        <p:nvSpPr>
          <p:cNvPr id="151601" name="Text Box 49"/>
          <p:cNvSpPr txBox="1">
            <a:spLocks noChangeArrowheads="1"/>
          </p:cNvSpPr>
          <p:nvPr/>
        </p:nvSpPr>
        <p:spPr bwMode="auto">
          <a:xfrm>
            <a:off x="7681913" y="974725"/>
            <a:ext cx="296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ea typeface="新細明體" charset="-120"/>
                <a:cs typeface="B Zar" panose="00000400000000000000" pitchFamily="2" charset="-78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  <p:bldP spid="151560" grpId="0" animBg="1"/>
      <p:bldP spid="151560" grpId="1" animBg="1"/>
      <p:bldP spid="151561" grpId="0"/>
      <p:bldP spid="151562" grpId="0"/>
      <p:bldP spid="151563" grpId="0"/>
      <p:bldP spid="151565" grpId="0"/>
      <p:bldP spid="151566" grpId="0" animBg="1"/>
      <p:bldP spid="151566" grpId="1" animBg="1"/>
      <p:bldP spid="151567" grpId="0" animBg="1"/>
      <p:bldP spid="151567" grpId="1" animBg="1"/>
      <p:bldP spid="151567" grpId="2" animBg="1"/>
      <p:bldP spid="151567" grpId="3" animBg="1"/>
      <p:bldP spid="151567" grpId="4" animBg="1"/>
      <p:bldP spid="151567" grpId="5" animBg="1"/>
      <p:bldP spid="151567" grpId="6" animBg="1"/>
      <p:bldP spid="151567" grpId="7" animBg="1"/>
      <p:bldP spid="151567" grpId="8" animBg="1"/>
      <p:bldP spid="151567" grpId="9" animBg="1"/>
      <p:bldP spid="151567" grpId="10" animBg="1"/>
      <p:bldP spid="151567" grpId="11" animBg="1"/>
      <p:bldP spid="151568" grpId="0" animBg="1"/>
      <p:bldP spid="151568" grpId="1" animBg="1"/>
      <p:bldP spid="151568" grpId="2" animBg="1"/>
      <p:bldP spid="151568" grpId="3" animBg="1"/>
      <p:bldP spid="151568" grpId="4" animBg="1"/>
      <p:bldP spid="151568" grpId="5" animBg="1"/>
      <p:bldP spid="151568" grpId="6" animBg="1"/>
      <p:bldP spid="151568" grpId="7" animBg="1"/>
      <p:bldP spid="151568" grpId="8" animBg="1"/>
      <p:bldP spid="151568" grpId="9" animBg="1"/>
      <p:bldP spid="151568" grpId="10" animBg="1"/>
      <p:bldP spid="151568" grpId="11" animBg="1"/>
      <p:bldP spid="151569" grpId="0"/>
      <p:bldP spid="151569" grpId="1"/>
      <p:bldP spid="151570" grpId="0"/>
      <p:bldP spid="151570" grpId="1"/>
      <p:bldP spid="151571" grpId="0"/>
      <p:bldP spid="151571" grpId="1"/>
      <p:bldP spid="151572" grpId="0"/>
      <p:bldP spid="151572" grpId="1"/>
      <p:bldP spid="151573" grpId="0"/>
      <p:bldP spid="151574" grpId="0"/>
      <p:bldP spid="151574" grpId="1"/>
      <p:bldP spid="151575" grpId="0" animBg="1"/>
      <p:bldP spid="151575" grpId="1" animBg="1"/>
      <p:bldP spid="151575" grpId="2" animBg="1"/>
      <p:bldP spid="151575" grpId="3" animBg="1"/>
      <p:bldP spid="151575" grpId="4" animBg="1"/>
      <p:bldP spid="151575" grpId="5" animBg="1"/>
      <p:bldP spid="151575" grpId="6" animBg="1"/>
      <p:bldP spid="151575" grpId="7" animBg="1"/>
      <p:bldP spid="151575" grpId="8" animBg="1"/>
      <p:bldP spid="151575" grpId="9" animBg="1"/>
      <p:bldP spid="151575" grpId="10" animBg="1"/>
      <p:bldP spid="151575" grpId="11" animBg="1"/>
      <p:bldP spid="151575" grpId="12" animBg="1"/>
      <p:bldP spid="151575" grpId="13" animBg="1"/>
      <p:bldP spid="151575" grpId="14" animBg="1"/>
      <p:bldP spid="151575" grpId="15" animBg="1"/>
      <p:bldP spid="151576" grpId="0" animBg="1"/>
      <p:bldP spid="151576" grpId="1" animBg="1"/>
      <p:bldP spid="151576" grpId="2" animBg="1"/>
      <p:bldP spid="151576" grpId="3" animBg="1"/>
      <p:bldP spid="151576" grpId="4" animBg="1"/>
      <p:bldP spid="151576" grpId="5" animBg="1"/>
      <p:bldP spid="151576" grpId="6" animBg="1"/>
      <p:bldP spid="151576" grpId="7" animBg="1"/>
      <p:bldP spid="151576" grpId="8" animBg="1"/>
      <p:bldP spid="151576" grpId="9" animBg="1"/>
      <p:bldP spid="151576" grpId="10" animBg="1"/>
      <p:bldP spid="151576" grpId="11" animBg="1"/>
      <p:bldP spid="151576" grpId="12" animBg="1"/>
      <p:bldP spid="151576" grpId="13" animBg="1"/>
      <p:bldP spid="151576" grpId="14" animBg="1"/>
      <p:bldP spid="151576" grpId="15" animBg="1"/>
      <p:bldP spid="151577" grpId="0" animBg="1"/>
      <p:bldP spid="151577" grpId="1" animBg="1"/>
      <p:bldP spid="151578" grpId="0" animBg="1"/>
      <p:bldP spid="151578" grpId="1" animBg="1"/>
      <p:bldP spid="151579" grpId="0" animBg="1"/>
      <p:bldP spid="151579" grpId="1" animBg="1"/>
      <p:bldP spid="151580" grpId="0" animBg="1"/>
      <p:bldP spid="151580" grpId="1" animBg="1"/>
      <p:bldP spid="151581" grpId="0" animBg="1"/>
      <p:bldP spid="151581" grpId="1" animBg="1"/>
      <p:bldP spid="151582" grpId="0" animBg="1"/>
      <p:bldP spid="151582" grpId="1" animBg="1"/>
      <p:bldP spid="151583" grpId="0" animBg="1"/>
      <p:bldP spid="151583" grpId="1" animBg="1"/>
      <p:bldP spid="151584" grpId="0" animBg="1"/>
      <p:bldP spid="151584" grpId="1" animBg="1"/>
      <p:bldP spid="151585" grpId="0"/>
      <p:bldP spid="151585" grpId="1"/>
      <p:bldP spid="151586" grpId="0"/>
      <p:bldP spid="151586" grpId="1"/>
      <p:bldP spid="151587" grpId="0"/>
      <p:bldP spid="151588" grpId="0"/>
      <p:bldP spid="151589" grpId="0"/>
      <p:bldP spid="151589" grpId="1"/>
      <p:bldP spid="151590" grpId="0"/>
      <p:bldP spid="151591" grpId="0"/>
      <p:bldP spid="151592" grpId="0"/>
      <p:bldP spid="151593" grpId="0" animBg="1"/>
      <p:bldP spid="151593" grpId="1" animBg="1"/>
      <p:bldP spid="151594" grpId="0"/>
      <p:bldP spid="151595" grpId="0" animBg="1"/>
      <p:bldP spid="151595" grpId="1" animBg="1"/>
      <p:bldP spid="151595" grpId="2" animBg="1"/>
      <p:bldP spid="151595" grpId="3" animBg="1"/>
      <p:bldP spid="151595" grpId="4" animBg="1"/>
      <p:bldP spid="151595" grpId="5" animBg="1"/>
      <p:bldP spid="151595" grpId="6" animBg="1"/>
      <p:bldP spid="151595" grpId="7" animBg="1"/>
      <p:bldP spid="151595" grpId="8" animBg="1"/>
      <p:bldP spid="151595" grpId="9" animBg="1"/>
      <p:bldP spid="151595" grpId="10" animBg="1"/>
      <p:bldP spid="151595" grpId="11" animBg="1"/>
      <p:bldP spid="151596" grpId="0" animBg="1"/>
      <p:bldP spid="151596" grpId="1" animBg="1"/>
      <p:bldP spid="151596" grpId="2" animBg="1"/>
      <p:bldP spid="151596" grpId="3" animBg="1"/>
      <p:bldP spid="151596" grpId="4" animBg="1"/>
      <p:bldP spid="151596" grpId="5" animBg="1"/>
      <p:bldP spid="151596" grpId="6" animBg="1"/>
      <p:bldP spid="151596" grpId="7" animBg="1"/>
      <p:bldP spid="151596" grpId="8" animBg="1"/>
      <p:bldP spid="151596" grpId="9" animBg="1"/>
      <p:bldP spid="151596" grpId="10" animBg="1"/>
      <p:bldP spid="151596" grpId="11" animBg="1"/>
      <p:bldP spid="151597" grpId="0"/>
      <p:bldP spid="151598" grpId="0"/>
      <p:bldP spid="151599" grpId="0"/>
      <p:bldP spid="151600" grpId="0"/>
      <p:bldP spid="151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نوع داده اي مجرد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97427"/>
              </p:ext>
            </p:extLst>
          </p:nvPr>
        </p:nvGraphicFramePr>
        <p:xfrm>
          <a:off x="635000" y="17907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64EB7-886C-4763-B102-6E0FE24B2310}" type="slidenum">
              <a:rPr lang="ar-SA" smtClean="0">
                <a:cs typeface="B Zar" panose="00000400000000000000" pitchFamily="2" charset="-78"/>
              </a:rPr>
              <a:pPr/>
              <a:t>3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502" y="5831174"/>
            <a:ext cx="2953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Abstracted Data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4726"/>
          <a:stretch>
            <a:fillRect/>
          </a:stretch>
        </p:blipFill>
        <p:spPr bwMode="auto">
          <a:xfrm>
            <a:off x="3203575" y="1484313"/>
            <a:ext cx="576103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9113" y="2205038"/>
            <a:ext cx="360362" cy="2447925"/>
            <a:chOff x="1927" y="1389"/>
            <a:chExt cx="227" cy="1542"/>
          </a:xfrm>
        </p:grpSpPr>
        <p:sp>
          <p:nvSpPr>
            <p:cNvPr id="36919" name="Line 6"/>
            <p:cNvSpPr>
              <a:spLocks noChangeShapeType="1"/>
            </p:cNvSpPr>
            <p:nvPr/>
          </p:nvSpPr>
          <p:spPr bwMode="auto">
            <a:xfrm>
              <a:off x="1927" y="1389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6920" name="Line 7"/>
            <p:cNvSpPr>
              <a:spLocks noChangeShapeType="1"/>
            </p:cNvSpPr>
            <p:nvPr/>
          </p:nvSpPr>
          <p:spPr bwMode="auto">
            <a:xfrm>
              <a:off x="1927" y="1389"/>
              <a:ext cx="0" cy="154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6921" name="Line 8"/>
            <p:cNvSpPr>
              <a:spLocks noChangeShapeType="1"/>
            </p:cNvSpPr>
            <p:nvPr/>
          </p:nvSpPr>
          <p:spPr bwMode="auto">
            <a:xfrm>
              <a:off x="1927" y="2931"/>
              <a:ext cx="2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592138" y="40767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2916238" y="48688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3059113" y="50847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14300" y="4686300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1     0      0     15</a:t>
            </a:r>
          </a:p>
        </p:txBody>
      </p:sp>
      <p:sp>
        <p:nvSpPr>
          <p:cNvPr id="36872" name="Text Box 15"/>
          <p:cNvSpPr txBox="1">
            <a:spLocks noChangeArrowheads="1"/>
          </p:cNvSpPr>
          <p:nvPr/>
        </p:nvSpPr>
        <p:spPr bwMode="auto">
          <a:xfrm>
            <a:off x="114300" y="4398963"/>
            <a:ext cx="184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ea typeface="新細明體" charset="-120"/>
                <a:cs typeface="B Zar" panose="00000400000000000000" pitchFamily="2" charset="-78"/>
              </a:rPr>
              <a:t>0     6      6     8</a:t>
            </a:r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1    3    4    6    8   8</a:t>
            </a:r>
          </a:p>
        </p:txBody>
      </p:sp>
      <p:sp>
        <p:nvSpPr>
          <p:cNvPr id="36874" name="Text Box 23"/>
          <p:cNvSpPr txBox="1">
            <a:spLocks noChangeArrowheads="1"/>
          </p:cNvSpPr>
          <p:nvPr/>
        </p:nvSpPr>
        <p:spPr bwMode="auto">
          <a:xfrm>
            <a:off x="6135688" y="427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80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6    8   8</a:t>
            </a:r>
          </a:p>
        </p:txBody>
      </p:sp>
      <p:sp>
        <p:nvSpPr>
          <p:cNvPr id="148505" name="Rectangle 25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7    8   8</a:t>
            </a: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114300" y="5908675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6     3      0     22</a:t>
            </a:r>
          </a:p>
        </p:txBody>
      </p: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3    4    7    8   9</a:t>
            </a:r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106363" y="6418263"/>
            <a:ext cx="205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8     5      0     -15</a:t>
            </a:r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4    7    8   9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114300" y="5192713"/>
            <a:ext cx="197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3     1      1     11</a:t>
            </a:r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5    7    8   9</a:t>
            </a:r>
          </a:p>
        </p:txBody>
      </p: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114300" y="5426075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4     2      1     3</a:t>
            </a:r>
          </a:p>
        </p:txBody>
      </p:sp>
      <p:sp>
        <p:nvSpPr>
          <p:cNvPr id="148518" name="Text Box 38"/>
          <p:cNvSpPr txBox="1">
            <a:spLocks noChangeArrowheads="1"/>
          </p:cNvSpPr>
          <p:nvPr/>
        </p:nvSpPr>
        <p:spPr bwMode="auto">
          <a:xfrm>
            <a:off x="106363" y="616585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7     3      2     -6</a:t>
            </a:r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2    4    5    8    8   9</a:t>
            </a:r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   =  2    1    2    2    0   1</a:t>
            </a:r>
            <a:b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 =  3    4    5    8    8   9</a:t>
            </a:r>
          </a:p>
        </p:txBody>
      </p:sp>
      <p:sp>
        <p:nvSpPr>
          <p:cNvPr id="148521" name="Text Box 41"/>
          <p:cNvSpPr txBox="1">
            <a:spLocks noChangeArrowheads="1"/>
          </p:cNvSpPr>
          <p:nvPr/>
        </p:nvSpPr>
        <p:spPr bwMode="auto">
          <a:xfrm>
            <a:off x="114300" y="4941888"/>
            <a:ext cx="197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2     0      4     91</a:t>
            </a:r>
          </a:p>
        </p:txBody>
      </p:sp>
      <p:sp>
        <p:nvSpPr>
          <p:cNvPr id="148524" name="Text Box 44"/>
          <p:cNvSpPr txBox="1">
            <a:spLocks noChangeArrowheads="1"/>
          </p:cNvSpPr>
          <p:nvPr/>
        </p:nvSpPr>
        <p:spPr bwMode="auto">
          <a:xfrm>
            <a:off x="114300" y="5670550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5     2      5     28</a:t>
            </a:r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3851275" y="0"/>
            <a:ext cx="4897438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                    [0] [1] [2] [3] [4] [5]</a:t>
            </a:r>
            <a:b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row_terms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  =  2    1    2    2    0   1</a:t>
            </a:r>
            <a:b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</a:br>
            <a:r>
              <a:rPr lang="en-US" altLang="zh-TW" sz="1800" b="1" dirty="0" err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starting_pos</a:t>
            </a:r>
            <a:r>
              <a:rPr lang="en-US" altLang="zh-TW" sz="1800" b="1" dirty="0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 =  3    4    6    8    8   9</a:t>
            </a:r>
          </a:p>
        </p:txBody>
      </p:sp>
      <p:pic>
        <p:nvPicPr>
          <p:cNvPr id="14852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39850"/>
            <a:ext cx="2160588" cy="2581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8526" name="Text Box 46"/>
          <p:cNvSpPr txBox="1">
            <a:spLocks noChangeArrowheads="1"/>
          </p:cNvSpPr>
          <p:nvPr/>
        </p:nvSpPr>
        <p:spPr bwMode="auto">
          <a:xfrm>
            <a:off x="179388" y="692150"/>
            <a:ext cx="2232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Matrix A</a:t>
            </a:r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</a:t>
            </a:r>
          </a:p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        </a:t>
            </a:r>
            <a:r>
              <a:rPr lang="en-US" altLang="zh-TW" sz="180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Row Col Value</a:t>
            </a:r>
          </a:p>
        </p:txBody>
      </p:sp>
      <p:sp>
        <p:nvSpPr>
          <p:cNvPr id="148527" name="Line 47"/>
          <p:cNvSpPr>
            <a:spLocks noChangeShapeType="1"/>
          </p:cNvSpPr>
          <p:nvPr/>
        </p:nvSpPr>
        <p:spPr bwMode="auto">
          <a:xfrm>
            <a:off x="3132138" y="5300663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1 </a:t>
            </a:r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1331913" y="155733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331913" y="18462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31913" y="213360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1331913" y="24225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331913" y="2709863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31913" y="2998788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1331913" y="3286125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331913" y="3575050"/>
            <a:ext cx="431800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2 </a:t>
            </a:r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3 </a:t>
            </a:r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4 </a:t>
            </a:r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5 </a:t>
            </a:r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6 </a:t>
            </a:r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>
                <a:solidFill>
                  <a:srgbClr val="FF0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7 </a:t>
            </a:r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395288" y="188913"/>
            <a:ext cx="25209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>
                <a:solidFill>
                  <a:srgbClr val="FFC000"/>
                </a:solidFill>
                <a:latin typeface="Comic Sans MS" pitchFamily="66" charset="0"/>
                <a:ea typeface="新細明體" charset="-120"/>
                <a:cs typeface="B Zar" panose="00000400000000000000" pitchFamily="2" charset="-78"/>
              </a:rPr>
              <a:t>I = 8 </a:t>
            </a:r>
          </a:p>
        </p:txBody>
      </p:sp>
      <p:sp>
        <p:nvSpPr>
          <p:cNvPr id="36909" name="Rectangle 64"/>
          <p:cNvSpPr>
            <a:spLocks noChangeArrowheads="1"/>
          </p:cNvSpPr>
          <p:nvPr/>
        </p:nvSpPr>
        <p:spPr bwMode="auto">
          <a:xfrm>
            <a:off x="179388" y="4437063"/>
            <a:ext cx="1944687" cy="2305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36910" name="Line 65"/>
          <p:cNvSpPr>
            <a:spLocks noChangeShapeType="1"/>
          </p:cNvSpPr>
          <p:nvPr/>
        </p:nvSpPr>
        <p:spPr bwMode="auto">
          <a:xfrm>
            <a:off x="179388" y="47307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1" name="Line 66"/>
          <p:cNvSpPr>
            <a:spLocks noChangeShapeType="1"/>
          </p:cNvSpPr>
          <p:nvPr/>
        </p:nvSpPr>
        <p:spPr bwMode="auto">
          <a:xfrm>
            <a:off x="179388" y="50133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2" name="Line 67"/>
          <p:cNvSpPr>
            <a:spLocks noChangeShapeType="1"/>
          </p:cNvSpPr>
          <p:nvPr/>
        </p:nvSpPr>
        <p:spPr bwMode="auto">
          <a:xfrm>
            <a:off x="179388" y="52482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3" name="Line 68"/>
          <p:cNvSpPr>
            <a:spLocks noChangeShapeType="1"/>
          </p:cNvSpPr>
          <p:nvPr/>
        </p:nvSpPr>
        <p:spPr bwMode="auto">
          <a:xfrm>
            <a:off x="179388" y="549751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4" name="Line 69"/>
          <p:cNvSpPr>
            <a:spLocks noChangeShapeType="1"/>
          </p:cNvSpPr>
          <p:nvPr/>
        </p:nvSpPr>
        <p:spPr bwMode="auto">
          <a:xfrm>
            <a:off x="179388" y="57340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5" name="Line 70"/>
          <p:cNvSpPr>
            <a:spLocks noChangeShapeType="1"/>
          </p:cNvSpPr>
          <p:nvPr/>
        </p:nvSpPr>
        <p:spPr bwMode="auto">
          <a:xfrm>
            <a:off x="179388" y="59785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6" name="Line 71"/>
          <p:cNvSpPr>
            <a:spLocks noChangeShapeType="1"/>
          </p:cNvSpPr>
          <p:nvPr/>
        </p:nvSpPr>
        <p:spPr bwMode="auto">
          <a:xfrm>
            <a:off x="179388" y="62372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7" name="Line 72"/>
          <p:cNvSpPr>
            <a:spLocks noChangeShapeType="1"/>
          </p:cNvSpPr>
          <p:nvPr/>
        </p:nvSpPr>
        <p:spPr bwMode="auto">
          <a:xfrm>
            <a:off x="179388" y="64817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6918" name="Line 73"/>
          <p:cNvSpPr>
            <a:spLocks noChangeShapeType="1"/>
          </p:cNvSpPr>
          <p:nvPr/>
        </p:nvSpPr>
        <p:spPr bwMode="auto">
          <a:xfrm>
            <a:off x="611188" y="4437063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 animBg="1"/>
      <p:bldP spid="148491" grpId="1" animBg="1"/>
      <p:bldP spid="148491" grpId="2" animBg="1"/>
      <p:bldP spid="148491" grpId="3" animBg="1"/>
      <p:bldP spid="148491" grpId="4" animBg="1"/>
      <p:bldP spid="148491" grpId="5" animBg="1"/>
      <p:bldP spid="148491" grpId="6" animBg="1"/>
      <p:bldP spid="148491" grpId="7" animBg="1"/>
      <p:bldP spid="148491" grpId="8" animBg="1"/>
      <p:bldP spid="148491" grpId="9" animBg="1"/>
      <p:bldP spid="148491" grpId="10" animBg="1"/>
      <p:bldP spid="148491" grpId="11" animBg="1"/>
      <p:bldP spid="148491" grpId="12" animBg="1"/>
      <p:bldP spid="148491" grpId="13" animBg="1"/>
      <p:bldP spid="148491" grpId="14" animBg="1"/>
      <p:bldP spid="148491" grpId="15" animBg="1"/>
      <p:bldP spid="148493" grpId="0" animBg="1"/>
      <p:bldP spid="148493" grpId="1" animBg="1"/>
      <p:bldP spid="148493" grpId="2" animBg="1"/>
      <p:bldP spid="148493" grpId="3" animBg="1"/>
      <p:bldP spid="148493" grpId="4" animBg="1"/>
      <p:bldP spid="148493" grpId="5" animBg="1"/>
      <p:bldP spid="148493" grpId="6" animBg="1"/>
      <p:bldP spid="148493" grpId="7" animBg="1"/>
      <p:bldP spid="148493" grpId="8" animBg="1"/>
      <p:bldP spid="148493" grpId="9" animBg="1"/>
      <p:bldP spid="148493" grpId="10" animBg="1"/>
      <p:bldP spid="148493" grpId="11" animBg="1"/>
      <p:bldP spid="148493" grpId="12" animBg="1"/>
      <p:bldP spid="148493" grpId="13" animBg="1"/>
      <p:bldP spid="148493" grpId="14" animBg="1"/>
      <p:bldP spid="148493" grpId="15" animBg="1"/>
      <p:bldP spid="148494" grpId="0"/>
      <p:bldP spid="148502" grpId="0" animBg="1"/>
      <p:bldP spid="148504" grpId="0" animBg="1"/>
      <p:bldP spid="148505" grpId="0" animBg="1"/>
      <p:bldP spid="148506" grpId="0"/>
      <p:bldP spid="148508" grpId="0" animBg="1"/>
      <p:bldP spid="148509" grpId="0"/>
      <p:bldP spid="148511" grpId="0" animBg="1"/>
      <p:bldP spid="148512" grpId="0"/>
      <p:bldP spid="148514" grpId="0" animBg="1"/>
      <p:bldP spid="148515" grpId="0"/>
      <p:bldP spid="148518" grpId="0"/>
      <p:bldP spid="148517" grpId="0" animBg="1"/>
      <p:bldP spid="148520" grpId="0" animBg="1"/>
      <p:bldP spid="148521" grpId="0"/>
      <p:bldP spid="148524" grpId="0"/>
      <p:bldP spid="148523" grpId="0" animBg="1"/>
      <p:bldP spid="148526" grpId="0"/>
      <p:bldP spid="148527" grpId="0" animBg="1"/>
      <p:bldP spid="148527" grpId="1" animBg="1"/>
      <p:bldP spid="148527" grpId="2" animBg="1"/>
      <p:bldP spid="148527" grpId="3" animBg="1"/>
      <p:bldP spid="148527" grpId="4" animBg="1"/>
      <p:bldP spid="148527" grpId="5" animBg="1"/>
      <p:bldP spid="148527" grpId="6" animBg="1"/>
      <p:bldP spid="148527" grpId="7" animBg="1"/>
      <p:bldP spid="148527" grpId="8" animBg="1"/>
      <p:bldP spid="148527" grpId="9" animBg="1"/>
      <p:bldP spid="148527" grpId="10" animBg="1"/>
      <p:bldP spid="148527" grpId="11" animBg="1"/>
      <p:bldP spid="148527" grpId="12" animBg="1"/>
      <p:bldP spid="148527" grpId="13" animBg="1"/>
      <p:bldP spid="148527" grpId="14" animBg="1"/>
      <p:bldP spid="148527" grpId="15" animBg="1"/>
      <p:bldP spid="148528" grpId="0" animBg="1"/>
      <p:bldP spid="148529" grpId="0" animBg="1"/>
      <p:bldP spid="148529" grpId="1" animBg="1"/>
      <p:bldP spid="148530" grpId="0" animBg="1"/>
      <p:bldP spid="148530" grpId="1" animBg="1"/>
      <p:bldP spid="148531" grpId="0" animBg="1"/>
      <p:bldP spid="148531" grpId="1" animBg="1"/>
      <p:bldP spid="148532" grpId="0" animBg="1"/>
      <p:bldP spid="148532" grpId="1" animBg="1"/>
      <p:bldP spid="148533" grpId="0" animBg="1"/>
      <p:bldP spid="148533" grpId="1" animBg="1"/>
      <p:bldP spid="148534" grpId="0" animBg="1"/>
      <p:bldP spid="148534" grpId="1" animBg="1"/>
      <p:bldP spid="148535" grpId="0" animBg="1"/>
      <p:bldP spid="148535" grpId="1" animBg="1"/>
      <p:bldP spid="148536" grpId="0" animBg="1"/>
      <p:bldP spid="148536" grpId="1" animBg="1"/>
      <p:bldP spid="148537" grpId="0" animBg="1"/>
      <p:bldP spid="148538" grpId="0" animBg="1"/>
      <p:bldP spid="148539" grpId="0" animBg="1"/>
      <p:bldP spid="148540" grpId="0" animBg="1"/>
      <p:bldP spid="148541" grpId="0" animBg="1"/>
      <p:bldP spid="148542" grpId="0" animBg="1"/>
      <p:bldP spid="1485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779462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37891" name="Picture 4" descr="program2"/>
          <p:cNvPicPr>
            <a:picLocks noChangeAspect="1" noChangeArrowheads="1"/>
          </p:cNvPicPr>
          <p:nvPr/>
        </p:nvPicPr>
        <p:blipFill>
          <a:blip r:embed="rId2">
            <a:lum bright="-42000" contrast="24000"/>
          </a:blip>
          <a:srcRect r="5359" b="4538"/>
          <a:stretch>
            <a:fillRect/>
          </a:stretch>
        </p:blipFill>
        <p:spPr bwMode="auto">
          <a:xfrm>
            <a:off x="3708400" y="2019300"/>
            <a:ext cx="53276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92500" y="3716338"/>
            <a:ext cx="942975" cy="168275"/>
            <a:chOff x="1973" y="2326"/>
            <a:chExt cx="866" cy="106"/>
          </a:xfrm>
        </p:grpSpPr>
        <p:sp>
          <p:nvSpPr>
            <p:cNvPr id="37912" name="Freeform 5"/>
            <p:cNvSpPr>
              <a:spLocks/>
            </p:cNvSpPr>
            <p:nvPr/>
          </p:nvSpPr>
          <p:spPr bwMode="auto">
            <a:xfrm>
              <a:off x="1973" y="2327"/>
              <a:ext cx="734" cy="1"/>
            </a:xfrm>
            <a:custGeom>
              <a:avLst/>
              <a:gdLst>
                <a:gd name="T0" fmla="*/ 734 w 734"/>
                <a:gd name="T1" fmla="*/ 1 h 1"/>
                <a:gd name="T2" fmla="*/ 0 w 734"/>
                <a:gd name="T3" fmla="*/ 0 h 1"/>
                <a:gd name="T4" fmla="*/ 0 60000 65536"/>
                <a:gd name="T5" fmla="*/ 0 60000 65536"/>
                <a:gd name="T6" fmla="*/ 0 w 734"/>
                <a:gd name="T7" fmla="*/ 0 h 1"/>
                <a:gd name="T8" fmla="*/ 734 w 73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4" h="1">
                  <a:moveTo>
                    <a:pt x="734" y="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3" name="Freeform 6"/>
            <p:cNvSpPr>
              <a:spLocks/>
            </p:cNvSpPr>
            <p:nvPr/>
          </p:nvSpPr>
          <p:spPr bwMode="auto">
            <a:xfrm>
              <a:off x="1973" y="2326"/>
              <a:ext cx="5" cy="100"/>
            </a:xfrm>
            <a:custGeom>
              <a:avLst/>
              <a:gdLst>
                <a:gd name="T0" fmla="*/ 0 w 1"/>
                <a:gd name="T1" fmla="*/ 0 h 100"/>
                <a:gd name="T2" fmla="*/ 0 w 1"/>
                <a:gd name="T3" fmla="*/ 100 h 100"/>
                <a:gd name="T4" fmla="*/ 0 60000 65536"/>
                <a:gd name="T5" fmla="*/ 0 60000 65536"/>
                <a:gd name="T6" fmla="*/ 0 w 1"/>
                <a:gd name="T7" fmla="*/ 0 h 100"/>
                <a:gd name="T8" fmla="*/ 1 w 1"/>
                <a:gd name="T9" fmla="*/ 100 h 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">
                  <a:moveTo>
                    <a:pt x="0" y="0"/>
                  </a:move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4" name="Freeform 7"/>
            <p:cNvSpPr>
              <a:spLocks/>
            </p:cNvSpPr>
            <p:nvPr/>
          </p:nvSpPr>
          <p:spPr bwMode="auto">
            <a:xfrm>
              <a:off x="1973" y="2431"/>
              <a:ext cx="866" cy="1"/>
            </a:xfrm>
            <a:custGeom>
              <a:avLst/>
              <a:gdLst>
                <a:gd name="T0" fmla="*/ 0 w 866"/>
                <a:gd name="T1" fmla="*/ 1 h 1"/>
                <a:gd name="T2" fmla="*/ 866 w 866"/>
                <a:gd name="T3" fmla="*/ 0 h 1"/>
                <a:gd name="T4" fmla="*/ 0 60000 65536"/>
                <a:gd name="T5" fmla="*/ 0 60000 65536"/>
                <a:gd name="T6" fmla="*/ 0 w 866"/>
                <a:gd name="T7" fmla="*/ 0 h 1"/>
                <a:gd name="T8" fmla="*/ 866 w 8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6" h="1">
                  <a:moveTo>
                    <a:pt x="0" y="1"/>
                  </a:moveTo>
                  <a:lnTo>
                    <a:pt x="866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492500" y="4052888"/>
            <a:ext cx="965200" cy="169862"/>
            <a:chOff x="1973" y="2553"/>
            <a:chExt cx="881" cy="107"/>
          </a:xfrm>
        </p:grpSpPr>
        <p:sp>
          <p:nvSpPr>
            <p:cNvPr id="37909" name="Freeform 10"/>
            <p:cNvSpPr>
              <a:spLocks/>
            </p:cNvSpPr>
            <p:nvPr/>
          </p:nvSpPr>
          <p:spPr bwMode="auto">
            <a:xfrm>
              <a:off x="1974" y="2554"/>
              <a:ext cx="736" cy="1"/>
            </a:xfrm>
            <a:custGeom>
              <a:avLst/>
              <a:gdLst>
                <a:gd name="T0" fmla="*/ 736 w 736"/>
                <a:gd name="T1" fmla="*/ 0 h 1"/>
                <a:gd name="T2" fmla="*/ 0 w 736"/>
                <a:gd name="T3" fmla="*/ 0 h 1"/>
                <a:gd name="T4" fmla="*/ 0 60000 65536"/>
                <a:gd name="T5" fmla="*/ 0 60000 65536"/>
                <a:gd name="T6" fmla="*/ 0 w 736"/>
                <a:gd name="T7" fmla="*/ 0 h 1"/>
                <a:gd name="T8" fmla="*/ 736 w 7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1">
                  <a:moveTo>
                    <a:pt x="736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0" name="Freeform 11"/>
            <p:cNvSpPr>
              <a:spLocks/>
            </p:cNvSpPr>
            <p:nvPr/>
          </p:nvSpPr>
          <p:spPr bwMode="auto">
            <a:xfrm>
              <a:off x="1973" y="2553"/>
              <a:ext cx="5" cy="100"/>
            </a:xfrm>
            <a:custGeom>
              <a:avLst/>
              <a:gdLst>
                <a:gd name="T0" fmla="*/ 0 w 1"/>
                <a:gd name="T1" fmla="*/ 0 h 100"/>
                <a:gd name="T2" fmla="*/ 0 w 1"/>
                <a:gd name="T3" fmla="*/ 100 h 100"/>
                <a:gd name="T4" fmla="*/ 0 60000 65536"/>
                <a:gd name="T5" fmla="*/ 0 60000 65536"/>
                <a:gd name="T6" fmla="*/ 0 w 1"/>
                <a:gd name="T7" fmla="*/ 0 h 100"/>
                <a:gd name="T8" fmla="*/ 1 w 1"/>
                <a:gd name="T9" fmla="*/ 100 h 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">
                  <a:moveTo>
                    <a:pt x="0" y="0"/>
                  </a:moveTo>
                  <a:lnTo>
                    <a:pt x="0" y="10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11" name="Freeform 12"/>
            <p:cNvSpPr>
              <a:spLocks/>
            </p:cNvSpPr>
            <p:nvPr/>
          </p:nvSpPr>
          <p:spPr bwMode="auto">
            <a:xfrm>
              <a:off x="1973" y="2659"/>
              <a:ext cx="881" cy="1"/>
            </a:xfrm>
            <a:custGeom>
              <a:avLst/>
              <a:gdLst>
                <a:gd name="T0" fmla="*/ 0 w 881"/>
                <a:gd name="T1" fmla="*/ 0 h 1"/>
                <a:gd name="T2" fmla="*/ 881 w 881"/>
                <a:gd name="T3" fmla="*/ 0 h 1"/>
                <a:gd name="T4" fmla="*/ 0 60000 65536"/>
                <a:gd name="T5" fmla="*/ 0 60000 65536"/>
                <a:gd name="T6" fmla="*/ 0 w 881"/>
                <a:gd name="T7" fmla="*/ 0 h 1"/>
                <a:gd name="T8" fmla="*/ 881 w 88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1" h="1">
                  <a:moveTo>
                    <a:pt x="0" y="0"/>
                  </a:moveTo>
                  <a:lnTo>
                    <a:pt x="881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492500" y="4579938"/>
            <a:ext cx="968375" cy="219075"/>
            <a:chOff x="1973" y="2885"/>
            <a:chExt cx="883" cy="138"/>
          </a:xfrm>
        </p:grpSpPr>
        <p:sp>
          <p:nvSpPr>
            <p:cNvPr id="37906" name="Freeform 14"/>
            <p:cNvSpPr>
              <a:spLocks/>
            </p:cNvSpPr>
            <p:nvPr/>
          </p:nvSpPr>
          <p:spPr bwMode="auto">
            <a:xfrm>
              <a:off x="1974" y="2887"/>
              <a:ext cx="728" cy="1"/>
            </a:xfrm>
            <a:custGeom>
              <a:avLst/>
              <a:gdLst>
                <a:gd name="T0" fmla="*/ 728 w 728"/>
                <a:gd name="T1" fmla="*/ 0 h 1"/>
                <a:gd name="T2" fmla="*/ 0 w 728"/>
                <a:gd name="T3" fmla="*/ 0 h 1"/>
                <a:gd name="T4" fmla="*/ 0 60000 65536"/>
                <a:gd name="T5" fmla="*/ 0 60000 65536"/>
                <a:gd name="T6" fmla="*/ 0 w 728"/>
                <a:gd name="T7" fmla="*/ 0 h 1"/>
                <a:gd name="T8" fmla="*/ 728 w 7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8" h="1">
                  <a:moveTo>
                    <a:pt x="728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7" name="Freeform 15"/>
            <p:cNvSpPr>
              <a:spLocks/>
            </p:cNvSpPr>
            <p:nvPr/>
          </p:nvSpPr>
          <p:spPr bwMode="auto">
            <a:xfrm>
              <a:off x="1973" y="2885"/>
              <a:ext cx="1" cy="131"/>
            </a:xfrm>
            <a:custGeom>
              <a:avLst/>
              <a:gdLst>
                <a:gd name="T0" fmla="*/ 0 w 1"/>
                <a:gd name="T1" fmla="*/ 0 h 131"/>
                <a:gd name="T2" fmla="*/ 0 w 1"/>
                <a:gd name="T3" fmla="*/ 131 h 131"/>
                <a:gd name="T4" fmla="*/ 0 60000 65536"/>
                <a:gd name="T5" fmla="*/ 0 60000 65536"/>
                <a:gd name="T6" fmla="*/ 0 w 1"/>
                <a:gd name="T7" fmla="*/ 0 h 131"/>
                <a:gd name="T8" fmla="*/ 1 w 1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1">
                  <a:moveTo>
                    <a:pt x="0" y="0"/>
                  </a:moveTo>
                  <a:lnTo>
                    <a:pt x="0" y="131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8" name="Freeform 16"/>
            <p:cNvSpPr>
              <a:spLocks/>
            </p:cNvSpPr>
            <p:nvPr/>
          </p:nvSpPr>
          <p:spPr bwMode="auto">
            <a:xfrm>
              <a:off x="1973" y="3022"/>
              <a:ext cx="883" cy="1"/>
            </a:xfrm>
            <a:custGeom>
              <a:avLst/>
              <a:gdLst>
                <a:gd name="T0" fmla="*/ 0 w 883"/>
                <a:gd name="T1" fmla="*/ 0 h 1"/>
                <a:gd name="T2" fmla="*/ 883 w 883"/>
                <a:gd name="T3" fmla="*/ 0 h 1"/>
                <a:gd name="T4" fmla="*/ 0 60000 65536"/>
                <a:gd name="T5" fmla="*/ 0 60000 65536"/>
                <a:gd name="T6" fmla="*/ 0 w 883"/>
                <a:gd name="T7" fmla="*/ 0 h 1"/>
                <a:gd name="T8" fmla="*/ 883 w 8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3" h="1">
                  <a:moveTo>
                    <a:pt x="0" y="0"/>
                  </a:moveTo>
                  <a:lnTo>
                    <a:pt x="883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987550" y="3573463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columns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898650" y="3933825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elements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492500" y="5157788"/>
            <a:ext cx="820738" cy="719137"/>
            <a:chOff x="1973" y="3249"/>
            <a:chExt cx="744" cy="453"/>
          </a:xfrm>
        </p:grpSpPr>
        <p:sp>
          <p:nvSpPr>
            <p:cNvPr id="37903" name="Freeform 21"/>
            <p:cNvSpPr>
              <a:spLocks/>
            </p:cNvSpPr>
            <p:nvPr/>
          </p:nvSpPr>
          <p:spPr bwMode="auto">
            <a:xfrm>
              <a:off x="1978" y="3250"/>
              <a:ext cx="739" cy="1"/>
            </a:xfrm>
            <a:custGeom>
              <a:avLst/>
              <a:gdLst>
                <a:gd name="T0" fmla="*/ 739 w 739"/>
                <a:gd name="T1" fmla="*/ 0 h 1"/>
                <a:gd name="T2" fmla="*/ 0 w 739"/>
                <a:gd name="T3" fmla="*/ 0 h 1"/>
                <a:gd name="T4" fmla="*/ 0 60000 65536"/>
                <a:gd name="T5" fmla="*/ 0 60000 65536"/>
                <a:gd name="T6" fmla="*/ 0 w 739"/>
                <a:gd name="T7" fmla="*/ 0 h 1"/>
                <a:gd name="T8" fmla="*/ 739 w 73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9" h="1">
                  <a:moveTo>
                    <a:pt x="739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4" name="Freeform 22"/>
            <p:cNvSpPr>
              <a:spLocks/>
            </p:cNvSpPr>
            <p:nvPr/>
          </p:nvSpPr>
          <p:spPr bwMode="auto">
            <a:xfrm>
              <a:off x="1973" y="3249"/>
              <a:ext cx="5" cy="452"/>
            </a:xfrm>
            <a:custGeom>
              <a:avLst/>
              <a:gdLst>
                <a:gd name="T0" fmla="*/ 25 w 1"/>
                <a:gd name="T1" fmla="*/ 0 h 452"/>
                <a:gd name="T2" fmla="*/ 0 w 1"/>
                <a:gd name="T3" fmla="*/ 452 h 452"/>
                <a:gd name="T4" fmla="*/ 0 60000 65536"/>
                <a:gd name="T5" fmla="*/ 0 60000 65536"/>
                <a:gd name="T6" fmla="*/ 0 w 1"/>
                <a:gd name="T7" fmla="*/ 0 h 452"/>
                <a:gd name="T8" fmla="*/ 1 w 1"/>
                <a:gd name="T9" fmla="*/ 452 h 4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2">
                  <a:moveTo>
                    <a:pt x="1" y="0"/>
                  </a:moveTo>
                  <a:lnTo>
                    <a:pt x="0" y="452"/>
                  </a:lnTo>
                </a:path>
              </a:pathLst>
            </a:cu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sp>
          <p:nvSpPr>
            <p:cNvPr id="37905" name="Line 23"/>
            <p:cNvSpPr>
              <a:spLocks noChangeShapeType="1"/>
            </p:cNvSpPr>
            <p:nvPr/>
          </p:nvSpPr>
          <p:spPr bwMode="auto">
            <a:xfrm>
              <a:off x="1978" y="3702"/>
              <a:ext cx="729" cy="0"/>
            </a:xfrm>
            <a:prstGeom prst="line">
              <a:avLst/>
            </a:prstGeom>
            <a:noFill/>
            <a:ln w="9525">
              <a:solidFill>
                <a:srgbClr val="BA00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889125" y="5300663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elements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1941513" y="45339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B Zar" panose="00000400000000000000" pitchFamily="2" charset="-78"/>
              </a:rPr>
              <a:t>For columns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0" y="4005263"/>
            <a:ext cx="199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 algn="l" rtl="0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Buildup </a:t>
            </a:r>
            <a:r>
              <a:rPr lang="en-US" altLang="zh-TW" sz="1800" dirty="0" err="1">
                <a:latin typeface="+mn-lt"/>
                <a:cs typeface="B Zar" panose="00000400000000000000" pitchFamily="2" charset="-78"/>
              </a:rPr>
              <a:t>row_term</a:t>
            </a:r>
            <a:endParaRPr lang="en-US" altLang="zh-TW" sz="1800" dirty="0">
              <a:latin typeface="+mn-lt"/>
              <a:cs typeface="B Zar" panose="00000400000000000000" pitchFamily="2" charset="-78"/>
            </a:endParaRPr>
          </a:p>
          <a:p>
            <a:pPr marL="609600" indent="-609600" algn="l" rtl="0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&amp; </a:t>
            </a:r>
            <a:r>
              <a:rPr lang="en-US" altLang="zh-TW" sz="1800" dirty="0" err="1">
                <a:latin typeface="+mn-lt"/>
                <a:cs typeface="B Zar" panose="00000400000000000000" pitchFamily="2" charset="-78"/>
              </a:rPr>
              <a:t>starting_pos</a:t>
            </a:r>
            <a:endParaRPr lang="en-US" altLang="zh-TW" sz="1800" dirty="0">
              <a:latin typeface="+mn-lt"/>
              <a:cs typeface="B Zar" panose="00000400000000000000" pitchFamily="2" charset="-78"/>
            </a:endParaRP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331788" y="53387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altLang="zh-TW" sz="1800" dirty="0">
                <a:latin typeface="+mn-lt"/>
                <a:cs typeface="B Zar" panose="00000400000000000000" pitchFamily="2" charset="-78"/>
              </a:rPr>
              <a:t>transpose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90131" grpId="0"/>
      <p:bldP spid="90137" grpId="0"/>
      <p:bldP spid="90144" grpId="0"/>
      <p:bldP spid="90146" grpId="0"/>
      <p:bldP spid="901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07988"/>
            <a:ext cx="8226425" cy="1009650"/>
          </a:xfrm>
        </p:spPr>
        <p:txBody>
          <a:bodyPr/>
          <a:lstStyle/>
          <a:p>
            <a:r>
              <a:rPr lang="fa-IR" altLang="zh-TW" smtClean="0">
                <a:cs typeface="B Zar" panose="00000400000000000000" pitchFamily="2" charset="-78"/>
              </a:rPr>
              <a:t>بحث در مورد الگوريتم ترانهاده سريع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388" y="1498600"/>
            <a:ext cx="8785225" cy="5170488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cs typeface="B Zar" panose="00000400000000000000" pitchFamily="2" charset="-78"/>
              </a:rPr>
              <a:t>مقايسه الگوريتم ارائه شده براي بازنمايي اسپارس و بازنمايي دوبعدي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باشد</a:t>
            </a:r>
            <a:endParaRPr lang="en-US" altLang="zh-TW" sz="24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O(</a:t>
            </a:r>
            <a:r>
              <a:rPr lang="en-US" altLang="zh-TW" sz="2400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columns+elements</a:t>
            </a: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  <a:r>
              <a:rPr lang="en-US" altLang="zh-TW" sz="2400" dirty="0" smtClean="0">
                <a:solidFill>
                  <a:srgbClr val="E3CD74"/>
                </a:solidFill>
                <a:cs typeface="B Zar" panose="00000400000000000000" pitchFamily="2" charset="-78"/>
              </a:rPr>
              <a:t> </a:t>
            </a:r>
            <a:r>
              <a:rPr lang="en-US" altLang="zh-TW" sz="2400" dirty="0" smtClean="0">
                <a:cs typeface="B Zar" panose="00000400000000000000" pitchFamily="2" charset="-78"/>
              </a:rPr>
              <a:t>vs. O(columns*rows)</a:t>
            </a: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هم در حافظه و هم در زمان اجرا صرفه جويي خواهد شد</a:t>
            </a:r>
            <a:endParaRPr lang="en-US" altLang="zh-TW" sz="2400" dirty="0" smtClean="0">
              <a:cs typeface="B Zar" panose="00000400000000000000" pitchFamily="2" charset="-78"/>
            </a:endParaRPr>
          </a:p>
          <a:p>
            <a:pPr marL="990600" lvl="1" indent="-533400" algn="l" rtl="0">
              <a:defRPr/>
            </a:pPr>
            <a:r>
              <a:rPr lang="en-US" altLang="zh-TW" sz="2400" dirty="0" smtClean="0">
                <a:cs typeface="B Zar" panose="00000400000000000000" pitchFamily="2" charset="-78"/>
              </a:rPr>
              <a:t>elements </a:t>
            </a:r>
            <a:r>
              <a:rPr lang="en-US" altLang="zh-TW" sz="2400" dirty="0">
                <a:cs typeface="B Zar" panose="00000400000000000000" pitchFamily="2" charset="-78"/>
              </a:rPr>
              <a:t>--&gt; columns * rows </a:t>
            </a:r>
            <a:r>
              <a:rPr lang="fa-IR" altLang="zh-TW" sz="2400" dirty="0" smtClean="0">
                <a:cs typeface="B Zar" panose="00000400000000000000" pitchFamily="2" charset="-78"/>
              </a:rPr>
              <a:t>وقتي ماتريس اسپارس نباشد          </a:t>
            </a:r>
            <a:r>
              <a:rPr lang="en-US" altLang="zh-TW" sz="2400" dirty="0">
                <a:cs typeface="B Zar" panose="00000400000000000000" pitchFamily="2" charset="-78"/>
              </a:rPr>
              <a:t/>
            </a:r>
            <a:br>
              <a:rPr lang="en-US" altLang="zh-TW" sz="2400" dirty="0">
                <a:cs typeface="B Zar" panose="00000400000000000000" pitchFamily="2" charset="-78"/>
              </a:rPr>
            </a:b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O(columns*rows)</a:t>
            </a:r>
          </a:p>
          <a:p>
            <a:pPr marL="990600" lvl="1" indent="-533400">
              <a:buFontTx/>
              <a:buNone/>
              <a:defRPr/>
            </a:pPr>
            <a:r>
              <a:rPr lang="fa-IR" altLang="zh-TW" sz="2400" dirty="0" smtClean="0">
                <a:cs typeface="B Zar" panose="00000400000000000000" pitchFamily="2" charset="-78"/>
              </a:rPr>
              <a:t>شبيه حالت استفاده از بازنمايي دوبعدي، فقط ضريب ثابت </a:t>
            </a:r>
            <a:r>
              <a:rPr lang="en-US" altLang="zh-TW" sz="2000" dirty="0" err="1" smtClean="0">
                <a:cs typeface="B Zar" panose="00000400000000000000" pitchFamily="2" charset="-78"/>
              </a:rPr>
              <a:t>FastTranspose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بزرگتر از حالت ارايه اي</a:t>
            </a:r>
            <a:endParaRPr lang="en-US" altLang="zh-TW" sz="2400" dirty="0" smtClean="0">
              <a:cs typeface="B Zar" panose="00000400000000000000" pitchFamily="2" charset="-78"/>
            </a:endParaRP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هزينه: </a:t>
            </a:r>
            <a:r>
              <a:rPr lang="en-US" altLang="zh-TW" sz="2400" dirty="0" err="1" smtClean="0">
                <a:cs typeface="B Zar" panose="00000400000000000000" pitchFamily="2" charset="-78"/>
              </a:rPr>
              <a:t>FastTranspose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در مقايسه با </a:t>
            </a:r>
            <a:r>
              <a:rPr lang="en-US" altLang="zh-TW" sz="2400" dirty="0" smtClean="0">
                <a:cs typeface="B Zar" panose="00000400000000000000" pitchFamily="2" charset="-78"/>
              </a:rPr>
              <a:t>transpose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نيازمند حافظه بيشتري مي باشد.</a:t>
            </a:r>
          </a:p>
          <a:p>
            <a:pPr marL="609600" indent="-609600" algn="l" rtl="0">
              <a:buClr>
                <a:srgbClr val="FF0000"/>
              </a:buClr>
              <a:buFontTx/>
              <a:buNone/>
              <a:defRPr/>
            </a:pP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	Additional </a:t>
            </a:r>
            <a:r>
              <a:rPr lang="en-US" altLang="zh-TW" sz="2000" dirty="0" err="1" smtClean="0">
                <a:solidFill>
                  <a:schemeClr val="tx2"/>
                </a:solidFill>
                <a:ea typeface="Arial Unicode MS" pitchFamily="34" charset="-128"/>
                <a:cs typeface="B Zar" panose="00000400000000000000" pitchFamily="2" charset="-78"/>
              </a:rPr>
              <a:t>row_terms</a:t>
            </a: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 and </a:t>
            </a:r>
            <a:r>
              <a:rPr lang="en-US" altLang="zh-TW" sz="2000" dirty="0" err="1" smtClean="0">
                <a:solidFill>
                  <a:schemeClr val="tx2"/>
                </a:solidFill>
                <a:ea typeface="Arial Unicode MS" pitchFamily="34" charset="-128"/>
                <a:cs typeface="B Zar" panose="00000400000000000000" pitchFamily="2" charset="-78"/>
              </a:rPr>
              <a:t>starting_pos</a:t>
            </a:r>
            <a:r>
              <a:rPr lang="en-US" altLang="zh-TW" sz="2000" dirty="0" smtClean="0">
                <a:ea typeface="Arial Unicode MS" pitchFamily="34" charset="-128"/>
                <a:cs typeface="B Zar" panose="00000400000000000000" pitchFamily="2" charset="-78"/>
              </a:rPr>
              <a:t> arrays</a:t>
            </a:r>
            <a:endParaRPr lang="fa-IR" altLang="zh-TW" sz="2000" dirty="0" smtClean="0">
              <a:cs typeface="B Zar" panose="00000400000000000000" pitchFamily="2" charset="-78"/>
            </a:endParaRPr>
          </a:p>
          <a:p>
            <a:pPr marL="609600" indent="-609600">
              <a:buClr>
                <a:srgbClr val="FF0000"/>
              </a:buClr>
              <a:buFontTx/>
              <a:buNone/>
              <a:defRPr/>
            </a:pPr>
            <a:r>
              <a:rPr lang="fa-IR" altLang="zh-TW" sz="2800" dirty="0" smtClean="0">
                <a:solidFill>
                  <a:srgbClr val="EEB42D"/>
                </a:solidFill>
                <a:cs typeface="B Zar" panose="00000400000000000000" pitchFamily="2" charset="-78"/>
              </a:rPr>
              <a:t>	راهکار: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از همان حافظه مشترک براي نمايش دو ارايه </a:t>
            </a:r>
            <a:r>
              <a:rPr lang="en-US" altLang="zh-TW" sz="2000" dirty="0" err="1" smtClean="0">
                <a:solidFill>
                  <a:srgbClr val="000000"/>
                </a:solidFill>
                <a:cs typeface="B Zar" panose="00000400000000000000" pitchFamily="2" charset="-78"/>
              </a:rPr>
              <a:t>row_terms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و </a:t>
            </a:r>
            <a:r>
              <a:rPr lang="en-US" altLang="zh-TW" sz="2000" dirty="0" err="1" smtClean="0">
                <a:solidFill>
                  <a:srgbClr val="000000"/>
                </a:solidFill>
                <a:cs typeface="B Zar" panose="00000400000000000000" pitchFamily="2" charset="-78"/>
              </a:rPr>
              <a:t>starting_pos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استفاده شود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نمايش آرايه ها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معمولا ارايه چند بعدي از طريق ذخيره سازي عضوهايش در يک آرايه يک بعدي پياده سازي مي شود.</a:t>
            </a:r>
          </a:p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اگر يک ارايه به صورت </a:t>
            </a:r>
            <a:r>
              <a:rPr lang="en-US" altLang="zh-TW" sz="2400" i="1" dirty="0" smtClean="0">
                <a:cs typeface="B Zar" panose="00000400000000000000" pitchFamily="2" charset="-78"/>
              </a:rPr>
              <a:t>a</a:t>
            </a:r>
            <a:r>
              <a:rPr lang="en-US" altLang="zh-TW" sz="2400" dirty="0" smtClean="0">
                <a:cs typeface="B Zar" panose="00000400000000000000" pitchFamily="2" charset="-78"/>
              </a:rPr>
              <a:t>[</a:t>
            </a:r>
            <a:r>
              <a:rPr lang="en-US" altLang="zh-TW" sz="2400" i="1" dirty="0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smtClean="0">
                <a:cs typeface="B Zar" panose="00000400000000000000" pitchFamily="2" charset="-78"/>
              </a:rPr>
              <a:t>0</a:t>
            </a:r>
            <a:r>
              <a:rPr lang="en-US" altLang="zh-TW" sz="2400" dirty="0" smtClean="0">
                <a:cs typeface="B Zar" panose="00000400000000000000" pitchFamily="2" charset="-78"/>
              </a:rPr>
              <a:t>][</a:t>
            </a:r>
            <a:r>
              <a:rPr lang="en-US" altLang="zh-TW" sz="2400" i="1" dirty="0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]…[</a:t>
            </a:r>
            <a:r>
              <a:rPr lang="en-US" altLang="zh-TW" sz="2400" i="1" dirty="0" err="1" smtClean="0">
                <a:cs typeface="B Zar" panose="00000400000000000000" pitchFamily="2" charset="-78"/>
              </a:rPr>
              <a:t>upper</a:t>
            </a:r>
            <a:r>
              <a:rPr lang="en-US" altLang="zh-TW" sz="2400" i="1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]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اعلان شده باشد تعداد عضوهاي اين ارايه برابر است با </a:t>
            </a:r>
          </a:p>
          <a:p>
            <a:pPr>
              <a:defRPr/>
            </a:pPr>
            <a:endParaRPr lang="fa-IR" altLang="zh-TW" sz="2800" dirty="0" smtClean="0">
              <a:cs typeface="B Zar" panose="00000400000000000000" pitchFamily="2" charset="-78"/>
            </a:endParaRPr>
          </a:p>
          <a:p>
            <a:pPr>
              <a:defRPr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مثال: اگر ما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را به صورت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a[10][10][10]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اعلان کنيم آنگاه به 1000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واحد حافظه براي ذخيره ان احتياج داريم</a:t>
            </a:r>
          </a:p>
          <a:p>
            <a:pPr>
              <a:defRPr/>
            </a:pPr>
            <a:r>
              <a:rPr lang="fa-IR" sz="2800" dirty="0" smtClean="0">
                <a:cs typeface="B Zar" panose="00000400000000000000" pitchFamily="2" charset="-78"/>
              </a:rPr>
              <a:t>اگر يک ارايه به صورت </a:t>
            </a:r>
            <a:r>
              <a:rPr lang="en-US" altLang="zh-TW" sz="2400" dirty="0" smtClean="0">
                <a:cs typeface="B Zar" panose="00000400000000000000" pitchFamily="2" charset="-78"/>
              </a:rPr>
              <a:t>a[p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..q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1</a:t>
            </a:r>
            <a:r>
              <a:rPr lang="en-US" altLang="zh-TW" sz="2400" dirty="0" smtClean="0">
                <a:cs typeface="B Zar" panose="00000400000000000000" pitchFamily="2" charset="-78"/>
              </a:rPr>
              <a:t>][p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400" dirty="0" smtClean="0">
                <a:cs typeface="B Zar" panose="00000400000000000000" pitchFamily="2" charset="-78"/>
              </a:rPr>
              <a:t>..q</a:t>
            </a:r>
            <a:r>
              <a:rPr lang="en-US" altLang="zh-TW" sz="24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400" dirty="0" smtClean="0">
                <a:cs typeface="B Zar" panose="00000400000000000000" pitchFamily="2" charset="-78"/>
              </a:rPr>
              <a:t>]…[</a:t>
            </a:r>
            <a:r>
              <a:rPr lang="en-US" altLang="zh-TW" sz="2400" dirty="0" err="1" smtClean="0">
                <a:cs typeface="B Zar" panose="00000400000000000000" pitchFamily="2" charset="-78"/>
              </a:rPr>
              <a:t>p</a:t>
            </a:r>
            <a:r>
              <a:rPr lang="en-US" altLang="zh-TW" sz="2400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..</a:t>
            </a:r>
            <a:r>
              <a:rPr lang="en-US" altLang="zh-TW" sz="2400" dirty="0" err="1" smtClean="0">
                <a:cs typeface="B Zar" panose="00000400000000000000" pitchFamily="2" charset="-78"/>
              </a:rPr>
              <a:t>q</a:t>
            </a:r>
            <a:r>
              <a:rPr lang="en-US" altLang="zh-TW" sz="2400" baseline="-25000" dirty="0" err="1" smtClean="0">
                <a:cs typeface="B Zar" panose="00000400000000000000" pitchFamily="2" charset="-78"/>
              </a:rPr>
              <a:t>n</a:t>
            </a:r>
            <a:r>
              <a:rPr lang="en-US" altLang="zh-TW" sz="2400" dirty="0" smtClean="0">
                <a:cs typeface="B Zar" panose="00000400000000000000" pitchFamily="2" charset="-78"/>
              </a:rPr>
              <a:t>]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اعلان شده باشد تعداد عضوهاي اين ارايه برابر است با</a:t>
            </a:r>
          </a:p>
          <a:p>
            <a:pPr>
              <a:defRPr/>
            </a:pPr>
            <a:endParaRPr lang="fa-IR" altLang="zh-TW" sz="2800" dirty="0" smtClean="0">
              <a:cs typeface="B Zar" panose="00000400000000000000" pitchFamily="2" charset="-78"/>
            </a:endParaRPr>
          </a:p>
          <a:p>
            <a:pPr>
              <a:defRPr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مثال: اگر ما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را به صورت </a:t>
            </a:r>
            <a:r>
              <a:rPr lang="en-US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a[4..5][2..4][1..2] [3..4]</a:t>
            </a:r>
            <a:r>
              <a:rPr lang="fa-IR" altLang="zh-TW" sz="20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اعلان کنيم آنگاه اين ارايه </a:t>
            </a:r>
            <a:r>
              <a:rPr lang="en-US" altLang="zh-TW" sz="2100" dirty="0" smtClean="0">
                <a:solidFill>
                  <a:srgbClr val="000000"/>
                </a:solidFill>
                <a:cs typeface="B Zar" panose="00000400000000000000" pitchFamily="2" charset="-78"/>
              </a:rPr>
              <a:t>2*3*2*2=24</a:t>
            </a:r>
            <a:r>
              <a:rPr lang="fa-IR" altLang="zh-TW" sz="2100" dirty="0" smtClean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عضو دارد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>
              <a:buFontTx/>
              <a:buNone/>
              <a:defRPr/>
            </a:pPr>
            <a:endParaRPr lang="fa-IR" altLang="zh-TW" sz="2400" dirty="0" smtClean="0">
              <a:cs typeface="B Zar" panose="00000400000000000000" pitchFamily="2" charset="-78"/>
            </a:endParaRPr>
          </a:p>
          <a:p>
            <a:pPr>
              <a:defRPr/>
            </a:pP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118E7-C9B6-4176-9422-5A2D2AF5B772}" type="slidenum">
              <a:rPr lang="ar-SA" smtClean="0">
                <a:cs typeface="B Zar" panose="00000400000000000000" pitchFamily="2" charset="-78"/>
              </a:rPr>
              <a:pPr/>
              <a:t>33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38447"/>
              </p:ext>
            </p:extLst>
          </p:nvPr>
        </p:nvGraphicFramePr>
        <p:xfrm>
          <a:off x="3533775" y="2863850"/>
          <a:ext cx="9620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634680" imgH="431640" progId="Equation.DSMT4">
                  <p:embed/>
                </p:oleObj>
              </mc:Choice>
              <mc:Fallback>
                <p:oleObj name="Equation" r:id="rId3" imgW="6346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863850"/>
                        <a:ext cx="962025" cy="655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78147"/>
              </p:ext>
            </p:extLst>
          </p:nvPr>
        </p:nvGraphicFramePr>
        <p:xfrm>
          <a:off x="3092450" y="4445000"/>
          <a:ext cx="1441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12520" imgH="368280" progId="Equation.DSMT4">
                  <p:embed/>
                </p:oleObj>
              </mc:Choice>
              <mc:Fallback>
                <p:oleObj name="Equation" r:id="rId5" imgW="8125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445000"/>
                        <a:ext cx="1441450" cy="655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آرايه هاي دوبعدي مي توانند به صورت </a:t>
            </a:r>
            <a:r>
              <a:rPr lang="fa-IR" altLang="zh-TW" sz="2800" b="1" kern="1200" dirty="0" smtClean="0">
                <a:solidFill>
                  <a:srgbClr val="FFC000"/>
                </a:solidFill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سطري</a:t>
            </a: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 يا </a:t>
            </a:r>
            <a:r>
              <a:rPr lang="fa-IR" altLang="zh-TW" sz="2800" b="1" kern="1200" dirty="0" smtClean="0">
                <a:solidFill>
                  <a:srgbClr val="FFC000"/>
                </a:solidFill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ستوني</a:t>
            </a: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 ذخيره شوند. در روش سطري، ابتداعناصر سطر اول، سپس عناصر سطردوم و غيره ذخيره مي شوند. در روش ستوني، ابتدا عناصر ستون اول، سپس عناصر ستون دوم و غيره ذخيره مي شوند.</a:t>
            </a:r>
          </a:p>
          <a:p>
            <a:pPr>
              <a:defRPr/>
            </a:pPr>
            <a:r>
              <a:rPr lang="fa-IR" altLang="zh-TW" sz="2800" kern="1200" dirty="0" smtClean="0">
                <a:ea typeface="Zar" pitchFamily="2" charset="-78"/>
                <a:cs typeface="B Zar" panose="00000400000000000000" pitchFamily="2" charset="-78"/>
                <a:sym typeface="AGA Arabesque" pitchFamily="2" charset="2"/>
              </a:rPr>
              <a:t>در روش سطري </a:t>
            </a:r>
            <a:r>
              <a:rPr lang="fa-IR" sz="2800" dirty="0" smtClean="0">
                <a:cs typeface="B Zar" panose="00000400000000000000" pitchFamily="2" charset="-78"/>
              </a:rPr>
              <a:t>آرايه هاي چند بعدي را به وسيله سطرهاي آن ذخيره مي کنيم. به عنوان مثال آرايه دو بعدي				 داراي </a:t>
            </a:r>
            <a:r>
              <a:rPr lang="en-US" sz="2400" dirty="0" smtClean="0">
                <a:cs typeface="B Zar" panose="00000400000000000000" pitchFamily="2" charset="-78"/>
              </a:rPr>
              <a:t>upper</a:t>
            </a:r>
            <a:r>
              <a:rPr lang="en-US" sz="2400" baseline="-25000" dirty="0" smtClean="0">
                <a:cs typeface="B Zar" panose="00000400000000000000" pitchFamily="2" charset="-78"/>
              </a:rPr>
              <a:t>0</a:t>
            </a:r>
            <a:r>
              <a:rPr lang="fa-IR" sz="2400" baseline="-250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سطر به صورت 				     است</a:t>
            </a:r>
          </a:p>
          <a:p>
            <a:pPr>
              <a:buFontTx/>
              <a:buNone/>
              <a:defRPr/>
            </a:pPr>
            <a:r>
              <a:rPr lang="fa-IR" sz="2800" dirty="0" smtClean="0">
                <a:cs typeface="B Zar" panose="00000400000000000000" pitchFamily="2" charset="-78"/>
              </a:rPr>
              <a:t>	به نحوي که هر سطر شامل </a:t>
            </a:r>
            <a:r>
              <a:rPr lang="en-US" sz="2400" dirty="0" smtClean="0">
                <a:cs typeface="B Zar" panose="00000400000000000000" pitchFamily="2" charset="-78"/>
              </a:rPr>
              <a:t>upper</a:t>
            </a:r>
            <a:r>
              <a:rPr lang="en-US" sz="2400" baseline="-25000" dirty="0" smtClean="0">
                <a:cs typeface="B Zar" panose="00000400000000000000" pitchFamily="2" charset="-78"/>
              </a:rPr>
              <a:t>1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عنصر مي باشد</a:t>
            </a:r>
            <a:endParaRPr lang="fa-IR" altLang="zh-TW" sz="2800" kern="1200" dirty="0">
              <a:ea typeface="Zar" pitchFamily="2" charset="-78"/>
              <a:cs typeface="B Zar" panose="00000400000000000000" pitchFamily="2" charset="-78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AE067-4C7F-4AA7-803F-E1E55F042CBE}" type="slidenum">
              <a:rPr lang="ar-SA" smtClean="0">
                <a:cs typeface="B Zar" panose="00000400000000000000" pitchFamily="2" charset="-78"/>
              </a:rPr>
              <a:pPr/>
              <a:t>34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0167"/>
              </p:ext>
            </p:extLst>
          </p:nvPr>
        </p:nvGraphicFramePr>
        <p:xfrm>
          <a:off x="1587500" y="4116388"/>
          <a:ext cx="25209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116388"/>
                        <a:ext cx="25209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39992"/>
              </p:ext>
            </p:extLst>
          </p:nvPr>
        </p:nvGraphicFramePr>
        <p:xfrm>
          <a:off x="1792288" y="4598988"/>
          <a:ext cx="3213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1523880" imgH="241200" progId="Equation.3">
                  <p:embed/>
                </p:oleObj>
              </mc:Choice>
              <mc:Fallback>
                <p:oleObj name="Equation" r:id="rId5" imgW="152388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598988"/>
                        <a:ext cx="3213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94" t="25671" r="33025" b="25548"/>
          <a:stretch>
            <a:fillRect/>
          </a:stretch>
        </p:blipFill>
        <p:spPr bwMode="auto">
          <a:xfrm>
            <a:off x="4232275" y="1968500"/>
            <a:ext cx="4911725" cy="360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fa-IR" altLang="zh-TW" sz="2800" kern="1200" dirty="0">
              <a:ea typeface="Zar" pitchFamily="2" charset="-78"/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99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AF7A5-5317-484E-9C84-82D98941799B}" type="slidenum">
              <a:rPr lang="ar-SA" smtClean="0">
                <a:cs typeface="B Zar" panose="00000400000000000000" pitchFamily="2" charset="-78"/>
              </a:rPr>
              <a:pPr/>
              <a:t>35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5" t="24515" r="30859" b="50659"/>
          <a:stretch>
            <a:fillRect/>
          </a:stretch>
        </p:blipFill>
        <p:spPr bwMode="auto">
          <a:xfrm>
            <a:off x="369888" y="3136900"/>
            <a:ext cx="4857750" cy="1816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5247874" y="3594001"/>
            <a:ext cx="1007276" cy="611386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rtlCol="1" anchor="ctr">
            <a:spAutoFit/>
          </a:bodyPr>
          <a:lstStyle/>
          <a:p>
            <a:pPr marL="457200" indent="-457200" algn="ctr" rtl="0">
              <a:spcBef>
                <a:spcPct val="50000"/>
              </a:spcBef>
              <a:buClr>
                <a:srgbClr val="A50021"/>
              </a:buClr>
              <a:defRPr/>
            </a:pPr>
            <a:r>
              <a:rPr lang="fa-IR" sz="1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روش سطري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8538" y="2395538"/>
            <a:ext cx="15954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cs typeface="B Zar" panose="00000400000000000000" pitchFamily="2" charset="-78"/>
                <a:sym typeface="AGA Arabesque"/>
              </a:rPr>
              <a:t>int  a[3][5];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850" y="1512888"/>
            <a:ext cx="8375650" cy="599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فرض كنيد آرايه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A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با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0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سطر و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ستون تعريف شده است و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</a:rPr>
              <a:t>α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آدرس </a:t>
            </a:r>
            <a:r>
              <a:rPr lang="en-US" altLang="zh-TW" sz="24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A[0][0]</a:t>
            </a:r>
            <a:r>
              <a:rPr lang="fa-IR" altLang="zh-TW" sz="24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باشد،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براي رسيدن به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ﭐم (يعني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][0]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) بايد از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سطر كامل بگذريم كه هر سطر آن داراي 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800" baseline="-250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عنصر است. لذا آدرس عنصر اول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برابر است با: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فاصله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تا ستون 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j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برابر با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j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است. بنابراين آدرس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][j]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به صورت زير است: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4135438"/>
            <a:ext cx="52466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α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+ </a:t>
            </a:r>
            <a:r>
              <a:rPr lang="en-US" altLang="zh-TW" sz="2800" dirty="0" err="1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.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=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آدرس اولين عنصر سطر </a:t>
            </a:r>
            <a:r>
              <a:rPr lang="en-US" altLang="zh-TW" sz="28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6078538"/>
            <a:ext cx="5867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Upper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+j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l-G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α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+ </a:t>
            </a:r>
            <a:r>
              <a:rPr lang="en-US" altLang="zh-TW" sz="2800" dirty="0" err="1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. </a:t>
            </a:r>
            <a:r>
              <a:rPr lang="fa-IR" altLang="zh-TW" sz="2800" dirty="0">
                <a:solidFill>
                  <a:srgbClr val="0034DC"/>
                </a:solidFill>
                <a:latin typeface="Times New Roman" pitchFamily="18" charset="0"/>
                <a:cs typeface="B Zar" panose="00000400000000000000" pitchFamily="2" charset="-78"/>
                <a:sym typeface="AGA Arabesque" pitchFamily="2" charset="2"/>
              </a:rPr>
              <a:t> </a:t>
            </a:r>
            <a:r>
              <a:rPr lang="en-US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=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 آدرس عنصر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A[</a:t>
            </a:r>
            <a:r>
              <a:rPr lang="en-US" altLang="zh-TW" sz="2400" dirty="0" err="1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i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  <a:sym typeface="AGA Arabesque" pitchFamily="2" charset="2"/>
              </a:rPr>
              <a:t>][j]</a:t>
            </a:r>
            <a:endParaRPr lang="en-US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  <a:sym typeface="AGA Arabesque" pitchFamily="2" charset="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5613" y="762000"/>
            <a:ext cx="8226425" cy="7953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fa-IR" sz="36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3600" b="1" kern="0" dirty="0">
              <a:solidFill>
                <a:srgbClr val="FF0000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14338"/>
            <a:ext cx="8226425" cy="1143000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913" y="2132013"/>
            <a:ext cx="8226425" cy="1109662"/>
          </a:xfrm>
        </p:spPr>
        <p:txBody>
          <a:bodyPr/>
          <a:lstStyle/>
          <a:p>
            <a:pPr algn="l" rtl="0"/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Row major order:	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 :  + 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baseline="-250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j</a:t>
            </a:r>
          </a:p>
          <a:p>
            <a:pPr algn="l" rtl="0"/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Column major order:	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i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 :  + 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j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baseline="-250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+ i</a:t>
            </a:r>
            <a:endParaRPr lang="zh-TW" altLang="en-US" sz="24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950" y="3152775"/>
            <a:ext cx="8712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		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		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	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col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u1-1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A[0][0]	A[0][1]	. . .	A[0][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zh-TW" altLang="en-US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		</a:t>
            </a:r>
            <a:r>
              <a:rPr lang="zh-TW" altLang="zh-TW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en-US" sz="2000" b="1" dirty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		</a:t>
            </a:r>
            <a:r>
              <a:rPr lang="zh-TW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000" b="1" i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	</a:t>
            </a:r>
            <a:r>
              <a:rPr lang="en-US" altLang="zh-TW" sz="2000" b="1" dirty="0">
                <a:solidFill>
                  <a:srgbClr val="039F51"/>
                </a:solidFill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+(u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-1)* u</a:t>
            </a:r>
            <a:r>
              <a:rPr lang="en-US" altLang="zh-TW" sz="2000" b="1" baseline="-25000" dirty="0">
                <a:solidFill>
                  <a:srgbClr val="219797"/>
                </a:solidFill>
                <a:ea typeface="新細明體" charset="-120"/>
                <a:cs typeface="B Zar" panose="00000400000000000000" pitchFamily="2" charset="-78"/>
              </a:rPr>
              <a:t>0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A[1][0]	A[1][1]	. . .	A[1][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zh-TW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zh-TW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 + </a:t>
            </a:r>
            <a:r>
              <a:rPr lang="en-US" altLang="zh-TW" sz="2000" b="1" i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1</a:t>
            </a:r>
          </a:p>
          <a:p>
            <a:pPr lvl="1" algn="l" rtl="0"/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		             .  .  .</a:t>
            </a:r>
          </a:p>
          <a:p>
            <a:pPr lvl="1" algn="l" rtl="0"/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row</a:t>
            </a:r>
            <a:r>
              <a:rPr lang="en-US" altLang="zh-TW" sz="2000" b="1" i="1" baseline="-25000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baseline="-25000" dirty="0">
                <a:ea typeface="新細明體" charset="-120"/>
                <a:cs typeface="B Zar" panose="00000400000000000000" pitchFamily="2" charset="-78"/>
              </a:rPr>
              <a:t>0-1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0-1][0]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0-1][1]	. . .	A[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0-1][</a:t>
            </a:r>
            <a:r>
              <a:rPr lang="en-US" altLang="zh-TW" sz="2000" b="1" i="1" dirty="0">
                <a:ea typeface="新細明體" charset="-120"/>
                <a:cs typeface="B Zar" panose="00000400000000000000" pitchFamily="2" charset="-78"/>
              </a:rPr>
              <a:t>u</a:t>
            </a:r>
            <a:r>
              <a:rPr lang="en-US" altLang="zh-TW" sz="2000" b="1" dirty="0">
                <a:ea typeface="新細明體" charset="-120"/>
                <a:cs typeface="B Zar" panose="00000400000000000000" pitchFamily="2" charset="-78"/>
              </a:rPr>
              <a:t>1-1]</a:t>
            </a:r>
          </a:p>
          <a:p>
            <a:pPr lvl="1" algn="l" rtl="0"/>
            <a:r>
              <a:rPr lang="zh-TW" altLang="en-US" sz="2000" b="1" dirty="0">
                <a:ea typeface="新細明體" charset="-120"/>
                <a:cs typeface="B Zar" panose="00000400000000000000" pitchFamily="2" charset="-78"/>
              </a:rPr>
              <a:t>		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+(u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0</a:t>
            </a:r>
            <a:r>
              <a:rPr lang="en-US" altLang="zh-TW" sz="2000" b="1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-1)*u</a:t>
            </a:r>
            <a:r>
              <a:rPr lang="en-US" altLang="zh-TW" sz="2000" b="1" baseline="-25000" dirty="0">
                <a:solidFill>
                  <a:srgbClr val="BA0003"/>
                </a:solidFill>
                <a:ea typeface="新細明體" charset="-120"/>
                <a:cs typeface="B Zar" panose="00000400000000000000" pitchFamily="2" charset="-78"/>
              </a:rPr>
              <a:t>1</a:t>
            </a:r>
            <a:endParaRPr lang="zh-TW" altLang="en-US" sz="2000" b="1" baseline="-25000" dirty="0">
              <a:solidFill>
                <a:srgbClr val="BA0003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941513" y="3509963"/>
            <a:ext cx="6553200" cy="2232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 sz="900"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150" y="1666875"/>
            <a:ext cx="2725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A[upper</a:t>
            </a:r>
            <a:r>
              <a:rPr lang="en-US" altLang="zh-TW" sz="2400" baseline="-25000" dirty="0">
                <a:latin typeface="+mn-lt"/>
                <a:cs typeface="B Zar" panose="00000400000000000000" pitchFamily="2" charset="-78"/>
              </a:rPr>
              <a:t>0</a:t>
            </a: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][upper</a:t>
            </a:r>
            <a:r>
              <a:rPr lang="en-US" altLang="zh-TW" sz="2400" baseline="-25000" dirty="0">
                <a:latin typeface="+mn-lt"/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latin typeface="+mn-lt"/>
                <a:cs typeface="B Zar" panose="00000400000000000000" pitchFamily="2" charset="-78"/>
              </a:rPr>
              <a:t>]</a:t>
            </a:r>
            <a:endParaRPr lang="fa-IR" altLang="zh-TW" sz="2400" dirty="0">
              <a:latin typeface="+mn-lt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85775"/>
            <a:ext cx="8226425" cy="1143000"/>
          </a:xfrm>
        </p:spPr>
        <p:txBody>
          <a:bodyPr/>
          <a:lstStyle/>
          <a:p>
            <a:r>
              <a:rPr lang="fa-IR" sz="4000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53400" cy="4248150"/>
          </a:xfrm>
        </p:spPr>
        <p:txBody>
          <a:bodyPr/>
          <a:lstStyle/>
          <a:p>
            <a:pPr>
              <a:buFontTx/>
              <a:buNone/>
            </a:pPr>
            <a:r>
              <a:rPr lang="fa-IR" sz="2800" dirty="0" smtClean="0">
                <a:cs typeface="B Zar" panose="00000400000000000000" pitchFamily="2" charset="-78"/>
              </a:rPr>
              <a:t>براي نمايش آرايه سه بعدي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</a:t>
            </a:r>
            <a:r>
              <a:rPr lang="fa-IR" sz="2800" dirty="0" smtClean="0">
                <a:cs typeface="B Zar" panose="00000400000000000000" pitchFamily="2" charset="-78"/>
              </a:rPr>
              <a:t>، آن را به عنوان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آرايه دو بعدي با ابعاد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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در نظر مي گيريم.</a:t>
            </a:r>
          </a:p>
          <a:p>
            <a:pPr>
              <a:buFontTx/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  <a:sym typeface="Symbol" pitchFamily="18" charset="2"/>
              </a:rPr>
              <a:t>براي پيدا کردن محل 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a[</a:t>
            </a:r>
            <a:r>
              <a:rPr lang="en-US" altLang="zh-TW" sz="2400" dirty="0" err="1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0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][j][k]</a:t>
            </a: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][0][0] 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i="1" baseline="30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</a:p>
          <a:p>
            <a:pPr lvl="1">
              <a:buFontTx/>
              <a:buNone/>
            </a:pP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چون </a:t>
            </a:r>
            <a:r>
              <a:rPr lang="en-US" altLang="zh-TW" sz="2400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  <a:sym typeface="Symbol" pitchFamily="18" charset="2"/>
              </a:rPr>
              <a:t> ارايه دوبعدي با ابعاد </a:t>
            </a:r>
            <a:r>
              <a:rPr lang="en-US" altLang="zh-TW" sz="20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upper1upper2</a:t>
            </a:r>
            <a:r>
              <a:rPr lang="fa-IR" sz="20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قبل از اين عضو وجود دارد</a:t>
            </a:r>
            <a:endParaRPr lang="en-US" altLang="zh-TW" sz="2400" dirty="0" smtClean="0">
              <a:solidFill>
                <a:srgbClr val="EED41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</a:p>
          <a:p>
            <a:pPr lvl="1" algn="l" rtl="0">
              <a:buFontTx/>
              <a:buNone/>
            </a:pP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address of 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dirty="0" err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k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]=</a:t>
            </a:r>
            <a:r>
              <a:rPr lang="en-US" altLang="zh-TW" sz="2400" i="1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 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 </a:t>
            </a:r>
            <a:r>
              <a:rPr lang="en-US" altLang="zh-TW" sz="2400" i="1" dirty="0" err="1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j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*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2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+</a:t>
            </a:r>
            <a:r>
              <a:rPr lang="en-US" altLang="zh-TW" sz="2400" i="1" dirty="0" smtClean="0">
                <a:solidFill>
                  <a:srgbClr val="C00000"/>
                </a:solidFill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k</a:t>
            </a:r>
            <a:endParaRPr lang="en-US" altLang="zh-TW" sz="2400" dirty="0" smtClean="0">
              <a:solidFill>
                <a:srgbClr val="C00000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  <a:p>
            <a:pPr lvl="1" algn="l" rtl="0"/>
            <a:endParaRPr lang="en-US" altLang="zh-TW" sz="2400" dirty="0" smtClean="0">
              <a:solidFill>
                <a:srgbClr val="E3CD74"/>
              </a:solidFill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14338"/>
            <a:ext cx="8226425" cy="1143000"/>
          </a:xfrm>
        </p:spPr>
        <p:txBody>
          <a:bodyPr/>
          <a:lstStyle/>
          <a:p>
            <a:r>
              <a:rPr lang="fa-IR" sz="4000" smtClean="0">
                <a:cs typeface="B Zar" panose="00000400000000000000" pitchFamily="2" charset="-78"/>
              </a:rPr>
              <a:t> پياده سازي آرايه هاي چند بعدي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6838" y="1773238"/>
            <a:ext cx="8507412" cy="2303462"/>
          </a:xfrm>
        </p:spPr>
        <p:txBody>
          <a:bodyPr/>
          <a:lstStyle/>
          <a:p>
            <a:pPr algn="just"/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با تعميم بحث ارائه شده فرمول ادرس هر عضو</a:t>
            </a:r>
            <a:r>
              <a:rPr lang="en-US" altLang="zh-TW" sz="28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]…[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i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n-1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</a:t>
            </a:r>
            <a:r>
              <a:rPr lang="fa-IR" altLang="zh-TW" sz="240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در يک ارايه </a:t>
            </a:r>
            <a:r>
              <a:rPr lang="en-US" altLang="zh-TW" sz="28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 بعدي که به صورت 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A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0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]…[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upper</a:t>
            </a:r>
            <a:r>
              <a:rPr lang="en-US" altLang="zh-TW" sz="2400" i="1" baseline="-250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n-1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  <a:sym typeface="Symbol" pitchFamily="18" charset="2"/>
              </a:rPr>
              <a:t>] </a:t>
            </a:r>
            <a:r>
              <a:rPr lang="fa-IR" altLang="zh-TW" sz="2400" smtClean="0">
                <a:cs typeface="B Zar" panose="00000400000000000000" pitchFamily="2" charset="-78"/>
                <a:sym typeface="Symbol" pitchFamily="18" charset="2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  <a:sym typeface="Symbol" pitchFamily="18" charset="2"/>
              </a:rPr>
              <a:t>به صورت زير به دست مي ايد.</a:t>
            </a:r>
            <a:endParaRPr lang="zh-TW" altLang="en-US" sz="2400" smtClean="0">
              <a:ea typeface="新細明體" charset="-120"/>
              <a:cs typeface="B Zar" panose="00000400000000000000" pitchFamily="2" charset="-78"/>
              <a:sym typeface="Symbol" pitchFamily="18" charset="2"/>
            </a:endParaRPr>
          </a:p>
        </p:txBody>
      </p:sp>
      <p:pic>
        <p:nvPicPr>
          <p:cNvPr id="44036" name="Picture 4" descr="p79formu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63" t="62050" b="2464"/>
          <a:stretch>
            <a:fillRect/>
          </a:stretch>
        </p:blipFill>
        <p:spPr bwMode="auto">
          <a:xfrm>
            <a:off x="635000" y="4200525"/>
            <a:ext cx="4305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5016500" y="3454400"/>
            <a:ext cx="3527425" cy="2447925"/>
            <a:chOff x="3424" y="2024"/>
            <a:chExt cx="2222" cy="1542"/>
          </a:xfrm>
        </p:grpSpPr>
        <p:pic>
          <p:nvPicPr>
            <p:cNvPr id="44038" name="Picture 6" descr="p79formu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8" r="34843" b="39671"/>
            <a:stretch>
              <a:fillRect/>
            </a:stretch>
          </p:blipFill>
          <p:spPr bwMode="auto">
            <a:xfrm>
              <a:off x="3424" y="2024"/>
              <a:ext cx="2222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8" descr="p79formu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71" t="62050" r="74937" b="7785"/>
            <a:stretch>
              <a:fillRect/>
            </a:stretch>
          </p:blipFill>
          <p:spPr bwMode="auto">
            <a:xfrm>
              <a:off x="4740" y="2795"/>
              <a:ext cx="861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3" y="433388"/>
            <a:ext cx="6705600" cy="914400"/>
          </a:xfrm>
        </p:spPr>
        <p:txBody>
          <a:bodyPr/>
          <a:lstStyle/>
          <a:p>
            <a:pPr eaLnBrk="1" hangingPunct="1"/>
            <a:r>
              <a:rPr lang="fa-IR" altLang="zh-TW" smtClean="0">
                <a:cs typeface="B Zar" panose="00000400000000000000" pitchFamily="2" charset="-78"/>
              </a:rPr>
              <a:t>نوع داده اي مجرد عدد طبيعي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10243" name="Picture 4" descr="structur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1387475"/>
            <a:ext cx="73517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23633" r="32275" b="30923"/>
          <a:stretch>
            <a:fillRect/>
          </a:stretch>
        </p:blipFill>
        <p:spPr bwMode="auto">
          <a:xfrm>
            <a:off x="1060450" y="3106738"/>
            <a:ext cx="7026275" cy="3324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0200" y="1603375"/>
            <a:ext cx="82772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فرمولي براي تعيين ادرس عضو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a[i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]…[i</a:t>
            </a:r>
            <a:r>
              <a:rPr lang="en-US" altLang="zh-TW" sz="2400" baseline="-250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]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در ارايه اي به دست اوريد که به صورت 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a[l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1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][l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2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]…[</a:t>
            </a:r>
            <a:r>
              <a:rPr lang="en-US" altLang="zh-TW" sz="2400" dirty="0" err="1">
                <a:solidFill>
                  <a:srgbClr val="0034DC"/>
                </a:solidFill>
                <a:cs typeface="B Zar" panose="00000400000000000000" pitchFamily="2" charset="-78"/>
              </a:rPr>
              <a:t>l</a:t>
            </a:r>
            <a:r>
              <a:rPr lang="en-US" altLang="zh-TW" sz="2400" baseline="-25000" dirty="0" err="1">
                <a:solidFill>
                  <a:srgbClr val="0034DC"/>
                </a:solidFill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..u</a:t>
            </a:r>
            <a:r>
              <a:rPr lang="en-US" altLang="zh-TW" sz="2400" baseline="-25000" dirty="0">
                <a:solidFill>
                  <a:srgbClr val="0034DC"/>
                </a:solidFill>
                <a:cs typeface="B Zar" panose="00000400000000000000" pitchFamily="2" charset="-78"/>
              </a:rPr>
              <a:t>n</a:t>
            </a:r>
            <a:r>
              <a:rPr lang="en-US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]</a:t>
            </a:r>
            <a:r>
              <a:rPr lang="fa-IR" altLang="zh-TW" sz="2400" dirty="0">
                <a:solidFill>
                  <a:srgbClr val="0034DC"/>
                </a:solidFill>
                <a:cs typeface="B Zar" panose="00000400000000000000" pitchFamily="2" charset="-78"/>
              </a:rPr>
              <a:t> </a:t>
            </a: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اعلان شده است. در دو حالت نمايش سطري و ستوني تمرين را حل کنيد. </a:t>
            </a:r>
          </a:p>
          <a:p>
            <a:pPr algn="just">
              <a:defRPr/>
            </a:pPr>
            <a:r>
              <a:rPr lang="fa-IR" altLang="zh-TW" sz="28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فرمولي براي آدرس دهي عضوهاي ماتريس پايين مثلثي به دست آوريد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3463" y="841375"/>
            <a:ext cx="12065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600" b="1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تمرين</a:t>
            </a: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sz="4000" smtClean="0">
                <a:cs typeface="B Zar" panose="00000400000000000000" pitchFamily="2" charset="-78"/>
              </a:rPr>
              <a:t>نوع داده اي مجرد رشته</a:t>
            </a:r>
            <a:endParaRPr lang="en-US" altLang="zh-TW" sz="4000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25955" name="Text Box 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fa-IR" altLang="zh-TW" dirty="0" smtClean="0">
                <a:cs typeface="B Zar" panose="00000400000000000000" pitchFamily="2" charset="-78"/>
              </a:rPr>
              <a:t>عملکردهايي که مي توان براي رشته ها تعريف کرد مانند :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ايجاد يک رشته تهي جديد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خواندن يا نوشتن يک رشته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ضميمه کردن دو رشته به يکديگر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(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concatenation)</a:t>
            </a:r>
            <a:r>
              <a:rPr lang="fa-IR" sz="1800" i="1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کپي کردن يک رشته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مقايسه رشته ها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درج کردن يک زير رشته به داخل رشته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برداشتن يک زير رشته از يک رشته مشخص</a:t>
            </a:r>
          </a:p>
          <a:p>
            <a:pPr eaLnBrk="1" hangingPunct="1">
              <a:lnSpc>
                <a:spcPct val="130000"/>
              </a:lnSpc>
              <a:buClr>
                <a:srgbClr val="993300"/>
              </a:buClr>
              <a:defRPr/>
            </a:pP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پيدا کردن يک الگو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(pattern)</a:t>
            </a:r>
            <a:r>
              <a:rPr lang="fa-IR" sz="1800" dirty="0" smtClean="0">
                <a:solidFill>
                  <a:schemeClr val="tx1">
                    <a:lumMod val="50000"/>
                  </a:schemeClr>
                </a:solidFill>
                <a:cs typeface="B Zar" panose="00000400000000000000" pitchFamily="2" charset="-78"/>
              </a:rPr>
              <a:t> يا عبارت در يک رشته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zh-TW" sz="3200" smtClean="0">
                <a:cs typeface="B Zar" panose="00000400000000000000" pitchFamily="2" charset="-78"/>
              </a:rPr>
              <a:t>نوع داده اي مجرد رشته</a:t>
            </a:r>
            <a:endParaRPr lang="en-US" sz="3200" smtClean="0">
              <a:solidFill>
                <a:srgbClr val="3366CC"/>
              </a:solidFill>
              <a:cs typeface="B Zar" panose="00000400000000000000" pitchFamily="2" charset="-78"/>
            </a:endParaRPr>
          </a:p>
        </p:txBody>
      </p:sp>
      <p:sp>
        <p:nvSpPr>
          <p:cNvPr id="126979" name="Text Box 22"/>
          <p:cNvSpPr txBox="1">
            <a:spLocks noChangeArrowheads="1"/>
          </p:cNvSpPr>
          <p:nvPr/>
        </p:nvSpPr>
        <p:spPr bwMode="auto">
          <a:xfrm>
            <a:off x="609600" y="1484313"/>
            <a:ext cx="7994650" cy="265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fa-IR" altLang="zh-TW" sz="32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نحوه ذخيره سازي در حافظه :</a:t>
            </a:r>
          </a:p>
          <a:p>
            <a:pPr marL="1066800" lvl="4" indent="-6096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در زبان </a:t>
            </a:r>
            <a:r>
              <a:rPr lang="en-US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C</a:t>
            </a: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 ، رشته ها به صورت آرايه هاي کاراکتري که به  کاراکترتهي، 0</a:t>
            </a:r>
            <a:r>
              <a:rPr lang="en-US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\</a:t>
            </a:r>
            <a:r>
              <a:rPr lang="fa-IR" altLang="zh-TW" sz="2400" dirty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،ختم مي شوند نگهداري مي گردد.</a:t>
            </a:r>
            <a:endParaRPr lang="en-US" altLang="zh-TW" sz="2400" dirty="0">
              <a:solidFill>
                <a:srgbClr val="000000"/>
              </a:solidFill>
              <a:latin typeface="+mn-lt"/>
              <a:cs typeface="B Zar" panose="00000400000000000000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fa-IR" altLang="zh-TW" sz="320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TW" sz="320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47108" name="Text Box 23"/>
          <p:cNvSpPr txBox="1">
            <a:spLocks noChangeArrowheads="1"/>
          </p:cNvSpPr>
          <p:nvPr/>
        </p:nvSpPr>
        <p:spPr bwMode="auto">
          <a:xfrm>
            <a:off x="852601" y="4583113"/>
            <a:ext cx="46815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b="1" i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char  s[] = {"dog”</a:t>
            </a:r>
            <a:r>
              <a:rPr lang="fa-IR" sz="1800" b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{ </a:t>
            </a:r>
            <a:r>
              <a:rPr lang="en-US" sz="1800" b="1">
                <a:solidFill>
                  <a:srgbClr val="C00000"/>
                </a:solidFill>
                <a:latin typeface="Perpetua" pitchFamily="18" charset="0"/>
                <a:cs typeface="B Zar" panose="00000400000000000000" pitchFamily="2" charset="-78"/>
              </a:rPr>
              <a:t>;</a:t>
            </a:r>
            <a:endParaRPr lang="en-US" sz="1800" b="1" i="1">
              <a:solidFill>
                <a:srgbClr val="C00000"/>
              </a:solidFill>
              <a:latin typeface="Perpetua" pitchFamily="18" charset="0"/>
              <a:cs typeface="B Zar" panose="00000400000000000000" pitchFamily="2" charset="-78"/>
            </a:endParaRPr>
          </a:p>
        </p:txBody>
      </p:sp>
      <p:graphicFrame>
        <p:nvGraphicFramePr>
          <p:cNvPr id="127018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2282"/>
              </p:ext>
            </p:extLst>
          </p:nvPr>
        </p:nvGraphicFramePr>
        <p:xfrm>
          <a:off x="954201" y="3627438"/>
          <a:ext cx="3960812" cy="640080"/>
        </p:xfrm>
        <a:graphic>
          <a:graphicData uri="http://schemas.openxmlformats.org/drawingml/2006/table">
            <a:tbl>
              <a:tblPr rtl="1"/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\0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Roya" pitchFamily="2" charset="-7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Roya" pitchFamily="2" charset="-7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121" name="Text Box 43"/>
          <p:cNvSpPr txBox="1">
            <a:spLocks noChangeArrowheads="1"/>
          </p:cNvSpPr>
          <p:nvPr/>
        </p:nvSpPr>
        <p:spPr bwMode="auto">
          <a:xfrm>
            <a:off x="954201" y="3051176"/>
            <a:ext cx="39608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>
                <a:latin typeface="Perpetua" pitchFamily="18" charset="0"/>
                <a:cs typeface="B Zar" panose="00000400000000000000" pitchFamily="2" charset="-78"/>
              </a:rPr>
              <a:t>s[0]	s[1]	  s[2]	     s[3]</a:t>
            </a:r>
          </a:p>
        </p:txBody>
      </p:sp>
      <p:sp>
        <p:nvSpPr>
          <p:cNvPr id="47122" name="Cloud Callout 10"/>
          <p:cNvSpPr>
            <a:spLocks noChangeArrowheads="1"/>
          </p:cNvSpPr>
          <p:nvPr/>
        </p:nvSpPr>
        <p:spPr bwMode="auto">
          <a:xfrm>
            <a:off x="5777139" y="3757613"/>
            <a:ext cx="2505075" cy="1195388"/>
          </a:xfrm>
          <a:prstGeom prst="cloudCallout">
            <a:avLst>
              <a:gd name="adj1" fmla="val -67463"/>
              <a:gd name="adj2" fmla="val -495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A50021"/>
              </a:buClr>
            </a:pPr>
            <a:r>
              <a:rPr lang="fa-IR" sz="1800">
                <a:solidFill>
                  <a:srgbClr val="C00000"/>
                </a:solidFill>
                <a:cs typeface="B Zar" panose="00000400000000000000" pitchFamily="2" charset="-78"/>
              </a:rPr>
              <a:t>نمايش رشته </a:t>
            </a:r>
          </a:p>
          <a:p>
            <a:pPr marL="457200" indent="-457200" algn="ctr">
              <a:spcBef>
                <a:spcPct val="50000"/>
              </a:spcBef>
              <a:buClr>
                <a:srgbClr val="A50021"/>
              </a:buClr>
            </a:pPr>
            <a:r>
              <a:rPr lang="fa-IR" sz="1800">
                <a:solidFill>
                  <a:srgbClr val="C00000"/>
                </a:solidFill>
                <a:cs typeface="B Zar" panose="00000400000000000000" pitchFamily="2" charset="-78"/>
              </a:rPr>
              <a:t>در زبان </a:t>
            </a:r>
            <a:r>
              <a:rPr lang="en-US" sz="1800">
                <a:solidFill>
                  <a:srgbClr val="C00000"/>
                </a:solidFill>
                <a:cs typeface="B Zar" panose="00000400000000000000" pitchFamily="2" charset="-78"/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200" y="5724526"/>
            <a:ext cx="7656399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altLang="zh-TW" sz="2600" dirty="0">
                <a:cs typeface="B Zar" panose="00000400000000000000" pitchFamily="2" charset="-78"/>
              </a:rPr>
              <a:t>پيدا کردن يک الگو در يک </a:t>
            </a:r>
            <a:r>
              <a:rPr lang="fa-IR" altLang="zh-TW" sz="2600" dirty="0" smtClean="0">
                <a:cs typeface="B Zar" panose="00000400000000000000" pitchFamily="2" charset="-78"/>
              </a:rPr>
              <a:t>رشته ؟ </a:t>
            </a:r>
            <a:r>
              <a:rPr lang="fa-IR" sz="2600" dirty="0" smtClean="0">
                <a:cs typeface="B Zar" panose="00000400000000000000" pitchFamily="2" charset="-78"/>
              </a:rPr>
              <a:t>روش کنوث-موریس-پرات مطالعه شود </a:t>
            </a:r>
            <a:endParaRPr lang="en-US" sz="26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zh-TW" dirty="0" smtClean="0">
                <a:cs typeface="B Zar" panose="00000400000000000000" pitchFamily="2" charset="-78"/>
              </a:rPr>
              <a:t>پيدا کردن يک الگو در يک رشته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8E0A7-37F3-43E0-A4B9-DD727950114A}" type="slidenum">
              <a:rPr lang="ar-SA" smtClean="0">
                <a:cs typeface="B Zar" panose="00000400000000000000" pitchFamily="2" charset="-78"/>
              </a:rPr>
              <a:pPr/>
              <a:t>43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00" y="2471726"/>
            <a:ext cx="7581900" cy="3647152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a-IR" sz="700" b="1" kern="0" dirty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int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string::Find (String pat)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{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//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set to -1 if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paty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does not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occure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in s (*this)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//otherwise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set to point to the first position in *this where pat begins.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char * p=pat.str; *s=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str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int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=0; //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is starting point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if (*s &amp;&amp; *s)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      while ( 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 &lt;= length()-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pat.length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() 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if (*p++=*s++) //characters match, get next char in pat and 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          if (! *p)  return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}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else { //no match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         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++; s=</a:t>
            </a:r>
            <a:r>
              <a:rPr lang="en-US" sz="1400" b="1" kern="0" dirty="0" err="1">
                <a:solidFill>
                  <a:sysClr val="windowText" lastClr="000000"/>
                </a:solidFill>
                <a:cs typeface="B Zar" panose="00000400000000000000" pitchFamily="2" charset="-78"/>
              </a:rPr>
              <a:t>str+i</a:t>
            </a: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; p= pat.str;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	}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return -1; // pat is empty or does not occur in 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cs typeface="B Zar" panose="00000400000000000000" pitchFamily="2" charset="-78"/>
              </a:rPr>
              <a:t>} // end of Find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300" y="1781175"/>
            <a:ext cx="7886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فرض کنيد که دو رشته داريم ،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string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و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pat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، و الگوي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pat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بايد در </a:t>
            </a:r>
            <a:r>
              <a:rPr lang="en-US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string</a:t>
            </a:r>
            <a:r>
              <a:rPr lang="fa-IR" altLang="zh-TW" sz="240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پيدا شود.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09DC9F-C507-4A1D-A966-999D8267E9EF}" type="slidenum">
              <a:rPr lang="ar-SA" smtClean="0">
                <a:cs typeface="B Zar" panose="00000400000000000000" pitchFamily="2" charset="-78"/>
              </a:rPr>
              <a:pPr/>
              <a:t>44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64944"/>
              </p:ext>
            </p:extLst>
          </p:nvPr>
        </p:nvGraphicFramePr>
        <p:xfrm>
          <a:off x="749306" y="18415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0614"/>
              </p:ext>
            </p:extLst>
          </p:nvPr>
        </p:nvGraphicFramePr>
        <p:xfrm>
          <a:off x="2501900" y="25527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9194" name="Group 14"/>
          <p:cNvGrpSpPr>
            <a:grpSpLocks/>
          </p:cNvGrpSpPr>
          <p:nvPr/>
        </p:nvGrpSpPr>
        <p:grpSpPr bwMode="auto">
          <a:xfrm>
            <a:off x="5078413" y="2258138"/>
            <a:ext cx="893762" cy="1493124"/>
            <a:chOff x="5077665" y="2258191"/>
            <a:chExt cx="894796" cy="1493231"/>
          </a:xfrm>
        </p:grpSpPr>
        <p:sp>
          <p:nvSpPr>
            <p:cNvPr id="10" name="Rectangular Callout 9"/>
            <p:cNvSpPr/>
            <p:nvPr/>
          </p:nvSpPr>
          <p:spPr bwMode="auto">
            <a:xfrm>
              <a:off x="5232515" y="2258191"/>
              <a:ext cx="647079" cy="246239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665" y="3381508"/>
              <a:ext cx="894796" cy="369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عدم تطبيق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52191"/>
              </p:ext>
            </p:extLst>
          </p:nvPr>
        </p:nvGraphicFramePr>
        <p:xfrm>
          <a:off x="736606" y="40513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88572"/>
              </p:ext>
            </p:extLst>
          </p:nvPr>
        </p:nvGraphicFramePr>
        <p:xfrm>
          <a:off x="2489200" y="46736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CBCBCB"/>
                        </a:gs>
                        <a:gs pos="13000">
                          <a:srgbClr val="5F5F5F"/>
                        </a:gs>
                        <a:gs pos="21001">
                          <a:srgbClr val="5F5F5F"/>
                        </a:gs>
                        <a:gs pos="63000">
                          <a:srgbClr val="FFFFFF"/>
                        </a:gs>
                        <a:gs pos="67000">
                          <a:srgbClr val="B2B2B2"/>
                        </a:gs>
                        <a:gs pos="69000">
                          <a:srgbClr val="292929"/>
                        </a:gs>
                        <a:gs pos="82001">
                          <a:srgbClr val="777777"/>
                        </a:gs>
                        <a:gs pos="100000">
                          <a:srgbClr val="EAEAEA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68875" y="4696539"/>
            <a:ext cx="1066800" cy="1594724"/>
            <a:chOff x="4969645" y="4696589"/>
            <a:chExt cx="1066318" cy="1594833"/>
          </a:xfrm>
        </p:grpSpPr>
        <p:sp>
          <p:nvSpPr>
            <p:cNvPr id="14" name="Rectangular Callout 13"/>
            <p:cNvSpPr/>
            <p:nvPr/>
          </p:nvSpPr>
          <p:spPr bwMode="auto">
            <a:xfrm>
              <a:off x="5195652" y="4696589"/>
              <a:ext cx="646039" cy="246238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9645" y="5921509"/>
              <a:ext cx="1066318" cy="369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بررسي تطبيق</a:t>
              </a:r>
            </a:p>
          </p:txBody>
        </p:sp>
      </p:grpSp>
      <p:sp>
        <p:nvSpPr>
          <p:cNvPr id="15" name="Rectangle 21"/>
          <p:cNvSpPr txBox="1">
            <a:spLocks noChangeArrowheads="1"/>
          </p:cNvSpPr>
          <p:nvPr/>
        </p:nvSpPr>
        <p:spPr>
          <a:xfrm>
            <a:off x="838200" y="711200"/>
            <a:ext cx="7772400" cy="727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a-IR" altLang="zh-TW" sz="32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الگوريتم کنوث-موريس-پرات</a:t>
            </a:r>
          </a:p>
          <a:p>
            <a:pPr>
              <a:defRPr/>
            </a:pPr>
            <a:endParaRPr lang="en-US" sz="3200" b="1" kern="0" dirty="0">
              <a:solidFill>
                <a:srgbClr val="3366CC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2833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CF729-545A-42A0-BE98-249EFE9EB71D}" type="slidenum">
              <a:rPr lang="ar-SA" smtClean="0">
                <a:cs typeface="B Zar" panose="00000400000000000000" pitchFamily="2" charset="-78"/>
              </a:rPr>
              <a:pPr/>
              <a:t>45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53564"/>
              </p:ext>
            </p:extLst>
          </p:nvPr>
        </p:nvGraphicFramePr>
        <p:xfrm>
          <a:off x="749306" y="18415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51962"/>
              </p:ext>
            </p:extLst>
          </p:nvPr>
        </p:nvGraphicFramePr>
        <p:xfrm>
          <a:off x="2501900" y="25527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0218" name="Group 14"/>
          <p:cNvGrpSpPr>
            <a:grpSpLocks/>
          </p:cNvGrpSpPr>
          <p:nvPr/>
        </p:nvGrpSpPr>
        <p:grpSpPr bwMode="auto">
          <a:xfrm>
            <a:off x="5078413" y="2258138"/>
            <a:ext cx="893762" cy="1493124"/>
            <a:chOff x="5077665" y="2258191"/>
            <a:chExt cx="894796" cy="1493231"/>
          </a:xfrm>
        </p:grpSpPr>
        <p:sp>
          <p:nvSpPr>
            <p:cNvPr id="10" name="Rectangular Callout 9"/>
            <p:cNvSpPr/>
            <p:nvPr/>
          </p:nvSpPr>
          <p:spPr bwMode="auto">
            <a:xfrm>
              <a:off x="5232515" y="2258191"/>
              <a:ext cx="647079" cy="246239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665" y="3381508"/>
              <a:ext cx="894796" cy="369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عدم تطبيق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98251"/>
              </p:ext>
            </p:extLst>
          </p:nvPr>
        </p:nvGraphicFramePr>
        <p:xfrm>
          <a:off x="736606" y="4051300"/>
          <a:ext cx="609599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08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FFFFF"/>
                        </a:gs>
                        <a:gs pos="16000">
                          <a:srgbClr val="1F1F1F"/>
                        </a:gs>
                        <a:gs pos="17999">
                          <a:srgbClr val="FFFFFF"/>
                        </a:gs>
                        <a:gs pos="42000">
                          <a:srgbClr val="636363"/>
                        </a:gs>
                        <a:gs pos="53000">
                          <a:srgbClr val="CFCFCF"/>
                        </a:gs>
                        <a:gs pos="66000">
                          <a:srgbClr val="CFCFCF"/>
                        </a:gs>
                        <a:gs pos="75999">
                          <a:srgbClr val="1F1F1F"/>
                        </a:gs>
                        <a:gs pos="78999">
                          <a:srgbClr val="FFFFFF"/>
                        </a:gs>
                        <a:gs pos="100000">
                          <a:srgbClr val="7F7F7F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9330"/>
              </p:ext>
            </p:extLst>
          </p:nvPr>
        </p:nvGraphicFramePr>
        <p:xfrm>
          <a:off x="2489200" y="4673600"/>
          <a:ext cx="34671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68875" y="4696539"/>
            <a:ext cx="1066800" cy="1594724"/>
            <a:chOff x="4969645" y="4696589"/>
            <a:chExt cx="1066318" cy="1594833"/>
          </a:xfrm>
        </p:grpSpPr>
        <p:sp>
          <p:nvSpPr>
            <p:cNvPr id="14" name="Rectangular Callout 13"/>
            <p:cNvSpPr/>
            <p:nvPr/>
          </p:nvSpPr>
          <p:spPr bwMode="auto">
            <a:xfrm>
              <a:off x="5195652" y="4696589"/>
              <a:ext cx="646039" cy="246238"/>
            </a:xfrm>
            <a:prstGeom prst="wedgeRectCallou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9645" y="5921509"/>
              <a:ext cx="1066318" cy="369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altLang="zh-TW" sz="1800" dirty="0">
                  <a:solidFill>
                    <a:srgbClr val="FF0000"/>
                  </a:solidFill>
                  <a:latin typeface="+mn-lt"/>
                  <a:cs typeface="B Zar" panose="00000400000000000000" pitchFamily="2" charset="-78"/>
                  <a:sym typeface="Symbol" pitchFamily="18" charset="2"/>
                </a:rPr>
                <a:t>بررسي تطبيق</a:t>
              </a:r>
            </a:p>
          </p:txBody>
        </p:sp>
      </p:grpSp>
      <p:sp>
        <p:nvSpPr>
          <p:cNvPr id="18" name="Rectangle 21"/>
          <p:cNvSpPr txBox="1">
            <a:spLocks noChangeArrowheads="1"/>
          </p:cNvSpPr>
          <p:nvPr/>
        </p:nvSpPr>
        <p:spPr>
          <a:xfrm>
            <a:off x="838200" y="711200"/>
            <a:ext cx="7772400" cy="727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a-IR" altLang="zh-TW" sz="3200" b="1" kern="0" dirty="0">
                <a:solidFill>
                  <a:srgbClr val="FF0000"/>
                </a:solidFill>
                <a:latin typeface="+mj-lt"/>
                <a:ea typeface="+mj-ea"/>
                <a:cs typeface="B Zar" panose="00000400000000000000" pitchFamily="2" charset="-78"/>
              </a:rPr>
              <a:t>الگوريتم کنوث-موريس-پرات</a:t>
            </a:r>
          </a:p>
          <a:p>
            <a:pPr>
              <a:defRPr/>
            </a:pPr>
            <a:endParaRPr lang="en-US" sz="3200" b="1" kern="0" dirty="0">
              <a:solidFill>
                <a:srgbClr val="3366CC"/>
              </a:solidFill>
              <a:latin typeface="+mj-lt"/>
              <a:ea typeface="+mj-ea"/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187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، ساختار و يونيون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50F4E-1D53-421B-BC59-D15AA7A14E8C}" type="slidenum">
              <a:rPr lang="ar-SA" smtClean="0">
                <a:cs typeface="B Zar" panose="00000400000000000000" pitchFamily="2" charset="-78"/>
              </a:rPr>
              <a:pPr/>
              <a:t>5</a:t>
            </a:fld>
            <a:endParaRPr lang="en-US" smtClean="0">
              <a:cs typeface="B Zar" panose="00000400000000000000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35188"/>
              </p:ext>
            </p:extLst>
          </p:nvPr>
        </p:nvGraphicFramePr>
        <p:xfrm>
          <a:off x="389800" y="1638300"/>
          <a:ext cx="8144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8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mtClean="0">
              <a:cs typeface="B Zar" panose="00000400000000000000" pitchFamily="2" charset="-78"/>
            </a:endParaRPr>
          </a:p>
          <a:p>
            <a:pPr algn="l" rtl="0"/>
            <a:endParaRPr lang="fa-IR" smtClean="0">
              <a:cs typeface="B Zar" panose="00000400000000000000" pitchFamily="2" charset="-78"/>
            </a:endParaRPr>
          </a:p>
          <a:p>
            <a:r>
              <a:rPr lang="fa-IR" sz="2400" smtClean="0">
                <a:cs typeface="B Zar" panose="00000400000000000000" pitchFamily="2" charset="-78"/>
              </a:rPr>
              <a:t>ما مي توانيم ساختارهاي داده خود را به کمک </a:t>
            </a:r>
            <a:r>
              <a:rPr lang="en-US" sz="2400" smtClean="0">
                <a:cs typeface="B Zar" panose="00000400000000000000" pitchFamily="2" charset="-78"/>
              </a:rPr>
              <a:t>typedef </a:t>
            </a:r>
            <a:r>
              <a:rPr lang="fa-IR" sz="2400" smtClean="0">
                <a:cs typeface="B Zar" panose="00000400000000000000" pitchFamily="2" charset="-78"/>
              </a:rPr>
              <a:t> ايجاد کنيم</a:t>
            </a: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endParaRPr lang="fa-IR" sz="2400" smtClean="0">
              <a:cs typeface="B Zar" panose="00000400000000000000" pitchFamily="2" charset="-78"/>
            </a:endParaRPr>
          </a:p>
          <a:p>
            <a:r>
              <a:rPr lang="fa-IR" sz="2400" smtClean="0">
                <a:cs typeface="B Zar" panose="00000400000000000000" pitchFamily="2" charset="-78"/>
              </a:rPr>
              <a:t>حال مي توان از اين نوع داده اي استفاده کرد</a:t>
            </a:r>
          </a:p>
          <a:p>
            <a:pPr algn="l" rtl="0">
              <a:buFontTx/>
              <a:buNone/>
            </a:pP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human_being ali, hasan;</a:t>
            </a:r>
            <a:endParaRPr lang="fa-IR" sz="1800" smtClean="0">
              <a:cs typeface="B Zar" panose="00000400000000000000" pitchFamily="2" charset="-78"/>
            </a:endParaRPr>
          </a:p>
          <a:p>
            <a:pPr algn="l" rtl="0"/>
            <a:endParaRPr lang="en-US" sz="2400" smtClean="0">
              <a:cs typeface="B Zar" panose="00000400000000000000" pitchFamily="2" charset="-78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ساختارها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72042-CC59-4CBF-B29B-AA3EAE920CB3}" type="slidenum">
              <a:rPr lang="ar-SA" smtClean="0">
                <a:cs typeface="B Zar" panose="00000400000000000000" pitchFamily="2" charset="-78"/>
              </a:rPr>
              <a:pPr/>
              <a:t>6</a:t>
            </a:fld>
            <a:endParaRPr lang="en-US" smtClean="0">
              <a:cs typeface="B Zar" panose="00000400000000000000" pitchFamily="2" charset="-78"/>
            </a:endParaRPr>
          </a:p>
        </p:txBody>
      </p:sp>
      <p:pic>
        <p:nvPicPr>
          <p:cNvPr id="12294" name="Picture 4" descr="p53structure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/>
          <a:stretch>
            <a:fillRect/>
          </a:stretch>
        </p:blipFill>
        <p:spPr bwMode="auto">
          <a:xfrm>
            <a:off x="1090613" y="1778000"/>
            <a:ext cx="2438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p54assignment"/>
          <p:cNvPicPr>
            <a:picLocks noChangeAspect="1" noChangeArrowheads="1"/>
          </p:cNvPicPr>
          <p:nvPr/>
        </p:nvPicPr>
        <p:blipFill>
          <a:blip r:embed="rId3">
            <a:lum bright="-30000" contrast="18000"/>
          </a:blip>
          <a:srcRect/>
          <a:stretch>
            <a:fillRect/>
          </a:stretch>
        </p:blipFill>
        <p:spPr bwMode="auto">
          <a:xfrm>
            <a:off x="4119563" y="1863725"/>
            <a:ext cx="3929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p54typedef"/>
          <p:cNvPicPr>
            <a:picLocks noChangeAspect="1" noChangeArrowheads="1"/>
          </p:cNvPicPr>
          <p:nvPr/>
        </p:nvPicPr>
        <p:blipFill>
          <a:blip r:embed="rId4">
            <a:lum bright="-24000" contrast="12000"/>
          </a:blip>
          <a:srcRect/>
          <a:stretch>
            <a:fillRect/>
          </a:stretch>
        </p:blipFill>
        <p:spPr bwMode="auto">
          <a:xfrm>
            <a:off x="946150" y="3716338"/>
            <a:ext cx="7594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يونيون</a:t>
            </a:r>
          </a:p>
        </p:txBody>
      </p:sp>
      <p:sp>
        <p:nvSpPr>
          <p:cNvPr id="1331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فقط يک فيلد يونيون در هر زمان فعال مي گردد.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6B426-9E93-4748-A748-C8941265592E}" type="slidenum">
              <a:rPr lang="ar-SA" smtClean="0">
                <a:cs typeface="B Zar" panose="00000400000000000000" pitchFamily="2" charset="-78"/>
              </a:rPr>
              <a:pPr/>
              <a:t>7</a:t>
            </a:fld>
            <a:endParaRPr lang="en-US" smtClean="0"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2705100"/>
            <a:ext cx="3086100" cy="3390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enum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kind   {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stu,emp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};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typedef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struct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person {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kind   flag;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union   {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            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int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empno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	     long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int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	} no;</a:t>
            </a:r>
          </a:p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};</a:t>
            </a:r>
          </a:p>
          <a:p>
            <a:pPr algn="l" rtl="0">
              <a:defRPr/>
            </a:pPr>
            <a:endParaRPr lang="en-US" sz="1800" dirty="0"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>
                <a:cs typeface="B Zar" panose="00000400000000000000" pitchFamily="2" charset="-78"/>
              </a:rPr>
              <a:t>	</a:t>
            </a:r>
          </a:p>
          <a:p>
            <a:pPr algn="l" rtl="0">
              <a:defRPr/>
            </a:pPr>
            <a:endParaRPr lang="en-US" sz="1800" dirty="0">
              <a:cs typeface="B Zar" panose="00000400000000000000" pitchFamily="2" charset="-78"/>
            </a:endParaRPr>
          </a:p>
          <a:p>
            <a:pPr algn="l" rtl="0">
              <a:defRPr/>
            </a:pPr>
            <a:endParaRPr lang="fa-IR" sz="1800" dirty="0">
              <a:cs typeface="B Za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00" y="2717800"/>
            <a:ext cx="3086100" cy="3416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person  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ali,hasan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	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ali.flag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 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stu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Ali.no.stuno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=13245346753;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hasan.flag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</a:t>
            </a: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emp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;</a:t>
            </a:r>
          </a:p>
          <a:p>
            <a:pPr algn="l" rtl="0">
              <a:defRPr/>
            </a:pPr>
            <a:r>
              <a:rPr lang="en-US" sz="1800" dirty="0" err="1">
                <a:solidFill>
                  <a:srgbClr val="040408"/>
                </a:solidFill>
                <a:cs typeface="B Zar" panose="00000400000000000000" pitchFamily="2" charset="-78"/>
              </a:rPr>
              <a:t>hasan.no.empno</a:t>
            </a:r>
            <a:r>
              <a:rPr lang="en-US" sz="1800" dirty="0">
                <a:solidFill>
                  <a:srgbClr val="040408"/>
                </a:solidFill>
                <a:cs typeface="B Zar" panose="00000400000000000000" pitchFamily="2" charset="-78"/>
              </a:rPr>
              <a:t>=14353;</a:t>
            </a: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en-US" sz="1800" dirty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 algn="l" rtl="0">
              <a:defRPr/>
            </a:pPr>
            <a:endParaRPr lang="fa-IR" sz="1800" dirty="0">
              <a:solidFill>
                <a:srgbClr val="040408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truc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b="6181"/>
          <a:stretch>
            <a:fillRect/>
          </a:stretch>
        </p:blipFill>
        <p:spPr bwMode="auto">
          <a:xfrm>
            <a:off x="274638" y="1350963"/>
            <a:ext cx="754697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آرايه به عنوان يک نوع داده مجرد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63EB2A-971A-41E0-A29D-9922567B742C}" type="slidenum">
              <a:rPr lang="ar-SA" smtClean="0">
                <a:cs typeface="B Zar" panose="00000400000000000000" pitchFamily="2" charset="-78"/>
              </a:rPr>
              <a:pPr/>
              <a:t>8</a:t>
            </a:fld>
            <a:endParaRPr lang="en-US" smtClean="0">
              <a:cs typeface="B Zar" panose="00000400000000000000" pitchFamily="2" charset="-7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01208" y="1724739"/>
            <a:ext cx="6542792" cy="2234486"/>
            <a:chOff x="2601208" y="1724737"/>
            <a:chExt cx="6542792" cy="2234349"/>
          </a:xfrm>
        </p:grpSpPr>
        <p:sp>
          <p:nvSpPr>
            <p:cNvPr id="8" name="Flowchart: Preparation 7"/>
            <p:cNvSpPr/>
            <p:nvPr/>
          </p:nvSpPr>
          <p:spPr bwMode="auto">
            <a:xfrm>
              <a:off x="2601208" y="1724737"/>
              <a:ext cx="1071384" cy="246206"/>
            </a:xfrm>
            <a:prstGeom prst="flowChartPreparation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rtlCol="1" anchor="ctr">
              <a:spAutoFit/>
            </a:bodyPr>
            <a:lstStyle/>
            <a:p>
              <a:pPr marL="457200" indent="-457200"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  <p:sp>
          <p:nvSpPr>
            <p:cNvPr id="9" name="Cloud Callout 8"/>
            <p:cNvSpPr/>
            <p:nvPr/>
          </p:nvSpPr>
          <p:spPr bwMode="auto">
            <a:xfrm>
              <a:off x="5181600" y="2412956"/>
              <a:ext cx="3962400" cy="1546130"/>
            </a:xfrm>
            <a:prstGeom prst="cloudCallout">
              <a:avLst>
                <a:gd name="adj1" fmla="val -90875"/>
                <a:gd name="adj2" fmla="val -77401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1" anchor="ctr"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rgbClr val="A50021"/>
                </a:buClr>
                <a:defRPr/>
              </a:pPr>
              <a:r>
                <a:rPr lang="fa-IR" sz="2000" b="1" dirty="0">
                  <a:solidFill>
                    <a:srgbClr val="2308EE"/>
                  </a:solidFill>
                  <a:cs typeface="B Zar" panose="00000400000000000000" pitchFamily="2" charset="-78"/>
                </a:rPr>
                <a:t>آرايه مجموعه اي از زوج ها ، شامل انديس و مقدار است</a:t>
              </a:r>
              <a:endParaRPr lang="fa-IR" sz="2000" b="1" dirty="0">
                <a:solidFill>
                  <a:srgbClr val="2308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ليست ها</a:t>
            </a:r>
          </a:p>
        </p:txBody>
      </p:sp>
      <p:sp>
        <p:nvSpPr>
          <p:cNvPr id="1536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ليست هاي مرتب شده يا خطي به صورت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altLang="zh-TW" sz="2400" smtClean="0">
                <a:solidFill>
                  <a:srgbClr val="EEB42D"/>
                </a:solidFill>
                <a:ea typeface="新細明體" charset="-120"/>
                <a:cs typeface="B Zar" panose="00000400000000000000" pitchFamily="2" charset="-78"/>
              </a:rPr>
              <a:t>Ordered (linear) list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: (item1, item2, item3, …, item</a:t>
            </a:r>
            <a:r>
              <a:rPr lang="en-US" altLang="zh-TW" sz="2400" i="1" smtClean="0"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)</a:t>
            </a:r>
            <a:endParaRPr lang="fa-IR" altLang="zh-TW" sz="2400" smtClean="0"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</a:pPr>
            <a:r>
              <a:rPr lang="fa-IR" altLang="zh-TW" sz="2400" smtClean="0">
                <a:cs typeface="B Zar" panose="00000400000000000000" pitchFamily="2" charset="-78"/>
              </a:rPr>
              <a:t>مثال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(Sunday, Monday, Tuesday, Wednesday, Thursday, Friday, Saturday)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(Ace, 2, 3, 4, 5, 6, 7, 8, 9, 10, Jack, Queen, King)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(1941, 1942, 1943, 1944, 1945)</a:t>
            </a:r>
          </a:p>
          <a:p>
            <a:pPr lvl="2" algn="l" rtl="0" eaLnBrk="1" hangingPunct="1"/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(a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1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2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3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…,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n-1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, a</a:t>
            </a:r>
            <a:r>
              <a:rPr lang="en-US" altLang="zh-TW" sz="1400" smtClean="0">
                <a:ea typeface="新細明體" charset="-120"/>
                <a:cs typeface="B Zar" panose="00000400000000000000" pitchFamily="2" charset="-78"/>
              </a:rPr>
              <a:t>n</a:t>
            </a:r>
            <a:r>
              <a:rPr lang="en-US" altLang="zh-TW" sz="2000" smtClean="0">
                <a:ea typeface="新細明體" charset="-120"/>
                <a:cs typeface="B Zar" panose="00000400000000000000" pitchFamily="2" charset="-78"/>
              </a:rPr>
              <a:t>)</a:t>
            </a:r>
            <a:endParaRPr lang="zh-TW" altLang="en-US" sz="2000" smtClean="0">
              <a:ea typeface="新細明體" charset="-120"/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</a:pPr>
            <a:endParaRPr lang="en-US" altLang="zh-TW" sz="2400" smtClean="0">
              <a:ea typeface="新細明體" charset="-120"/>
              <a:cs typeface="B Zar" panose="00000400000000000000" pitchFamily="2" charset="-78"/>
            </a:endParaRPr>
          </a:p>
          <a:p>
            <a:endParaRPr lang="fa-IR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0AF12-2991-42C2-81D7-5AB69B99C056}" type="slidenum">
              <a:rPr lang="ar-SA" smtClean="0">
                <a:cs typeface="B Zar" panose="00000400000000000000" pitchFamily="2" charset="-78"/>
              </a:rPr>
              <a:pPr/>
              <a:t>9</a:t>
            </a:fld>
            <a:endParaRPr lang="en-US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Zar"/>
      </a:majorFont>
      <a:minorFont>
        <a:latin typeface="Tahoma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11545</TotalTime>
  <Words>2590</Words>
  <Application>Microsoft Office PowerPoint</Application>
  <PresentationFormat>On-screen Show (4:3)</PresentationFormat>
  <Paragraphs>453</Paragraphs>
  <Slides>45</Slides>
  <Notes>4</Notes>
  <HiddenSlides>6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B Zar</vt:lpstr>
      <vt:lpstr>Comic Sans MS</vt:lpstr>
      <vt:lpstr>Symbol</vt:lpstr>
      <vt:lpstr>新細明體</vt:lpstr>
      <vt:lpstr>Arial</vt:lpstr>
      <vt:lpstr>Calibri</vt:lpstr>
      <vt:lpstr>Tahoma</vt:lpstr>
      <vt:lpstr>B Nazanin</vt:lpstr>
      <vt:lpstr>Times New Roman</vt:lpstr>
      <vt:lpstr>Arial Unicode MS</vt:lpstr>
      <vt:lpstr>Wingdings</vt:lpstr>
      <vt:lpstr>Zar</vt:lpstr>
      <vt:lpstr>AGA Arabesque</vt:lpstr>
      <vt:lpstr>B Roya</vt:lpstr>
      <vt:lpstr>Perpetua</vt:lpstr>
      <vt:lpstr>Blueprint</vt:lpstr>
      <vt:lpstr>Equation</vt:lpstr>
      <vt:lpstr>آرايه ها و ساختارها</vt:lpstr>
      <vt:lpstr>آرايه ها </vt:lpstr>
      <vt:lpstr>نوع داده اي مجرد</vt:lpstr>
      <vt:lpstr>نوع داده اي مجرد عدد طبيعي</vt:lpstr>
      <vt:lpstr>آرايه ، ساختار و يونيون</vt:lpstr>
      <vt:lpstr>ساختارها</vt:lpstr>
      <vt:lpstr>يونيون</vt:lpstr>
      <vt:lpstr>آرايه به عنوان يک نوع داده مجرد</vt:lpstr>
      <vt:lpstr>ليست ها</vt:lpstr>
      <vt:lpstr>ليست ها</vt:lpstr>
      <vt:lpstr>نوع داده اي مجرد چند جمله اي 1</vt:lpstr>
      <vt:lpstr>نوع داده اي مجرد چند جمله اي 2</vt:lpstr>
      <vt:lpstr>نوع داده اي مجرد چند جمله اي 3</vt:lpstr>
      <vt:lpstr>نوع داده اي مجرد چند جمله اي 4</vt:lpstr>
      <vt:lpstr>نوع داده اي مجرد چند جمله اي 5</vt:lpstr>
      <vt:lpstr>نوع داده اي مجرد چند جمله اي 6</vt:lpstr>
      <vt:lpstr>نوع داده اي مجرد چند جمله اي 7</vt:lpstr>
      <vt:lpstr>نوع داده اي مجرد چند جمله اي 8</vt:lpstr>
      <vt:lpstr>ماتريس اسپارس</vt:lpstr>
      <vt:lpstr>ماتريس اسپارس</vt:lpstr>
      <vt:lpstr>ماتريس اسپارس</vt:lpstr>
      <vt:lpstr>ماتريس اسپارس</vt:lpstr>
      <vt:lpstr>ترانهاده يک ماتريس اسپارس</vt:lpstr>
      <vt:lpstr>ترانهاده يک ماتريس اسپارس</vt:lpstr>
      <vt:lpstr>الگوريتم ترانهاده </vt:lpstr>
      <vt:lpstr>PowerPoint Presentation</vt:lpstr>
      <vt:lpstr>بحث در مورد الگوريتم ترانهاده</vt:lpstr>
      <vt:lpstr>الگوريتم ترانهاده سريع</vt:lpstr>
      <vt:lpstr>PowerPoint Presentation</vt:lpstr>
      <vt:lpstr>PowerPoint Presentation</vt:lpstr>
      <vt:lpstr>بحث در مورد الگوريتم ترانهاده سريع</vt:lpstr>
      <vt:lpstr>بحث در مورد الگوريتم ترانهاده سريع</vt:lpstr>
      <vt:lpstr>نمايش آرايه ها</vt:lpstr>
      <vt:lpstr> پياده سازي آرايه هاي چند بعدي</vt:lpstr>
      <vt:lpstr> پياده سازي آرايه هاي چند بعدي</vt:lpstr>
      <vt:lpstr>PowerPoint Presentation</vt:lpstr>
      <vt:lpstr> پياده سازي آرايه هاي چند بعدي</vt:lpstr>
      <vt:lpstr> پياده سازي آرايه هاي چند بعدي</vt:lpstr>
      <vt:lpstr> پياده سازي آرايه هاي چند بعدي</vt:lpstr>
      <vt:lpstr>PowerPoint Presentation</vt:lpstr>
      <vt:lpstr>نوع داده اي مجرد رشته</vt:lpstr>
      <vt:lpstr>نوع داده اي مجرد رشته</vt:lpstr>
      <vt:lpstr>پيدا کردن يک الگو در يک رشته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</dc:title>
  <dc:creator>S. M. Vahidipour</dc:creator>
  <cp:lastModifiedBy>SM Vahidipour</cp:lastModifiedBy>
  <cp:revision>1525</cp:revision>
  <dcterms:created xsi:type="dcterms:W3CDTF">2000-10-26T15:38:46Z</dcterms:created>
  <dcterms:modified xsi:type="dcterms:W3CDTF">2020-02-10T20:14:58Z</dcterms:modified>
</cp:coreProperties>
</file>