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5" r:id="rId2"/>
    <p:sldId id="287" r:id="rId3"/>
    <p:sldId id="289" r:id="rId4"/>
    <p:sldId id="290" r:id="rId5"/>
    <p:sldId id="330" r:id="rId6"/>
    <p:sldId id="291" r:id="rId7"/>
    <p:sldId id="321" r:id="rId8"/>
    <p:sldId id="322" r:id="rId9"/>
    <p:sldId id="323" r:id="rId10"/>
    <p:sldId id="324" r:id="rId11"/>
    <p:sldId id="325" r:id="rId12"/>
    <p:sldId id="329" r:id="rId13"/>
    <p:sldId id="293" r:id="rId14"/>
    <p:sldId id="294" r:id="rId15"/>
    <p:sldId id="296" r:id="rId16"/>
    <p:sldId id="297" r:id="rId17"/>
    <p:sldId id="298" r:id="rId18"/>
    <p:sldId id="300" r:id="rId19"/>
    <p:sldId id="301" r:id="rId20"/>
    <p:sldId id="331" r:id="rId21"/>
    <p:sldId id="302" r:id="rId22"/>
    <p:sldId id="332" r:id="rId23"/>
    <p:sldId id="333" r:id="rId24"/>
    <p:sldId id="334" r:id="rId25"/>
    <p:sldId id="306" r:id="rId26"/>
    <p:sldId id="307" r:id="rId27"/>
    <p:sldId id="308" r:id="rId28"/>
    <p:sldId id="309" r:id="rId29"/>
    <p:sldId id="335" r:id="rId30"/>
    <p:sldId id="336" r:id="rId31"/>
    <p:sldId id="337" r:id="rId32"/>
    <p:sldId id="314" r:id="rId33"/>
    <p:sldId id="315" r:id="rId34"/>
    <p:sldId id="316" r:id="rId35"/>
    <p:sldId id="339" r:id="rId36"/>
    <p:sldId id="340" r:id="rId37"/>
    <p:sldId id="341" r:id="rId38"/>
    <p:sldId id="343" r:id="rId39"/>
    <p:sldId id="344" r:id="rId40"/>
    <p:sldId id="345" r:id="rId41"/>
    <p:sldId id="346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1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4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AA8EC86-A5CC-4CC0-9384-07BCE6CB4E7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4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6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7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6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7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4B741-347E-424A-AB7E-46CB6085398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anose="00000700000000000000" pitchFamily="2" charset="-78"/>
              </a:rPr>
              <a:t>شاخص‌های چندسطحی و درختهای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سید مهدی وحیدی پور</a:t>
            </a:r>
            <a:endParaRPr lang="en-US" dirty="0" smtClean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  <a:p>
            <a:pPr rtl="1"/>
            <a:r>
              <a:rPr lang="fa-IR" dirty="0" smtClean="0">
                <a:cs typeface="B Nazanin" panose="00000400000000000000" pitchFamily="2" charset="-78"/>
              </a:rPr>
              <a:t>ارایه دوم: شاخص‌های چندسطحی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80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r>
              <a:rPr lang="fa-IR" dirty="0" smtClean="0">
                <a:cs typeface="B Titr" panose="00000700000000000000" pitchFamily="2" charset="-78"/>
              </a:rPr>
              <a:t>-ادامه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1" y="1268370"/>
            <a:ext cx="10827365" cy="46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8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r>
              <a:rPr lang="fa-IR" dirty="0" smtClean="0">
                <a:cs typeface="B Titr" panose="00000700000000000000" pitchFamily="2" charset="-78"/>
              </a:rPr>
              <a:t>-ادامه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15" y="1308677"/>
            <a:ext cx="11134308" cy="48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2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r>
              <a:rPr lang="fa-IR" dirty="0" smtClean="0">
                <a:cs typeface="B Titr" panose="00000700000000000000" pitchFamily="2" charset="-78"/>
              </a:rPr>
              <a:t>-ادامه</a:t>
            </a:r>
            <a:endParaRPr lang="en-US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681461" y="1690688"/>
            <a:ext cx="93595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defRPr/>
            </a:pPr>
            <a:r>
              <a:rPr lang="fa-IR" dirty="0" smtClean="0"/>
              <a:t>درخت کاملا موازنه شده: جستجوی کلیدی در بین </a:t>
            </a:r>
            <a:r>
              <a:rPr lang="en-US" dirty="0" smtClean="0"/>
              <a:t>N</a:t>
            </a:r>
            <a:r>
              <a:rPr lang="fa-IR" dirty="0" smtClean="0"/>
              <a:t> کلید، در بدترین حالت باید </a:t>
            </a:r>
            <a:r>
              <a:rPr lang="en-US" dirty="0" err="1" smtClean="0"/>
              <a:t>lg</a:t>
            </a:r>
            <a:r>
              <a:rPr lang="en-US" dirty="0" smtClean="0"/>
              <a:t>(N+1)</a:t>
            </a:r>
            <a:r>
              <a:rPr lang="fa-IR" dirty="0" smtClean="0"/>
              <a:t> سطح را نگاه کند ولی در درخت </a:t>
            </a:r>
            <a:r>
              <a:rPr lang="en-US" dirty="0" smtClean="0"/>
              <a:t>AVL</a:t>
            </a:r>
            <a:r>
              <a:rPr lang="fa-IR" dirty="0" smtClean="0"/>
              <a:t>، باید </a:t>
            </a:r>
            <a:r>
              <a:rPr lang="en-US" dirty="0" smtClean="0"/>
              <a:t>1.44 </a:t>
            </a:r>
            <a:r>
              <a:rPr lang="en-US" dirty="0" err="1" smtClean="0"/>
              <a:t>lg</a:t>
            </a:r>
            <a:r>
              <a:rPr lang="en-US" dirty="0" smtClean="0"/>
              <a:t> (N+2)</a:t>
            </a:r>
            <a:r>
              <a:rPr lang="fa-IR" dirty="0" smtClean="0"/>
              <a:t> سطح</a:t>
            </a:r>
          </a:p>
          <a:p>
            <a:pPr algn="just" rtl="1">
              <a:defRPr/>
            </a:pPr>
            <a:r>
              <a:rPr lang="fa-IR" dirty="0" smtClean="0"/>
              <a:t>برای یک میلیون کلید: درخت موازنه شده 20 تا 21 سطح</a:t>
            </a:r>
          </a:p>
          <a:p>
            <a:pPr algn="just" rtl="1">
              <a:defRPr/>
            </a:pPr>
            <a:r>
              <a:rPr lang="fa-IR" dirty="0" smtClean="0"/>
              <a:t>برای یک میلیون کلید: درخت </a:t>
            </a:r>
            <a:r>
              <a:rPr lang="en-US" dirty="0" smtClean="0"/>
              <a:t>AVL</a:t>
            </a:r>
            <a:r>
              <a:rPr lang="fa-IR" dirty="0" smtClean="0"/>
              <a:t> 29 سطح</a:t>
            </a:r>
          </a:p>
          <a:p>
            <a:pPr algn="just" rtl="1">
              <a:defRPr/>
            </a:pPr>
            <a:r>
              <a:rPr lang="fa-IR" dirty="0" smtClean="0"/>
              <a:t>درخت </a:t>
            </a:r>
            <a:r>
              <a:rPr lang="en-US" dirty="0" smtClean="0"/>
              <a:t>AVL</a:t>
            </a:r>
            <a:r>
              <a:rPr lang="fa-IR" dirty="0" smtClean="0"/>
              <a:t> تضمین می‌کند برای سازماندهی دوباره آن به بازسازی بیش از 5 اشاره‌گر نیاز نیست.</a:t>
            </a:r>
          </a:p>
          <a:p>
            <a:pPr algn="just" rtl="1">
              <a:defRPr/>
            </a:pPr>
            <a:r>
              <a:rPr lang="fa-IR" dirty="0" smtClean="0"/>
              <a:t>مطالعات تجربی وان‌دوری و گری (</a:t>
            </a:r>
            <a:r>
              <a:rPr lang="en-US" dirty="0" smtClean="0"/>
              <a:t>1974</a:t>
            </a:r>
            <a:r>
              <a:rPr lang="fa-IR" dirty="0" smtClean="0"/>
              <a:t>) نشان می‌دهد که این سازماندهی برای تقریبا نیمی از عملیات جمع و تقریبا یک چهارم از عمیات حذف لازم است.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39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تاریخچه درخت </a:t>
            </a:r>
            <a:r>
              <a:rPr lang="en-US" dirty="0">
                <a:cs typeface="B Titr" panose="00000700000000000000" pitchFamily="2" charset="-78"/>
              </a:rPr>
              <a:t>B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1461" y="1690688"/>
            <a:ext cx="5794612" cy="4351338"/>
          </a:xfrm>
        </p:spPr>
        <p:txBody>
          <a:bodyPr/>
          <a:lstStyle/>
          <a:p>
            <a:pPr algn="just" rtl="1">
              <a:defRPr/>
            </a:pPr>
            <a:r>
              <a:rPr lang="fa-IR" dirty="0" smtClean="0"/>
              <a:t>داگلاس کومر، در مقاله با عنوان "درخت </a:t>
            </a:r>
            <a:r>
              <a:rPr lang="en-US" dirty="0" smtClean="0"/>
              <a:t>B</a:t>
            </a:r>
            <a:r>
              <a:rPr lang="fa-IR" dirty="0" smtClean="0"/>
              <a:t> درهمه جا" در اواخر دهه ی 1960 </a:t>
            </a:r>
          </a:p>
          <a:p>
            <a:pPr lvl="1" algn="just" rtl="1">
              <a:defRPr/>
            </a:pPr>
            <a:r>
              <a:rPr lang="fa-IR" dirty="0" smtClean="0"/>
              <a:t>پیدا کردن روشی کلی برای ذخیره و بازیابی داده‌ها در فایل بزرگ بود، که امکان دسترسی سریع با حداقل زمان را فراهم کند. </a:t>
            </a:r>
          </a:p>
          <a:p>
            <a:pPr algn="just" rtl="1">
              <a:defRPr/>
            </a:pPr>
            <a:r>
              <a:rPr lang="fa-IR" dirty="0" smtClean="0"/>
              <a:t>ر. بایر و پ. مک کرایت در سال 1972 مقاله ای به نام «سازمان دهی و نگهداری شاخص‌های مرتب شده‌ی بزرگ " درخت </a:t>
            </a:r>
            <a:r>
              <a:rPr lang="en-US" dirty="0" smtClean="0"/>
              <a:t>B</a:t>
            </a:r>
            <a:r>
              <a:rPr lang="fa-IR" dirty="0" smtClean="0"/>
              <a:t> را به جهان معرفی کردند.</a:t>
            </a:r>
            <a:r>
              <a:rPr lang="en-US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333" y="1304553"/>
            <a:ext cx="3172082" cy="50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4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درخت </a:t>
            </a:r>
            <a:r>
              <a:rPr lang="en-US" dirty="0">
                <a:cs typeface="B Titr" panose="00000700000000000000" pitchFamily="2" charset="-78"/>
              </a:rPr>
              <a:t>B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90688"/>
            <a:ext cx="8229600" cy="3741121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/>
              <a:t>هر گره درخت </a:t>
            </a:r>
            <a:r>
              <a:rPr lang="en-US" dirty="0" smtClean="0"/>
              <a:t>B</a:t>
            </a:r>
            <a:r>
              <a:rPr lang="fa-IR" dirty="0" smtClean="0"/>
              <a:t> یک رکورد شاخص است .هر کدام از این رکورد ها تعداد یکسانی از جفتهای کلید – آدرس دارند که مرتبه درخت نام دارد.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/>
              <a:t>ایده اصلی</a:t>
            </a:r>
          </a:p>
          <a:p>
            <a:pPr lvl="1" algn="r" rtl="1">
              <a:lnSpc>
                <a:spcPct val="85000"/>
              </a:lnSpc>
              <a:spcBef>
                <a:spcPct val="10000"/>
              </a:spcBef>
              <a:defRPr/>
            </a:pPr>
            <a:r>
              <a:rPr lang="fa-IR" dirty="0"/>
              <a:t>درخت یک رکورد اندیس است </a:t>
            </a:r>
          </a:p>
          <a:p>
            <a:pPr lvl="1" algn="r" rtl="1">
              <a:lnSpc>
                <a:spcPct val="85000"/>
              </a:lnSpc>
              <a:spcBef>
                <a:spcPct val="10000"/>
              </a:spcBef>
              <a:defRPr/>
            </a:pPr>
            <a:r>
              <a:rPr lang="fa-IR" dirty="0" smtClean="0"/>
              <a:t>تعدادی </a:t>
            </a:r>
            <a:r>
              <a:rPr lang="fa-IR" dirty="0"/>
              <a:t>کلید-آدرس در داخل نودها نگهداری می شود.</a:t>
            </a:r>
          </a:p>
          <a:p>
            <a:pPr lvl="1" algn="r" rtl="1">
              <a:lnSpc>
                <a:spcPct val="85000"/>
              </a:lnSpc>
              <a:spcBef>
                <a:spcPct val="10000"/>
              </a:spcBef>
              <a:defRPr/>
            </a:pPr>
            <a:r>
              <a:rPr lang="fa-IR" dirty="0"/>
              <a:t>تعداد حداکثر آنها به مرتبه درخت بی شناخته می شود.</a:t>
            </a:r>
          </a:p>
          <a:p>
            <a:pPr lvl="1" algn="r" rtl="1">
              <a:lnSpc>
                <a:spcPct val="85000"/>
              </a:lnSpc>
              <a:spcBef>
                <a:spcPct val="10000"/>
              </a:spcBef>
              <a:defRPr/>
            </a:pPr>
            <a:r>
              <a:rPr lang="fa-IR" dirty="0"/>
              <a:t>هر نود می تواند به تعداد حداقل کلید در خود نگهداری کند .</a:t>
            </a:r>
          </a:p>
          <a:p>
            <a:pPr lvl="1" algn="r" rtl="1">
              <a:lnSpc>
                <a:spcPct val="85000"/>
              </a:lnSpc>
              <a:spcBef>
                <a:spcPct val="10000"/>
              </a:spcBef>
              <a:defRPr/>
            </a:pPr>
            <a:r>
              <a:rPr lang="fa-IR" dirty="0"/>
              <a:t>معمولا نصف مرتبه درخت</a:t>
            </a:r>
            <a:endParaRPr lang="en-US" dirty="0"/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99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خواص یک در خت </a:t>
            </a:r>
            <a:r>
              <a:rPr lang="en-US" dirty="0">
                <a:cs typeface="B Titr" panose="00000700000000000000" pitchFamily="2" charset="-78"/>
              </a:rPr>
              <a:t>B</a:t>
            </a:r>
            <a:r>
              <a:rPr lang="fa-IR" dirty="0">
                <a:cs typeface="B Titr" panose="00000700000000000000" pitchFamily="2" charset="-78"/>
              </a:rPr>
              <a:t> از مرتبه </a:t>
            </a:r>
            <a:r>
              <a:rPr lang="en-US" dirty="0">
                <a:cs typeface="B Titr" panose="00000700000000000000" pitchFamily="2" charset="-78"/>
              </a:rPr>
              <a:t>m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1"/>
            <a:ext cx="8229600" cy="40735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/>
              <a:t>هر صفحه حد اکثر </a:t>
            </a:r>
            <a:r>
              <a:rPr lang="en-US" dirty="0" smtClean="0"/>
              <a:t>m</a:t>
            </a:r>
            <a:r>
              <a:rPr lang="fa-IR" dirty="0" smtClean="0"/>
              <a:t> فرزند دارد.</a:t>
            </a:r>
            <a:endParaRPr lang="en-US" dirty="0" smtClean="0"/>
          </a:p>
          <a:p>
            <a:pPr algn="r" rtl="1" eaLnBrk="1" hangingPunct="1">
              <a:defRPr/>
            </a:pPr>
            <a:r>
              <a:rPr lang="fa-IR" dirty="0" smtClean="0"/>
              <a:t>هر صفحه بجز ریشه‌ها و برگها حداقل </a:t>
            </a:r>
            <a:r>
              <a:rPr lang="en-US" dirty="0" smtClean="0"/>
              <a:t> [m/2]</a:t>
            </a:r>
            <a:r>
              <a:rPr lang="fa-IR" dirty="0" smtClean="0"/>
              <a:t>فرزند دارد.</a:t>
            </a:r>
          </a:p>
          <a:p>
            <a:pPr algn="r" rtl="1" eaLnBrk="1" hangingPunct="1">
              <a:defRPr/>
            </a:pPr>
            <a:r>
              <a:rPr lang="fa-IR" dirty="0" smtClean="0"/>
              <a:t>ریشه حداقل دو فرزند دارد.</a:t>
            </a:r>
          </a:p>
          <a:p>
            <a:pPr algn="r" rtl="1" eaLnBrk="1" hangingPunct="1">
              <a:defRPr/>
            </a:pPr>
            <a:r>
              <a:rPr lang="fa-IR" dirty="0" smtClean="0"/>
              <a:t>تمام برگها در یک سطح قرار دارند.</a:t>
            </a:r>
          </a:p>
          <a:p>
            <a:pPr algn="r" rtl="1" eaLnBrk="1" hangingPunct="1">
              <a:defRPr/>
            </a:pPr>
            <a:r>
              <a:rPr lang="fa-IR" dirty="0" smtClean="0"/>
              <a:t>سطح برگها, یک شاخص کامل و مرتب شده از داده‌های مربوط به درخت را ایجاد می‌کند.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626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E700C4-74D6-48F7-94E4-491FDD1BB4DB}" type="slidenum">
              <a:rPr lang="ar-SA"/>
              <a:pPr eaLnBrk="1" hangingPunct="1"/>
              <a:t>16</a:t>
            </a:fld>
            <a:endParaRPr lang="en-GB"/>
          </a:p>
        </p:txBody>
      </p:sp>
      <p:sp>
        <p:nvSpPr>
          <p:cNvPr id="21913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مثالی از درخت </a:t>
            </a:r>
            <a:r>
              <a:rPr lang="en-GB" dirty="0">
                <a:cs typeface="B Titr" panose="00000700000000000000" pitchFamily="2" charset="-78"/>
              </a:rPr>
              <a:t>B</a:t>
            </a:r>
            <a:endParaRPr lang="en-US" dirty="0">
              <a:cs typeface="B Titr" panose="00000700000000000000" pitchFamily="2" charset="-78"/>
            </a:endParaRPr>
          </a:p>
        </p:txBody>
      </p:sp>
      <p:grpSp>
        <p:nvGrpSpPr>
          <p:cNvPr id="16388" name="Group 181"/>
          <p:cNvGrpSpPr>
            <a:grpSpLocks/>
          </p:cNvGrpSpPr>
          <p:nvPr/>
        </p:nvGrpSpPr>
        <p:grpSpPr bwMode="auto">
          <a:xfrm>
            <a:off x="1473958" y="1828801"/>
            <a:ext cx="9171296" cy="2820905"/>
            <a:chOff x="240" y="1344"/>
            <a:chExt cx="5088" cy="2411"/>
          </a:xfrm>
        </p:grpSpPr>
        <p:grpSp>
          <p:nvGrpSpPr>
            <p:cNvPr id="16390" name="Group 157"/>
            <p:cNvGrpSpPr>
              <a:grpSpLocks/>
            </p:cNvGrpSpPr>
            <p:nvPr/>
          </p:nvGrpSpPr>
          <p:grpSpPr bwMode="auto">
            <a:xfrm>
              <a:off x="240" y="1344"/>
              <a:ext cx="5088" cy="2304"/>
              <a:chOff x="240" y="1344"/>
              <a:chExt cx="5088" cy="2304"/>
            </a:xfrm>
          </p:grpSpPr>
          <p:grpSp>
            <p:nvGrpSpPr>
              <p:cNvPr id="16412" name="Group 46"/>
              <p:cNvGrpSpPr>
                <a:grpSpLocks/>
              </p:cNvGrpSpPr>
              <p:nvPr/>
            </p:nvGrpSpPr>
            <p:grpSpPr bwMode="auto">
              <a:xfrm>
                <a:off x="2400" y="1344"/>
                <a:ext cx="1344" cy="336"/>
                <a:chOff x="1872" y="1392"/>
                <a:chExt cx="2688" cy="336"/>
              </a:xfrm>
            </p:grpSpPr>
            <p:sp>
              <p:nvSpPr>
                <p:cNvPr id="16462" name="Rectangle 47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63" name="Rectangle 48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64" name="Rectangle 49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65" name="Rectangle 50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66" name="Rectangle 51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3" name="Group 83"/>
              <p:cNvGrpSpPr>
                <a:grpSpLocks/>
              </p:cNvGrpSpPr>
              <p:nvPr/>
            </p:nvGrpSpPr>
            <p:grpSpPr bwMode="auto">
              <a:xfrm>
                <a:off x="864" y="1920"/>
                <a:ext cx="1344" cy="336"/>
                <a:chOff x="1872" y="1392"/>
                <a:chExt cx="2688" cy="336"/>
              </a:xfrm>
            </p:grpSpPr>
            <p:sp>
              <p:nvSpPr>
                <p:cNvPr id="16457" name="Rectangle 84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8" name="Rectangle 85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9" name="Rectangle 86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60" name="Rectangle 87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61" name="Rectangle 88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4" name="Group 89"/>
              <p:cNvGrpSpPr>
                <a:grpSpLocks/>
              </p:cNvGrpSpPr>
              <p:nvPr/>
            </p:nvGrpSpPr>
            <p:grpSpPr bwMode="auto">
              <a:xfrm>
                <a:off x="3696" y="2016"/>
                <a:ext cx="1344" cy="336"/>
                <a:chOff x="1872" y="1392"/>
                <a:chExt cx="2688" cy="336"/>
              </a:xfrm>
            </p:grpSpPr>
            <p:sp>
              <p:nvSpPr>
                <p:cNvPr id="16452" name="Rectangle 90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3" name="Rectangle 91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4" name="Rectangle 92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5" name="Rectangle 93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6" name="Rectangle 94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5" name="Group 95"/>
              <p:cNvGrpSpPr>
                <a:grpSpLocks/>
              </p:cNvGrpSpPr>
              <p:nvPr/>
            </p:nvGrpSpPr>
            <p:grpSpPr bwMode="auto">
              <a:xfrm>
                <a:off x="3984" y="2592"/>
                <a:ext cx="1344" cy="336"/>
                <a:chOff x="1872" y="1392"/>
                <a:chExt cx="2688" cy="336"/>
              </a:xfrm>
            </p:grpSpPr>
            <p:sp>
              <p:nvSpPr>
                <p:cNvPr id="16447" name="Rectangle 96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8" name="Rectangle 97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9" name="Rectangle 98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0" name="Rectangle 99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1" name="Rectangle 100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6" name="Group 101"/>
              <p:cNvGrpSpPr>
                <a:grpSpLocks/>
              </p:cNvGrpSpPr>
              <p:nvPr/>
            </p:nvGrpSpPr>
            <p:grpSpPr bwMode="auto">
              <a:xfrm>
                <a:off x="1968" y="2592"/>
                <a:ext cx="1344" cy="336"/>
                <a:chOff x="1872" y="1392"/>
                <a:chExt cx="2688" cy="336"/>
              </a:xfrm>
            </p:grpSpPr>
            <p:sp>
              <p:nvSpPr>
                <p:cNvPr id="164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4" name="Rectangle 104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7" name="Group 107"/>
              <p:cNvGrpSpPr>
                <a:grpSpLocks/>
              </p:cNvGrpSpPr>
              <p:nvPr/>
            </p:nvGrpSpPr>
            <p:grpSpPr bwMode="auto">
              <a:xfrm>
                <a:off x="240" y="2592"/>
                <a:ext cx="1344" cy="336"/>
                <a:chOff x="1872" y="1392"/>
                <a:chExt cx="2688" cy="336"/>
              </a:xfrm>
            </p:grpSpPr>
            <p:sp>
              <p:nvSpPr>
                <p:cNvPr id="16437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8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9" name="Rectangle 110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0" name="Rectangle 111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1" name="Rectangle 112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8" name="Group 131"/>
              <p:cNvGrpSpPr>
                <a:grpSpLocks/>
              </p:cNvGrpSpPr>
              <p:nvPr/>
            </p:nvGrpSpPr>
            <p:grpSpPr bwMode="auto">
              <a:xfrm>
                <a:off x="3600" y="3312"/>
                <a:ext cx="1344" cy="336"/>
                <a:chOff x="1872" y="1392"/>
                <a:chExt cx="2688" cy="336"/>
              </a:xfrm>
            </p:grpSpPr>
            <p:sp>
              <p:nvSpPr>
                <p:cNvPr id="16432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3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4" name="Rectangle 134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5" name="Rectangle 135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6" name="Rectangle 136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9" name="Group 143"/>
              <p:cNvGrpSpPr>
                <a:grpSpLocks/>
              </p:cNvGrpSpPr>
              <p:nvPr/>
            </p:nvGrpSpPr>
            <p:grpSpPr bwMode="auto">
              <a:xfrm>
                <a:off x="1152" y="3312"/>
                <a:ext cx="1344" cy="336"/>
                <a:chOff x="1872" y="1392"/>
                <a:chExt cx="2688" cy="336"/>
              </a:xfrm>
            </p:grpSpPr>
            <p:sp>
              <p:nvSpPr>
                <p:cNvPr id="16427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28" name="Rectangle 145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29" name="Rectangle 146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0" name="Rectangle 147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1" name="Rectangle 148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sp>
            <p:nvSpPr>
              <p:cNvPr id="16420" name="Line 149"/>
              <p:cNvSpPr>
                <a:spLocks noChangeShapeType="1"/>
              </p:cNvSpPr>
              <p:nvPr/>
            </p:nvSpPr>
            <p:spPr bwMode="auto">
              <a:xfrm flipH="1">
                <a:off x="1536" y="1680"/>
                <a:ext cx="96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1" name="Line 150"/>
              <p:cNvSpPr>
                <a:spLocks noChangeShapeType="1"/>
              </p:cNvSpPr>
              <p:nvPr/>
            </p:nvSpPr>
            <p:spPr bwMode="auto">
              <a:xfrm>
                <a:off x="2832" y="1680"/>
                <a:ext cx="120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Line 151"/>
              <p:cNvSpPr>
                <a:spLocks noChangeShapeType="1"/>
              </p:cNvSpPr>
              <p:nvPr/>
            </p:nvSpPr>
            <p:spPr bwMode="auto">
              <a:xfrm flipH="1">
                <a:off x="528" y="2256"/>
                <a:ext cx="38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Freeform 153"/>
              <p:cNvSpPr>
                <a:spLocks/>
              </p:cNvSpPr>
              <p:nvPr/>
            </p:nvSpPr>
            <p:spPr bwMode="auto">
              <a:xfrm>
                <a:off x="1296" y="2256"/>
                <a:ext cx="592" cy="960"/>
              </a:xfrm>
              <a:custGeom>
                <a:avLst/>
                <a:gdLst>
                  <a:gd name="T0" fmla="*/ 0 w 592"/>
                  <a:gd name="T1" fmla="*/ 0 h 960"/>
                  <a:gd name="T2" fmla="*/ 528 w 592"/>
                  <a:gd name="T3" fmla="*/ 336 h 960"/>
                  <a:gd name="T4" fmla="*/ 384 w 592"/>
                  <a:gd name="T5" fmla="*/ 960 h 960"/>
                  <a:gd name="T6" fmla="*/ 0 60000 65536"/>
                  <a:gd name="T7" fmla="*/ 0 60000 65536"/>
                  <a:gd name="T8" fmla="*/ 0 60000 65536"/>
                  <a:gd name="T9" fmla="*/ 0 w 592"/>
                  <a:gd name="T10" fmla="*/ 0 h 960"/>
                  <a:gd name="T11" fmla="*/ 592 w 592"/>
                  <a:gd name="T12" fmla="*/ 960 h 9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2" h="960">
                    <a:moveTo>
                      <a:pt x="0" y="0"/>
                    </a:moveTo>
                    <a:cubicBezTo>
                      <a:pt x="232" y="88"/>
                      <a:pt x="464" y="176"/>
                      <a:pt x="528" y="336"/>
                    </a:cubicBezTo>
                    <a:cubicBezTo>
                      <a:pt x="592" y="496"/>
                      <a:pt x="488" y="728"/>
                      <a:pt x="384" y="9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>
                  <a:latin typeface="+mn-lt"/>
                </a:endParaRPr>
              </a:p>
            </p:txBody>
          </p:sp>
          <p:sp>
            <p:nvSpPr>
              <p:cNvPr id="16424" name="Line 154"/>
              <p:cNvSpPr>
                <a:spLocks noChangeShapeType="1"/>
              </p:cNvSpPr>
              <p:nvPr/>
            </p:nvSpPr>
            <p:spPr bwMode="auto">
              <a:xfrm>
                <a:off x="1632" y="2304"/>
                <a:ext cx="86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Line 155"/>
              <p:cNvSpPr>
                <a:spLocks noChangeShapeType="1"/>
              </p:cNvSpPr>
              <p:nvPr/>
            </p:nvSpPr>
            <p:spPr bwMode="auto">
              <a:xfrm flipH="1">
                <a:off x="3744" y="2400"/>
                <a:ext cx="48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6" name="Line 156"/>
              <p:cNvSpPr>
                <a:spLocks noChangeShapeType="1"/>
              </p:cNvSpPr>
              <p:nvPr/>
            </p:nvSpPr>
            <p:spPr bwMode="auto">
              <a:xfrm>
                <a:off x="4128" y="2352"/>
                <a:ext cx="38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1" name="Text Box 158"/>
            <p:cNvSpPr txBox="1">
              <a:spLocks noChangeArrowheads="1"/>
            </p:cNvSpPr>
            <p:nvPr/>
          </p:nvSpPr>
          <p:spPr bwMode="auto">
            <a:xfrm>
              <a:off x="2527" y="1367"/>
              <a:ext cx="255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 dirty="0">
                  <a:latin typeface="+mn-lt"/>
                </a:rPr>
                <a:t>P</a:t>
              </a:r>
            </a:p>
          </p:txBody>
        </p:sp>
        <p:sp>
          <p:nvSpPr>
            <p:cNvPr id="16392" name="Text Box 159"/>
            <p:cNvSpPr txBox="1">
              <a:spLocks noChangeArrowheads="1"/>
            </p:cNvSpPr>
            <p:nvPr/>
          </p:nvSpPr>
          <p:spPr bwMode="auto">
            <a:xfrm>
              <a:off x="2879" y="1391"/>
              <a:ext cx="193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 dirty="0">
                  <a:latin typeface="+mn-lt"/>
                </a:rPr>
                <a:t>W</a:t>
              </a:r>
            </a:p>
          </p:txBody>
        </p:sp>
        <p:sp>
          <p:nvSpPr>
            <p:cNvPr id="16393" name="Text Box 160"/>
            <p:cNvSpPr txBox="1">
              <a:spLocks noChangeArrowheads="1"/>
            </p:cNvSpPr>
            <p:nvPr/>
          </p:nvSpPr>
          <p:spPr bwMode="auto">
            <a:xfrm>
              <a:off x="984" y="1919"/>
              <a:ext cx="278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D</a:t>
              </a:r>
            </a:p>
          </p:txBody>
        </p:sp>
        <p:sp>
          <p:nvSpPr>
            <p:cNvPr id="16394" name="Text Box 161"/>
            <p:cNvSpPr txBox="1">
              <a:spLocks noChangeArrowheads="1"/>
            </p:cNvSpPr>
            <p:nvPr/>
          </p:nvSpPr>
          <p:spPr bwMode="auto">
            <a:xfrm>
              <a:off x="1392" y="1919"/>
              <a:ext cx="144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M</a:t>
              </a:r>
            </a:p>
          </p:txBody>
        </p:sp>
        <p:sp>
          <p:nvSpPr>
            <p:cNvPr id="16395" name="Text Box 162"/>
            <p:cNvSpPr txBox="1">
              <a:spLocks noChangeArrowheads="1"/>
            </p:cNvSpPr>
            <p:nvPr/>
          </p:nvSpPr>
          <p:spPr bwMode="auto">
            <a:xfrm>
              <a:off x="1664" y="1919"/>
              <a:ext cx="255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P</a:t>
              </a:r>
            </a:p>
          </p:txBody>
        </p:sp>
        <p:sp>
          <p:nvSpPr>
            <p:cNvPr id="16396" name="Text Box 163"/>
            <p:cNvSpPr txBox="1">
              <a:spLocks noChangeArrowheads="1"/>
            </p:cNvSpPr>
            <p:nvPr/>
          </p:nvSpPr>
          <p:spPr bwMode="auto">
            <a:xfrm>
              <a:off x="3821" y="2016"/>
              <a:ext cx="249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T</a:t>
              </a:r>
            </a:p>
          </p:txBody>
        </p:sp>
        <p:sp>
          <p:nvSpPr>
            <p:cNvPr id="16397" name="Text Box 166"/>
            <p:cNvSpPr txBox="1">
              <a:spLocks noChangeArrowheads="1"/>
            </p:cNvSpPr>
            <p:nvPr/>
          </p:nvSpPr>
          <p:spPr bwMode="auto">
            <a:xfrm>
              <a:off x="4176" y="2016"/>
              <a:ext cx="191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 dirty="0">
                  <a:latin typeface="+mn-lt"/>
                </a:rPr>
                <a:t>W</a:t>
              </a:r>
            </a:p>
          </p:txBody>
        </p:sp>
        <p:sp>
          <p:nvSpPr>
            <p:cNvPr id="16398" name="Text Box 167"/>
            <p:cNvSpPr txBox="1">
              <a:spLocks noChangeArrowheads="1"/>
            </p:cNvSpPr>
            <p:nvPr/>
          </p:nvSpPr>
          <p:spPr bwMode="auto">
            <a:xfrm>
              <a:off x="361" y="2592"/>
              <a:ext cx="270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A</a:t>
              </a:r>
            </a:p>
          </p:txBody>
        </p:sp>
        <p:sp>
          <p:nvSpPr>
            <p:cNvPr id="16399" name="Text Box 168"/>
            <p:cNvSpPr txBox="1">
              <a:spLocks noChangeArrowheads="1"/>
            </p:cNvSpPr>
            <p:nvPr/>
          </p:nvSpPr>
          <p:spPr bwMode="auto">
            <a:xfrm>
              <a:off x="685" y="2615"/>
              <a:ext cx="261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B</a:t>
              </a:r>
            </a:p>
          </p:txBody>
        </p:sp>
        <p:sp>
          <p:nvSpPr>
            <p:cNvPr id="16400" name="Text Box 169"/>
            <p:cNvSpPr txBox="1">
              <a:spLocks noChangeArrowheads="1"/>
            </p:cNvSpPr>
            <p:nvPr/>
          </p:nvSpPr>
          <p:spPr bwMode="auto">
            <a:xfrm>
              <a:off x="1024" y="2615"/>
              <a:ext cx="259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C</a:t>
              </a:r>
            </a:p>
          </p:txBody>
        </p:sp>
        <p:sp>
          <p:nvSpPr>
            <p:cNvPr id="16401" name="Text Box 170"/>
            <p:cNvSpPr txBox="1">
              <a:spLocks noChangeArrowheads="1"/>
            </p:cNvSpPr>
            <p:nvPr/>
          </p:nvSpPr>
          <p:spPr bwMode="auto">
            <a:xfrm>
              <a:off x="1349" y="2615"/>
              <a:ext cx="278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D</a:t>
              </a:r>
            </a:p>
          </p:txBody>
        </p:sp>
        <p:sp>
          <p:nvSpPr>
            <p:cNvPr id="16402" name="Text Box 171"/>
            <p:cNvSpPr txBox="1">
              <a:spLocks noChangeArrowheads="1"/>
            </p:cNvSpPr>
            <p:nvPr/>
          </p:nvSpPr>
          <p:spPr bwMode="auto">
            <a:xfrm>
              <a:off x="1276" y="3360"/>
              <a:ext cx="282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G</a:t>
              </a:r>
            </a:p>
          </p:txBody>
        </p:sp>
        <p:sp>
          <p:nvSpPr>
            <p:cNvPr id="16403" name="Text Box 172"/>
            <p:cNvSpPr txBox="1">
              <a:spLocks noChangeArrowheads="1"/>
            </p:cNvSpPr>
            <p:nvPr/>
          </p:nvSpPr>
          <p:spPr bwMode="auto">
            <a:xfrm>
              <a:off x="1660" y="3311"/>
              <a:ext cx="200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I</a:t>
              </a:r>
            </a:p>
          </p:txBody>
        </p:sp>
        <p:sp>
          <p:nvSpPr>
            <p:cNvPr id="16404" name="Text Box 173"/>
            <p:cNvSpPr txBox="1">
              <a:spLocks noChangeArrowheads="1"/>
            </p:cNvSpPr>
            <p:nvPr/>
          </p:nvSpPr>
          <p:spPr bwMode="auto">
            <a:xfrm>
              <a:off x="1927" y="3311"/>
              <a:ext cx="333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M</a:t>
              </a:r>
            </a:p>
          </p:txBody>
        </p:sp>
        <p:sp>
          <p:nvSpPr>
            <p:cNvPr id="16405" name="Text Box 174"/>
            <p:cNvSpPr txBox="1">
              <a:spLocks noChangeArrowheads="1"/>
            </p:cNvSpPr>
            <p:nvPr/>
          </p:nvSpPr>
          <p:spPr bwMode="auto">
            <a:xfrm>
              <a:off x="2085" y="2594"/>
              <a:ext cx="285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N</a:t>
              </a:r>
            </a:p>
          </p:txBody>
        </p:sp>
        <p:sp>
          <p:nvSpPr>
            <p:cNvPr id="16406" name="Text Box 175"/>
            <p:cNvSpPr txBox="1">
              <a:spLocks noChangeArrowheads="1"/>
            </p:cNvSpPr>
            <p:nvPr/>
          </p:nvSpPr>
          <p:spPr bwMode="auto">
            <a:xfrm>
              <a:off x="2432" y="2594"/>
              <a:ext cx="255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P</a:t>
              </a:r>
            </a:p>
          </p:txBody>
        </p:sp>
        <p:sp>
          <p:nvSpPr>
            <p:cNvPr id="16407" name="Text Box 176"/>
            <p:cNvSpPr txBox="1">
              <a:spLocks noChangeArrowheads="1"/>
            </p:cNvSpPr>
            <p:nvPr/>
          </p:nvSpPr>
          <p:spPr bwMode="auto">
            <a:xfrm>
              <a:off x="4082" y="2614"/>
              <a:ext cx="28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U</a:t>
              </a:r>
            </a:p>
          </p:txBody>
        </p:sp>
        <p:sp>
          <p:nvSpPr>
            <p:cNvPr id="16408" name="Text Box 177"/>
            <p:cNvSpPr txBox="1">
              <a:spLocks noChangeArrowheads="1"/>
            </p:cNvSpPr>
            <p:nvPr/>
          </p:nvSpPr>
          <p:spPr bwMode="auto">
            <a:xfrm>
              <a:off x="4422" y="2640"/>
              <a:ext cx="351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W</a:t>
              </a:r>
            </a:p>
          </p:txBody>
        </p:sp>
        <p:sp>
          <p:nvSpPr>
            <p:cNvPr id="16409" name="Text Box 178"/>
            <p:cNvSpPr txBox="1">
              <a:spLocks noChangeArrowheads="1"/>
            </p:cNvSpPr>
            <p:nvPr/>
          </p:nvSpPr>
          <p:spPr bwMode="auto">
            <a:xfrm>
              <a:off x="3710" y="3336"/>
              <a:ext cx="261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R</a:t>
              </a:r>
            </a:p>
          </p:txBody>
        </p:sp>
        <p:sp>
          <p:nvSpPr>
            <p:cNvPr id="16410" name="Text Box 179"/>
            <p:cNvSpPr txBox="1">
              <a:spLocks noChangeArrowheads="1"/>
            </p:cNvSpPr>
            <p:nvPr/>
          </p:nvSpPr>
          <p:spPr bwMode="auto">
            <a:xfrm>
              <a:off x="4057" y="3336"/>
              <a:ext cx="242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S</a:t>
              </a:r>
            </a:p>
          </p:txBody>
        </p:sp>
        <p:sp>
          <p:nvSpPr>
            <p:cNvPr id="16411" name="Text Box 180"/>
            <p:cNvSpPr txBox="1">
              <a:spLocks noChangeArrowheads="1"/>
            </p:cNvSpPr>
            <p:nvPr/>
          </p:nvSpPr>
          <p:spPr bwMode="auto">
            <a:xfrm>
              <a:off x="4388" y="3336"/>
              <a:ext cx="249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T</a:t>
              </a:r>
            </a:p>
          </p:txBody>
        </p:sp>
      </p:grpSp>
      <p:sp>
        <p:nvSpPr>
          <p:cNvPr id="16389" name="Text Box 182"/>
          <p:cNvSpPr txBox="1">
            <a:spLocks noChangeArrowheads="1"/>
          </p:cNvSpPr>
          <p:nvPr/>
        </p:nvSpPr>
        <p:spPr bwMode="auto">
          <a:xfrm>
            <a:off x="2640013" y="4787900"/>
            <a:ext cx="69135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90000"/>
              </a:lnSpc>
            </a:pPr>
            <a:r>
              <a:rPr lang="en-US" sz="2000" b="1" i="1" u="sng" dirty="0">
                <a:latin typeface="Times New Roman" panose="02020603050405020304" pitchFamily="18" charset="0"/>
              </a:rPr>
              <a:t>Note:</a:t>
            </a:r>
            <a:r>
              <a:rPr lang="en-US" sz="2000" dirty="0">
                <a:latin typeface="Times New Roman" panose="02020603050405020304" pitchFamily="18" charset="0"/>
              </a:rPr>
              <a:t> references to actual record only occur in the leaf nodes.</a:t>
            </a:r>
          </a:p>
          <a:p>
            <a:pPr algn="ctr" rtl="0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</a:rPr>
              <a:t>The interior nodes are only higher level indexes (this is why</a:t>
            </a:r>
          </a:p>
          <a:p>
            <a:pPr algn="ctr" rtl="0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</a:rPr>
              <a:t>there are duplications in the tree)</a:t>
            </a:r>
          </a:p>
        </p:txBody>
      </p:sp>
    </p:spTree>
    <p:extLst>
      <p:ext uri="{BB962C8B-B14F-4D97-AF65-F5344CB8AC3E}">
        <p14:creationId xmlns:p14="http://schemas.microsoft.com/office/powerpoint/2010/main" val="42700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Vahidipour</a:t>
            </a:r>
          </a:p>
        </p:txBody>
      </p:sp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F6B84F-D7E4-4D78-9687-C9A892C29BBC}" type="slidenum">
              <a:rPr lang="ar-SA"/>
              <a:pPr eaLnBrk="1" hangingPunct="1"/>
              <a:t>17</a:t>
            </a:fld>
            <a:endParaRPr lang="en-GB"/>
          </a:p>
        </p:txBody>
      </p:sp>
      <p:sp>
        <p:nvSpPr>
          <p:cNvPr id="22528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جستجو در درخت </a:t>
            </a:r>
            <a:r>
              <a:rPr lang="en-GB" dirty="0">
                <a:cs typeface="B Titr" panose="00000700000000000000" pitchFamily="2" charset="-78"/>
              </a:rPr>
              <a:t>B</a:t>
            </a:r>
            <a:endParaRPr lang="en-US" dirty="0">
              <a:cs typeface="B Titr" panose="00000700000000000000" pitchFamily="2" charset="-78"/>
            </a:endParaRPr>
          </a:p>
        </p:txBody>
      </p:sp>
      <p:grpSp>
        <p:nvGrpSpPr>
          <p:cNvPr id="17413" name="Group 82"/>
          <p:cNvGrpSpPr>
            <a:grpSpLocks/>
          </p:cNvGrpSpPr>
          <p:nvPr/>
        </p:nvGrpSpPr>
        <p:grpSpPr bwMode="auto">
          <a:xfrm>
            <a:off x="1009935" y="1858963"/>
            <a:ext cx="9949217" cy="2649538"/>
            <a:chOff x="793" y="1570"/>
            <a:chExt cx="3803" cy="1669"/>
          </a:xfrm>
        </p:grpSpPr>
        <p:grpSp>
          <p:nvGrpSpPr>
            <p:cNvPr id="17415" name="Group 4"/>
            <p:cNvGrpSpPr>
              <a:grpSpLocks/>
            </p:cNvGrpSpPr>
            <p:nvPr/>
          </p:nvGrpSpPr>
          <p:grpSpPr bwMode="auto">
            <a:xfrm>
              <a:off x="793" y="1570"/>
              <a:ext cx="3803" cy="1662"/>
              <a:chOff x="240" y="1344"/>
              <a:chExt cx="5088" cy="2304"/>
            </a:xfrm>
          </p:grpSpPr>
          <p:grpSp>
            <p:nvGrpSpPr>
              <p:cNvPr id="17437" name="Group 5"/>
              <p:cNvGrpSpPr>
                <a:grpSpLocks/>
              </p:cNvGrpSpPr>
              <p:nvPr/>
            </p:nvGrpSpPr>
            <p:grpSpPr bwMode="auto">
              <a:xfrm>
                <a:off x="2400" y="1344"/>
                <a:ext cx="1344" cy="336"/>
                <a:chOff x="1872" y="1392"/>
                <a:chExt cx="2688" cy="336"/>
              </a:xfrm>
            </p:grpSpPr>
            <p:sp>
              <p:nvSpPr>
                <p:cNvPr id="17487" name="Rectangle 6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8" name="Rectangle 7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9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90" name="Rectangle 9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91" name="Rectangle 10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38" name="Group 11"/>
              <p:cNvGrpSpPr>
                <a:grpSpLocks/>
              </p:cNvGrpSpPr>
              <p:nvPr/>
            </p:nvGrpSpPr>
            <p:grpSpPr bwMode="auto">
              <a:xfrm>
                <a:off x="864" y="1920"/>
                <a:ext cx="1344" cy="336"/>
                <a:chOff x="1872" y="1392"/>
                <a:chExt cx="2688" cy="336"/>
              </a:xfrm>
            </p:grpSpPr>
            <p:sp>
              <p:nvSpPr>
                <p:cNvPr id="17482" name="Rectangle 12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3" name="Rectangle 13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4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5" name="Rectangle 15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6" name="Rectangle 16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39" name="Group 17"/>
              <p:cNvGrpSpPr>
                <a:grpSpLocks/>
              </p:cNvGrpSpPr>
              <p:nvPr/>
            </p:nvGrpSpPr>
            <p:grpSpPr bwMode="auto">
              <a:xfrm>
                <a:off x="3696" y="2016"/>
                <a:ext cx="1344" cy="336"/>
                <a:chOff x="1872" y="1392"/>
                <a:chExt cx="2688" cy="336"/>
              </a:xfrm>
            </p:grpSpPr>
            <p:sp>
              <p:nvSpPr>
                <p:cNvPr id="17477" name="Rectangle 18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8" name="Rectangle 19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9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0" name="Rectangle 21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1" name="Rectangle 22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40" name="Group 23"/>
              <p:cNvGrpSpPr>
                <a:grpSpLocks/>
              </p:cNvGrpSpPr>
              <p:nvPr/>
            </p:nvGrpSpPr>
            <p:grpSpPr bwMode="auto">
              <a:xfrm>
                <a:off x="3984" y="2592"/>
                <a:ext cx="1344" cy="336"/>
                <a:chOff x="1872" y="1392"/>
                <a:chExt cx="2688" cy="336"/>
              </a:xfrm>
            </p:grpSpPr>
            <p:sp>
              <p:nvSpPr>
                <p:cNvPr id="17472" name="Rectangle 24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3" name="Rectangle 25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4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6" name="Rectangle 28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41" name="Group 29"/>
              <p:cNvGrpSpPr>
                <a:grpSpLocks/>
              </p:cNvGrpSpPr>
              <p:nvPr/>
            </p:nvGrpSpPr>
            <p:grpSpPr bwMode="auto">
              <a:xfrm>
                <a:off x="1968" y="2592"/>
                <a:ext cx="1344" cy="336"/>
                <a:chOff x="1872" y="1392"/>
                <a:chExt cx="2688" cy="336"/>
              </a:xfrm>
            </p:grpSpPr>
            <p:sp>
              <p:nvSpPr>
                <p:cNvPr id="17467" name="Rectangle 30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8" name="Rectangle 31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9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0" name="Rectangle 33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1" name="Rectangle 34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42" name="Group 35"/>
              <p:cNvGrpSpPr>
                <a:grpSpLocks/>
              </p:cNvGrpSpPr>
              <p:nvPr/>
            </p:nvGrpSpPr>
            <p:grpSpPr bwMode="auto">
              <a:xfrm>
                <a:off x="240" y="2592"/>
                <a:ext cx="1344" cy="336"/>
                <a:chOff x="1872" y="1392"/>
                <a:chExt cx="2688" cy="336"/>
              </a:xfrm>
            </p:grpSpPr>
            <p:sp>
              <p:nvSpPr>
                <p:cNvPr id="17462" name="Rectangle 36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3" name="Rectangle 37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4" name="Rectangle 38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5" name="Rectangle 39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6" name="Rectangle 40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43" name="Group 41"/>
              <p:cNvGrpSpPr>
                <a:grpSpLocks/>
              </p:cNvGrpSpPr>
              <p:nvPr/>
            </p:nvGrpSpPr>
            <p:grpSpPr bwMode="auto">
              <a:xfrm>
                <a:off x="3600" y="3312"/>
                <a:ext cx="1344" cy="336"/>
                <a:chOff x="1872" y="1392"/>
                <a:chExt cx="2688" cy="336"/>
              </a:xfrm>
            </p:grpSpPr>
            <p:sp>
              <p:nvSpPr>
                <p:cNvPr id="17457" name="Rectangle 42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58" name="Rectangle 43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59" name="Rectangle 44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0" name="Rectangle 45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1" name="Rectangle 46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44" name="Group 47"/>
              <p:cNvGrpSpPr>
                <a:grpSpLocks/>
              </p:cNvGrpSpPr>
              <p:nvPr/>
            </p:nvGrpSpPr>
            <p:grpSpPr bwMode="auto">
              <a:xfrm>
                <a:off x="1152" y="3312"/>
                <a:ext cx="1344" cy="336"/>
                <a:chOff x="1872" y="1392"/>
                <a:chExt cx="2688" cy="336"/>
              </a:xfrm>
            </p:grpSpPr>
            <p:sp>
              <p:nvSpPr>
                <p:cNvPr id="17452" name="Rectangle 48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53" name="Rectangle 49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54" name="Rectangle 50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55" name="Rectangle 51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56" name="Rectangle 52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sp>
            <p:nvSpPr>
              <p:cNvPr id="17445" name="Line 53"/>
              <p:cNvSpPr>
                <a:spLocks noChangeShapeType="1"/>
              </p:cNvSpPr>
              <p:nvPr/>
            </p:nvSpPr>
            <p:spPr bwMode="auto">
              <a:xfrm flipH="1">
                <a:off x="1536" y="1680"/>
                <a:ext cx="96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6" name="Line 54"/>
              <p:cNvSpPr>
                <a:spLocks noChangeShapeType="1"/>
              </p:cNvSpPr>
              <p:nvPr/>
            </p:nvSpPr>
            <p:spPr bwMode="auto">
              <a:xfrm>
                <a:off x="2832" y="1680"/>
                <a:ext cx="120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Line 55"/>
              <p:cNvSpPr>
                <a:spLocks noChangeShapeType="1"/>
              </p:cNvSpPr>
              <p:nvPr/>
            </p:nvSpPr>
            <p:spPr bwMode="auto">
              <a:xfrm flipH="1">
                <a:off x="528" y="2256"/>
                <a:ext cx="38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Freeform 56"/>
              <p:cNvSpPr>
                <a:spLocks/>
              </p:cNvSpPr>
              <p:nvPr/>
            </p:nvSpPr>
            <p:spPr bwMode="auto">
              <a:xfrm>
                <a:off x="1296" y="2256"/>
                <a:ext cx="592" cy="960"/>
              </a:xfrm>
              <a:custGeom>
                <a:avLst/>
                <a:gdLst>
                  <a:gd name="T0" fmla="*/ 0 w 592"/>
                  <a:gd name="T1" fmla="*/ 0 h 960"/>
                  <a:gd name="T2" fmla="*/ 528 w 592"/>
                  <a:gd name="T3" fmla="*/ 336 h 960"/>
                  <a:gd name="T4" fmla="*/ 384 w 592"/>
                  <a:gd name="T5" fmla="*/ 960 h 960"/>
                  <a:gd name="T6" fmla="*/ 0 60000 65536"/>
                  <a:gd name="T7" fmla="*/ 0 60000 65536"/>
                  <a:gd name="T8" fmla="*/ 0 60000 65536"/>
                  <a:gd name="T9" fmla="*/ 0 w 592"/>
                  <a:gd name="T10" fmla="*/ 0 h 960"/>
                  <a:gd name="T11" fmla="*/ 592 w 592"/>
                  <a:gd name="T12" fmla="*/ 960 h 9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2" h="960">
                    <a:moveTo>
                      <a:pt x="0" y="0"/>
                    </a:moveTo>
                    <a:cubicBezTo>
                      <a:pt x="232" y="88"/>
                      <a:pt x="464" y="176"/>
                      <a:pt x="528" y="336"/>
                    </a:cubicBezTo>
                    <a:cubicBezTo>
                      <a:pt x="592" y="496"/>
                      <a:pt x="488" y="728"/>
                      <a:pt x="384" y="9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17449" name="Line 57"/>
              <p:cNvSpPr>
                <a:spLocks noChangeShapeType="1"/>
              </p:cNvSpPr>
              <p:nvPr/>
            </p:nvSpPr>
            <p:spPr bwMode="auto">
              <a:xfrm>
                <a:off x="1632" y="2304"/>
                <a:ext cx="86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Line 58"/>
              <p:cNvSpPr>
                <a:spLocks noChangeShapeType="1"/>
              </p:cNvSpPr>
              <p:nvPr/>
            </p:nvSpPr>
            <p:spPr bwMode="auto">
              <a:xfrm flipH="1">
                <a:off x="3744" y="2400"/>
                <a:ext cx="48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Line 59"/>
              <p:cNvSpPr>
                <a:spLocks noChangeShapeType="1"/>
              </p:cNvSpPr>
              <p:nvPr/>
            </p:nvSpPr>
            <p:spPr bwMode="auto">
              <a:xfrm>
                <a:off x="4128" y="2352"/>
                <a:ext cx="38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6" name="Text Box 60"/>
            <p:cNvSpPr txBox="1">
              <a:spLocks noChangeArrowheads="1"/>
            </p:cNvSpPr>
            <p:nvPr/>
          </p:nvSpPr>
          <p:spPr bwMode="auto">
            <a:xfrm>
              <a:off x="2510" y="1590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P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17" name="Text Box 61"/>
            <p:cNvSpPr txBox="1">
              <a:spLocks noChangeArrowheads="1"/>
            </p:cNvSpPr>
            <p:nvPr/>
          </p:nvSpPr>
          <p:spPr bwMode="auto">
            <a:xfrm>
              <a:off x="2761" y="1602"/>
              <a:ext cx="1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 dirty="0">
                  <a:latin typeface="Helvetica-Narrow" pitchFamily="34" charset="0"/>
                </a:rPr>
                <a:t>W</a:t>
              </a:r>
              <a:endParaRPr lang="en-US" sz="2400" dirty="0">
                <a:latin typeface="Helvetica-Narrow" pitchFamily="34" charset="0"/>
              </a:endParaRPr>
            </a:p>
          </p:txBody>
        </p:sp>
        <p:sp>
          <p:nvSpPr>
            <p:cNvPr id="17418" name="Text Box 62"/>
            <p:cNvSpPr txBox="1">
              <a:spLocks noChangeArrowheads="1"/>
            </p:cNvSpPr>
            <p:nvPr/>
          </p:nvSpPr>
          <p:spPr bwMode="auto">
            <a:xfrm>
              <a:off x="1345" y="2001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D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19" name="Text Box 63"/>
            <p:cNvSpPr txBox="1">
              <a:spLocks noChangeArrowheads="1"/>
            </p:cNvSpPr>
            <p:nvPr/>
          </p:nvSpPr>
          <p:spPr bwMode="auto">
            <a:xfrm>
              <a:off x="1615" y="2012"/>
              <a:ext cx="1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 dirty="0">
                  <a:latin typeface="Helvetica-Narrow" pitchFamily="34" charset="0"/>
                </a:rPr>
                <a:t>M</a:t>
              </a:r>
              <a:endParaRPr lang="en-US" sz="2400" dirty="0">
                <a:latin typeface="Helvetica-Narrow" pitchFamily="34" charset="0"/>
              </a:endParaRPr>
            </a:p>
          </p:txBody>
        </p:sp>
        <p:sp>
          <p:nvSpPr>
            <p:cNvPr id="17420" name="Text Box 64"/>
            <p:cNvSpPr txBox="1">
              <a:spLocks noChangeArrowheads="1"/>
            </p:cNvSpPr>
            <p:nvPr/>
          </p:nvSpPr>
          <p:spPr bwMode="auto">
            <a:xfrm>
              <a:off x="1854" y="2017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P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1" name="Text Box 65"/>
            <p:cNvSpPr txBox="1">
              <a:spLocks noChangeArrowheads="1"/>
            </p:cNvSpPr>
            <p:nvPr/>
          </p:nvSpPr>
          <p:spPr bwMode="auto">
            <a:xfrm>
              <a:off x="3452" y="2079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T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2" name="Text Box 66"/>
            <p:cNvSpPr txBox="1">
              <a:spLocks noChangeArrowheads="1"/>
            </p:cNvSpPr>
            <p:nvPr/>
          </p:nvSpPr>
          <p:spPr bwMode="auto">
            <a:xfrm>
              <a:off x="3724" y="2071"/>
              <a:ext cx="1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 dirty="0">
                  <a:latin typeface="Helvetica-Narrow" pitchFamily="34" charset="0"/>
                </a:rPr>
                <a:t>W</a:t>
              </a:r>
              <a:endParaRPr lang="en-US" sz="2400" dirty="0">
                <a:latin typeface="Helvetica-Narrow" pitchFamily="34" charset="0"/>
              </a:endParaRPr>
            </a:p>
          </p:txBody>
        </p:sp>
        <p:sp>
          <p:nvSpPr>
            <p:cNvPr id="17423" name="Text Box 67"/>
            <p:cNvSpPr txBox="1">
              <a:spLocks noChangeArrowheads="1"/>
            </p:cNvSpPr>
            <p:nvPr/>
          </p:nvSpPr>
          <p:spPr bwMode="auto">
            <a:xfrm>
              <a:off x="871" y="2482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A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4" name="Text Box 68"/>
            <p:cNvSpPr txBox="1">
              <a:spLocks noChangeArrowheads="1"/>
            </p:cNvSpPr>
            <p:nvPr/>
          </p:nvSpPr>
          <p:spPr bwMode="auto">
            <a:xfrm>
              <a:off x="1147" y="2482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B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5" name="Text Box 69"/>
            <p:cNvSpPr txBox="1">
              <a:spLocks noChangeArrowheads="1"/>
            </p:cNvSpPr>
            <p:nvPr/>
          </p:nvSpPr>
          <p:spPr bwMode="auto">
            <a:xfrm>
              <a:off x="1375" y="248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C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6" name="Text Box 70"/>
            <p:cNvSpPr txBox="1">
              <a:spLocks noChangeArrowheads="1"/>
            </p:cNvSpPr>
            <p:nvPr/>
          </p:nvSpPr>
          <p:spPr bwMode="auto">
            <a:xfrm>
              <a:off x="1627" y="248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D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7" name="Text Box 71"/>
            <p:cNvSpPr txBox="1">
              <a:spLocks noChangeArrowheads="1"/>
            </p:cNvSpPr>
            <p:nvPr/>
          </p:nvSpPr>
          <p:spPr bwMode="auto">
            <a:xfrm>
              <a:off x="1548" y="2990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G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8" name="Text Box 72"/>
            <p:cNvSpPr txBox="1">
              <a:spLocks noChangeArrowheads="1"/>
            </p:cNvSpPr>
            <p:nvPr/>
          </p:nvSpPr>
          <p:spPr bwMode="auto">
            <a:xfrm>
              <a:off x="1827" y="2982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I</a:t>
              </a:r>
              <a:endParaRPr lang="en-US">
                <a:latin typeface="Helvetica-Narrow" pitchFamily="34" charset="0"/>
              </a:endParaRPr>
            </a:p>
          </p:txBody>
        </p:sp>
        <p:sp>
          <p:nvSpPr>
            <p:cNvPr id="17429" name="Text Box 73"/>
            <p:cNvSpPr txBox="1">
              <a:spLocks noChangeArrowheads="1"/>
            </p:cNvSpPr>
            <p:nvPr/>
          </p:nvSpPr>
          <p:spPr bwMode="auto">
            <a:xfrm>
              <a:off x="2045" y="2991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M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0" name="Text Box 74"/>
            <p:cNvSpPr txBox="1">
              <a:spLocks noChangeArrowheads="1"/>
            </p:cNvSpPr>
            <p:nvPr/>
          </p:nvSpPr>
          <p:spPr bwMode="auto">
            <a:xfrm>
              <a:off x="2169" y="248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N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1" name="Text Box 75"/>
            <p:cNvSpPr txBox="1">
              <a:spLocks noChangeArrowheads="1"/>
            </p:cNvSpPr>
            <p:nvPr/>
          </p:nvSpPr>
          <p:spPr bwMode="auto">
            <a:xfrm>
              <a:off x="2429" y="2482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P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2" name="Text Box 76"/>
            <p:cNvSpPr txBox="1">
              <a:spLocks noChangeArrowheads="1"/>
            </p:cNvSpPr>
            <p:nvPr/>
          </p:nvSpPr>
          <p:spPr bwMode="auto">
            <a:xfrm>
              <a:off x="3678" y="2481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U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3" name="Text Box 77"/>
            <p:cNvSpPr txBox="1">
              <a:spLocks noChangeArrowheads="1"/>
            </p:cNvSpPr>
            <p:nvPr/>
          </p:nvSpPr>
          <p:spPr bwMode="auto">
            <a:xfrm>
              <a:off x="3912" y="2482"/>
              <a:ext cx="2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W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4" name="Text Box 78"/>
            <p:cNvSpPr txBox="1">
              <a:spLocks noChangeArrowheads="1"/>
            </p:cNvSpPr>
            <p:nvPr/>
          </p:nvSpPr>
          <p:spPr bwMode="auto">
            <a:xfrm>
              <a:off x="3390" y="3019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R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5" name="Text Box 79"/>
            <p:cNvSpPr txBox="1">
              <a:spLocks noChangeArrowheads="1"/>
            </p:cNvSpPr>
            <p:nvPr/>
          </p:nvSpPr>
          <p:spPr bwMode="auto">
            <a:xfrm>
              <a:off x="3633" y="3027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S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6" name="Text Box 80"/>
            <p:cNvSpPr txBox="1">
              <a:spLocks noChangeArrowheads="1"/>
            </p:cNvSpPr>
            <p:nvPr/>
          </p:nvSpPr>
          <p:spPr bwMode="auto">
            <a:xfrm>
              <a:off x="3905" y="3027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T</a:t>
              </a:r>
              <a:endParaRPr lang="en-US" sz="2400">
                <a:latin typeface="Helvetica-Narrow" pitchFamily="34" charset="0"/>
              </a:endParaRPr>
            </a:p>
          </p:txBody>
        </p:sp>
      </p:grpSp>
      <p:sp>
        <p:nvSpPr>
          <p:cNvPr id="17414" name="Text Box 81"/>
          <p:cNvSpPr txBox="1">
            <a:spLocks noChangeArrowheads="1"/>
          </p:cNvSpPr>
          <p:nvPr/>
        </p:nvSpPr>
        <p:spPr bwMode="auto">
          <a:xfrm>
            <a:off x="3669809" y="5219690"/>
            <a:ext cx="49557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Look for L</a:t>
            </a:r>
          </a:p>
          <a:p>
            <a:pPr rtl="0"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Look for S</a:t>
            </a:r>
          </a:p>
        </p:txBody>
      </p:sp>
    </p:spTree>
    <p:extLst>
      <p:ext uri="{BB962C8B-B14F-4D97-AF65-F5344CB8AC3E}">
        <p14:creationId xmlns:p14="http://schemas.microsoft.com/office/powerpoint/2010/main" val="86430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مراحل درج کردن</a:t>
            </a:r>
            <a:endParaRPr lang="en-GB" dirty="0">
              <a:cs typeface="B Titr" panose="00000700000000000000" pitchFamily="2" charset="-78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133601"/>
            <a:ext cx="8686800" cy="4530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/>
              <a:t>جستجو تا سطح برگ با استفاده از متد </a:t>
            </a:r>
            <a:r>
              <a:rPr lang="en-US" dirty="0" smtClean="0"/>
              <a:t>FINDLEAF</a:t>
            </a:r>
            <a:r>
              <a:rPr lang="fa-IR" dirty="0" smtClean="0"/>
              <a:t> قبل از تکرار.</a:t>
            </a:r>
          </a:p>
          <a:p>
            <a:pPr algn="r" rtl="1" eaLnBrk="1" hangingPunct="1">
              <a:defRPr/>
            </a:pPr>
            <a:r>
              <a:rPr lang="fa-IR" dirty="0" smtClean="0"/>
              <a:t>درج تشخیص سرریز و تقسیم کردن در مسیر رو به بالا.</a:t>
            </a:r>
          </a:p>
          <a:p>
            <a:pPr algn="r" rtl="1" eaLnBrk="1" hangingPunct="1">
              <a:defRPr/>
            </a:pPr>
            <a:r>
              <a:rPr lang="fa-IR" dirty="0" smtClean="0"/>
              <a:t>ایجاد یک ریشه جدید، در صورتی که ریشه فعلی تقسیم شده است.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037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866031-B5E1-496D-A944-74F0033F7630}" type="slidenum">
              <a:rPr lang="ar-SA"/>
              <a:pPr eaLnBrk="1" hangingPunct="1"/>
              <a:t>19</a:t>
            </a:fld>
            <a:endParaRPr lang="en-GB"/>
          </a:p>
        </p:txBody>
      </p:sp>
      <p:sp>
        <p:nvSpPr>
          <p:cNvPr id="256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dirty="0">
                <a:cs typeface="B Titr" panose="00000700000000000000" pitchFamily="2" charset="-78"/>
              </a:rPr>
              <a:t>مثال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838200" y="1822591"/>
            <a:ext cx="5472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/>
              <a:t>a) Insert of </a:t>
            </a:r>
            <a:r>
              <a:rPr lang="en-US" sz="2000" b="1" i="1" dirty="0"/>
              <a:t>C, S, D, T</a:t>
            </a:r>
            <a:r>
              <a:rPr lang="en-US" sz="2000" b="1" dirty="0"/>
              <a:t> into the initial node.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56" y="1818730"/>
            <a:ext cx="23764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765175" y="3039268"/>
            <a:ext cx="323361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/>
              <a:t>b) Insertion of </a:t>
            </a:r>
            <a:r>
              <a:rPr lang="en-US" sz="2000" b="1" i="1" dirty="0"/>
              <a:t>A</a:t>
            </a:r>
          </a:p>
        </p:txBody>
      </p:sp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4" y="3222624"/>
            <a:ext cx="6045959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579935" y="5354378"/>
            <a:ext cx="438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/>
              <a:t>c) Insertions of </a:t>
            </a:r>
            <a:r>
              <a:rPr lang="en-US" sz="2000" b="1" i="1" dirty="0"/>
              <a:t>M</a:t>
            </a:r>
            <a:r>
              <a:rPr lang="en-US" sz="2000" b="1" dirty="0"/>
              <a:t> and </a:t>
            </a:r>
            <a:r>
              <a:rPr lang="en-US" sz="2000" b="1" i="1" dirty="0"/>
              <a:t>P ?</a:t>
            </a:r>
          </a:p>
        </p:txBody>
      </p:sp>
    </p:spTree>
    <p:extLst>
      <p:ext uri="{BB962C8B-B14F-4D97-AF65-F5344CB8AC3E}">
        <p14:creationId xmlns:p14="http://schemas.microsoft.com/office/powerpoint/2010/main" val="225274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dirty="0">
                <a:cs typeface="B Titr" panose="00000700000000000000" pitchFamily="2" charset="-78"/>
              </a:rPr>
              <a:t>نکته</a:t>
            </a:r>
            <a:endParaRPr lang="en-GB" dirty="0">
              <a:cs typeface="B Titr" panose="00000700000000000000" pitchFamily="2" charset="-78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5594" y="2327276"/>
            <a:ext cx="9253182" cy="3022646"/>
          </a:xfrm>
        </p:spPr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dirty="0" smtClean="0"/>
              <a:t>مشکل اصلی نگه داشتن شاخص در حافظه جانبی این است که دسترسی به حافظه جانبی کند است</a:t>
            </a:r>
          </a:p>
          <a:p>
            <a:pPr algn="r" rtl="1" eaLnBrk="1" hangingPunct="1">
              <a:defRPr/>
            </a:pPr>
            <a:r>
              <a:rPr lang="fa-IR" dirty="0" smtClean="0"/>
              <a:t>دو مشکل اصلی:</a:t>
            </a:r>
          </a:p>
          <a:p>
            <a:pPr lvl="1" algn="r" rtl="1">
              <a:defRPr/>
            </a:pPr>
            <a:r>
              <a:rPr lang="fa-IR" b="1" u="sng" dirty="0" smtClean="0">
                <a:solidFill>
                  <a:srgbClr val="FF0000"/>
                </a:solidFill>
              </a:rPr>
              <a:t>مشکل اول</a:t>
            </a:r>
            <a:r>
              <a:rPr lang="fa-IR" dirty="0" smtClean="0"/>
              <a:t>: جستجو </a:t>
            </a:r>
            <a:r>
              <a:rPr lang="fa-IR" dirty="0"/>
              <a:t>بر حسب شاخص باید سریع تراز جستجوی دودویی باشد.</a:t>
            </a:r>
          </a:p>
          <a:p>
            <a:pPr lvl="1" algn="r" rtl="1">
              <a:defRPr/>
            </a:pPr>
            <a:r>
              <a:rPr lang="fa-IR" b="1" u="sng" dirty="0" smtClean="0">
                <a:solidFill>
                  <a:srgbClr val="FF0000"/>
                </a:solidFill>
              </a:rPr>
              <a:t>مشکل دوم</a:t>
            </a:r>
            <a:r>
              <a:rPr lang="fa-IR" dirty="0" smtClean="0"/>
              <a:t>: درج </a:t>
            </a:r>
            <a:r>
              <a:rPr lang="fa-IR" dirty="0"/>
              <a:t>و حذف باید با سرعت جستجو کردن انجام شود.</a:t>
            </a:r>
            <a:endParaRPr lang="en-GB" dirty="0"/>
          </a:p>
          <a:p>
            <a:pPr algn="r" rtl="1" eaLnBrk="1" hangingPunct="1"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106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595153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31503B-EA33-44BD-BACB-62B64207B1B0}" type="slidenum">
              <a:rPr lang="ar-SA"/>
              <a:pPr eaLnBrk="1" hangingPunct="1"/>
              <a:t>20</a:t>
            </a:fld>
            <a:endParaRPr lang="en-GB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10239" y="2840038"/>
            <a:ext cx="345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d) </a:t>
            </a:r>
            <a:r>
              <a:rPr lang="en-US" sz="2000" b="1" dirty="0"/>
              <a:t>Insertion of </a:t>
            </a:r>
            <a:r>
              <a:rPr lang="en-US" sz="2000" b="1" i="1" dirty="0"/>
              <a:t>I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16" y="3341688"/>
            <a:ext cx="8147714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63302" y="5153026"/>
            <a:ext cx="4967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e) </a:t>
            </a:r>
            <a:r>
              <a:rPr lang="en-US" sz="2000" b="1" dirty="0"/>
              <a:t>Insertions of </a:t>
            </a:r>
            <a:r>
              <a:rPr lang="en-US" sz="2000" b="1" i="1" dirty="0"/>
              <a:t>B, W, N</a:t>
            </a:r>
            <a:r>
              <a:rPr lang="en-US" sz="2000" b="1" dirty="0"/>
              <a:t> and </a:t>
            </a:r>
            <a:r>
              <a:rPr lang="en-US" sz="2000" b="1" i="1" dirty="0"/>
              <a:t>G</a:t>
            </a:r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a-IR" dirty="0" smtClean="0">
                <a:cs typeface="B Titr" panose="00000700000000000000" pitchFamily="2" charset="-78"/>
              </a:rPr>
              <a:t>مثال -ادامه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89329" y="1423987"/>
            <a:ext cx="438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/>
              <a:t>c) Insertions of </a:t>
            </a:r>
            <a:r>
              <a:rPr lang="en-US" sz="2000" b="1" i="1" dirty="0"/>
              <a:t>M</a:t>
            </a:r>
            <a:r>
              <a:rPr lang="en-US" sz="2000" b="1" dirty="0"/>
              <a:t> and </a:t>
            </a:r>
            <a:r>
              <a:rPr lang="en-US" sz="2000" b="1" i="1" dirty="0"/>
              <a:t>P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471614"/>
            <a:ext cx="6134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0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595153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31503B-EA33-44BD-BACB-62B64207B1B0}" type="slidenum">
              <a:rPr lang="ar-SA"/>
              <a:pPr eaLnBrk="1" hangingPunct="1"/>
              <a:t>21</a:t>
            </a:fld>
            <a:endParaRPr lang="en-GB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871664"/>
            <a:ext cx="738678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63303" y="3862387"/>
            <a:ext cx="4967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e) </a:t>
            </a:r>
            <a:r>
              <a:rPr lang="en-US" sz="2000" b="1" dirty="0"/>
              <a:t>Insertions of </a:t>
            </a:r>
            <a:r>
              <a:rPr lang="en-US" sz="2000" b="1" i="1" dirty="0"/>
              <a:t>B, W, N</a:t>
            </a:r>
            <a:r>
              <a:rPr lang="en-US" sz="2000" b="1" dirty="0"/>
              <a:t> and </a:t>
            </a:r>
            <a:r>
              <a:rPr lang="en-US" sz="2000" b="1" i="1" dirty="0"/>
              <a:t>G</a:t>
            </a:r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505325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527713" y="5838826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f) </a:t>
            </a:r>
            <a:r>
              <a:rPr lang="en-US" sz="2000" b="1" dirty="0"/>
              <a:t>Insertion of </a:t>
            </a:r>
            <a:r>
              <a:rPr lang="en-US" sz="2000" b="1" i="1" dirty="0"/>
              <a:t>U?</a:t>
            </a:r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a-IR" dirty="0" smtClean="0">
                <a:cs typeface="B Titr" panose="00000700000000000000" pitchFamily="2" charset="-78"/>
              </a:rPr>
              <a:t>مثال -ادامه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581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595153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31503B-EA33-44BD-BACB-62B64207B1B0}" type="slidenum">
              <a:rPr lang="ar-SA"/>
              <a:pPr eaLnBrk="1" hangingPunct="1"/>
              <a:t>22</a:t>
            </a:fld>
            <a:endParaRPr lang="en-GB"/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75522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336645" y="2931745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f) </a:t>
            </a:r>
            <a:r>
              <a:rPr lang="en-US" sz="2000" b="1" dirty="0"/>
              <a:t>Insertion of </a:t>
            </a:r>
            <a:r>
              <a:rPr lang="en-US" sz="2000" b="1" i="1" dirty="0"/>
              <a:t>U?</a:t>
            </a:r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a-IR" dirty="0" smtClean="0">
                <a:cs typeface="B Titr" panose="00000700000000000000" pitchFamily="2" charset="-78"/>
              </a:rPr>
              <a:t>مثال -ادامه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4693"/>
            <a:ext cx="74168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7937" y="5462089"/>
            <a:ext cx="421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r) </a:t>
            </a:r>
            <a:r>
              <a:rPr lang="en-US" sz="2000" b="1" dirty="0"/>
              <a:t>Insertion of </a:t>
            </a:r>
            <a:r>
              <a:rPr lang="en-US" sz="2000" b="1" i="1" dirty="0"/>
              <a:t>R?</a:t>
            </a:r>
          </a:p>
        </p:txBody>
      </p:sp>
    </p:spTree>
    <p:extLst>
      <p:ext uri="{BB962C8B-B14F-4D97-AF65-F5344CB8AC3E}">
        <p14:creationId xmlns:p14="http://schemas.microsoft.com/office/powerpoint/2010/main" val="117737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595153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31503B-EA33-44BD-BACB-62B64207B1B0}" type="slidenum">
              <a:rPr lang="ar-SA"/>
              <a:pPr eaLnBrk="1" hangingPunct="1"/>
              <a:t>23</a:t>
            </a:fld>
            <a:endParaRPr lang="en-GB"/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a-IR" dirty="0" smtClean="0">
                <a:cs typeface="B Titr" panose="00000700000000000000" pitchFamily="2" charset="-78"/>
              </a:rPr>
              <a:t>مثال -ادامه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690688"/>
            <a:ext cx="74168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0194" y="3225800"/>
            <a:ext cx="421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r) </a:t>
            </a:r>
            <a:r>
              <a:rPr lang="en-US" sz="2000" b="1" dirty="0"/>
              <a:t>Insertion of </a:t>
            </a:r>
            <a:r>
              <a:rPr lang="en-US" sz="2000" b="1" i="1" dirty="0"/>
              <a:t>R?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54" y="3622675"/>
            <a:ext cx="7939846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487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595153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31503B-EA33-44BD-BACB-62B64207B1B0}" type="slidenum">
              <a:rPr lang="ar-SA"/>
              <a:pPr eaLnBrk="1" hangingPunct="1"/>
              <a:t>24</a:t>
            </a:fld>
            <a:endParaRPr lang="en-GB"/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a-IR" dirty="0" smtClean="0">
                <a:cs typeface="B Titr" panose="00000700000000000000" pitchFamily="2" charset="-78"/>
              </a:rPr>
              <a:t>مثال -ادامه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37" y="1357147"/>
            <a:ext cx="946308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09" y="3922713"/>
            <a:ext cx="10406418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89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Vahidipour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E586DD-3344-48A9-8D02-0701743C9758}" type="slidenum">
              <a:rPr lang="ar-SA"/>
              <a:pPr eaLnBrk="1" hangingPunct="1"/>
              <a:t>25</a:t>
            </a:fld>
            <a:endParaRPr lang="en-GB"/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990600" y="1763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a-IR" dirty="0" smtClean="0">
                <a:cs typeface="B Titr" panose="00000700000000000000" pitchFamily="2" charset="-78"/>
              </a:rPr>
              <a:t>مثال -ادامه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56" y="1422282"/>
            <a:ext cx="7976274" cy="1905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347" y="3480304"/>
            <a:ext cx="10035654" cy="33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71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Vahidipour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948ABD-85DD-4E5F-AECB-0F58D9D43F27}" type="slidenum">
              <a:rPr lang="ar-SA"/>
              <a:pPr eaLnBrk="1" hangingPunct="1"/>
              <a:t>26</a:t>
            </a:fld>
            <a:endParaRPr lang="en-GB"/>
          </a:p>
        </p:txBody>
      </p:sp>
      <p:sp>
        <p:nvSpPr>
          <p:cNvPr id="221186" name="AutoShape 2"/>
          <p:cNvSpPr>
            <a:spLocks noGrp="1" noChangeArrowheads="1"/>
          </p:cNvSpPr>
          <p:nvPr>
            <p:ph type="title"/>
          </p:nvPr>
        </p:nvSpPr>
        <p:spPr>
          <a:xfrm>
            <a:off x="2126458" y="475800"/>
            <a:ext cx="6624637" cy="1143000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اضافه سازی بدون نیاز به </a:t>
            </a:r>
            <a:r>
              <a:rPr lang="en-GB" dirty="0">
                <a:cs typeface="B Titr" panose="00000700000000000000" pitchFamily="2" charset="-78"/>
              </a:rPr>
              <a:t>Split</a:t>
            </a:r>
            <a:endParaRPr lang="en-US" dirty="0">
              <a:cs typeface="B Titr" panose="00000700000000000000" pitchFamily="2" charset="-78"/>
            </a:endParaRPr>
          </a:p>
        </p:txBody>
      </p:sp>
      <p:grpSp>
        <p:nvGrpSpPr>
          <p:cNvPr id="26629" name="Group 97"/>
          <p:cNvGrpSpPr>
            <a:grpSpLocks/>
          </p:cNvGrpSpPr>
          <p:nvPr/>
        </p:nvGrpSpPr>
        <p:grpSpPr bwMode="auto">
          <a:xfrm>
            <a:off x="5822541" y="1877223"/>
            <a:ext cx="2742759" cy="538163"/>
            <a:chOff x="1701" y="1979"/>
            <a:chExt cx="1321" cy="339"/>
          </a:xfrm>
        </p:grpSpPr>
        <p:grpSp>
          <p:nvGrpSpPr>
            <p:cNvPr id="26661" name="Group 6"/>
            <p:cNvGrpSpPr>
              <a:grpSpLocks/>
            </p:cNvGrpSpPr>
            <p:nvPr/>
          </p:nvGrpSpPr>
          <p:grpSpPr bwMode="auto">
            <a:xfrm>
              <a:off x="1701" y="1979"/>
              <a:ext cx="1286" cy="336"/>
              <a:chOff x="1872" y="1392"/>
              <a:chExt cx="2688" cy="336"/>
            </a:xfrm>
          </p:grpSpPr>
          <p:sp>
            <p:nvSpPr>
              <p:cNvPr id="26666" name="Rectangle 7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67" name="Rectangle 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68" name="Rectangle 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69" name="Rectangle 10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70" name="Rectangle 11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26662" name="Text Box 61"/>
            <p:cNvSpPr txBox="1">
              <a:spLocks noChangeArrowheads="1"/>
            </p:cNvSpPr>
            <p:nvPr/>
          </p:nvSpPr>
          <p:spPr bwMode="auto">
            <a:xfrm>
              <a:off x="1817" y="2027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C</a:t>
              </a:r>
            </a:p>
          </p:txBody>
        </p:sp>
        <p:sp>
          <p:nvSpPr>
            <p:cNvPr id="26663" name="Text Box 62"/>
            <p:cNvSpPr txBox="1">
              <a:spLocks noChangeArrowheads="1"/>
            </p:cNvSpPr>
            <p:nvPr/>
          </p:nvSpPr>
          <p:spPr bwMode="auto">
            <a:xfrm>
              <a:off x="2144" y="2027"/>
              <a:ext cx="1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D</a:t>
              </a:r>
            </a:p>
          </p:txBody>
        </p:sp>
        <p:sp>
          <p:nvSpPr>
            <p:cNvPr id="26664" name="Text Box 66"/>
            <p:cNvSpPr txBox="1">
              <a:spLocks noChangeArrowheads="1"/>
            </p:cNvSpPr>
            <p:nvPr/>
          </p:nvSpPr>
          <p:spPr bwMode="auto">
            <a:xfrm>
              <a:off x="2788" y="2027"/>
              <a:ext cx="2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T</a:t>
              </a:r>
            </a:p>
          </p:txBody>
        </p:sp>
        <p:sp>
          <p:nvSpPr>
            <p:cNvPr id="26665" name="Text Box 82"/>
            <p:cNvSpPr txBox="1">
              <a:spLocks noChangeArrowheads="1"/>
            </p:cNvSpPr>
            <p:nvPr/>
          </p:nvSpPr>
          <p:spPr bwMode="auto">
            <a:xfrm>
              <a:off x="2466" y="2027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S</a:t>
              </a:r>
            </a:p>
          </p:txBody>
        </p:sp>
      </p:grpSp>
      <p:sp>
        <p:nvSpPr>
          <p:cNvPr id="26630" name="Text Box 84"/>
          <p:cNvSpPr txBox="1">
            <a:spLocks noChangeArrowheads="1"/>
          </p:cNvSpPr>
          <p:nvPr/>
        </p:nvSpPr>
        <p:spPr bwMode="auto">
          <a:xfrm>
            <a:off x="364202" y="1820521"/>
            <a:ext cx="3981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inserting C, S, D, T:</a:t>
            </a:r>
            <a:r>
              <a:rPr lang="en-US" sz="2400" dirty="0">
                <a:latin typeface="Helvetica-Narrow" pitchFamily="34" charset="0"/>
              </a:rPr>
              <a:t> </a:t>
            </a:r>
          </a:p>
        </p:txBody>
      </p:sp>
      <p:sp>
        <p:nvSpPr>
          <p:cNvPr id="26631" name="Line 85"/>
          <p:cNvSpPr>
            <a:spLocks noChangeShapeType="1"/>
          </p:cNvSpPr>
          <p:nvPr/>
        </p:nvSpPr>
        <p:spPr bwMode="auto">
          <a:xfrm>
            <a:off x="7155168" y="2781511"/>
            <a:ext cx="0" cy="84613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6"/>
          <p:cNvSpPr txBox="1">
            <a:spLocks noChangeArrowheads="1"/>
          </p:cNvSpPr>
          <p:nvPr/>
        </p:nvSpPr>
        <p:spPr bwMode="auto">
          <a:xfrm>
            <a:off x="364202" y="3048794"/>
            <a:ext cx="164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sz="2400" dirty="0">
                <a:latin typeface="Helvetica-Narrow" pitchFamily="34" charset="0"/>
              </a:rPr>
              <a:t>Inserting A</a:t>
            </a:r>
          </a:p>
        </p:txBody>
      </p:sp>
      <p:grpSp>
        <p:nvGrpSpPr>
          <p:cNvPr id="26633" name="Group 96"/>
          <p:cNvGrpSpPr>
            <a:grpSpLocks/>
          </p:cNvGrpSpPr>
          <p:nvPr/>
        </p:nvGrpSpPr>
        <p:grpSpPr bwMode="auto">
          <a:xfrm>
            <a:off x="3616658" y="3789364"/>
            <a:ext cx="6752704" cy="1415407"/>
            <a:chOff x="1104" y="2832"/>
            <a:chExt cx="3600" cy="1031"/>
          </a:xfrm>
        </p:grpSpPr>
        <p:grpSp>
          <p:nvGrpSpPr>
            <p:cNvPr id="26634" name="Group 18"/>
            <p:cNvGrpSpPr>
              <a:grpSpLocks/>
            </p:cNvGrpSpPr>
            <p:nvPr/>
          </p:nvGrpSpPr>
          <p:grpSpPr bwMode="auto">
            <a:xfrm>
              <a:off x="3360" y="3504"/>
              <a:ext cx="1344" cy="336"/>
              <a:chOff x="1872" y="1392"/>
              <a:chExt cx="2688" cy="336"/>
            </a:xfrm>
          </p:grpSpPr>
          <p:sp>
            <p:nvSpPr>
              <p:cNvPr id="26656" name="Rectangle 19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7" name="Rectangle 2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8" name="Rectangle 2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9" name="Rectangle 22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60" name="Rectangle 23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26635" name="Group 24"/>
            <p:cNvGrpSpPr>
              <a:grpSpLocks/>
            </p:cNvGrpSpPr>
            <p:nvPr/>
          </p:nvGrpSpPr>
          <p:grpSpPr bwMode="auto">
            <a:xfrm>
              <a:off x="1104" y="3504"/>
              <a:ext cx="1344" cy="336"/>
              <a:chOff x="1872" y="1392"/>
              <a:chExt cx="2688" cy="336"/>
            </a:xfrm>
          </p:grpSpPr>
          <p:sp>
            <p:nvSpPr>
              <p:cNvPr id="26651" name="Rectangle 25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2" name="Rectangle 2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3" name="Rectangle 2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4" name="Rectangle 28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5" name="Rectangle 29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26636" name="Group 42"/>
            <p:cNvGrpSpPr>
              <a:grpSpLocks/>
            </p:cNvGrpSpPr>
            <p:nvPr/>
          </p:nvGrpSpPr>
          <p:grpSpPr bwMode="auto">
            <a:xfrm>
              <a:off x="2352" y="2832"/>
              <a:ext cx="1344" cy="336"/>
              <a:chOff x="1872" y="1392"/>
              <a:chExt cx="2688" cy="336"/>
            </a:xfrm>
          </p:grpSpPr>
          <p:sp>
            <p:nvSpPr>
              <p:cNvPr id="26646" name="Rectangle 43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47" name="Rectangle 4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48" name="Rectangle 4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49" name="Rectangle 46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0" name="Rectangle 47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26637" name="Text Box 87"/>
            <p:cNvSpPr txBox="1">
              <a:spLocks noChangeArrowheads="1"/>
            </p:cNvSpPr>
            <p:nvPr/>
          </p:nvSpPr>
          <p:spPr bwMode="auto">
            <a:xfrm>
              <a:off x="2455" y="2855"/>
              <a:ext cx="27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D</a:t>
              </a:r>
            </a:p>
          </p:txBody>
        </p:sp>
        <p:sp>
          <p:nvSpPr>
            <p:cNvPr id="26638" name="Text Box 88"/>
            <p:cNvSpPr txBox="1">
              <a:spLocks noChangeArrowheads="1"/>
            </p:cNvSpPr>
            <p:nvPr/>
          </p:nvSpPr>
          <p:spPr bwMode="auto">
            <a:xfrm>
              <a:off x="2814" y="2881"/>
              <a:ext cx="25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T</a:t>
              </a:r>
            </a:p>
          </p:txBody>
        </p:sp>
        <p:sp>
          <p:nvSpPr>
            <p:cNvPr id="26639" name="Text Box 89"/>
            <p:cNvSpPr txBox="1">
              <a:spLocks noChangeArrowheads="1"/>
            </p:cNvSpPr>
            <p:nvPr/>
          </p:nvSpPr>
          <p:spPr bwMode="auto">
            <a:xfrm>
              <a:off x="1228" y="3504"/>
              <a:ext cx="2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A</a:t>
              </a:r>
            </a:p>
          </p:txBody>
        </p:sp>
        <p:sp>
          <p:nvSpPr>
            <p:cNvPr id="26640" name="Text Box 90"/>
            <p:cNvSpPr txBox="1">
              <a:spLocks noChangeArrowheads="1"/>
            </p:cNvSpPr>
            <p:nvPr/>
          </p:nvSpPr>
          <p:spPr bwMode="auto">
            <a:xfrm>
              <a:off x="1562" y="3504"/>
              <a:ext cx="27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C</a:t>
              </a:r>
            </a:p>
          </p:txBody>
        </p:sp>
        <p:sp>
          <p:nvSpPr>
            <p:cNvPr id="26641" name="Text Box 91"/>
            <p:cNvSpPr txBox="1">
              <a:spLocks noChangeArrowheads="1"/>
            </p:cNvSpPr>
            <p:nvPr/>
          </p:nvSpPr>
          <p:spPr bwMode="auto">
            <a:xfrm>
              <a:off x="1898" y="3504"/>
              <a:ext cx="27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 dirty="0">
                  <a:latin typeface="Helvetica-Narrow" pitchFamily="34" charset="0"/>
                </a:rPr>
                <a:t>D</a:t>
              </a:r>
            </a:p>
          </p:txBody>
        </p:sp>
        <p:sp>
          <p:nvSpPr>
            <p:cNvPr id="26642" name="Text Box 92"/>
            <p:cNvSpPr txBox="1">
              <a:spLocks noChangeArrowheads="1"/>
            </p:cNvSpPr>
            <p:nvPr/>
          </p:nvSpPr>
          <p:spPr bwMode="auto">
            <a:xfrm>
              <a:off x="3484" y="3504"/>
              <a:ext cx="2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S</a:t>
              </a:r>
            </a:p>
          </p:txBody>
        </p:sp>
        <p:sp>
          <p:nvSpPr>
            <p:cNvPr id="26643" name="Text Box 93"/>
            <p:cNvSpPr txBox="1">
              <a:spLocks noChangeArrowheads="1"/>
            </p:cNvSpPr>
            <p:nvPr/>
          </p:nvSpPr>
          <p:spPr bwMode="auto">
            <a:xfrm>
              <a:off x="3812" y="3527"/>
              <a:ext cx="25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T</a:t>
              </a:r>
            </a:p>
          </p:txBody>
        </p:sp>
        <p:sp>
          <p:nvSpPr>
            <p:cNvPr id="26644" name="Line 94"/>
            <p:cNvSpPr>
              <a:spLocks noChangeShapeType="1"/>
            </p:cNvSpPr>
            <p:nvPr/>
          </p:nvSpPr>
          <p:spPr bwMode="auto">
            <a:xfrm flipH="1">
              <a:off x="1824" y="3168"/>
              <a:ext cx="62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Line 95"/>
            <p:cNvSpPr>
              <a:spLocks noChangeShapeType="1"/>
            </p:cNvSpPr>
            <p:nvPr/>
          </p:nvSpPr>
          <p:spPr bwMode="auto">
            <a:xfrm>
              <a:off x="2784" y="3168"/>
              <a:ext cx="120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5726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Vahidipour</a:t>
            </a:r>
          </a:p>
        </p:txBody>
      </p:sp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663C25-3011-4B69-A760-726E8A88B5EA}" type="slidenum">
              <a:rPr lang="ar-SA"/>
              <a:pPr eaLnBrk="1" hangingPunct="1"/>
              <a:t>27</a:t>
            </a:fld>
            <a:endParaRPr lang="en-GB"/>
          </a:p>
        </p:txBody>
      </p:sp>
      <p:sp>
        <p:nvSpPr>
          <p:cNvPr id="2222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اضافه سازی همراه با شکست چند مرحله ای</a:t>
            </a:r>
            <a:endParaRPr lang="en-US" dirty="0">
              <a:cs typeface="B Titr" panose="00000700000000000000" pitchFamily="2" charset="-78"/>
            </a:endParaRPr>
          </a:p>
        </p:txBody>
      </p:sp>
      <p:grpSp>
        <p:nvGrpSpPr>
          <p:cNvPr id="27653" name="Group 137"/>
          <p:cNvGrpSpPr>
            <a:grpSpLocks/>
          </p:cNvGrpSpPr>
          <p:nvPr/>
        </p:nvGrpSpPr>
        <p:grpSpPr bwMode="auto">
          <a:xfrm>
            <a:off x="1094379" y="4651995"/>
            <a:ext cx="10137728" cy="1762125"/>
            <a:chOff x="1152" y="3067"/>
            <a:chExt cx="3216" cy="1110"/>
          </a:xfrm>
        </p:grpSpPr>
        <p:grpSp>
          <p:nvGrpSpPr>
            <p:cNvPr id="27696" name="Group 5"/>
            <p:cNvGrpSpPr>
              <a:grpSpLocks/>
            </p:cNvGrpSpPr>
            <p:nvPr/>
          </p:nvGrpSpPr>
          <p:grpSpPr bwMode="auto">
            <a:xfrm>
              <a:off x="1152" y="3072"/>
              <a:ext cx="3216" cy="1074"/>
              <a:chOff x="240" y="1344"/>
              <a:chExt cx="5088" cy="2304"/>
            </a:xfrm>
          </p:grpSpPr>
          <p:grpSp>
            <p:nvGrpSpPr>
              <p:cNvPr id="27718" name="Group 6"/>
              <p:cNvGrpSpPr>
                <a:grpSpLocks/>
              </p:cNvGrpSpPr>
              <p:nvPr/>
            </p:nvGrpSpPr>
            <p:grpSpPr bwMode="auto">
              <a:xfrm>
                <a:off x="2400" y="1344"/>
                <a:ext cx="1344" cy="336"/>
                <a:chOff x="1872" y="1392"/>
                <a:chExt cx="2688" cy="336"/>
              </a:xfrm>
            </p:grpSpPr>
            <p:sp>
              <p:nvSpPr>
                <p:cNvPr id="27768" name="Rectangle 7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9" name="Rectangle 8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70" name="Rectangle 9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71" name="Rectangle 10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72" name="Rectangle 11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19" name="Group 12"/>
              <p:cNvGrpSpPr>
                <a:grpSpLocks/>
              </p:cNvGrpSpPr>
              <p:nvPr/>
            </p:nvGrpSpPr>
            <p:grpSpPr bwMode="auto">
              <a:xfrm>
                <a:off x="864" y="1920"/>
                <a:ext cx="1344" cy="336"/>
                <a:chOff x="1872" y="1392"/>
                <a:chExt cx="2688" cy="336"/>
              </a:xfrm>
            </p:grpSpPr>
            <p:sp>
              <p:nvSpPr>
                <p:cNvPr id="27763" name="Rectangle 13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4" name="Rectangle 14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5" name="Rectangle 15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6" name="Rectangle 16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7" name="Rectangle 17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20" name="Group 18"/>
              <p:cNvGrpSpPr>
                <a:grpSpLocks/>
              </p:cNvGrpSpPr>
              <p:nvPr/>
            </p:nvGrpSpPr>
            <p:grpSpPr bwMode="auto">
              <a:xfrm>
                <a:off x="3696" y="2016"/>
                <a:ext cx="1344" cy="336"/>
                <a:chOff x="1872" y="1392"/>
                <a:chExt cx="2688" cy="336"/>
              </a:xfrm>
            </p:grpSpPr>
            <p:sp>
              <p:nvSpPr>
                <p:cNvPr id="27758" name="Rectangle 19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9" name="Rectangle 20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0" name="Rectangle 21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1" name="Rectangle 22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2" name="Rectangle 23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21" name="Group 24"/>
              <p:cNvGrpSpPr>
                <a:grpSpLocks/>
              </p:cNvGrpSpPr>
              <p:nvPr/>
            </p:nvGrpSpPr>
            <p:grpSpPr bwMode="auto">
              <a:xfrm>
                <a:off x="3984" y="2592"/>
                <a:ext cx="1344" cy="336"/>
                <a:chOff x="1872" y="1392"/>
                <a:chExt cx="2688" cy="336"/>
              </a:xfrm>
            </p:grpSpPr>
            <p:sp>
              <p:nvSpPr>
                <p:cNvPr id="27753" name="Rectangle 25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4" name="Rectangle 26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6" name="Rectangle 28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7" name="Rectangle 29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22" name="Group 30"/>
              <p:cNvGrpSpPr>
                <a:grpSpLocks/>
              </p:cNvGrpSpPr>
              <p:nvPr/>
            </p:nvGrpSpPr>
            <p:grpSpPr bwMode="auto">
              <a:xfrm>
                <a:off x="1968" y="2592"/>
                <a:ext cx="1344" cy="336"/>
                <a:chOff x="1872" y="1392"/>
                <a:chExt cx="2688" cy="336"/>
              </a:xfrm>
            </p:grpSpPr>
            <p:sp>
              <p:nvSpPr>
                <p:cNvPr id="27748" name="Rectangle 31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9" name="Rectangle 32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0" name="Rectangle 33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1" name="Rectangle 34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2" name="Rectangle 35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23" name="Group 36"/>
              <p:cNvGrpSpPr>
                <a:grpSpLocks/>
              </p:cNvGrpSpPr>
              <p:nvPr/>
            </p:nvGrpSpPr>
            <p:grpSpPr bwMode="auto">
              <a:xfrm>
                <a:off x="240" y="2592"/>
                <a:ext cx="1344" cy="336"/>
                <a:chOff x="1872" y="1392"/>
                <a:chExt cx="2688" cy="336"/>
              </a:xfrm>
            </p:grpSpPr>
            <p:sp>
              <p:nvSpPr>
                <p:cNvPr id="27743" name="Rectangle 37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4" name="Rectangle 38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5" name="Rectangle 39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6" name="Rectangle 40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7" name="Rectangle 41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24" name="Group 42"/>
              <p:cNvGrpSpPr>
                <a:grpSpLocks/>
              </p:cNvGrpSpPr>
              <p:nvPr/>
            </p:nvGrpSpPr>
            <p:grpSpPr bwMode="auto">
              <a:xfrm>
                <a:off x="3600" y="3312"/>
                <a:ext cx="1344" cy="336"/>
                <a:chOff x="1872" y="1392"/>
                <a:chExt cx="2688" cy="336"/>
              </a:xfrm>
            </p:grpSpPr>
            <p:sp>
              <p:nvSpPr>
                <p:cNvPr id="27738" name="Rectangle 43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39" name="Rectangle 44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0" name="Rectangle 45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1" name="Rectangle 46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2" name="Rectangle 47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25" name="Group 48"/>
              <p:cNvGrpSpPr>
                <a:grpSpLocks/>
              </p:cNvGrpSpPr>
              <p:nvPr/>
            </p:nvGrpSpPr>
            <p:grpSpPr bwMode="auto">
              <a:xfrm>
                <a:off x="1152" y="3312"/>
                <a:ext cx="1344" cy="336"/>
                <a:chOff x="1872" y="1392"/>
                <a:chExt cx="2688" cy="336"/>
              </a:xfrm>
            </p:grpSpPr>
            <p:sp>
              <p:nvSpPr>
                <p:cNvPr id="27733" name="Rectangle 49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34" name="Rectangle 50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35" name="Rectangle 51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36" name="Rectangle 52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37" name="Rectangle 53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sp>
            <p:nvSpPr>
              <p:cNvPr id="27726" name="Line 54"/>
              <p:cNvSpPr>
                <a:spLocks noChangeShapeType="1"/>
              </p:cNvSpPr>
              <p:nvPr/>
            </p:nvSpPr>
            <p:spPr bwMode="auto">
              <a:xfrm flipH="1">
                <a:off x="1536" y="1680"/>
                <a:ext cx="96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7" name="Line 55"/>
              <p:cNvSpPr>
                <a:spLocks noChangeShapeType="1"/>
              </p:cNvSpPr>
              <p:nvPr/>
            </p:nvSpPr>
            <p:spPr bwMode="auto">
              <a:xfrm>
                <a:off x="2832" y="1680"/>
                <a:ext cx="120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8" name="Line 56"/>
              <p:cNvSpPr>
                <a:spLocks noChangeShapeType="1"/>
              </p:cNvSpPr>
              <p:nvPr/>
            </p:nvSpPr>
            <p:spPr bwMode="auto">
              <a:xfrm flipH="1">
                <a:off x="528" y="2256"/>
                <a:ext cx="38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9" name="Freeform 57"/>
              <p:cNvSpPr>
                <a:spLocks/>
              </p:cNvSpPr>
              <p:nvPr/>
            </p:nvSpPr>
            <p:spPr bwMode="auto">
              <a:xfrm>
                <a:off x="1296" y="2256"/>
                <a:ext cx="592" cy="960"/>
              </a:xfrm>
              <a:custGeom>
                <a:avLst/>
                <a:gdLst>
                  <a:gd name="T0" fmla="*/ 0 w 592"/>
                  <a:gd name="T1" fmla="*/ 0 h 960"/>
                  <a:gd name="T2" fmla="*/ 528 w 592"/>
                  <a:gd name="T3" fmla="*/ 336 h 960"/>
                  <a:gd name="T4" fmla="*/ 384 w 592"/>
                  <a:gd name="T5" fmla="*/ 960 h 960"/>
                  <a:gd name="T6" fmla="*/ 0 60000 65536"/>
                  <a:gd name="T7" fmla="*/ 0 60000 65536"/>
                  <a:gd name="T8" fmla="*/ 0 60000 65536"/>
                  <a:gd name="T9" fmla="*/ 0 w 592"/>
                  <a:gd name="T10" fmla="*/ 0 h 960"/>
                  <a:gd name="T11" fmla="*/ 592 w 592"/>
                  <a:gd name="T12" fmla="*/ 960 h 9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2" h="960">
                    <a:moveTo>
                      <a:pt x="0" y="0"/>
                    </a:moveTo>
                    <a:cubicBezTo>
                      <a:pt x="232" y="88"/>
                      <a:pt x="464" y="176"/>
                      <a:pt x="528" y="336"/>
                    </a:cubicBezTo>
                    <a:cubicBezTo>
                      <a:pt x="592" y="496"/>
                      <a:pt x="488" y="728"/>
                      <a:pt x="384" y="9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730" name="Line 58"/>
              <p:cNvSpPr>
                <a:spLocks noChangeShapeType="1"/>
              </p:cNvSpPr>
              <p:nvPr/>
            </p:nvSpPr>
            <p:spPr bwMode="auto">
              <a:xfrm>
                <a:off x="1632" y="2304"/>
                <a:ext cx="86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1" name="Line 59"/>
              <p:cNvSpPr>
                <a:spLocks noChangeShapeType="1"/>
              </p:cNvSpPr>
              <p:nvPr/>
            </p:nvSpPr>
            <p:spPr bwMode="auto">
              <a:xfrm flipH="1">
                <a:off x="3744" y="2400"/>
                <a:ext cx="48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2" name="Line 60"/>
              <p:cNvSpPr>
                <a:spLocks noChangeShapeType="1"/>
              </p:cNvSpPr>
              <p:nvPr/>
            </p:nvSpPr>
            <p:spPr bwMode="auto">
              <a:xfrm>
                <a:off x="4128" y="2352"/>
                <a:ext cx="38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97" name="Text Box 61"/>
            <p:cNvSpPr txBox="1">
              <a:spLocks noChangeArrowheads="1"/>
            </p:cNvSpPr>
            <p:nvPr/>
          </p:nvSpPr>
          <p:spPr bwMode="auto">
            <a:xfrm>
              <a:off x="2589" y="3067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P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698" name="Text Box 62"/>
            <p:cNvSpPr txBox="1">
              <a:spLocks noChangeArrowheads="1"/>
            </p:cNvSpPr>
            <p:nvPr/>
          </p:nvSpPr>
          <p:spPr bwMode="auto">
            <a:xfrm>
              <a:off x="2813" y="3072"/>
              <a:ext cx="1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 dirty="0">
                  <a:latin typeface="Helvetica-Narrow" pitchFamily="34" charset="0"/>
                </a:rPr>
                <a:t>W</a:t>
              </a:r>
              <a:endParaRPr lang="en-US" sz="2400" dirty="0">
                <a:latin typeface="Helvetica-Narrow" pitchFamily="34" charset="0"/>
              </a:endParaRPr>
            </a:p>
          </p:txBody>
        </p:sp>
        <p:sp>
          <p:nvSpPr>
            <p:cNvPr id="27699" name="Text Box 63"/>
            <p:cNvSpPr txBox="1">
              <a:spLocks noChangeArrowheads="1"/>
            </p:cNvSpPr>
            <p:nvPr/>
          </p:nvSpPr>
          <p:spPr bwMode="auto">
            <a:xfrm>
              <a:off x="1610" y="3325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D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0" name="Text Box 64"/>
            <p:cNvSpPr txBox="1">
              <a:spLocks noChangeArrowheads="1"/>
            </p:cNvSpPr>
            <p:nvPr/>
          </p:nvSpPr>
          <p:spPr bwMode="auto">
            <a:xfrm>
              <a:off x="1872" y="3312"/>
              <a:ext cx="1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M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1" name="Text Box 65"/>
            <p:cNvSpPr txBox="1">
              <a:spLocks noChangeArrowheads="1"/>
            </p:cNvSpPr>
            <p:nvPr/>
          </p:nvSpPr>
          <p:spPr bwMode="auto">
            <a:xfrm>
              <a:off x="2044" y="3325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P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2" name="Text Box 66"/>
            <p:cNvSpPr txBox="1">
              <a:spLocks noChangeArrowheads="1"/>
            </p:cNvSpPr>
            <p:nvPr/>
          </p:nvSpPr>
          <p:spPr bwMode="auto">
            <a:xfrm>
              <a:off x="3405" y="3365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T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3" name="Text Box 67"/>
            <p:cNvSpPr txBox="1">
              <a:spLocks noChangeArrowheads="1"/>
            </p:cNvSpPr>
            <p:nvPr/>
          </p:nvSpPr>
          <p:spPr bwMode="auto">
            <a:xfrm>
              <a:off x="3648" y="3360"/>
              <a:ext cx="1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W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4" name="Text Box 68"/>
            <p:cNvSpPr txBox="1">
              <a:spLocks noChangeArrowheads="1"/>
            </p:cNvSpPr>
            <p:nvPr/>
          </p:nvSpPr>
          <p:spPr bwMode="auto">
            <a:xfrm>
              <a:off x="1212" y="3645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A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5" name="Text Box 69"/>
            <p:cNvSpPr txBox="1">
              <a:spLocks noChangeArrowheads="1"/>
            </p:cNvSpPr>
            <p:nvPr/>
          </p:nvSpPr>
          <p:spPr bwMode="auto">
            <a:xfrm>
              <a:off x="1429" y="3637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B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6" name="Text Box 70"/>
            <p:cNvSpPr txBox="1">
              <a:spLocks noChangeArrowheads="1"/>
            </p:cNvSpPr>
            <p:nvPr/>
          </p:nvSpPr>
          <p:spPr bwMode="auto">
            <a:xfrm>
              <a:off x="1628" y="3645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C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7" name="Text Box 71"/>
            <p:cNvSpPr txBox="1">
              <a:spLocks noChangeArrowheads="1"/>
            </p:cNvSpPr>
            <p:nvPr/>
          </p:nvSpPr>
          <p:spPr bwMode="auto">
            <a:xfrm>
              <a:off x="1852" y="3637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D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8" name="Text Box 72"/>
            <p:cNvSpPr txBox="1">
              <a:spLocks noChangeArrowheads="1"/>
            </p:cNvSpPr>
            <p:nvPr/>
          </p:nvSpPr>
          <p:spPr bwMode="auto">
            <a:xfrm>
              <a:off x="1772" y="3965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G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9" name="Text Box 73"/>
            <p:cNvSpPr txBox="1">
              <a:spLocks noChangeArrowheads="1"/>
            </p:cNvSpPr>
            <p:nvPr/>
          </p:nvSpPr>
          <p:spPr bwMode="auto">
            <a:xfrm>
              <a:off x="2015" y="3949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I</a:t>
              </a:r>
              <a:endParaRPr lang="en-US">
                <a:latin typeface="Helvetica-Narrow" pitchFamily="34" charset="0"/>
              </a:endParaRPr>
            </a:p>
          </p:txBody>
        </p:sp>
        <p:sp>
          <p:nvSpPr>
            <p:cNvPr id="27710" name="Text Box 74"/>
            <p:cNvSpPr txBox="1">
              <a:spLocks noChangeArrowheads="1"/>
            </p:cNvSpPr>
            <p:nvPr/>
          </p:nvSpPr>
          <p:spPr bwMode="auto">
            <a:xfrm>
              <a:off x="2203" y="3949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M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1" name="Text Box 75"/>
            <p:cNvSpPr txBox="1">
              <a:spLocks noChangeArrowheads="1"/>
            </p:cNvSpPr>
            <p:nvPr/>
          </p:nvSpPr>
          <p:spPr bwMode="auto">
            <a:xfrm>
              <a:off x="2300" y="3637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N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2" name="Text Box 76"/>
            <p:cNvSpPr txBox="1">
              <a:spLocks noChangeArrowheads="1"/>
            </p:cNvSpPr>
            <p:nvPr/>
          </p:nvSpPr>
          <p:spPr bwMode="auto">
            <a:xfrm>
              <a:off x="2533" y="3637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P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3" name="Text Box 77"/>
            <p:cNvSpPr txBox="1">
              <a:spLocks noChangeArrowheads="1"/>
            </p:cNvSpPr>
            <p:nvPr/>
          </p:nvSpPr>
          <p:spPr bwMode="auto">
            <a:xfrm>
              <a:off x="3580" y="3637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U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4" name="Text Box 78"/>
            <p:cNvSpPr txBox="1">
              <a:spLocks noChangeArrowheads="1"/>
            </p:cNvSpPr>
            <p:nvPr/>
          </p:nvSpPr>
          <p:spPr bwMode="auto">
            <a:xfrm>
              <a:off x="3777" y="3637"/>
              <a:ext cx="2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W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5" name="Text Box 79"/>
            <p:cNvSpPr txBox="1">
              <a:spLocks noChangeArrowheads="1"/>
            </p:cNvSpPr>
            <p:nvPr/>
          </p:nvSpPr>
          <p:spPr bwMode="auto">
            <a:xfrm>
              <a:off x="3340" y="3949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R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6" name="Text Box 80"/>
            <p:cNvSpPr txBox="1">
              <a:spLocks noChangeArrowheads="1"/>
            </p:cNvSpPr>
            <p:nvPr/>
          </p:nvSpPr>
          <p:spPr bwMode="auto">
            <a:xfrm>
              <a:off x="3541" y="3949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S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7" name="Text Box 81"/>
            <p:cNvSpPr txBox="1">
              <a:spLocks noChangeArrowheads="1"/>
            </p:cNvSpPr>
            <p:nvPr/>
          </p:nvSpPr>
          <p:spPr bwMode="auto">
            <a:xfrm>
              <a:off x="3765" y="3957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T</a:t>
              </a:r>
              <a:endParaRPr lang="en-US" sz="2400">
                <a:latin typeface="Helvetica-Narrow" pitchFamily="34" charset="0"/>
              </a:endParaRPr>
            </a:p>
          </p:txBody>
        </p:sp>
      </p:grpSp>
      <p:grpSp>
        <p:nvGrpSpPr>
          <p:cNvPr id="27654" name="Group 136"/>
          <p:cNvGrpSpPr>
            <a:grpSpLocks/>
          </p:cNvGrpSpPr>
          <p:nvPr/>
        </p:nvGrpSpPr>
        <p:grpSpPr bwMode="auto">
          <a:xfrm>
            <a:off x="838199" y="1930799"/>
            <a:ext cx="10619844" cy="1481138"/>
            <a:chOff x="339" y="1525"/>
            <a:chExt cx="5244" cy="933"/>
          </a:xfrm>
        </p:grpSpPr>
        <p:grpSp>
          <p:nvGrpSpPr>
            <p:cNvPr id="27657" name="Group 84"/>
            <p:cNvGrpSpPr>
              <a:grpSpLocks/>
            </p:cNvGrpSpPr>
            <p:nvPr/>
          </p:nvGrpSpPr>
          <p:grpSpPr bwMode="auto">
            <a:xfrm>
              <a:off x="4516" y="2245"/>
              <a:ext cx="1004" cy="207"/>
              <a:chOff x="1872" y="1392"/>
              <a:chExt cx="2688" cy="336"/>
            </a:xfrm>
          </p:grpSpPr>
          <p:sp>
            <p:nvSpPr>
              <p:cNvPr id="27691" name="Rectangle 85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92" name="Rectangle 8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93" name="Rectangle 8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94" name="Rectangle 88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95" name="Rectangle 89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27658" name="Group 90"/>
            <p:cNvGrpSpPr>
              <a:grpSpLocks/>
            </p:cNvGrpSpPr>
            <p:nvPr/>
          </p:nvGrpSpPr>
          <p:grpSpPr bwMode="auto">
            <a:xfrm>
              <a:off x="340" y="2245"/>
              <a:ext cx="1004" cy="207"/>
              <a:chOff x="1872" y="1392"/>
              <a:chExt cx="2688" cy="336"/>
            </a:xfrm>
          </p:grpSpPr>
          <p:sp>
            <p:nvSpPr>
              <p:cNvPr id="27686" name="Rectangle 91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7" name="Rectangle 9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8" name="Rectangle 9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9" name="Rectangle 94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90" name="Rectangle 95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27659" name="Group 96"/>
            <p:cNvGrpSpPr>
              <a:grpSpLocks/>
            </p:cNvGrpSpPr>
            <p:nvPr/>
          </p:nvGrpSpPr>
          <p:grpSpPr bwMode="auto">
            <a:xfrm>
              <a:off x="2596" y="1525"/>
              <a:ext cx="1003" cy="207"/>
              <a:chOff x="1872" y="1392"/>
              <a:chExt cx="2688" cy="336"/>
            </a:xfrm>
          </p:grpSpPr>
          <p:sp>
            <p:nvSpPr>
              <p:cNvPr id="27681" name="Rectangle 97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2" name="Rectangle 9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3" name="Rectangle 9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4" name="Rectangle 100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5" name="Rectangle 101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27660" name="Group 112"/>
            <p:cNvGrpSpPr>
              <a:grpSpLocks/>
            </p:cNvGrpSpPr>
            <p:nvPr/>
          </p:nvGrpSpPr>
          <p:grpSpPr bwMode="auto">
            <a:xfrm>
              <a:off x="3172" y="2245"/>
              <a:ext cx="1004" cy="207"/>
              <a:chOff x="1872" y="1392"/>
              <a:chExt cx="2688" cy="336"/>
            </a:xfrm>
          </p:grpSpPr>
          <p:sp>
            <p:nvSpPr>
              <p:cNvPr id="27676" name="Rectangle 113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7" name="Rectangle 11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8" name="Rectangle 11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9" name="Rectangle 116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0" name="Rectangle 117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27661" name="Group 118"/>
            <p:cNvGrpSpPr>
              <a:grpSpLocks/>
            </p:cNvGrpSpPr>
            <p:nvPr/>
          </p:nvGrpSpPr>
          <p:grpSpPr bwMode="auto">
            <a:xfrm>
              <a:off x="1780" y="2245"/>
              <a:ext cx="1004" cy="207"/>
              <a:chOff x="1872" y="1392"/>
              <a:chExt cx="2688" cy="336"/>
            </a:xfrm>
          </p:grpSpPr>
          <p:sp>
            <p:nvSpPr>
              <p:cNvPr id="27671" name="Rectangle 119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2" name="Rectangle 12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3" name="Rectangle 12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4" name="Rectangle 122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5" name="Rectangle 123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27662" name="Line 124"/>
            <p:cNvSpPr>
              <a:spLocks noChangeShapeType="1"/>
            </p:cNvSpPr>
            <p:nvPr/>
          </p:nvSpPr>
          <p:spPr bwMode="auto">
            <a:xfrm flipH="1">
              <a:off x="964" y="1765"/>
              <a:ext cx="168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125"/>
            <p:cNvSpPr>
              <a:spLocks noChangeShapeType="1"/>
            </p:cNvSpPr>
            <p:nvPr/>
          </p:nvSpPr>
          <p:spPr bwMode="auto">
            <a:xfrm flipH="1">
              <a:off x="2356" y="1765"/>
              <a:ext cx="57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26"/>
            <p:cNvSpPr>
              <a:spLocks noChangeShapeType="1"/>
            </p:cNvSpPr>
            <p:nvPr/>
          </p:nvSpPr>
          <p:spPr bwMode="auto">
            <a:xfrm>
              <a:off x="3172" y="1765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127"/>
            <p:cNvSpPr>
              <a:spLocks noChangeShapeType="1"/>
            </p:cNvSpPr>
            <p:nvPr/>
          </p:nvSpPr>
          <p:spPr bwMode="auto">
            <a:xfrm>
              <a:off x="3412" y="1765"/>
              <a:ext cx="15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Text Box 128"/>
            <p:cNvSpPr txBox="1">
              <a:spLocks noChangeArrowheads="1"/>
            </p:cNvSpPr>
            <p:nvPr/>
          </p:nvSpPr>
          <p:spPr bwMode="auto">
            <a:xfrm>
              <a:off x="2609" y="1525"/>
              <a:ext cx="103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dirty="0">
                  <a:latin typeface="Helvetica-Narrow" pitchFamily="34" charset="0"/>
                </a:rPr>
                <a:t>D  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dirty="0">
                  <a:latin typeface="Helvetica-Narrow" pitchFamily="34" charset="0"/>
                </a:rPr>
                <a:t>M  </a:t>
              </a:r>
              <a:r>
                <a:rPr lang="en-US" sz="1600" dirty="0" smtClean="0">
                  <a:latin typeface="Helvetica-Narrow" pitchFamily="34" charset="0"/>
                </a:rPr>
                <a:t>    </a:t>
              </a:r>
              <a:r>
                <a:rPr lang="en-US" sz="1600" dirty="0">
                  <a:latin typeface="Helvetica-Narrow" pitchFamily="34" charset="0"/>
                </a:rPr>
                <a:t>P  </a:t>
              </a:r>
              <a:r>
                <a:rPr lang="en-US" sz="1600" dirty="0" smtClean="0">
                  <a:latin typeface="Helvetica-Narrow" pitchFamily="34" charset="0"/>
                </a:rPr>
                <a:t>    </a:t>
              </a:r>
              <a:r>
                <a:rPr lang="en-US" sz="1600" dirty="0">
                  <a:latin typeface="Helvetica-Narrow" pitchFamily="34" charset="0"/>
                </a:rPr>
                <a:t>W</a:t>
              </a:r>
              <a:endParaRPr lang="en-US" sz="2400" dirty="0">
                <a:latin typeface="Helvetica-Narrow" pitchFamily="34" charset="0"/>
              </a:endParaRPr>
            </a:p>
          </p:txBody>
        </p:sp>
        <p:sp>
          <p:nvSpPr>
            <p:cNvPr id="27667" name="Text Box 129"/>
            <p:cNvSpPr txBox="1">
              <a:spLocks noChangeArrowheads="1"/>
            </p:cNvSpPr>
            <p:nvPr/>
          </p:nvSpPr>
          <p:spPr bwMode="auto">
            <a:xfrm>
              <a:off x="339" y="2245"/>
              <a:ext cx="10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dirty="0">
                  <a:latin typeface="Helvetica-Narrow" pitchFamily="34" charset="0"/>
                </a:rPr>
                <a:t>A  </a:t>
              </a:r>
              <a:r>
                <a:rPr lang="en-US" sz="1600" dirty="0" smtClean="0">
                  <a:latin typeface="Helvetica-Narrow" pitchFamily="34" charset="0"/>
                </a:rPr>
                <a:t>     </a:t>
              </a:r>
              <a:r>
                <a:rPr lang="en-US" sz="1600" dirty="0">
                  <a:latin typeface="Helvetica-Narrow" pitchFamily="34" charset="0"/>
                </a:rPr>
                <a:t>B   </a:t>
              </a:r>
              <a:r>
                <a:rPr lang="en-US" sz="1600" dirty="0" smtClean="0">
                  <a:latin typeface="Helvetica-Narrow" pitchFamily="34" charset="0"/>
                </a:rPr>
                <a:t>    </a:t>
              </a:r>
              <a:r>
                <a:rPr lang="en-US" sz="1600" dirty="0">
                  <a:latin typeface="Helvetica-Narrow" pitchFamily="34" charset="0"/>
                </a:rPr>
                <a:t>C  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dirty="0">
                  <a:latin typeface="Helvetica-Narrow" pitchFamily="34" charset="0"/>
                </a:rPr>
                <a:t>D</a:t>
              </a:r>
            </a:p>
          </p:txBody>
        </p:sp>
        <p:sp>
          <p:nvSpPr>
            <p:cNvPr id="27668" name="Text Box 130"/>
            <p:cNvSpPr txBox="1">
              <a:spLocks noChangeArrowheads="1"/>
            </p:cNvSpPr>
            <p:nvPr/>
          </p:nvSpPr>
          <p:spPr bwMode="auto">
            <a:xfrm>
              <a:off x="1766" y="2245"/>
              <a:ext cx="11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G   </a:t>
              </a:r>
              <a:r>
                <a:rPr lang="en-US" sz="1600" dirty="0" smtClean="0">
                  <a:latin typeface="Helvetica-Narrow" pitchFamily="34" charset="0"/>
                </a:rPr>
                <a:t>    </a:t>
              </a:r>
              <a:r>
                <a:rPr lang="en-US" sz="1600" dirty="0">
                  <a:latin typeface="Helvetica-Narrow" pitchFamily="34" charset="0"/>
                </a:rPr>
                <a:t>I  </a:t>
              </a:r>
              <a:r>
                <a:rPr lang="en-US" sz="1600" dirty="0" smtClean="0">
                  <a:latin typeface="Helvetica-Narrow" pitchFamily="34" charset="0"/>
                </a:rPr>
                <a:t>     </a:t>
              </a:r>
              <a:r>
                <a:rPr lang="en-US" sz="1600" dirty="0">
                  <a:latin typeface="Helvetica-Narrow" pitchFamily="34" charset="0"/>
                </a:rPr>
                <a:t>M           </a:t>
              </a:r>
            </a:p>
          </p:txBody>
        </p:sp>
        <p:sp>
          <p:nvSpPr>
            <p:cNvPr id="27669" name="Text Box 131"/>
            <p:cNvSpPr txBox="1">
              <a:spLocks noChangeArrowheads="1"/>
            </p:cNvSpPr>
            <p:nvPr/>
          </p:nvSpPr>
          <p:spPr bwMode="auto">
            <a:xfrm>
              <a:off x="3161" y="2245"/>
              <a:ext cx="9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dirty="0">
                  <a:latin typeface="Helvetica-Narrow" pitchFamily="34" charset="0"/>
                </a:rPr>
                <a:t>N  </a:t>
              </a:r>
              <a:r>
                <a:rPr lang="en-US" sz="1600" dirty="0" smtClean="0">
                  <a:latin typeface="Helvetica-Narrow" pitchFamily="34" charset="0"/>
                </a:rPr>
                <a:t>     </a:t>
              </a:r>
              <a:r>
                <a:rPr lang="en-US" sz="1600" dirty="0">
                  <a:latin typeface="Helvetica-Narrow" pitchFamily="34" charset="0"/>
                </a:rPr>
                <a:t>P               </a:t>
              </a:r>
            </a:p>
          </p:txBody>
        </p:sp>
        <p:sp>
          <p:nvSpPr>
            <p:cNvPr id="27670" name="Text Box 132"/>
            <p:cNvSpPr txBox="1">
              <a:spLocks noChangeArrowheads="1"/>
            </p:cNvSpPr>
            <p:nvPr/>
          </p:nvSpPr>
          <p:spPr bwMode="auto">
            <a:xfrm>
              <a:off x="4514" y="2245"/>
              <a:ext cx="10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dirty="0">
                  <a:latin typeface="Helvetica-Narrow" pitchFamily="34" charset="0"/>
                </a:rPr>
                <a:t>S  </a:t>
              </a:r>
              <a:r>
                <a:rPr lang="en-US" sz="1600" dirty="0" smtClean="0">
                  <a:latin typeface="Helvetica-Narrow" pitchFamily="34" charset="0"/>
                </a:rPr>
                <a:t>     </a:t>
              </a:r>
              <a:r>
                <a:rPr lang="en-US" sz="1600" dirty="0">
                  <a:latin typeface="Helvetica-Narrow" pitchFamily="34" charset="0"/>
                </a:rPr>
                <a:t>T  </a:t>
              </a:r>
              <a:r>
                <a:rPr lang="en-US" sz="1600" dirty="0" smtClean="0">
                  <a:latin typeface="Helvetica-Narrow" pitchFamily="34" charset="0"/>
                </a:rPr>
                <a:t>    </a:t>
              </a:r>
              <a:r>
                <a:rPr lang="en-US" sz="1600" dirty="0">
                  <a:latin typeface="Helvetica-Narrow" pitchFamily="34" charset="0"/>
                </a:rPr>
                <a:t>U   </a:t>
              </a:r>
              <a:r>
                <a:rPr lang="en-US" sz="1600" dirty="0" smtClean="0">
                  <a:latin typeface="Helvetica-Narrow" pitchFamily="34" charset="0"/>
                </a:rPr>
                <a:t>    </a:t>
              </a:r>
              <a:r>
                <a:rPr lang="en-US" sz="1600" dirty="0">
                  <a:latin typeface="Helvetica-Narrow" pitchFamily="34" charset="0"/>
                </a:rPr>
                <a:t>W</a:t>
              </a:r>
            </a:p>
          </p:txBody>
        </p:sp>
      </p:grpSp>
      <p:sp>
        <p:nvSpPr>
          <p:cNvPr id="27655" name="Line 134"/>
          <p:cNvSpPr>
            <a:spLocks noChangeShapeType="1"/>
          </p:cNvSpPr>
          <p:nvPr/>
        </p:nvSpPr>
        <p:spPr bwMode="auto">
          <a:xfrm flipH="1">
            <a:off x="6167439" y="4005264"/>
            <a:ext cx="7937" cy="55562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135"/>
          <p:cNvSpPr txBox="1">
            <a:spLocks noChangeArrowheads="1"/>
          </p:cNvSpPr>
          <p:nvPr/>
        </p:nvSpPr>
        <p:spPr bwMode="auto">
          <a:xfrm>
            <a:off x="6820619" y="3867847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sz="2400" dirty="0">
                <a:latin typeface="Helvetica-Narrow" pitchFamily="34" charset="0"/>
              </a:rPr>
              <a:t>Inserting R</a:t>
            </a:r>
          </a:p>
        </p:txBody>
      </p:sp>
    </p:spTree>
    <p:extLst>
      <p:ext uri="{BB962C8B-B14F-4D97-AF65-F5344CB8AC3E}">
        <p14:creationId xmlns:p14="http://schemas.microsoft.com/office/powerpoint/2010/main" val="2102787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C7437F-AB34-43A6-A43E-23546B462679}" type="slidenum">
              <a:rPr lang="ar-SA"/>
              <a:pPr eaLnBrk="1" hangingPunct="1"/>
              <a:t>28</a:t>
            </a:fld>
            <a:endParaRPr lang="en-GB"/>
          </a:p>
        </p:txBody>
      </p:sp>
      <p:sp>
        <p:nvSpPr>
          <p:cNvPr id="2283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بررسی بدترین حالت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1" y="1553119"/>
            <a:ext cx="9144000" cy="3755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fa-IR" dirty="0" smtClean="0"/>
              <a:t>تعداد یک میلیون کلید، درخت بی از مرتبه 512. تعداد حداکثر دسترسی؟ </a:t>
            </a:r>
          </a:p>
          <a:p>
            <a:pPr algn="r" rtl="1">
              <a:defRPr/>
            </a:pPr>
            <a:r>
              <a:rPr lang="fa-IR" dirty="0" smtClean="0"/>
              <a:t>به عبارت دیگر: حداکثر عمق درخت</a:t>
            </a:r>
          </a:p>
          <a:p>
            <a:pPr lvl="1" algn="r" rtl="1">
              <a:defRPr/>
            </a:pPr>
            <a:r>
              <a:rPr lang="fa-IR" dirty="0" smtClean="0"/>
              <a:t>هر کلید در برگ درخت است: پس حداکثر عمق درخت بی با یک میلیون کلید در برگ؟</a:t>
            </a:r>
          </a:p>
          <a:p>
            <a:pPr algn="r" rtl="1">
              <a:defRPr/>
            </a:pPr>
            <a:r>
              <a:rPr lang="fa-IR" dirty="0" smtClean="0"/>
              <a:t>ماکزیمم زمانی رخ می‌دهد که تمام نودها حداقل تعداد فرزند را داشته باشد.</a:t>
            </a:r>
          </a:p>
          <a:p>
            <a:pPr lvl="1" algn="r" rtl="1">
              <a:defRPr/>
            </a:pPr>
            <a:r>
              <a:rPr lang="fa-IR" dirty="0" smtClean="0"/>
              <a:t>حداقل برای ریشه 2 و برای سایر گره‌ها </a:t>
            </a:r>
            <a:r>
              <a:rPr lang="en-US" dirty="0">
                <a:sym typeface="Symbol" pitchFamily="18" charset="2"/>
              </a:rPr>
              <a:t>m/2</a:t>
            </a:r>
            <a:r>
              <a:rPr lang="en-US" dirty="0"/>
              <a:t> </a:t>
            </a:r>
            <a:r>
              <a:rPr lang="fa-IR" dirty="0" smtClean="0"/>
              <a:t> است</a:t>
            </a:r>
          </a:p>
          <a:p>
            <a:pPr algn="r" rtl="1"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14610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C7437F-AB34-43A6-A43E-23546B462679}" type="slidenum">
              <a:rPr lang="ar-SA"/>
              <a:pPr eaLnBrk="1" hangingPunct="1"/>
              <a:t>29</a:t>
            </a:fld>
            <a:endParaRPr lang="en-GB"/>
          </a:p>
        </p:txBody>
      </p:sp>
      <p:sp>
        <p:nvSpPr>
          <p:cNvPr id="2283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بررسی بدترین </a:t>
            </a:r>
            <a:r>
              <a:rPr lang="fa-IR" dirty="0" smtClean="0">
                <a:cs typeface="B Titr" panose="00000700000000000000" pitchFamily="2" charset="-78"/>
              </a:rPr>
              <a:t>حالت - ادامه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7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737795"/>
              </p:ext>
            </p:extLst>
          </p:nvPr>
        </p:nvGraphicFramePr>
        <p:xfrm>
          <a:off x="2850393" y="1787855"/>
          <a:ext cx="6361846" cy="3919359"/>
        </p:xfrm>
        <a:graphic>
          <a:graphicData uri="http://schemas.openxmlformats.org/drawingml/2006/table">
            <a:tbl>
              <a:tblPr rtl="1"/>
              <a:tblGrid>
                <a:gridCol w="1187469"/>
                <a:gridCol w="5174377"/>
              </a:tblGrid>
              <a:tr h="462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minimum number of descendants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* m/2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* m/2 * m/2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* m/2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3</a:t>
                      </a: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* m/2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d-1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92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راهکار مشکل اول</a:t>
            </a:r>
            <a:endParaRPr lang="en-GB" dirty="0">
              <a:cs typeface="B Titr" panose="00000700000000000000" pitchFamily="2" charset="-78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90688"/>
            <a:ext cx="7848600" cy="685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3600" dirty="0"/>
              <a:t>استفاده از درخت های دودویی صفحه ای</a:t>
            </a:r>
            <a:endParaRPr lang="en-GB" sz="3600" dirty="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378424" y="2286001"/>
            <a:ext cx="913035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spcBef>
                <a:spcPct val="50000"/>
              </a:spcBef>
            </a:pPr>
            <a:r>
              <a:rPr lang="ar-SA" sz="3200" dirty="0" smtClean="0">
                <a:cs typeface="+mn-cs"/>
              </a:rPr>
              <a:t>درخت </a:t>
            </a:r>
            <a:r>
              <a:rPr lang="ar-SA" sz="3200" dirty="0">
                <a:cs typeface="+mn-cs"/>
              </a:rPr>
              <a:t>دودويي </a:t>
            </a:r>
            <a:r>
              <a:rPr lang="ar-SA" sz="3200" dirty="0" smtClean="0">
                <a:cs typeface="+mn-cs"/>
              </a:rPr>
              <a:t>صفحه</a:t>
            </a:r>
            <a:r>
              <a:rPr lang="fa-IR" sz="3200" dirty="0" smtClean="0">
                <a:cs typeface="+mn-cs"/>
              </a:rPr>
              <a:t>‌</a:t>
            </a:r>
            <a:r>
              <a:rPr lang="ar-SA" sz="3200" dirty="0" smtClean="0">
                <a:cs typeface="+mn-cs"/>
              </a:rPr>
              <a:t>اي </a:t>
            </a:r>
            <a:r>
              <a:rPr lang="ar-SA" sz="3200" dirty="0">
                <a:cs typeface="+mn-cs"/>
              </a:rPr>
              <a:t>سعي </a:t>
            </a:r>
            <a:r>
              <a:rPr lang="ar-SA" sz="3200" dirty="0" smtClean="0">
                <a:cs typeface="+mn-cs"/>
              </a:rPr>
              <a:t>مي</a:t>
            </a:r>
            <a:r>
              <a:rPr lang="fa-IR" sz="3200" dirty="0" smtClean="0">
                <a:cs typeface="+mn-cs"/>
              </a:rPr>
              <a:t>‌</a:t>
            </a:r>
            <a:r>
              <a:rPr lang="ar-SA" sz="3200" dirty="0" smtClean="0">
                <a:cs typeface="+mn-cs"/>
              </a:rPr>
              <a:t>كند </a:t>
            </a:r>
            <a:r>
              <a:rPr lang="ar-SA" sz="3200" dirty="0">
                <a:cs typeface="+mn-cs"/>
              </a:rPr>
              <a:t>با قرار دادن چندين گره دودويي در يك صفحه ديسك مشكل را حل </a:t>
            </a:r>
            <a:r>
              <a:rPr lang="ar-SA" sz="3200" dirty="0" smtClean="0">
                <a:cs typeface="+mn-cs"/>
              </a:rPr>
              <a:t>كند. </a:t>
            </a:r>
            <a:r>
              <a:rPr lang="ar-SA" sz="3200" dirty="0">
                <a:cs typeface="+mn-cs"/>
              </a:rPr>
              <a:t>به اين ترتيب </a:t>
            </a:r>
            <a:r>
              <a:rPr lang="ar-SA" sz="3200" dirty="0" smtClean="0">
                <a:cs typeface="+mn-cs"/>
              </a:rPr>
              <a:t>با </a:t>
            </a:r>
            <a:r>
              <a:rPr lang="ar-SA" sz="3200" dirty="0">
                <a:cs typeface="+mn-cs"/>
              </a:rPr>
              <a:t>يك دستيابي به ديسك بخش بزرگي از درخت را </a:t>
            </a:r>
            <a:r>
              <a:rPr lang="ar-SA" sz="3200" dirty="0" smtClean="0">
                <a:cs typeface="+mn-cs"/>
              </a:rPr>
              <a:t>مي</a:t>
            </a:r>
            <a:r>
              <a:rPr lang="fa-IR" sz="3200" dirty="0" smtClean="0">
                <a:cs typeface="+mn-cs"/>
              </a:rPr>
              <a:t>‌</a:t>
            </a:r>
            <a:r>
              <a:rPr lang="ar-SA" sz="3200" dirty="0" smtClean="0">
                <a:cs typeface="+mn-cs"/>
              </a:rPr>
              <a:t>توان </a:t>
            </a:r>
            <a:r>
              <a:rPr lang="ar-SA" sz="3200" dirty="0">
                <a:cs typeface="+mn-cs"/>
              </a:rPr>
              <a:t>به دست </a:t>
            </a:r>
            <a:r>
              <a:rPr lang="ar-SA" sz="3200" dirty="0" smtClean="0">
                <a:cs typeface="+mn-cs"/>
              </a:rPr>
              <a:t>آورد. </a:t>
            </a:r>
            <a:endParaRPr lang="fa-IR" sz="3200" dirty="0" smtClean="0">
              <a:cs typeface="+mn-cs"/>
            </a:endParaRPr>
          </a:p>
          <a:p>
            <a:pPr algn="just" rtl="1" eaLnBrk="1" hangingPunct="1">
              <a:spcBef>
                <a:spcPct val="50000"/>
              </a:spcBef>
            </a:pPr>
            <a:r>
              <a:rPr lang="ar-SA" sz="3200" dirty="0" smtClean="0">
                <a:cs typeface="+mn-cs"/>
              </a:rPr>
              <a:t>در </a:t>
            </a:r>
            <a:r>
              <a:rPr lang="ar-SA" sz="3200" dirty="0">
                <a:cs typeface="+mn-cs"/>
              </a:rPr>
              <a:t>بين تعداد زيادي </a:t>
            </a:r>
            <a:r>
              <a:rPr lang="ar-SA" sz="3200" dirty="0" smtClean="0">
                <a:cs typeface="+mn-cs"/>
              </a:rPr>
              <a:t>كليد</a:t>
            </a:r>
            <a:r>
              <a:rPr lang="fa-IR" sz="3200" dirty="0" smtClean="0">
                <a:cs typeface="+mn-cs"/>
              </a:rPr>
              <a:t>،</a:t>
            </a:r>
            <a:r>
              <a:rPr lang="ar-SA" sz="3200" dirty="0" smtClean="0">
                <a:cs typeface="+mn-cs"/>
              </a:rPr>
              <a:t> </a:t>
            </a:r>
            <a:r>
              <a:rPr lang="ar-SA" sz="3200" dirty="0">
                <a:cs typeface="+mn-cs"/>
              </a:rPr>
              <a:t>با تعداد </a:t>
            </a:r>
            <a:r>
              <a:rPr lang="ar-SA" sz="3200" dirty="0" smtClean="0">
                <a:cs typeface="+mn-cs"/>
              </a:rPr>
              <a:t>كمي </a:t>
            </a:r>
            <a:r>
              <a:rPr lang="ar-SA" sz="3200" dirty="0">
                <a:cs typeface="+mn-cs"/>
              </a:rPr>
              <a:t>دستيابي به </a:t>
            </a:r>
            <a:r>
              <a:rPr lang="ar-SA" sz="3200" dirty="0" smtClean="0">
                <a:cs typeface="+mn-cs"/>
              </a:rPr>
              <a:t>ديسك</a:t>
            </a:r>
            <a:r>
              <a:rPr lang="fa-IR" sz="3200" dirty="0" smtClean="0">
                <a:cs typeface="+mn-cs"/>
              </a:rPr>
              <a:t>،</a:t>
            </a:r>
            <a:r>
              <a:rPr lang="ar-SA" sz="3200" dirty="0" smtClean="0">
                <a:cs typeface="+mn-cs"/>
              </a:rPr>
              <a:t> </a:t>
            </a:r>
            <a:r>
              <a:rPr lang="ar-SA" sz="3200" dirty="0">
                <a:cs typeface="+mn-cs"/>
              </a:rPr>
              <a:t>كليدي </a:t>
            </a:r>
            <a:r>
              <a:rPr lang="ar-SA" sz="3200" dirty="0" smtClean="0">
                <a:cs typeface="+mn-cs"/>
              </a:rPr>
              <a:t>را</a:t>
            </a:r>
            <a:r>
              <a:rPr lang="fa-IR" sz="3200" dirty="0" smtClean="0">
                <a:cs typeface="+mn-cs"/>
              </a:rPr>
              <a:t> می‌توان</a:t>
            </a:r>
            <a:r>
              <a:rPr lang="ar-SA" sz="3200" dirty="0" smtClean="0">
                <a:cs typeface="+mn-cs"/>
              </a:rPr>
              <a:t> </a:t>
            </a:r>
            <a:r>
              <a:rPr lang="ar-SA" sz="3200" dirty="0">
                <a:cs typeface="+mn-cs"/>
              </a:rPr>
              <a:t>جستجو </a:t>
            </a:r>
            <a:r>
              <a:rPr lang="fa-IR" sz="3200" dirty="0" smtClean="0">
                <a:cs typeface="+mn-cs"/>
              </a:rPr>
              <a:t>کرد</a:t>
            </a:r>
            <a:r>
              <a:rPr lang="ar-SA" sz="3200" dirty="0" smtClean="0">
                <a:cs typeface="+mn-cs"/>
              </a:rPr>
              <a:t>.</a:t>
            </a:r>
            <a:r>
              <a:rPr lang="en-US" sz="3600" dirty="0" smtClean="0">
                <a:cs typeface="+mn-cs"/>
              </a:rPr>
              <a:t> </a:t>
            </a:r>
            <a:endParaRPr lang="fa-IR" sz="3600" dirty="0" smtClean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0134" y="5497415"/>
            <a:ext cx="6091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rtl="1">
              <a:defRPr/>
            </a:pPr>
            <a:r>
              <a:rPr lang="fa-IR" b="1" u="sng" dirty="0">
                <a:solidFill>
                  <a:srgbClr val="FF0000"/>
                </a:solidFill>
              </a:rPr>
              <a:t>مشکل اول</a:t>
            </a:r>
            <a:r>
              <a:rPr lang="fa-IR" dirty="0"/>
              <a:t>: جستجو بر حسب شاخص باید سریع تراز جستجوی دودویی باشد.</a:t>
            </a:r>
          </a:p>
        </p:txBody>
      </p:sp>
    </p:spTree>
    <p:extLst>
      <p:ext uri="{BB962C8B-B14F-4D97-AF65-F5344CB8AC3E}">
        <p14:creationId xmlns:p14="http://schemas.microsoft.com/office/powerpoint/2010/main" val="427731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C7437F-AB34-43A6-A43E-23546B462679}" type="slidenum">
              <a:rPr lang="ar-SA"/>
              <a:pPr eaLnBrk="1" hangingPunct="1"/>
              <a:t>30</a:t>
            </a:fld>
            <a:endParaRPr lang="en-GB"/>
          </a:p>
        </p:txBody>
      </p:sp>
      <p:sp>
        <p:nvSpPr>
          <p:cNvPr id="2283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بررسی بدترین </a:t>
            </a:r>
            <a:r>
              <a:rPr lang="fa-IR" dirty="0" smtClean="0">
                <a:cs typeface="B Titr" panose="00000700000000000000" pitchFamily="2" charset="-78"/>
              </a:rPr>
              <a:t>حالت - ادامه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algn="r" rtl="1">
              <a:spcBef>
                <a:spcPts val="1000"/>
              </a:spcBef>
            </a:pPr>
            <a:r>
              <a:rPr lang="fa-IR" dirty="0" smtClean="0"/>
              <a:t>برای سطح </a:t>
            </a:r>
            <a:r>
              <a:rPr lang="en-US" dirty="0" smtClean="0"/>
              <a:t>d</a:t>
            </a:r>
            <a:r>
              <a:rPr lang="fa-IR" dirty="0" smtClean="0"/>
              <a:t> از درخت بی، حداقل تعداد فرزندانی که از آن سطح به دست می‌آید</a:t>
            </a:r>
          </a:p>
          <a:p>
            <a:pPr marL="0" lvl="1" indent="0" algn="ctr" rtl="1">
              <a:spcBef>
                <a:spcPts val="1000"/>
              </a:spcBef>
              <a:buNone/>
            </a:pPr>
            <a:r>
              <a:rPr lang="fa-IR" dirty="0" smtClean="0"/>
              <a:t> </a:t>
            </a:r>
            <a:r>
              <a:rPr lang="en-US" b="1" i="1" dirty="0"/>
              <a:t>2 </a:t>
            </a:r>
            <a:r>
              <a:rPr lang="en-US" b="1" i="1" dirty="0">
                <a:sym typeface="Symbol" pitchFamily="18" charset="2"/>
              </a:rPr>
              <a:t>m/2 </a:t>
            </a:r>
            <a:r>
              <a:rPr lang="en-US" b="1" i="1" baseline="30000" dirty="0">
                <a:sym typeface="Symbol" pitchFamily="18" charset="2"/>
              </a:rPr>
              <a:t>d-1</a:t>
            </a:r>
            <a:r>
              <a:rPr lang="en-US" b="1" dirty="0"/>
              <a:t> </a:t>
            </a:r>
          </a:p>
          <a:p>
            <a:pPr algn="r" rtl="1"/>
            <a:r>
              <a:rPr lang="fa-IR" dirty="0" smtClean="0"/>
              <a:t>برای سطح برگ با </a:t>
            </a:r>
            <a:r>
              <a:rPr lang="en-US" dirty="0" smtClean="0"/>
              <a:t>N</a:t>
            </a:r>
            <a:r>
              <a:rPr lang="fa-IR" dirty="0" smtClean="0"/>
              <a:t> کلید ..</a:t>
            </a:r>
          </a:p>
          <a:p>
            <a:pPr lvl="4">
              <a:buFont typeface="Wingdings" panose="05000000000000000000" pitchFamily="2" charset="2"/>
              <a:buNone/>
              <a:defRPr/>
            </a:pPr>
            <a:r>
              <a:rPr lang="en-US" b="1" dirty="0"/>
              <a:t>N</a:t>
            </a:r>
            <a:r>
              <a:rPr lang="en-US" b="1" dirty="0">
                <a:sym typeface="Symbol" pitchFamily="18" charset="2"/>
              </a:rPr>
              <a:t>  </a:t>
            </a:r>
            <a:r>
              <a:rPr lang="en-US" b="1" dirty="0"/>
              <a:t>2 </a:t>
            </a:r>
            <a:r>
              <a:rPr lang="en-US" b="1" dirty="0">
                <a:sym typeface="Symbol" pitchFamily="18" charset="2"/>
              </a:rPr>
              <a:t>m/2 </a:t>
            </a:r>
            <a:r>
              <a:rPr lang="en-US" b="1" baseline="30000" dirty="0">
                <a:sym typeface="Symbol" pitchFamily="18" charset="2"/>
              </a:rPr>
              <a:t>d-1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i="1" dirty="0">
                <a:sym typeface="Symbol" pitchFamily="18" charset="2"/>
              </a:rPr>
              <a:t>			 d  1 + </a:t>
            </a:r>
            <a:r>
              <a:rPr lang="en-US" sz="2400" b="1" i="1" dirty="0" err="1">
                <a:sym typeface="Symbol" pitchFamily="18" charset="2"/>
              </a:rPr>
              <a:t>log</a:t>
            </a:r>
            <a:r>
              <a:rPr lang="en-US" sz="2400" b="1" i="1" baseline="-25000" dirty="0" err="1">
                <a:sym typeface="Symbol" pitchFamily="18" charset="2"/>
              </a:rPr>
              <a:t>m</a:t>
            </a:r>
            <a:r>
              <a:rPr lang="en-US" sz="2400" b="1" i="1" baseline="-25000" dirty="0">
                <a:sym typeface="Symbol" pitchFamily="18" charset="2"/>
              </a:rPr>
              <a:t>/2</a:t>
            </a:r>
            <a:r>
              <a:rPr lang="en-US" sz="2400" dirty="0"/>
              <a:t>  (N/2</a:t>
            </a:r>
            <a:r>
              <a:rPr lang="en-US" sz="2400" dirty="0" smtClean="0"/>
              <a:t>)</a:t>
            </a:r>
            <a:endParaRPr lang="fa-IR" dirty="0" smtClean="0"/>
          </a:p>
          <a:p>
            <a:pPr algn="r" rtl="1">
              <a:defRPr/>
            </a:pPr>
            <a:r>
              <a:rPr lang="fa-IR" sz="2400" dirty="0" smtClean="0"/>
              <a:t>برای </a:t>
            </a:r>
            <a:r>
              <a:rPr lang="en-US" sz="2400" dirty="0" smtClean="0"/>
              <a:t>m=512</a:t>
            </a:r>
            <a:r>
              <a:rPr lang="fa-IR" sz="2400" dirty="0" smtClean="0"/>
              <a:t> و </a:t>
            </a:r>
            <a:r>
              <a:rPr lang="en-US" sz="2400" dirty="0" smtClean="0"/>
              <a:t>N=1000000</a:t>
            </a:r>
          </a:p>
          <a:p>
            <a:pPr marL="0" indent="0" algn="ctr" rtl="1">
              <a:buNone/>
              <a:defRPr/>
            </a:pPr>
            <a:r>
              <a:rPr lang="en-US" sz="2400" b="1" i="1" dirty="0"/>
              <a:t>d </a:t>
            </a:r>
            <a:r>
              <a:rPr lang="en-US" sz="2400" b="1" i="1" dirty="0">
                <a:sym typeface="Symbol" pitchFamily="18" charset="2"/>
              </a:rPr>
              <a:t> 3.37</a:t>
            </a:r>
          </a:p>
          <a:p>
            <a:pPr marL="0" indent="0" algn="ctr" rtl="1"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992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C7437F-AB34-43A6-A43E-23546B462679}" type="slidenum">
              <a:rPr lang="ar-SA"/>
              <a:pPr eaLnBrk="1" hangingPunct="1"/>
              <a:t>31</a:t>
            </a:fld>
            <a:endParaRPr lang="en-GB"/>
          </a:p>
        </p:txBody>
      </p:sp>
      <p:sp>
        <p:nvSpPr>
          <p:cNvPr id="2283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حذف از درخت بی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 algn="r" rtl="1">
              <a:spcBef>
                <a:spcPts val="1000"/>
              </a:spcBef>
            </a:pPr>
            <a:r>
              <a:rPr lang="fa-IR" sz="2800" dirty="0" smtClean="0"/>
              <a:t>قوانین حذف کلید </a:t>
            </a:r>
            <a:r>
              <a:rPr lang="en-US" sz="2800" dirty="0" smtClean="0"/>
              <a:t>k</a:t>
            </a:r>
            <a:r>
              <a:rPr lang="fa-IR" sz="2800" dirty="0" smtClean="0"/>
              <a:t> از نود </a:t>
            </a:r>
            <a:r>
              <a:rPr lang="en-US" sz="2800" dirty="0" smtClean="0"/>
              <a:t>n</a:t>
            </a:r>
          </a:p>
          <a:p>
            <a:pPr marL="685800" lvl="2" algn="r" rtl="1">
              <a:spcBef>
                <a:spcPts val="1000"/>
              </a:spcBef>
            </a:pPr>
            <a:r>
              <a:rPr lang="fa-IR" sz="2400" dirty="0" smtClean="0"/>
              <a:t>اگر به اندازه کافی کلید دارد و </a:t>
            </a:r>
            <a:r>
              <a:rPr lang="en-US" sz="2400" dirty="0" smtClean="0"/>
              <a:t>k</a:t>
            </a:r>
            <a:r>
              <a:rPr lang="fa-IR" sz="2400" dirty="0" smtClean="0"/>
              <a:t> بزرگترین کلید نیست، براحتی حذف می‌شود.</a:t>
            </a:r>
          </a:p>
          <a:p>
            <a:pPr marL="685800" lvl="2" algn="r" rtl="1">
              <a:spcBef>
                <a:spcPts val="1000"/>
              </a:spcBef>
            </a:pPr>
            <a:r>
              <a:rPr lang="fa-IR" sz="2400" dirty="0" smtClean="0"/>
              <a:t>اگر به اندازه کافی کلید دارد و </a:t>
            </a:r>
            <a:r>
              <a:rPr lang="en-US" sz="2400" dirty="0" smtClean="0"/>
              <a:t>k</a:t>
            </a:r>
            <a:r>
              <a:rPr lang="fa-IR" sz="2400" dirty="0" smtClean="0"/>
              <a:t> بزرگترین است، بعد از حذف </a:t>
            </a:r>
            <a:r>
              <a:rPr lang="en-US" sz="2400" dirty="0" smtClean="0"/>
              <a:t>k</a:t>
            </a:r>
            <a:r>
              <a:rPr lang="fa-IR" sz="2400" dirty="0" smtClean="0"/>
              <a:t>، مقدار بزرگترین جدید در یک سطح بالاتر با مقدار </a:t>
            </a:r>
            <a:r>
              <a:rPr lang="en-US" sz="2400" dirty="0" smtClean="0"/>
              <a:t>k</a:t>
            </a:r>
            <a:r>
              <a:rPr lang="fa-IR" sz="2400" dirty="0" smtClean="0"/>
              <a:t> جابجا شود.</a:t>
            </a:r>
          </a:p>
          <a:p>
            <a:pPr marL="685800" lvl="2" algn="r" rtl="1">
              <a:spcBef>
                <a:spcPts val="1000"/>
              </a:spcBef>
            </a:pPr>
            <a:r>
              <a:rPr lang="fa-IR" sz="2400" dirty="0" smtClean="0"/>
              <a:t>اگر </a:t>
            </a:r>
            <a:r>
              <a:rPr lang="en-US" sz="2400" dirty="0" smtClean="0"/>
              <a:t>n</a:t>
            </a:r>
            <a:r>
              <a:rPr lang="fa-IR" sz="2400" dirty="0" smtClean="0"/>
              <a:t> با حذف </a:t>
            </a:r>
            <a:r>
              <a:rPr lang="en-US" sz="2400" dirty="0" smtClean="0"/>
              <a:t>k</a:t>
            </a:r>
            <a:r>
              <a:rPr lang="fa-IR" sz="2400" dirty="0" smtClean="0"/>
              <a:t>، به اندازه‌ی کافی کلید ندارد (</a:t>
            </a:r>
            <a:r>
              <a:rPr lang="en-US" sz="2400" dirty="0" smtClean="0"/>
              <a:t>n</a:t>
            </a:r>
            <a:r>
              <a:rPr lang="fa-IR" sz="2400" dirty="0" smtClean="0"/>
              <a:t> دقیقا به اندازه مینیمم کلید دارد) و یکی از همسایه‌هایش (</a:t>
            </a:r>
            <a:r>
              <a:rPr lang="en-US" sz="2400" dirty="0" smtClean="0"/>
              <a:t>sibling</a:t>
            </a:r>
            <a:r>
              <a:rPr lang="fa-IR" sz="2400" dirty="0" smtClean="0"/>
              <a:t>) به اندازه کافی کم کلید (</a:t>
            </a:r>
            <a:r>
              <a:rPr lang="en-US" sz="2400" dirty="0" smtClean="0"/>
              <a:t>few enough</a:t>
            </a:r>
            <a:r>
              <a:rPr lang="fa-IR" sz="2400" dirty="0" smtClean="0"/>
              <a:t>) دارد آنگاه این دو را با هم ترکیب (</a:t>
            </a:r>
            <a:r>
              <a:rPr lang="en-US" sz="2400" b="1" u="sng" dirty="0" smtClean="0"/>
              <a:t>merge</a:t>
            </a:r>
            <a:r>
              <a:rPr lang="fa-IR" sz="2400" dirty="0" smtClean="0"/>
              <a:t>) می‌کنیم. کلید را از والد حذف می‌کنیم.</a:t>
            </a:r>
            <a:endParaRPr lang="en-US" sz="2400" dirty="0" smtClean="0"/>
          </a:p>
          <a:p>
            <a:pPr marL="685800" lvl="2" algn="r" rtl="1">
              <a:spcBef>
                <a:spcPts val="1000"/>
              </a:spcBef>
            </a:pPr>
            <a:r>
              <a:rPr lang="fa-IR" sz="2400" dirty="0" smtClean="0"/>
              <a:t>اگر </a:t>
            </a:r>
            <a:r>
              <a:rPr lang="en-US" sz="2400" dirty="0"/>
              <a:t>n</a:t>
            </a:r>
            <a:r>
              <a:rPr lang="fa-IR" sz="2400" dirty="0"/>
              <a:t> با حذف </a:t>
            </a:r>
            <a:r>
              <a:rPr lang="en-US" sz="2400" dirty="0"/>
              <a:t>k</a:t>
            </a:r>
            <a:r>
              <a:rPr lang="fa-IR" sz="2400" dirty="0"/>
              <a:t>، به اندازه‌ی کافی کلید ندارد (</a:t>
            </a:r>
            <a:r>
              <a:rPr lang="en-US" sz="2400" dirty="0"/>
              <a:t>n</a:t>
            </a:r>
            <a:r>
              <a:rPr lang="fa-IR" sz="2400" dirty="0"/>
              <a:t> دقیقا به اندازه مینیمم کلید دارد) و یکی از همسایه‌هایش (</a:t>
            </a:r>
            <a:r>
              <a:rPr lang="en-US" sz="2400" dirty="0"/>
              <a:t>sibling</a:t>
            </a:r>
            <a:r>
              <a:rPr lang="fa-IR" sz="2400" dirty="0"/>
              <a:t>) </a:t>
            </a:r>
            <a:r>
              <a:rPr lang="fa-IR" sz="2400" dirty="0" smtClean="0"/>
              <a:t>زیاد کلید دارد، آنگاه کلیدها را بازتوزیع (</a:t>
            </a:r>
            <a:r>
              <a:rPr lang="en-US" sz="2400" b="1" u="sng" dirty="0" smtClean="0"/>
              <a:t>redistribute</a:t>
            </a:r>
            <a:r>
              <a:rPr lang="fa-IR" sz="2400" dirty="0" smtClean="0"/>
              <a:t>) می‌کنیم. تعدادی کلید از همسایه گرفته و متناسب با آن در والد تغییرات ایجاد می‌کنیم.</a:t>
            </a:r>
          </a:p>
        </p:txBody>
      </p:sp>
    </p:spTree>
    <p:extLst>
      <p:ext uri="{BB962C8B-B14F-4D97-AF65-F5344CB8AC3E}">
        <p14:creationId xmlns:p14="http://schemas.microsoft.com/office/powerpoint/2010/main" val="1907146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Vahidipour</a:t>
            </a: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E8D1EE-1396-4168-AE33-54B28AFC441B}" type="slidenum">
              <a:rPr lang="ar-SA"/>
              <a:pPr eaLnBrk="1" hangingPunct="1"/>
              <a:t>32</a:t>
            </a:fld>
            <a:endParaRPr lang="en-GB"/>
          </a:p>
        </p:txBody>
      </p:sp>
      <p:sp>
        <p:nvSpPr>
          <p:cNvPr id="2304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مثال: حذف از درخت بی</a:t>
            </a:r>
            <a:endParaRPr lang="en-US" dirty="0">
              <a:cs typeface="B Titr" panose="00000700000000000000" pitchFamily="2" charset="-78"/>
            </a:endParaRPr>
          </a:p>
        </p:txBody>
      </p:sp>
      <p:grpSp>
        <p:nvGrpSpPr>
          <p:cNvPr id="33797" name="Group 138"/>
          <p:cNvGrpSpPr>
            <a:grpSpLocks/>
          </p:cNvGrpSpPr>
          <p:nvPr/>
        </p:nvGrpSpPr>
        <p:grpSpPr bwMode="auto">
          <a:xfrm>
            <a:off x="955344" y="1828800"/>
            <a:ext cx="10377705" cy="3150173"/>
            <a:chOff x="434" y="1569"/>
            <a:chExt cx="5001" cy="1570"/>
          </a:xfrm>
        </p:grpSpPr>
        <p:grpSp>
          <p:nvGrpSpPr>
            <p:cNvPr id="33799" name="Group 6"/>
            <p:cNvGrpSpPr>
              <a:grpSpLocks/>
            </p:cNvGrpSpPr>
            <p:nvPr/>
          </p:nvGrpSpPr>
          <p:grpSpPr bwMode="auto">
            <a:xfrm>
              <a:off x="2424" y="1570"/>
              <a:ext cx="961" cy="206"/>
              <a:chOff x="1872" y="1392"/>
              <a:chExt cx="2688" cy="336"/>
            </a:xfrm>
          </p:grpSpPr>
          <p:sp>
            <p:nvSpPr>
              <p:cNvPr id="33889" name="Rectangle 7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90" name="Rectangle 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91" name="Rectangle 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92" name="Rectangle 10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93" name="Rectangle 11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0" name="Group 12"/>
            <p:cNvGrpSpPr>
              <a:grpSpLocks/>
            </p:cNvGrpSpPr>
            <p:nvPr/>
          </p:nvGrpSpPr>
          <p:grpSpPr bwMode="auto">
            <a:xfrm>
              <a:off x="1138" y="1957"/>
              <a:ext cx="963" cy="206"/>
              <a:chOff x="1872" y="1392"/>
              <a:chExt cx="2688" cy="336"/>
            </a:xfrm>
          </p:grpSpPr>
          <p:sp>
            <p:nvSpPr>
              <p:cNvPr id="33884" name="Rectangle 13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5" name="Rectangle 1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6" name="Rectangle 1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7" name="Rectangle 16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8" name="Rectangle 17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1" name="Group 18"/>
            <p:cNvGrpSpPr>
              <a:grpSpLocks/>
            </p:cNvGrpSpPr>
            <p:nvPr/>
          </p:nvGrpSpPr>
          <p:grpSpPr bwMode="auto">
            <a:xfrm>
              <a:off x="3652" y="1957"/>
              <a:ext cx="961" cy="206"/>
              <a:chOff x="1872" y="1392"/>
              <a:chExt cx="2688" cy="336"/>
            </a:xfrm>
          </p:grpSpPr>
          <p:sp>
            <p:nvSpPr>
              <p:cNvPr id="33879" name="Rectangle 19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0" name="Rectangle 2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1" name="Rectangle 2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2" name="Rectangle 22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3" name="Rectangle 23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2" name="Group 24"/>
            <p:cNvGrpSpPr>
              <a:grpSpLocks/>
            </p:cNvGrpSpPr>
            <p:nvPr/>
          </p:nvGrpSpPr>
          <p:grpSpPr bwMode="auto">
            <a:xfrm>
              <a:off x="3002" y="2382"/>
              <a:ext cx="961" cy="206"/>
              <a:chOff x="1872" y="1392"/>
              <a:chExt cx="2688" cy="336"/>
            </a:xfrm>
          </p:grpSpPr>
          <p:sp>
            <p:nvSpPr>
              <p:cNvPr id="33874" name="Rectangle 25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5" name="Rectangle 2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6" name="Rectangle 2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7" name="Rectangle 28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8" name="Rectangle 29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3" name="Group 30"/>
            <p:cNvGrpSpPr>
              <a:grpSpLocks/>
            </p:cNvGrpSpPr>
            <p:nvPr/>
          </p:nvGrpSpPr>
          <p:grpSpPr bwMode="auto">
            <a:xfrm>
              <a:off x="1745" y="2382"/>
              <a:ext cx="961" cy="206"/>
              <a:chOff x="1872" y="1392"/>
              <a:chExt cx="2688" cy="336"/>
            </a:xfrm>
          </p:grpSpPr>
          <p:sp>
            <p:nvSpPr>
              <p:cNvPr id="33869" name="Rectangle 31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0" name="Rectangle 3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1" name="Rectangle 3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2" name="Rectangle 34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3" name="Rectangle 35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4" name="Group 36"/>
            <p:cNvGrpSpPr>
              <a:grpSpLocks/>
            </p:cNvGrpSpPr>
            <p:nvPr/>
          </p:nvGrpSpPr>
          <p:grpSpPr bwMode="auto">
            <a:xfrm>
              <a:off x="488" y="2382"/>
              <a:ext cx="962" cy="206"/>
              <a:chOff x="1872" y="1392"/>
              <a:chExt cx="2688" cy="336"/>
            </a:xfrm>
          </p:grpSpPr>
          <p:sp>
            <p:nvSpPr>
              <p:cNvPr id="33864" name="Rectangle 37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5" name="Rectangle 3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6" name="Rectangle 3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7" name="Rectangle 40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8" name="Rectangle 41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5" name="Group 42"/>
            <p:cNvGrpSpPr>
              <a:grpSpLocks/>
            </p:cNvGrpSpPr>
            <p:nvPr/>
          </p:nvGrpSpPr>
          <p:grpSpPr bwMode="auto">
            <a:xfrm>
              <a:off x="4302" y="2382"/>
              <a:ext cx="961" cy="205"/>
              <a:chOff x="1872" y="1392"/>
              <a:chExt cx="2688" cy="336"/>
            </a:xfrm>
          </p:grpSpPr>
          <p:sp>
            <p:nvSpPr>
              <p:cNvPr id="33859" name="Rectangle 43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0" name="Rectangle 4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1" name="Rectangle 4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2" name="Rectangle 46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3" name="Rectangle 47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6" name="Group 48"/>
            <p:cNvGrpSpPr>
              <a:grpSpLocks/>
            </p:cNvGrpSpPr>
            <p:nvPr/>
          </p:nvGrpSpPr>
          <p:grpSpPr bwMode="auto">
            <a:xfrm>
              <a:off x="878" y="2923"/>
              <a:ext cx="962" cy="205"/>
              <a:chOff x="1872" y="1392"/>
              <a:chExt cx="2688" cy="336"/>
            </a:xfrm>
          </p:grpSpPr>
          <p:sp>
            <p:nvSpPr>
              <p:cNvPr id="33854" name="Rectangle 49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5" name="Rectangle 5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6" name="Rectangle 5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7" name="Rectangle 52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8" name="Rectangle 53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7" name="Group 83"/>
            <p:cNvGrpSpPr>
              <a:grpSpLocks/>
            </p:cNvGrpSpPr>
            <p:nvPr/>
          </p:nvGrpSpPr>
          <p:grpSpPr bwMode="auto">
            <a:xfrm>
              <a:off x="2308" y="1957"/>
              <a:ext cx="963" cy="206"/>
              <a:chOff x="1872" y="1392"/>
              <a:chExt cx="2688" cy="336"/>
            </a:xfrm>
          </p:grpSpPr>
          <p:sp>
            <p:nvSpPr>
              <p:cNvPr id="33849" name="Rectangle 8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0" name="Rectangle 85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1" name="Rectangle 86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2" name="Rectangle 87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3" name="Rectangle 88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8" name="Group 89"/>
            <p:cNvGrpSpPr>
              <a:grpSpLocks/>
            </p:cNvGrpSpPr>
            <p:nvPr/>
          </p:nvGrpSpPr>
          <p:grpSpPr bwMode="auto">
            <a:xfrm>
              <a:off x="2048" y="2921"/>
              <a:ext cx="972" cy="218"/>
              <a:chOff x="1872" y="1392"/>
              <a:chExt cx="2717" cy="358"/>
            </a:xfrm>
          </p:grpSpPr>
          <p:sp>
            <p:nvSpPr>
              <p:cNvPr id="33844" name="Rectangle 90"/>
              <p:cNvSpPr>
                <a:spLocks noChangeArrowheads="1"/>
              </p:cNvSpPr>
              <p:nvPr/>
            </p:nvSpPr>
            <p:spPr bwMode="auto">
              <a:xfrm>
                <a:off x="1901" y="1414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5" name="Rectangle 91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6" name="Rectangle 92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7" name="Rectangle 93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8" name="Rectangle 94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9" name="Group 95"/>
            <p:cNvGrpSpPr>
              <a:grpSpLocks/>
            </p:cNvGrpSpPr>
            <p:nvPr/>
          </p:nvGrpSpPr>
          <p:grpSpPr bwMode="auto">
            <a:xfrm>
              <a:off x="3218" y="2923"/>
              <a:ext cx="962" cy="205"/>
              <a:chOff x="1872" y="1392"/>
              <a:chExt cx="2688" cy="336"/>
            </a:xfrm>
          </p:grpSpPr>
          <p:sp>
            <p:nvSpPr>
              <p:cNvPr id="33839" name="Rectangle 9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0" name="Rectangle 97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1" name="Rectangle 98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2" name="Rectangle 99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3" name="Rectangle 100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10" name="Group 101"/>
            <p:cNvGrpSpPr>
              <a:grpSpLocks/>
            </p:cNvGrpSpPr>
            <p:nvPr/>
          </p:nvGrpSpPr>
          <p:grpSpPr bwMode="auto">
            <a:xfrm>
              <a:off x="4432" y="2923"/>
              <a:ext cx="961" cy="205"/>
              <a:chOff x="1872" y="1392"/>
              <a:chExt cx="2688" cy="336"/>
            </a:xfrm>
          </p:grpSpPr>
          <p:sp>
            <p:nvSpPr>
              <p:cNvPr id="33834" name="Rectangle 10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35" name="Rectangle 103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36" name="Rectangle 104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37" name="Rectangle 105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38" name="Rectangle 106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33811" name="Line 107"/>
            <p:cNvSpPr>
              <a:spLocks noChangeShapeType="1"/>
            </p:cNvSpPr>
            <p:nvPr/>
          </p:nvSpPr>
          <p:spPr bwMode="auto">
            <a:xfrm flipH="1">
              <a:off x="1788" y="1763"/>
              <a:ext cx="607" cy="1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Line 109"/>
            <p:cNvSpPr>
              <a:spLocks noChangeShapeType="1"/>
            </p:cNvSpPr>
            <p:nvPr/>
          </p:nvSpPr>
          <p:spPr bwMode="auto">
            <a:xfrm flipH="1">
              <a:off x="2698" y="1763"/>
              <a:ext cx="44" cy="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Line 110"/>
            <p:cNvSpPr>
              <a:spLocks noChangeShapeType="1"/>
            </p:cNvSpPr>
            <p:nvPr/>
          </p:nvSpPr>
          <p:spPr bwMode="auto">
            <a:xfrm>
              <a:off x="2958" y="1763"/>
              <a:ext cx="954" cy="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Line 111"/>
            <p:cNvSpPr>
              <a:spLocks noChangeShapeType="1"/>
            </p:cNvSpPr>
            <p:nvPr/>
          </p:nvSpPr>
          <p:spPr bwMode="auto">
            <a:xfrm flipH="1">
              <a:off x="835" y="2150"/>
              <a:ext cx="303" cy="1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112"/>
            <p:cNvSpPr>
              <a:spLocks noChangeShapeType="1"/>
            </p:cNvSpPr>
            <p:nvPr/>
          </p:nvSpPr>
          <p:spPr bwMode="auto">
            <a:xfrm>
              <a:off x="1442" y="2188"/>
              <a:ext cx="216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Freeform 113"/>
            <p:cNvSpPr>
              <a:spLocks/>
            </p:cNvSpPr>
            <p:nvPr/>
          </p:nvSpPr>
          <p:spPr bwMode="auto">
            <a:xfrm>
              <a:off x="1586" y="2150"/>
              <a:ext cx="506" cy="734"/>
            </a:xfrm>
            <a:custGeom>
              <a:avLst/>
              <a:gdLst>
                <a:gd name="T0" fmla="*/ 80 w 560"/>
                <a:gd name="T1" fmla="*/ 0 h 912"/>
                <a:gd name="T2" fmla="*/ 80 w 560"/>
                <a:gd name="T3" fmla="*/ 672 h 912"/>
                <a:gd name="T4" fmla="*/ 560 w 560"/>
                <a:gd name="T5" fmla="*/ 912 h 912"/>
                <a:gd name="T6" fmla="*/ 0 60000 65536"/>
                <a:gd name="T7" fmla="*/ 0 60000 65536"/>
                <a:gd name="T8" fmla="*/ 0 60000 65536"/>
                <a:gd name="T9" fmla="*/ 0 w 560"/>
                <a:gd name="T10" fmla="*/ 0 h 912"/>
                <a:gd name="T11" fmla="*/ 560 w 560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0" h="912">
                  <a:moveTo>
                    <a:pt x="80" y="0"/>
                  </a:moveTo>
                  <a:cubicBezTo>
                    <a:pt x="40" y="260"/>
                    <a:pt x="0" y="520"/>
                    <a:pt x="80" y="672"/>
                  </a:cubicBezTo>
                  <a:cubicBezTo>
                    <a:pt x="160" y="824"/>
                    <a:pt x="360" y="868"/>
                    <a:pt x="560" y="91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33817" name="Line 114"/>
            <p:cNvSpPr>
              <a:spLocks noChangeShapeType="1"/>
            </p:cNvSpPr>
            <p:nvPr/>
          </p:nvSpPr>
          <p:spPr bwMode="auto">
            <a:xfrm flipH="1">
              <a:off x="2135" y="2188"/>
              <a:ext cx="217" cy="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Line 115"/>
            <p:cNvSpPr>
              <a:spLocks noChangeShapeType="1"/>
            </p:cNvSpPr>
            <p:nvPr/>
          </p:nvSpPr>
          <p:spPr bwMode="auto">
            <a:xfrm>
              <a:off x="2612" y="2188"/>
              <a:ext cx="613" cy="6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Line 116"/>
            <p:cNvSpPr>
              <a:spLocks noChangeShapeType="1"/>
            </p:cNvSpPr>
            <p:nvPr/>
          </p:nvSpPr>
          <p:spPr bwMode="auto">
            <a:xfrm flipH="1">
              <a:off x="3262" y="2188"/>
              <a:ext cx="433" cy="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Freeform 120"/>
            <p:cNvSpPr>
              <a:spLocks/>
            </p:cNvSpPr>
            <p:nvPr/>
          </p:nvSpPr>
          <p:spPr bwMode="auto">
            <a:xfrm>
              <a:off x="4070" y="2188"/>
              <a:ext cx="448" cy="696"/>
            </a:xfrm>
            <a:custGeom>
              <a:avLst/>
              <a:gdLst>
                <a:gd name="T0" fmla="*/ 112 w 496"/>
                <a:gd name="T1" fmla="*/ 0 h 864"/>
                <a:gd name="T2" fmla="*/ 64 w 496"/>
                <a:gd name="T3" fmla="*/ 576 h 864"/>
                <a:gd name="T4" fmla="*/ 496 w 496"/>
                <a:gd name="T5" fmla="*/ 864 h 864"/>
                <a:gd name="T6" fmla="*/ 0 60000 65536"/>
                <a:gd name="T7" fmla="*/ 0 60000 65536"/>
                <a:gd name="T8" fmla="*/ 0 60000 65536"/>
                <a:gd name="T9" fmla="*/ 0 w 496"/>
                <a:gd name="T10" fmla="*/ 0 h 864"/>
                <a:gd name="T11" fmla="*/ 496 w 496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864">
                  <a:moveTo>
                    <a:pt x="112" y="0"/>
                  </a:moveTo>
                  <a:cubicBezTo>
                    <a:pt x="56" y="216"/>
                    <a:pt x="0" y="432"/>
                    <a:pt x="64" y="576"/>
                  </a:cubicBezTo>
                  <a:cubicBezTo>
                    <a:pt x="128" y="720"/>
                    <a:pt x="312" y="792"/>
                    <a:pt x="496" y="86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33821" name="Line 121"/>
            <p:cNvSpPr>
              <a:spLocks noChangeShapeType="1"/>
            </p:cNvSpPr>
            <p:nvPr/>
          </p:nvSpPr>
          <p:spPr bwMode="auto">
            <a:xfrm>
              <a:off x="4432" y="2188"/>
              <a:ext cx="216" cy="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Text Box 122"/>
            <p:cNvSpPr txBox="1">
              <a:spLocks noChangeArrowheads="1"/>
            </p:cNvSpPr>
            <p:nvPr/>
          </p:nvSpPr>
          <p:spPr bwMode="auto">
            <a:xfrm>
              <a:off x="2401" y="1569"/>
              <a:ext cx="76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   I 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P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Z</a:t>
              </a:r>
            </a:p>
          </p:txBody>
        </p:sp>
        <p:sp>
          <p:nvSpPr>
            <p:cNvPr id="33823" name="Text Box 125"/>
            <p:cNvSpPr txBox="1">
              <a:spLocks noChangeArrowheads="1"/>
            </p:cNvSpPr>
            <p:nvPr/>
          </p:nvSpPr>
          <p:spPr bwMode="auto">
            <a:xfrm>
              <a:off x="1148" y="1965"/>
              <a:ext cx="71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D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G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I</a:t>
              </a:r>
            </a:p>
          </p:txBody>
        </p:sp>
        <p:sp>
          <p:nvSpPr>
            <p:cNvPr id="33824" name="Text Box 126"/>
            <p:cNvSpPr txBox="1">
              <a:spLocks noChangeArrowheads="1"/>
            </p:cNvSpPr>
            <p:nvPr/>
          </p:nvSpPr>
          <p:spPr bwMode="auto">
            <a:xfrm>
              <a:off x="2300" y="1957"/>
              <a:ext cx="68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M 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P      </a:t>
              </a:r>
              <a:endParaRPr lang="en-US" sz="1600" dirty="0">
                <a:latin typeface="Helvetica-Narrow" pitchFamily="34" charset="0"/>
              </a:endParaRPr>
            </a:p>
          </p:txBody>
        </p:sp>
        <p:sp>
          <p:nvSpPr>
            <p:cNvPr id="33825" name="Text Box 127"/>
            <p:cNvSpPr txBox="1">
              <a:spLocks noChangeArrowheads="1"/>
            </p:cNvSpPr>
            <p:nvPr/>
          </p:nvSpPr>
          <p:spPr bwMode="auto">
            <a:xfrm>
              <a:off x="3627" y="1971"/>
              <a:ext cx="80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T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X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Z</a:t>
              </a:r>
            </a:p>
          </p:txBody>
        </p:sp>
        <p:sp>
          <p:nvSpPr>
            <p:cNvPr id="33826" name="Text Box 128"/>
            <p:cNvSpPr txBox="1">
              <a:spLocks noChangeArrowheads="1"/>
            </p:cNvSpPr>
            <p:nvPr/>
          </p:nvSpPr>
          <p:spPr bwMode="auto">
            <a:xfrm>
              <a:off x="434" y="2380"/>
              <a:ext cx="105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A  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B   </a:t>
              </a:r>
              <a:r>
                <a:rPr lang="fa-IR" sz="1600" dirty="0" smtClean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b="1" dirty="0">
                  <a:solidFill>
                    <a:srgbClr val="FF0000"/>
                  </a:solidFill>
                  <a:latin typeface="Helvetica-Narrow" pitchFamily="34" charset="0"/>
                </a:rPr>
                <a:t>C</a:t>
              </a:r>
              <a:r>
                <a:rPr lang="en-US" sz="1600" b="1" dirty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D</a:t>
              </a:r>
            </a:p>
          </p:txBody>
        </p:sp>
        <p:sp>
          <p:nvSpPr>
            <p:cNvPr id="33827" name="Text Box 129"/>
            <p:cNvSpPr txBox="1">
              <a:spLocks noChangeArrowheads="1"/>
            </p:cNvSpPr>
            <p:nvPr/>
          </p:nvSpPr>
          <p:spPr bwMode="auto">
            <a:xfrm>
              <a:off x="1885" y="2409"/>
              <a:ext cx="86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J     K   </a:t>
              </a:r>
              <a:r>
                <a:rPr lang="fa-IR" sz="1600" dirty="0" smtClean="0">
                  <a:latin typeface="Helvetica-Narrow" pitchFamily="34" charset="0"/>
                </a:rPr>
                <a:t>  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L </a:t>
              </a:r>
              <a:r>
                <a:rPr lang="fa-IR" sz="1600" dirty="0" smtClean="0">
                  <a:latin typeface="Helvetica-Narrow" pitchFamily="34" charset="0"/>
                </a:rPr>
                <a:t>     </a:t>
              </a:r>
              <a:r>
                <a:rPr lang="en-US" sz="1600" dirty="0" smtClean="0">
                  <a:latin typeface="Helvetica-Narrow" pitchFamily="34" charset="0"/>
                </a:rPr>
                <a:t>M</a:t>
              </a:r>
              <a:endParaRPr lang="en-US" sz="1600" dirty="0">
                <a:latin typeface="Helvetica-Narrow" pitchFamily="34" charset="0"/>
              </a:endParaRPr>
            </a:p>
          </p:txBody>
        </p:sp>
        <p:sp>
          <p:nvSpPr>
            <p:cNvPr id="33828" name="Text Box 130"/>
            <p:cNvSpPr txBox="1">
              <a:spLocks noChangeArrowheads="1"/>
            </p:cNvSpPr>
            <p:nvPr/>
          </p:nvSpPr>
          <p:spPr bwMode="auto">
            <a:xfrm>
              <a:off x="3082" y="2400"/>
              <a:ext cx="91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Q 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R 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S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T</a:t>
              </a:r>
            </a:p>
          </p:txBody>
        </p:sp>
        <p:sp>
          <p:nvSpPr>
            <p:cNvPr id="33829" name="Text Box 131"/>
            <p:cNvSpPr txBox="1">
              <a:spLocks noChangeArrowheads="1"/>
            </p:cNvSpPr>
            <p:nvPr/>
          </p:nvSpPr>
          <p:spPr bwMode="auto">
            <a:xfrm>
              <a:off x="4349" y="2383"/>
              <a:ext cx="46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fa-IR" sz="1600" dirty="0" smtClean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Y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Z </a:t>
              </a:r>
            </a:p>
          </p:txBody>
        </p:sp>
        <p:sp>
          <p:nvSpPr>
            <p:cNvPr id="33830" name="Text Box 132"/>
            <p:cNvSpPr txBox="1">
              <a:spLocks noChangeArrowheads="1"/>
            </p:cNvSpPr>
            <p:nvPr/>
          </p:nvSpPr>
          <p:spPr bwMode="auto">
            <a:xfrm>
              <a:off x="991" y="2925"/>
              <a:ext cx="65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E 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F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G</a:t>
              </a:r>
            </a:p>
          </p:txBody>
        </p:sp>
        <p:sp>
          <p:nvSpPr>
            <p:cNvPr id="33831" name="Text Box 133"/>
            <p:cNvSpPr txBox="1">
              <a:spLocks noChangeArrowheads="1"/>
            </p:cNvSpPr>
            <p:nvPr/>
          </p:nvSpPr>
          <p:spPr bwMode="auto">
            <a:xfrm>
              <a:off x="2125" y="2924"/>
              <a:ext cx="57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fa-IR" sz="1600" dirty="0" smtClean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H 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I      </a:t>
              </a:r>
            </a:p>
          </p:txBody>
        </p:sp>
        <p:sp>
          <p:nvSpPr>
            <p:cNvPr id="33832" name="Text Box 134"/>
            <p:cNvSpPr txBox="1">
              <a:spLocks noChangeArrowheads="1"/>
            </p:cNvSpPr>
            <p:nvPr/>
          </p:nvSpPr>
          <p:spPr bwMode="auto">
            <a:xfrm>
              <a:off x="3306" y="2937"/>
              <a:ext cx="6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fa-IR" sz="1600" dirty="0" smtClean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N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O  </a:t>
              </a:r>
              <a:r>
                <a:rPr lang="fa-IR" sz="1600" dirty="0" smtClean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b="1" dirty="0">
                  <a:solidFill>
                    <a:srgbClr val="FF0000"/>
                  </a:solidFill>
                  <a:latin typeface="Helvetica-Narrow" pitchFamily="34" charset="0"/>
                </a:rPr>
                <a:t>P</a:t>
              </a:r>
            </a:p>
          </p:txBody>
        </p:sp>
        <p:sp>
          <p:nvSpPr>
            <p:cNvPr id="33833" name="Text Box 135"/>
            <p:cNvSpPr txBox="1">
              <a:spLocks noChangeArrowheads="1"/>
            </p:cNvSpPr>
            <p:nvPr/>
          </p:nvSpPr>
          <p:spPr bwMode="auto">
            <a:xfrm>
              <a:off x="4438" y="2937"/>
              <a:ext cx="99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U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V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W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X</a:t>
              </a:r>
            </a:p>
          </p:txBody>
        </p:sp>
      </p:grpSp>
      <p:sp>
        <p:nvSpPr>
          <p:cNvPr id="33798" name="Rectangle 137"/>
          <p:cNvSpPr>
            <a:spLocks noChangeArrowheads="1"/>
          </p:cNvSpPr>
          <p:nvPr/>
        </p:nvSpPr>
        <p:spPr bwMode="auto">
          <a:xfrm>
            <a:off x="4583113" y="5424489"/>
            <a:ext cx="34782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buFontTx/>
              <a:buChar char="•"/>
            </a:pPr>
            <a:r>
              <a:rPr lang="en-US" sz="2400" b="1" i="1">
                <a:latin typeface="Times New Roman" panose="02020603050405020304" pitchFamily="18" charset="0"/>
              </a:rPr>
              <a:t>  </a:t>
            </a:r>
            <a:r>
              <a:rPr lang="en-US" sz="2400" b="1" i="1" u="sng">
                <a:latin typeface="Times New Roman" panose="02020603050405020304" pitchFamily="18" charset="0"/>
              </a:rPr>
              <a:t>Problem 1</a:t>
            </a:r>
            <a:r>
              <a:rPr lang="en-US" sz="2400">
                <a:latin typeface="Times New Roman" panose="02020603050405020304" pitchFamily="18" charset="0"/>
              </a:rPr>
              <a:t>: Delete C</a:t>
            </a:r>
          </a:p>
          <a:p>
            <a:pPr algn="ctr" rtl="0">
              <a:buFontTx/>
              <a:buChar char="•"/>
            </a:pPr>
            <a:r>
              <a:rPr lang="en-US" sz="2400">
                <a:latin typeface="Times New Roman" panose="02020603050405020304" pitchFamily="18" charset="0"/>
              </a:rPr>
              <a:t>  </a:t>
            </a:r>
            <a:r>
              <a:rPr lang="en-US" sz="2400" b="1" i="1" u="sng">
                <a:latin typeface="Times New Roman" panose="02020603050405020304" pitchFamily="18" charset="0"/>
              </a:rPr>
              <a:t>Problem 2</a:t>
            </a:r>
            <a:r>
              <a:rPr lang="en-US" sz="2400">
                <a:latin typeface="Times New Roman" panose="02020603050405020304" pitchFamily="18" charset="0"/>
              </a:rPr>
              <a:t>: Delete P</a:t>
            </a:r>
          </a:p>
          <a:p>
            <a:pPr algn="ctr" rtl="0">
              <a:buFontTx/>
              <a:buChar char="•"/>
            </a:pPr>
            <a:r>
              <a:rPr lang="en-US" sz="2400">
                <a:latin typeface="Times New Roman" panose="02020603050405020304" pitchFamily="18" charset="0"/>
              </a:rPr>
              <a:t>  </a:t>
            </a:r>
            <a:r>
              <a:rPr lang="en-US" sz="2400" b="1" i="1" u="sng">
                <a:latin typeface="Times New Roman" panose="02020603050405020304" pitchFamily="18" charset="0"/>
              </a:rPr>
              <a:t>Problem 3</a:t>
            </a:r>
            <a:r>
              <a:rPr lang="en-US" sz="2400">
                <a:latin typeface="Times New Roman" panose="02020603050405020304" pitchFamily="18" charset="0"/>
              </a:rPr>
              <a:t>: Delete H</a:t>
            </a:r>
          </a:p>
        </p:txBody>
      </p:sp>
    </p:spTree>
    <p:extLst>
      <p:ext uri="{BB962C8B-B14F-4D97-AF65-F5344CB8AC3E}">
        <p14:creationId xmlns:p14="http://schemas.microsoft.com/office/powerpoint/2010/main" val="4024567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F5BA03-C6C7-4EBA-8080-E9DE37ED1748}" type="slidenum">
              <a:rPr lang="ar-SA"/>
              <a:pPr eaLnBrk="1" hangingPunct="1"/>
              <a:t>33</a:t>
            </a:fld>
            <a:endParaRPr lang="en-GB"/>
          </a:p>
        </p:txBody>
      </p:sp>
      <p:sp>
        <p:nvSpPr>
          <p:cNvPr id="2344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بازتوزیع در هنگام درج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093" y="1981200"/>
            <a:ext cx="10153934" cy="4114800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fa-IR" dirty="0" smtClean="0"/>
              <a:t>بازتوزیع در هنگام درج سعی </a:t>
            </a:r>
            <a:r>
              <a:rPr lang="fa-IR" dirty="0"/>
              <a:t>می‌کند ایجاد صفحه جدید در درخت اندیس </a:t>
            </a:r>
            <a:r>
              <a:rPr lang="fa-IR" dirty="0" smtClean="0"/>
              <a:t>را به تعویق بیاندازد؛ ایجاد صفحه جدید آخرین راه‌حل است.</a:t>
            </a:r>
          </a:p>
          <a:p>
            <a:pPr algn="r" rtl="1">
              <a:defRPr/>
            </a:pPr>
            <a:r>
              <a:rPr lang="fa-IR" dirty="0" smtClean="0"/>
              <a:t>به جای ایجاد صفحه جدید و تقسیم کلیدها بین صفحات، سعی می‌کند کلیدها را به همسایه‌ها منتقل کند</a:t>
            </a:r>
          </a:p>
          <a:p>
            <a:pPr algn="r" rtl="1">
              <a:defRPr/>
            </a:pPr>
            <a:r>
              <a:rPr lang="fa-IR" dirty="0" smtClean="0"/>
              <a:t>درخت بی استار این ایده را پیاده کرده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85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خواص درختهای </a:t>
            </a:r>
            <a:r>
              <a:rPr lang="en-US" dirty="0">
                <a:cs typeface="B Titr" panose="00000700000000000000" pitchFamily="2" charset="-78"/>
              </a:rPr>
              <a:t>B*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438401"/>
            <a:ext cx="8229600" cy="36925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/>
              <a:t>هر صفحه حد اکثر </a:t>
            </a:r>
            <a:r>
              <a:rPr lang="en-US" dirty="0" smtClean="0"/>
              <a:t>m</a:t>
            </a:r>
            <a:r>
              <a:rPr lang="fa-IR" dirty="0" smtClean="0"/>
              <a:t> فرزند دارد.</a:t>
            </a:r>
          </a:p>
          <a:p>
            <a:pPr algn="r" rtl="1" eaLnBrk="1" hangingPunct="1">
              <a:defRPr/>
            </a:pPr>
            <a:r>
              <a:rPr lang="fa-IR" dirty="0" smtClean="0"/>
              <a:t>هر صفحه بجز ریشه حداقل</a:t>
            </a:r>
            <a:r>
              <a:rPr lang="en-US" dirty="0" smtClean="0"/>
              <a:t>[(2m-1)/3]</a:t>
            </a:r>
            <a:r>
              <a:rPr lang="fa-IR" dirty="0" smtClean="0"/>
              <a:t> فرزند دارد.</a:t>
            </a:r>
          </a:p>
          <a:p>
            <a:pPr algn="r" rtl="1" eaLnBrk="1" hangingPunct="1">
              <a:defRPr/>
            </a:pPr>
            <a:r>
              <a:rPr lang="fa-IR" dirty="0" smtClean="0"/>
              <a:t>ریشه حداقل دو فرزند دارد.</a:t>
            </a:r>
          </a:p>
          <a:p>
            <a:pPr algn="r" rtl="1" eaLnBrk="1" hangingPunct="1">
              <a:defRPr/>
            </a:pPr>
            <a:r>
              <a:rPr lang="fa-IR" dirty="0" smtClean="0"/>
              <a:t>تمام برگها در یک سطح قرار دارند.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418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endParaRPr lang="en-US" baseline="30000" dirty="0">
              <a:cs typeface="B Titr" panose="00000700000000000000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185" y="1965277"/>
            <a:ext cx="9485194" cy="4165647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90000"/>
              </a:lnSpc>
            </a:pPr>
            <a:r>
              <a:rPr lang="en-US" dirty="0" smtClean="0"/>
              <a:t>B </a:t>
            </a:r>
            <a:r>
              <a:rPr lang="en-US" dirty="0"/>
              <a:t>tree</a:t>
            </a:r>
          </a:p>
          <a:p>
            <a:pPr lvl="1" algn="r" rtl="1">
              <a:lnSpc>
                <a:spcPct val="90000"/>
              </a:lnSpc>
            </a:pPr>
            <a:r>
              <a:rPr lang="fa-IR" sz="2800" dirty="0" smtClean="0"/>
              <a:t>اشاره‌گرهاي </a:t>
            </a:r>
            <a:r>
              <a:rPr lang="fa-IR" sz="2800" dirty="0"/>
              <a:t>داده ممكن است در </a:t>
            </a:r>
            <a:r>
              <a:rPr lang="fa-IR" sz="2800" dirty="0" smtClean="0"/>
              <a:t>نودهاي </a:t>
            </a:r>
            <a:r>
              <a:rPr lang="fa-IR" sz="2800" dirty="0"/>
              <a:t>داخلي ذخيره شوند.</a:t>
            </a:r>
            <a:endParaRPr lang="en-US" sz="2800" dirty="0"/>
          </a:p>
          <a:p>
            <a:pPr lvl="1" algn="r" rtl="1">
              <a:lnSpc>
                <a:spcPct val="90000"/>
              </a:lnSpc>
            </a:pPr>
            <a:r>
              <a:rPr lang="fa-IR" sz="2800" dirty="0"/>
              <a:t>هر مقدار از فيلدهاي جستجو فقط يك بار ظاهر </a:t>
            </a:r>
            <a:r>
              <a:rPr lang="fa-IR" sz="2800" dirty="0" smtClean="0"/>
              <a:t>مي‌شوند</a:t>
            </a:r>
            <a:r>
              <a:rPr lang="fa-IR" sz="2800" dirty="0"/>
              <a:t>.</a:t>
            </a:r>
            <a:endParaRPr lang="en-US" sz="2800" dirty="0"/>
          </a:p>
          <a:p>
            <a:pPr algn="r" rtl="1">
              <a:lnSpc>
                <a:spcPct val="90000"/>
              </a:lnSpc>
            </a:pPr>
            <a:endParaRPr lang="en-US" dirty="0"/>
          </a:p>
          <a:p>
            <a:pPr algn="r" rtl="1">
              <a:lnSpc>
                <a:spcPct val="90000"/>
              </a:lnSpc>
            </a:pPr>
            <a:r>
              <a:rPr lang="en-US" dirty="0"/>
              <a:t>B+ tree</a:t>
            </a:r>
          </a:p>
          <a:p>
            <a:pPr lvl="1" algn="r" rtl="1">
              <a:lnSpc>
                <a:spcPct val="90000"/>
              </a:lnSpc>
            </a:pPr>
            <a:r>
              <a:rPr lang="fa-IR" sz="2800" dirty="0" smtClean="0"/>
              <a:t>اشاره‌گرهاي </a:t>
            </a:r>
            <a:r>
              <a:rPr lang="fa-IR" sz="2800" dirty="0"/>
              <a:t>داده فقط در </a:t>
            </a:r>
            <a:r>
              <a:rPr lang="fa-IR" sz="2800" dirty="0" smtClean="0"/>
              <a:t>برگ‌ها </a:t>
            </a:r>
            <a:r>
              <a:rPr lang="fa-IR" sz="2800" dirty="0"/>
              <a:t>ذخيره </a:t>
            </a:r>
            <a:r>
              <a:rPr lang="fa-IR" sz="2800" dirty="0" smtClean="0"/>
              <a:t>مي‌شوند</a:t>
            </a:r>
            <a:r>
              <a:rPr lang="fa-IR" sz="2800" dirty="0"/>
              <a:t>.</a:t>
            </a:r>
          </a:p>
          <a:p>
            <a:pPr lvl="1" algn="r" rtl="1">
              <a:lnSpc>
                <a:spcPct val="90000"/>
              </a:lnSpc>
            </a:pPr>
            <a:r>
              <a:rPr lang="fa-IR" sz="2800" dirty="0"/>
              <a:t>نودهاي داخلي فقط شامل كليدها و </a:t>
            </a:r>
            <a:r>
              <a:rPr lang="fa-IR" sz="2800" dirty="0" smtClean="0"/>
              <a:t>اشاره‌گرهاي </a:t>
            </a:r>
            <a:r>
              <a:rPr lang="fa-IR" sz="2800" dirty="0"/>
              <a:t>درخت هستند.</a:t>
            </a:r>
          </a:p>
          <a:p>
            <a:pPr lvl="2" algn="r" rtl="1"/>
            <a:r>
              <a:rPr lang="fa-IR" dirty="0"/>
              <a:t>بنابراين نودهاي داخلي قابليت ذخيره تعداد بيشتري از </a:t>
            </a:r>
            <a:r>
              <a:rPr lang="fa-IR" dirty="0" smtClean="0"/>
              <a:t>اشاره‌گرها </a:t>
            </a:r>
            <a:r>
              <a:rPr lang="fa-IR" dirty="0"/>
              <a:t>را دارند.</a:t>
            </a:r>
            <a:endParaRPr lang="en-US" dirty="0"/>
          </a:p>
          <a:p>
            <a:pPr lvl="2" algn="r" rtl="1"/>
            <a:r>
              <a:rPr lang="fa-IR" dirty="0"/>
              <a:t>زمان جستجو به خاطر كاهش تعداد سطوح كاهش </a:t>
            </a:r>
            <a:r>
              <a:rPr lang="fa-IR" dirty="0" smtClean="0"/>
              <a:t>مي‌يابد</a:t>
            </a:r>
            <a:r>
              <a:rPr lang="fa-IR" dirty="0"/>
              <a:t>.</a:t>
            </a:r>
            <a:endParaRPr lang="en-US" dirty="0"/>
          </a:p>
          <a:p>
            <a:pPr lvl="2" algn="r" rtl="1"/>
            <a:r>
              <a:rPr lang="fa-IR" dirty="0"/>
              <a:t>به خاطر نداشتن </a:t>
            </a:r>
            <a:r>
              <a:rPr lang="fa-IR" dirty="0" smtClean="0"/>
              <a:t>اشاره‌گرهاي </a:t>
            </a:r>
            <a:r>
              <a:rPr lang="fa-IR" dirty="0"/>
              <a:t>تهي در </a:t>
            </a:r>
            <a:r>
              <a:rPr lang="fa-IR" dirty="0" smtClean="0"/>
              <a:t>برگها </a:t>
            </a:r>
            <a:r>
              <a:rPr lang="fa-IR" dirty="0"/>
              <a:t>فضاي تلف شده نداريم. </a:t>
            </a:r>
            <a:endParaRPr lang="en-US" dirty="0"/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5" y="1690688"/>
            <a:ext cx="8912604" cy="3240088"/>
          </a:xfrm>
        </p:spPr>
      </p:pic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33892" y="4930776"/>
            <a:ext cx="9361487" cy="1458913"/>
          </a:xfrm>
        </p:spPr>
        <p:txBody>
          <a:bodyPr/>
          <a:lstStyle/>
          <a:p>
            <a:r>
              <a:rPr lang="en-US" sz="2400" dirty="0"/>
              <a:t>Internal node of order p=4, leaf nodes of order </a:t>
            </a:r>
            <a:r>
              <a:rPr lang="en-US" sz="2400" dirty="0" smtClean="0"/>
              <a:t>3</a:t>
            </a:r>
            <a:endParaRPr lang="fa-IR" sz="2400" dirty="0" smtClean="0"/>
          </a:p>
          <a:p>
            <a:pPr lvl="1"/>
            <a:r>
              <a:rPr lang="en-US" sz="2000" dirty="0" smtClean="0"/>
              <a:t>i.e</a:t>
            </a:r>
            <a:r>
              <a:rPr lang="en-US" sz="2000" dirty="0"/>
              <a:t>. Internal/leaf nodes must have between 2 and 4 </a:t>
            </a:r>
            <a:r>
              <a:rPr lang="en-US" sz="2000" dirty="0" smtClean="0"/>
              <a:t>pointers</a:t>
            </a:r>
            <a:endParaRPr lang="en-US" sz="2000" dirty="0"/>
          </a:p>
          <a:p>
            <a:r>
              <a:rPr lang="en-US" sz="2400" dirty="0"/>
              <a:t>Leaf nodes are chained using sequence pointers</a:t>
            </a:r>
          </a:p>
          <a:p>
            <a:pPr algn="l"/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sz="2800" dirty="0" smtClean="0">
                <a:cs typeface="B Titr" panose="00000700000000000000" pitchFamily="2" charset="-78"/>
              </a:rPr>
              <a:t>- ادامه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66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600201"/>
            <a:ext cx="8642350" cy="4530725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fa-IR" dirty="0"/>
              <a:t>هر نود داخلي در  </a:t>
            </a:r>
            <a:r>
              <a:rPr lang="en-US" dirty="0"/>
              <a:t>b+ tree </a:t>
            </a:r>
            <a:r>
              <a:rPr lang="fa-IR" dirty="0"/>
              <a:t> به شكل زير است:</a:t>
            </a:r>
            <a:endParaRPr lang="en-US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&lt;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, K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, K</a:t>
            </a:r>
            <a:r>
              <a:rPr lang="en-US" baseline="-25000" dirty="0"/>
              <a:t>2</a:t>
            </a:r>
            <a:r>
              <a:rPr lang="en-US" dirty="0"/>
              <a:t>,...,P</a:t>
            </a:r>
            <a:r>
              <a:rPr lang="en-US" baseline="-25000" dirty="0"/>
              <a:t>q-1</a:t>
            </a:r>
            <a:r>
              <a:rPr lang="en-US" dirty="0"/>
              <a:t>,K</a:t>
            </a:r>
            <a:r>
              <a:rPr lang="en-US" baseline="-25000" dirty="0"/>
              <a:t>q-1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baseline="-25000" dirty="0" err="1"/>
              <a:t>q</a:t>
            </a:r>
            <a:r>
              <a:rPr lang="en-US" dirty="0"/>
              <a:t>&gt; </a:t>
            </a:r>
          </a:p>
          <a:p>
            <a:pPr algn="r" rtl="1"/>
            <a:r>
              <a:rPr lang="en-US" sz="2400" dirty="0" smtClean="0"/>
              <a:t>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fa-IR" sz="2400" dirty="0" smtClean="0"/>
              <a:t>يك </a:t>
            </a:r>
            <a:r>
              <a:rPr lang="fa-IR" sz="2400" dirty="0"/>
              <a:t>اشاره گر درخت است كه به نودهاي ديگر در </a:t>
            </a:r>
            <a:r>
              <a:rPr lang="en-US" sz="2400" dirty="0"/>
              <a:t> </a:t>
            </a:r>
            <a:r>
              <a:rPr lang="en-US" sz="2400" dirty="0" err="1"/>
              <a:t>b+tree</a:t>
            </a:r>
            <a:r>
              <a:rPr lang="fa-IR" sz="2400" dirty="0"/>
              <a:t>اشاره </a:t>
            </a:r>
            <a:r>
              <a:rPr lang="fa-IR" sz="2400" dirty="0" smtClean="0"/>
              <a:t>مي‌كند.</a:t>
            </a:r>
            <a:endParaRPr lang="fa-IR" sz="2400" dirty="0"/>
          </a:p>
          <a:p>
            <a:pPr algn="r" rtl="1"/>
            <a:r>
              <a:rPr lang="fa-IR" sz="2400" dirty="0" smtClean="0"/>
              <a:t>براي </a:t>
            </a:r>
            <a:r>
              <a:rPr lang="fa-IR" sz="2400" dirty="0"/>
              <a:t>هر نود داخلي: </a:t>
            </a:r>
            <a:r>
              <a:rPr lang="en-US" sz="2400" dirty="0"/>
              <a:t>K</a:t>
            </a:r>
            <a:r>
              <a:rPr lang="en-US" sz="2400" baseline="-25000" dirty="0"/>
              <a:t>1</a:t>
            </a:r>
            <a:r>
              <a:rPr lang="en-US" sz="2400" dirty="0"/>
              <a:t> &lt; K</a:t>
            </a:r>
            <a:r>
              <a:rPr lang="en-US" sz="2400" baseline="-25000" dirty="0"/>
              <a:t>2</a:t>
            </a:r>
            <a:r>
              <a:rPr lang="en-US" sz="2400" dirty="0"/>
              <a:t> &lt; .. &lt; 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q-1</a:t>
            </a:r>
            <a:endParaRPr lang="fa-IR" baseline="-25000" dirty="0"/>
          </a:p>
          <a:p>
            <a:pPr lvl="1" algn="r" rtl="1"/>
            <a:r>
              <a:rPr lang="fa-IR" sz="2400" dirty="0" smtClean="0"/>
              <a:t>كليد کوچکتر از 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i</a:t>
            </a:r>
            <a:r>
              <a:rPr lang="fa-IR" sz="2400" dirty="0"/>
              <a:t> </a:t>
            </a:r>
            <a:r>
              <a:rPr lang="fa-IR" sz="2400" dirty="0" smtClean="0"/>
              <a:t>== </a:t>
            </a:r>
            <a:r>
              <a:rPr lang="fa-IR" sz="2400" dirty="0"/>
              <a:t>رفتن به سمت </a:t>
            </a:r>
            <a:r>
              <a:rPr lang="fa-IR" sz="2400" dirty="0" smtClean="0"/>
              <a:t>چپ </a:t>
            </a:r>
            <a:r>
              <a:rPr lang="en-US" dirty="0"/>
              <a:t>K</a:t>
            </a:r>
            <a:r>
              <a:rPr lang="en-US" baseline="-25000" dirty="0"/>
              <a:t>i</a:t>
            </a:r>
            <a:r>
              <a:rPr lang="fa-IR" sz="2400" dirty="0" smtClean="0"/>
              <a:t> </a:t>
            </a:r>
            <a:r>
              <a:rPr lang="fa-IR" sz="2400" dirty="0"/>
              <a:t>( </a:t>
            </a:r>
            <a:r>
              <a:rPr lang="fa-IR" sz="2400" dirty="0" smtClean="0"/>
              <a:t>اشاره </a:t>
            </a:r>
            <a:r>
              <a:rPr lang="fa-IR" sz="2400" dirty="0"/>
              <a:t>گر </a:t>
            </a:r>
            <a:r>
              <a:rPr lang="fa-IR" sz="2400" dirty="0" smtClean="0"/>
              <a:t>چپ)</a:t>
            </a:r>
          </a:p>
          <a:p>
            <a:pPr lvl="1" algn="r" rtl="1"/>
            <a:r>
              <a:rPr lang="fa-IR" dirty="0" smtClean="0"/>
              <a:t>كليد بزرگتر یا مساوی</a:t>
            </a:r>
            <a:r>
              <a:rPr lang="en-US" dirty="0" smtClean="0"/>
              <a:t> K</a:t>
            </a:r>
            <a:r>
              <a:rPr lang="en-US" baseline="-25000" dirty="0" smtClean="0"/>
              <a:t>i</a:t>
            </a:r>
            <a:r>
              <a:rPr lang="fa-IR" dirty="0" smtClean="0"/>
              <a:t>== رفتن به سمت راست </a:t>
            </a:r>
            <a:r>
              <a:rPr lang="en-US" dirty="0"/>
              <a:t>K</a:t>
            </a:r>
            <a:r>
              <a:rPr lang="en-US" baseline="-25000" dirty="0"/>
              <a:t>i</a:t>
            </a:r>
            <a:r>
              <a:rPr lang="fa-IR" dirty="0" smtClean="0"/>
              <a:t> (اشاره‌گر راست)</a:t>
            </a:r>
          </a:p>
          <a:p>
            <a:pPr lvl="1" algn="r" rtl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-نودهای داخلی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90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621" y="2033515"/>
            <a:ext cx="8660955" cy="3583889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-نودهای داخلی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26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366612" cy="4789487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dirty="0"/>
              <a:t>هر نود برگ به شكل زير است:</a:t>
            </a:r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&lt;(K</a:t>
            </a:r>
            <a:r>
              <a:rPr lang="en-US" b="1" baseline="-25000" dirty="0"/>
              <a:t>1</a:t>
            </a:r>
            <a:r>
              <a:rPr lang="en-US" dirty="0"/>
              <a:t>,Pr</a:t>
            </a:r>
            <a:r>
              <a:rPr lang="en-US" b="1" baseline="-25000" dirty="0"/>
              <a:t>1</a:t>
            </a:r>
            <a:r>
              <a:rPr lang="en-US" dirty="0"/>
              <a:t>), (K</a:t>
            </a:r>
            <a:r>
              <a:rPr lang="en-US" b="1" baseline="-25000" dirty="0"/>
              <a:t>2</a:t>
            </a:r>
            <a:r>
              <a:rPr lang="en-US" dirty="0"/>
              <a:t>,Pr</a:t>
            </a:r>
            <a:r>
              <a:rPr lang="en-US" b="1" baseline="-25000" dirty="0"/>
              <a:t>2</a:t>
            </a:r>
            <a:r>
              <a:rPr lang="en-US" dirty="0"/>
              <a:t>), ..,(K</a:t>
            </a:r>
            <a:r>
              <a:rPr lang="en-US" b="1" baseline="-25000" dirty="0"/>
              <a:t>q-1</a:t>
            </a:r>
            <a:r>
              <a:rPr lang="en-US" dirty="0"/>
              <a:t>, Pr</a:t>
            </a:r>
            <a:r>
              <a:rPr lang="en-US" b="1" baseline="-25000" dirty="0"/>
              <a:t>q-1</a:t>
            </a:r>
            <a:r>
              <a:rPr lang="en-US" dirty="0"/>
              <a:t>), </a:t>
            </a:r>
            <a:r>
              <a:rPr lang="en-US" dirty="0" err="1"/>
              <a:t>P</a:t>
            </a:r>
            <a:r>
              <a:rPr lang="en-US" b="1" baseline="-25000" dirty="0" err="1"/>
              <a:t>next</a:t>
            </a:r>
            <a:r>
              <a:rPr lang="en-US" dirty="0"/>
              <a:t>&gt; –   </a:t>
            </a:r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 err="1" smtClean="0"/>
              <a:t>P</a:t>
            </a:r>
            <a:r>
              <a:rPr lang="en-US" b="1" baseline="-25000" dirty="0" err="1" smtClean="0"/>
              <a:t>next</a:t>
            </a:r>
            <a:r>
              <a:rPr lang="en-US" dirty="0" smtClean="0"/>
              <a:t> </a:t>
            </a:r>
            <a:r>
              <a:rPr lang="en-US" dirty="0"/>
              <a:t>–   </a:t>
            </a:r>
            <a:r>
              <a:rPr lang="fa-IR" dirty="0"/>
              <a:t>اشاره گر ترتيبي است كه به برگ بعدي در 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b="1" baseline="30000" dirty="0" err="1"/>
              <a:t>+</a:t>
            </a:r>
            <a:r>
              <a:rPr lang="en-US" dirty="0" err="1"/>
              <a:t>tree</a:t>
            </a:r>
            <a:r>
              <a:rPr lang="fa-IR" dirty="0"/>
              <a:t>اشاره مي كند.</a:t>
            </a:r>
            <a:endParaRPr lang="en-US" dirty="0"/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 </a:t>
            </a:r>
            <a:r>
              <a:rPr lang="en-US" dirty="0" err="1"/>
              <a:t>Pr</a:t>
            </a:r>
            <a:r>
              <a:rPr lang="en-US" b="1" baseline="-25000" dirty="0" err="1"/>
              <a:t>i</a:t>
            </a:r>
            <a:r>
              <a:rPr lang="en-US" dirty="0"/>
              <a:t> –   </a:t>
            </a:r>
            <a:r>
              <a:rPr lang="fa-IR" dirty="0"/>
              <a:t>يك اشاره گر داده است كه به ركوردي كه حاوي كليد </a:t>
            </a:r>
            <a:r>
              <a:rPr lang="en-US" dirty="0"/>
              <a:t>K</a:t>
            </a:r>
            <a:r>
              <a:rPr lang="en-US" baseline="-25000" dirty="0"/>
              <a:t>i</a:t>
            </a:r>
            <a:r>
              <a:rPr lang="fa-IR" dirty="0"/>
              <a:t>است اشاره مي كند.</a:t>
            </a:r>
            <a:endParaRPr lang="en-US" dirty="0"/>
          </a:p>
          <a:p>
            <a:pPr lvl="1" algn="r" rtl="1">
              <a:lnSpc>
                <a:spcPct val="80000"/>
              </a:lnSpc>
            </a:pPr>
            <a:r>
              <a:rPr lang="fa-IR" sz="2300" dirty="0"/>
              <a:t>يا به بلاكي از اشاره گر هاي داده اشاره مي كند.</a:t>
            </a:r>
            <a:endParaRPr lang="en-US" sz="2300" dirty="0"/>
          </a:p>
          <a:p>
            <a:pPr algn="r" rtl="1">
              <a:lnSpc>
                <a:spcPct val="80000"/>
              </a:lnSpc>
            </a:pPr>
            <a:endParaRPr lang="fa-IR" dirty="0" smtClean="0"/>
          </a:p>
          <a:p>
            <a:pPr algn="r" rtl="1">
              <a:lnSpc>
                <a:spcPct val="80000"/>
              </a:lnSpc>
            </a:pPr>
            <a:r>
              <a:rPr lang="fa-IR" dirty="0" smtClean="0"/>
              <a:t>در </a:t>
            </a:r>
            <a:r>
              <a:rPr lang="fa-IR" dirty="0"/>
              <a:t>هر برگ:</a:t>
            </a:r>
            <a:r>
              <a:rPr lang="en-US" dirty="0"/>
              <a:t> K</a:t>
            </a:r>
            <a:r>
              <a:rPr lang="en-US" b="1" baseline="-25000" dirty="0"/>
              <a:t>1</a:t>
            </a:r>
            <a:r>
              <a:rPr lang="en-US" dirty="0"/>
              <a:t> &lt; K</a:t>
            </a:r>
            <a:r>
              <a:rPr lang="en-US" baseline="-25000" dirty="0"/>
              <a:t>2</a:t>
            </a:r>
            <a:r>
              <a:rPr lang="en-US" dirty="0"/>
              <a:t> &lt; ... &lt; K</a:t>
            </a:r>
            <a:r>
              <a:rPr lang="en-US" baseline="-25000" dirty="0"/>
              <a:t>q-1</a:t>
            </a:r>
          </a:p>
          <a:p>
            <a:pPr algn="r" rtl="1">
              <a:lnSpc>
                <a:spcPct val="80000"/>
              </a:lnSpc>
            </a:pPr>
            <a:r>
              <a:rPr lang="fa-IR" dirty="0"/>
              <a:t>هر نود برگ حد اقل </a:t>
            </a:r>
            <a:r>
              <a:rPr lang="en-US" dirty="0"/>
              <a:t>p/2</a:t>
            </a:r>
            <a:r>
              <a:rPr lang="fa-IR" dirty="0"/>
              <a:t>اشاره گر دارد</a:t>
            </a:r>
            <a:r>
              <a:rPr lang="fa-IR" dirty="0" smtClean="0"/>
              <a:t>. (</a:t>
            </a:r>
            <a:r>
              <a:rPr lang="en-US" dirty="0" smtClean="0"/>
              <a:t>p</a:t>
            </a:r>
            <a:r>
              <a:rPr lang="fa-IR" dirty="0" smtClean="0"/>
              <a:t> درجه درخت)</a:t>
            </a:r>
            <a:endParaRPr lang="en-US" dirty="0"/>
          </a:p>
          <a:p>
            <a:pPr algn="r" rtl="1">
              <a:lnSpc>
                <a:spcPct val="80000"/>
              </a:lnSpc>
            </a:pPr>
            <a:r>
              <a:rPr lang="fa-IR" dirty="0"/>
              <a:t>همه نودهاي برگ در يك سطح قرار دارند.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-برگها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75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1905000" y="5435882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sz="2800" dirty="0" smtClean="0">
                <a:cs typeface="+mn-cs"/>
              </a:rPr>
              <a:t>نمونه</a:t>
            </a:r>
            <a:r>
              <a:rPr lang="fa-IR" sz="2800" dirty="0" smtClean="0">
                <a:cs typeface="+mn-cs"/>
              </a:rPr>
              <a:t>‌</a:t>
            </a:r>
            <a:r>
              <a:rPr lang="ar-SA" sz="2800" dirty="0" smtClean="0">
                <a:cs typeface="+mn-cs"/>
              </a:rPr>
              <a:t>اي </a:t>
            </a:r>
            <a:r>
              <a:rPr lang="ar-SA" sz="2800" dirty="0">
                <a:cs typeface="+mn-cs"/>
              </a:rPr>
              <a:t>از درخت دودويي </a:t>
            </a:r>
            <a:r>
              <a:rPr lang="ar-SA" sz="2800" dirty="0" smtClean="0">
                <a:cs typeface="+mn-cs"/>
              </a:rPr>
              <a:t>صفحه</a:t>
            </a:r>
            <a:r>
              <a:rPr lang="fa-IR" sz="2800" dirty="0" smtClean="0">
                <a:cs typeface="+mn-cs"/>
              </a:rPr>
              <a:t>‌</a:t>
            </a:r>
            <a:r>
              <a:rPr lang="ar-SA" sz="2800" dirty="0" smtClean="0">
                <a:cs typeface="+mn-cs"/>
              </a:rPr>
              <a:t>اي</a:t>
            </a:r>
            <a:endParaRPr lang="en-US" sz="2800" dirty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28" y="2028655"/>
            <a:ext cx="7792872" cy="306926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راهکار مشکل اول</a:t>
            </a:r>
            <a:endParaRPr lang="en-GB" dirty="0">
              <a:cs typeface="B Titr" panose="00000700000000000000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57400" y="1690688"/>
            <a:ext cx="7848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fa-IR" sz="3600" smtClean="0"/>
              <a:t>استفاده از درخت های دودویی صفحه ای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776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050" y="1910686"/>
            <a:ext cx="8759899" cy="3624832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-برگها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4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00201"/>
            <a:ext cx="8229600" cy="2765425"/>
          </a:xfrm>
        </p:spPr>
      </p:pic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1" y="4581526"/>
            <a:ext cx="8964613" cy="1757363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500" dirty="0"/>
              <a:t>در هر سطح كوچكترين كليد </a:t>
            </a:r>
            <a:r>
              <a:rPr lang="en-US" sz="2500" dirty="0"/>
              <a:t>K</a:t>
            </a:r>
            <a:r>
              <a:rPr lang="en-US" sz="2500" b="1" baseline="-25000" dirty="0"/>
              <a:t>i</a:t>
            </a:r>
            <a:r>
              <a:rPr lang="fa-IR" sz="2500" dirty="0"/>
              <a:t> كه بزرگتر از فيلد جستجوي ما است پيدا مي </a:t>
            </a:r>
            <a:r>
              <a:rPr lang="fa-IR" sz="2500" dirty="0" smtClean="0"/>
              <a:t>كنيم.</a:t>
            </a:r>
            <a:endParaRPr lang="fa-IR" sz="2500" dirty="0"/>
          </a:p>
          <a:p>
            <a:pPr lvl="1" algn="r" rtl="1"/>
            <a:r>
              <a:rPr lang="fa-IR" sz="2200" dirty="0" smtClean="0"/>
              <a:t>اشاره </a:t>
            </a:r>
            <a:r>
              <a:rPr lang="fa-IR" sz="2200" dirty="0"/>
              <a:t>گرهاي مربوط به ان را دنبال مي </a:t>
            </a:r>
            <a:r>
              <a:rPr lang="fa-IR" sz="2200" dirty="0" smtClean="0"/>
              <a:t>كنيم.</a:t>
            </a:r>
            <a:endParaRPr lang="fa-IR" sz="2200" dirty="0"/>
          </a:p>
          <a:p>
            <a:pPr lvl="1" algn="r" rtl="1"/>
            <a:r>
              <a:rPr lang="fa-IR" sz="2200" dirty="0" smtClean="0"/>
              <a:t>اگر </a:t>
            </a:r>
            <a:r>
              <a:rPr lang="fa-IR" sz="2200" dirty="0"/>
              <a:t>چنين كليدي پيدا نشد اخرين اشاره گر در نود را دنبال مي كنيم... تا وقتي كه به يك نود برگ برسيم.</a:t>
            </a:r>
            <a:endParaRPr lang="en-US" sz="2200" dirty="0"/>
          </a:p>
          <a:p>
            <a:pPr algn="r" rtl="1">
              <a:lnSpc>
                <a:spcPct val="90000"/>
              </a:lnSpc>
            </a:pPr>
            <a:endParaRPr lang="en-US" sz="25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-جستجو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6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700214"/>
            <a:ext cx="8229600" cy="4314825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/>
              <a:t>4 نوع :</a:t>
            </a:r>
          </a:p>
          <a:p>
            <a:pPr marL="609600" indent="-609600" algn="r" rtl="1">
              <a:buFont typeface="Wingdings" panose="05000000000000000000" pitchFamily="2" charset="2"/>
              <a:buAutoNum type="arabicParenR"/>
            </a:pPr>
            <a:r>
              <a:rPr lang="fa-IR" dirty="0"/>
              <a:t>نوع ساده</a:t>
            </a:r>
            <a:r>
              <a:rPr lang="fa-IR" dirty="0" smtClean="0"/>
              <a:t>: فضاي </a:t>
            </a:r>
            <a:r>
              <a:rPr lang="fa-IR" dirty="0"/>
              <a:t>كافي براي درج  در نود برگ وجود داشته باشد.</a:t>
            </a:r>
          </a:p>
          <a:p>
            <a:pPr marL="609600" indent="-609600" algn="r" rtl="1">
              <a:buFont typeface="Wingdings" panose="05000000000000000000" pitchFamily="2" charset="2"/>
              <a:buAutoNum type="arabicParenR"/>
            </a:pPr>
            <a:r>
              <a:rPr lang="fa-IR" dirty="0"/>
              <a:t>باعث ايجاد </a:t>
            </a:r>
            <a:r>
              <a:rPr lang="en-US" dirty="0"/>
              <a:t>overflow</a:t>
            </a:r>
            <a:r>
              <a:rPr lang="fa-IR" dirty="0"/>
              <a:t> در نود برگ شود.</a:t>
            </a:r>
          </a:p>
          <a:p>
            <a:pPr marL="609600" indent="-609600" algn="r" rtl="1">
              <a:buFont typeface="Wingdings" panose="05000000000000000000" pitchFamily="2" charset="2"/>
              <a:buAutoNum type="arabicParenR"/>
            </a:pPr>
            <a:r>
              <a:rPr lang="fa-IR" dirty="0"/>
              <a:t>باعث ايجاد </a:t>
            </a:r>
            <a:r>
              <a:rPr lang="en-US" dirty="0"/>
              <a:t>overflow</a:t>
            </a:r>
            <a:r>
              <a:rPr lang="fa-IR" dirty="0"/>
              <a:t> در نود داخلي شود.</a:t>
            </a:r>
          </a:p>
          <a:p>
            <a:pPr marL="609600" indent="-609600" algn="r" rtl="1">
              <a:buFont typeface="Wingdings" panose="05000000000000000000" pitchFamily="2" charset="2"/>
              <a:buAutoNum type="arabicParenR"/>
            </a:pPr>
            <a:r>
              <a:rPr lang="fa-IR" dirty="0"/>
              <a:t>باعث ايجاد ريشه جديد شود.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endParaRPr lang="fa-IR" dirty="0"/>
          </a:p>
          <a:p>
            <a:pPr marL="609600" indent="-609600">
              <a:buFont typeface="Wingdings" panose="05000000000000000000" pitchFamily="2" charset="2"/>
              <a:buAutoNum type="arabicParenR"/>
            </a:pPr>
            <a:endParaRPr lang="fa-IR" dirty="0"/>
          </a:p>
          <a:p>
            <a:pPr marL="609600" indent="-609600">
              <a:buFont typeface="Wingdings" panose="05000000000000000000" pitchFamily="2" charset="2"/>
              <a:buAutoNum type="arabicParenR"/>
            </a:pPr>
            <a:endParaRPr lang="fa-IR" dirty="0"/>
          </a:p>
          <a:p>
            <a:pPr marL="609600" indent="-609600"/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24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1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85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2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75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2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84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3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80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3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14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3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7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35126"/>
            <a:ext cx="8229600" cy="4530725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3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18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94" y="2803403"/>
            <a:ext cx="3858689" cy="151976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راهکار مشکل اول</a:t>
            </a:r>
            <a:endParaRPr lang="en-GB" dirty="0">
              <a:cs typeface="B Titr" panose="00000700000000000000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26458" y="2803403"/>
            <a:ext cx="5629917" cy="2239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fa-IR" sz="3600" dirty="0" smtClean="0"/>
              <a:t>تعداد پیگردهای لازم برای یک درخت جستجوی کاملا پر و موازنه شده، در بدترین حالت </a:t>
            </a:r>
            <a:r>
              <a:rPr lang="en-US" sz="3600" dirty="0" err="1" smtClean="0"/>
              <a:t>lg</a:t>
            </a:r>
            <a:r>
              <a:rPr lang="en-US" sz="3600" dirty="0" smtClean="0"/>
              <a:t> (N+1)</a:t>
            </a:r>
            <a:endParaRPr lang="fa-IR" sz="3600" dirty="0" smtClean="0"/>
          </a:p>
          <a:p>
            <a:pPr algn="r" rtl="1">
              <a:defRPr/>
            </a:pPr>
            <a:r>
              <a:rPr lang="fa-IR" sz="3600" dirty="0" smtClean="0"/>
              <a:t>تعداد پیگردهای لازم برای نسخه صفحه‌ای یک درخت دودویی کاملا پر و موازنه شده، </a:t>
            </a:r>
            <a:r>
              <a:rPr lang="en-US" sz="3600" dirty="0" smtClean="0"/>
              <a:t>log</a:t>
            </a:r>
            <a:r>
              <a:rPr lang="en-US" sz="3600" baseline="-25000" dirty="0" smtClean="0"/>
              <a:t>K+1</a:t>
            </a:r>
            <a:r>
              <a:rPr lang="en-US" sz="3600" dirty="0" smtClean="0"/>
              <a:t>(N+1)</a:t>
            </a:r>
          </a:p>
          <a:p>
            <a:pPr algn="r" rtl="1">
              <a:defRPr/>
            </a:pPr>
            <a:r>
              <a:rPr lang="en-US" sz="3600" dirty="0" smtClean="0"/>
              <a:t>k</a:t>
            </a:r>
            <a:r>
              <a:rPr lang="fa-IR" sz="3600" dirty="0" smtClean="0"/>
              <a:t> تعداد کلید در هر صفحه</a:t>
            </a:r>
          </a:p>
          <a:p>
            <a:pPr algn="r" rtl="1">
              <a:defRPr/>
            </a:pPr>
            <a:r>
              <a:rPr lang="en-US" sz="3600" dirty="0" smtClean="0"/>
              <a:t>N</a:t>
            </a:r>
            <a:r>
              <a:rPr lang="fa-IR" sz="3600" dirty="0" smtClean="0"/>
              <a:t> تعداد کلید</a:t>
            </a:r>
          </a:p>
          <a:p>
            <a:pPr algn="r" rtl="1">
              <a:defRPr/>
            </a:pPr>
            <a:endParaRPr lang="fa-IR" sz="3600" dirty="0" smtClean="0"/>
          </a:p>
          <a:p>
            <a:pPr algn="r" rtl="1">
              <a:defRPr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094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4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91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4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69357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fa-IR" smtClean="0">
                <a:cs typeface="B Titr" panose="00000700000000000000" pitchFamily="2" charset="-78"/>
              </a:rPr>
              <a:t>درخت </a:t>
            </a:r>
            <a:r>
              <a:rPr lang="en-US" smtClean="0">
                <a:cs typeface="B Titr" panose="00000700000000000000" pitchFamily="2" charset="-78"/>
              </a:rPr>
              <a:t>B</a:t>
            </a:r>
            <a:r>
              <a:rPr lang="en-US" baseline="30000" smtClean="0">
                <a:cs typeface="B Titr" panose="00000700000000000000" pitchFamily="2" charset="-78"/>
              </a:rPr>
              <a:t>+</a:t>
            </a:r>
            <a:r>
              <a:rPr lang="fa-IR" smtClean="0">
                <a:cs typeface="B Titr" panose="00000700000000000000" pitchFamily="2" charset="-78"/>
              </a:rPr>
              <a:t>-درج نوع 4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389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4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17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271420" y="27807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تاریخچه ساختارهای چندسطحی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1" y="96245"/>
            <a:ext cx="1072643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راهکار مشکل دوم</a:t>
            </a:r>
            <a:endParaRPr lang="en-GB" dirty="0">
              <a:cs typeface="B Titr" panose="00000700000000000000" pitchFamily="2" charset="-78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0"/>
            <a:ext cx="7086600" cy="838200"/>
          </a:xfrm>
        </p:spPr>
        <p:txBody>
          <a:bodyPr>
            <a:normAutofit fontScale="85000" lnSpcReduction="10000"/>
          </a:bodyPr>
          <a:lstStyle/>
          <a:p>
            <a:pPr algn="r" rtl="1" eaLnBrk="1" hangingPunct="1">
              <a:defRPr/>
            </a:pPr>
            <a:r>
              <a:rPr lang="fa-IR" sz="4000" dirty="0"/>
              <a:t>استفاده از درخت موازنه </a:t>
            </a:r>
            <a:r>
              <a:rPr lang="fa-IR" sz="4000" dirty="0" smtClean="0"/>
              <a:t>شده مانند درخت </a:t>
            </a:r>
            <a:r>
              <a:rPr lang="en-US" sz="4000" dirty="0" smtClean="0"/>
              <a:t>AVL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3477334" y="5796465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rtl="1">
              <a:defRPr/>
            </a:pPr>
            <a:r>
              <a:rPr lang="fa-IR" b="1" u="sng" dirty="0">
                <a:solidFill>
                  <a:srgbClr val="FF0000"/>
                </a:solidFill>
              </a:rPr>
              <a:t>مشکل دوم</a:t>
            </a:r>
            <a:r>
              <a:rPr lang="fa-IR" dirty="0"/>
              <a:t>: درج و حذف باید با سرعت جستجو کردن انجام شود.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85732" y="2461779"/>
            <a:ext cx="92395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fa-IR" sz="2800" dirty="0"/>
              <a:t>با تعیین کردن حداکثر تفاوت مجاز در ارتفاع هر دو زیر درخت این </a:t>
            </a:r>
            <a:r>
              <a:rPr lang="fa-IR" sz="2800" dirty="0" smtClean="0"/>
              <a:t>درخت‌ها </a:t>
            </a:r>
            <a:r>
              <a:rPr lang="fa-IR" sz="2800" dirty="0"/>
              <a:t>حداقل کارایی را در جستجو تضمین </a:t>
            </a:r>
            <a:r>
              <a:rPr lang="fa-IR" sz="2800" dirty="0" smtClean="0"/>
              <a:t>می‌کنند.</a:t>
            </a:r>
          </a:p>
          <a:p>
            <a:pPr algn="ctr">
              <a:defRPr/>
            </a:pPr>
            <a:r>
              <a:rPr lang="fa-IR" sz="2800" u="sng" dirty="0" smtClean="0">
                <a:solidFill>
                  <a:srgbClr val="FF0000"/>
                </a:solidFill>
              </a:rPr>
              <a:t>ارتفاع زیردرخت راست-ارتفاع زیردرخت چپ=ضریب تعادل</a:t>
            </a:r>
            <a:endParaRPr lang="fa-IR" sz="2800" u="sng" dirty="0">
              <a:solidFill>
                <a:srgbClr val="FF0000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fa-IR" sz="2800" dirty="0"/>
              <a:t>برای اینکه هنگام درج در درخت </a:t>
            </a:r>
            <a:r>
              <a:rPr lang="en-US" sz="2800" dirty="0"/>
              <a:t>AVL</a:t>
            </a:r>
            <a:r>
              <a:rPr lang="fa-IR" sz="2800" dirty="0"/>
              <a:t> ویژگی خود را حفظ کند مستلزم چهار نوع چرخش است.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301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7" y="2084866"/>
            <a:ext cx="5148289" cy="3114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98" y="2537569"/>
            <a:ext cx="5647619" cy="2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r>
              <a:rPr lang="fa-IR" dirty="0" smtClean="0">
                <a:cs typeface="B Titr" panose="00000700000000000000" pitchFamily="2" charset="-78"/>
              </a:rPr>
              <a:t>-ادامه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36" y="1346429"/>
            <a:ext cx="10690063" cy="48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r>
              <a:rPr lang="fa-IR" dirty="0" smtClean="0">
                <a:cs typeface="B Titr" panose="00000700000000000000" pitchFamily="2" charset="-78"/>
              </a:rPr>
              <a:t>-ادامه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60" y="1188990"/>
            <a:ext cx="10926403" cy="50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B Tite"/>
      </a:majorFont>
      <a:minorFont>
        <a:latin typeface="Calibri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1977</Words>
  <Application>Microsoft Office PowerPoint</Application>
  <PresentationFormat>Widescreen</PresentationFormat>
  <Paragraphs>310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B Nazanin</vt:lpstr>
      <vt:lpstr>B Tite</vt:lpstr>
      <vt:lpstr>B Titr</vt:lpstr>
      <vt:lpstr>Calibri</vt:lpstr>
      <vt:lpstr>Calibri Light</vt:lpstr>
      <vt:lpstr>Helvetica-Narrow</vt:lpstr>
      <vt:lpstr>Symbol</vt:lpstr>
      <vt:lpstr>Times New Roman</vt:lpstr>
      <vt:lpstr>Verdana</vt:lpstr>
      <vt:lpstr>Wingdings</vt:lpstr>
      <vt:lpstr>Office Theme</vt:lpstr>
      <vt:lpstr>شاخص‌های چندسطحی و درختهای B</vt:lpstr>
      <vt:lpstr>نکته</vt:lpstr>
      <vt:lpstr>راهکار مشکل اول</vt:lpstr>
      <vt:lpstr>راهکار مشکل اول</vt:lpstr>
      <vt:lpstr>راهکار مشکل اول</vt:lpstr>
      <vt:lpstr>راهکار مشکل دوم</vt:lpstr>
      <vt:lpstr>درخت موازنه شده AVL</vt:lpstr>
      <vt:lpstr>درخت موازنه شده AVL-ادامه</vt:lpstr>
      <vt:lpstr>درخت موازنه شده AVL-ادامه</vt:lpstr>
      <vt:lpstr>درخت موازنه شده AVL-ادامه</vt:lpstr>
      <vt:lpstr>درخت موازنه شده AVL-ادامه</vt:lpstr>
      <vt:lpstr>درخت موازنه شده AVL-ادامه</vt:lpstr>
      <vt:lpstr>تاریخچه درخت B</vt:lpstr>
      <vt:lpstr>درخت B</vt:lpstr>
      <vt:lpstr>خواص یک در خت B از مرتبه m</vt:lpstr>
      <vt:lpstr>مثالی از درخت B</vt:lpstr>
      <vt:lpstr>جستجو در درخت B</vt:lpstr>
      <vt:lpstr>مراحل درج کردن</vt:lpstr>
      <vt:lpstr>مثال</vt:lpstr>
      <vt:lpstr>مثال -ادامه</vt:lpstr>
      <vt:lpstr>مثال -ادامه</vt:lpstr>
      <vt:lpstr>مثال -ادامه</vt:lpstr>
      <vt:lpstr>مثال -ادامه</vt:lpstr>
      <vt:lpstr>مثال -ادامه</vt:lpstr>
      <vt:lpstr>PowerPoint Presentation</vt:lpstr>
      <vt:lpstr>اضافه سازی بدون نیاز به Split</vt:lpstr>
      <vt:lpstr>اضافه سازی همراه با شکست چند مرحله ای</vt:lpstr>
      <vt:lpstr>بررسی بدترین حالت</vt:lpstr>
      <vt:lpstr>بررسی بدترین حالت - ادامه</vt:lpstr>
      <vt:lpstr>بررسی بدترین حالت - ادامه</vt:lpstr>
      <vt:lpstr>حذف از درخت بی</vt:lpstr>
      <vt:lpstr>مثال: حذف از درخت بی</vt:lpstr>
      <vt:lpstr>بازتوزیع در هنگام درج</vt:lpstr>
      <vt:lpstr>خواص درختهای B*</vt:lpstr>
      <vt:lpstr>درخت B+</vt:lpstr>
      <vt:lpstr>PowerPoint Presentation</vt:lpstr>
      <vt:lpstr>درخت B+-نودهای داخلی</vt:lpstr>
      <vt:lpstr>درخت B+-نودهای داخلی</vt:lpstr>
      <vt:lpstr>درخت B+-برگها</vt:lpstr>
      <vt:lpstr>درخت B+-برگها</vt:lpstr>
      <vt:lpstr>درخت B+-جستجو</vt:lpstr>
      <vt:lpstr>درخت B+-درج</vt:lpstr>
      <vt:lpstr>درخت B+-درج نوع 1</vt:lpstr>
      <vt:lpstr>درخت B+-درج نوع 2</vt:lpstr>
      <vt:lpstr>درخت B+-درج نوع 2</vt:lpstr>
      <vt:lpstr>درخت B+-درج نوع 3</vt:lpstr>
      <vt:lpstr>درخت B+-درج نوع 3</vt:lpstr>
      <vt:lpstr>درخت B+-درج نوع 3</vt:lpstr>
      <vt:lpstr>درخت B+-درج نوع 3</vt:lpstr>
      <vt:lpstr>درخت B+-درج نوع 4</vt:lpstr>
      <vt:lpstr>درخت B+-درج نوع 4</vt:lpstr>
      <vt:lpstr>PowerPoint Presentation</vt:lpstr>
      <vt:lpstr>درخت B+-درج نوع 4</vt:lpstr>
      <vt:lpstr>تاریخچه ساختارهای چندسطحی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مبانی بازیابی اطلاعات و جستجو</dc:title>
  <dc:creator>SM Vahidipour</dc:creator>
  <cp:lastModifiedBy>SM Vahidipour</cp:lastModifiedBy>
  <cp:revision>53</cp:revision>
  <dcterms:created xsi:type="dcterms:W3CDTF">2018-02-07T18:56:35Z</dcterms:created>
  <dcterms:modified xsi:type="dcterms:W3CDTF">2020-02-10T20:27:28Z</dcterms:modified>
</cp:coreProperties>
</file>