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12/14/2019</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12/14/2019</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12/14/2019</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12/14/2019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12/14/2019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12/14/2019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12/14/2019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12/14/2019</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12/14/2019</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12/14/2019</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lecaran.ir/wp-content/uploads/eq1-1.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lecaran.ir/wp-content/uploads/eq2lg.p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lecaran.ir/wp-content/uploads/eq3.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ارائه متلب</a:t>
            </a:r>
            <a:br>
              <a:rPr lang="fa-IR" dirty="0" smtClean="0"/>
            </a:br>
            <a:r>
              <a:rPr lang="fa-IR" dirty="0"/>
              <a:t/>
            </a:r>
            <a:br>
              <a:rPr lang="fa-IR" dirty="0"/>
            </a:br>
            <a:r>
              <a:rPr lang="fa-IR" dirty="0" smtClean="0"/>
              <a:t/>
            </a:r>
            <a:br>
              <a:rPr lang="fa-IR" dirty="0" smtClean="0"/>
            </a:br>
            <a:r>
              <a:rPr lang="fa-IR" dirty="0" smtClean="0"/>
              <a:t>الگوریتم ژنتیک</a:t>
            </a:r>
            <a:endParaRPr lang="en-US" dirty="0"/>
          </a:p>
        </p:txBody>
      </p:sp>
      <p:sp>
        <p:nvSpPr>
          <p:cNvPr id="3" name="Subtitle 2"/>
          <p:cNvSpPr>
            <a:spLocks noGrp="1"/>
          </p:cNvSpPr>
          <p:nvPr>
            <p:ph type="subTitle" idx="1"/>
          </p:nvPr>
        </p:nvSpPr>
        <p:spPr/>
        <p:txBody>
          <a:bodyPr/>
          <a:lstStyle/>
          <a:p>
            <a:pPr algn="r"/>
            <a:r>
              <a:rPr lang="fa-IR" dirty="0" smtClean="0">
                <a:cs typeface="B Badr" panose="00000400000000000000" pitchFamily="2" charset="-78"/>
              </a:rPr>
              <a:t>فائزه صالحی </a:t>
            </a:r>
          </a:p>
          <a:p>
            <a:pPr algn="r"/>
            <a:r>
              <a:rPr lang="fa-IR" dirty="0" smtClean="0">
                <a:cs typeface="B Badr" panose="00000400000000000000" pitchFamily="2" charset="-78"/>
              </a:rPr>
              <a:t>نیلوفر اتحادی</a:t>
            </a:r>
            <a:endParaRPr lang="en-US" dirty="0">
              <a:cs typeface="B Badr" panose="00000400000000000000" pitchFamily="2" charset="-78"/>
            </a:endParaRPr>
          </a:p>
        </p:txBody>
      </p:sp>
    </p:spTree>
    <p:extLst>
      <p:ext uri="{BB962C8B-B14F-4D97-AF65-F5344CB8AC3E}">
        <p14:creationId xmlns:p14="http://schemas.microsoft.com/office/powerpoint/2010/main" val="266038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X1+x2&lt;=2</a:t>
            </a:r>
          </a:p>
          <a:p>
            <a:r>
              <a:rPr lang="en-US" dirty="0" smtClean="0"/>
              <a:t>-x1+2x2&lt;=2</a:t>
            </a:r>
          </a:p>
          <a:p>
            <a:r>
              <a:rPr lang="en-US" dirty="0" smtClean="0"/>
              <a:t>2x1+x2&lt;=3</a:t>
            </a:r>
          </a:p>
          <a:p>
            <a:pPr algn="r"/>
            <a:r>
              <a:rPr lang="ar-SA" dirty="0">
                <a:cs typeface="B Badr" panose="00000400000000000000" pitchFamily="2" charset="-78"/>
              </a:rPr>
              <a:t>در این صورت روابط بالا را می‌توان به صورت ماتریسی به شکل زیر نوشت</a:t>
            </a:r>
            <a:r>
              <a:rPr lang="en-US" dirty="0">
                <a:cs typeface="B Badr" panose="00000400000000000000" pitchFamily="2" charset="-78"/>
              </a:rPr>
              <a:t>:</a:t>
            </a:r>
          </a:p>
          <a:p>
            <a:pPr algn="r"/>
            <a:endParaRPr lang="en-US" dirty="0" smtClean="0">
              <a:cs typeface="B Badr" panose="00000400000000000000" pitchFamily="2" charset="-78"/>
            </a:endParaRPr>
          </a:p>
          <a:p>
            <a:pPr algn="r"/>
            <a:endParaRPr lang="en-US" dirty="0">
              <a:cs typeface="B Badr" panose="00000400000000000000" pitchFamily="2" charset="-78"/>
            </a:endParaRPr>
          </a:p>
          <a:p>
            <a:pPr algn="r" rtl="1"/>
            <a:r>
              <a:rPr lang="ar-SA" dirty="0">
                <a:cs typeface="B Badr" panose="00000400000000000000" pitchFamily="2" charset="-78"/>
              </a:rPr>
              <a:t>ماتریس سمت چپ همان ماتریس </a:t>
            </a:r>
            <a:r>
              <a:rPr lang="en-US" dirty="0" err="1">
                <a:cs typeface="B Badr" panose="00000400000000000000" pitchFamily="2" charset="-78"/>
              </a:rPr>
              <a:t>A</a:t>
            </a:r>
            <a:r>
              <a:rPr lang="en-US" baseline="-25000" dirty="0" err="1">
                <a:cs typeface="B Badr" panose="00000400000000000000" pitchFamily="2" charset="-78"/>
              </a:rPr>
              <a:t>ineq</a:t>
            </a:r>
            <a:r>
              <a:rPr lang="en-US" dirty="0">
                <a:cs typeface="B Badr" panose="00000400000000000000" pitchFamily="2" charset="-78"/>
              </a:rPr>
              <a:t> </a:t>
            </a:r>
            <a:r>
              <a:rPr lang="ar-SA" dirty="0">
                <a:cs typeface="B Badr" panose="00000400000000000000" pitchFamily="2" charset="-78"/>
              </a:rPr>
              <a:t>است و ماتریس سمت راست رابطه همان ماتریس </a:t>
            </a:r>
            <a:r>
              <a:rPr lang="en-US" dirty="0" err="1">
                <a:cs typeface="B Badr" panose="00000400000000000000" pitchFamily="2" charset="-78"/>
              </a:rPr>
              <a:t>b</a:t>
            </a:r>
            <a:r>
              <a:rPr lang="en-US" baseline="-25000" dirty="0" err="1">
                <a:cs typeface="B Badr" panose="00000400000000000000" pitchFamily="2" charset="-78"/>
              </a:rPr>
              <a:t>ineq</a:t>
            </a:r>
            <a:r>
              <a:rPr lang="en-US" dirty="0">
                <a:cs typeface="B Badr" panose="00000400000000000000" pitchFamily="2" charset="-78"/>
              </a:rPr>
              <a:t> </a:t>
            </a:r>
            <a:r>
              <a:rPr lang="ar-SA" dirty="0">
                <a:cs typeface="B Badr" panose="00000400000000000000" pitchFamily="2" charset="-78"/>
              </a:rPr>
              <a:t>است. ماتریس مجهولات نیز ماتریس </a:t>
            </a:r>
            <a:r>
              <a:rPr lang="en-US" dirty="0">
                <a:cs typeface="B Badr" panose="00000400000000000000" pitchFamily="2" charset="-78"/>
              </a:rPr>
              <a:t>X </a:t>
            </a:r>
            <a:r>
              <a:rPr lang="ar-SA" dirty="0">
                <a:cs typeface="B Badr" panose="00000400000000000000" pitchFamily="2" charset="-78"/>
              </a:rPr>
              <a:t>است. این رابطه به شکل کلی زیر تعریف می‌گردد</a:t>
            </a:r>
            <a:r>
              <a:rPr lang="en-US" dirty="0">
                <a:cs typeface="B Badr" panose="00000400000000000000" pitchFamily="2" charset="-78"/>
              </a:rPr>
              <a:t>:</a:t>
            </a:r>
          </a:p>
          <a:p>
            <a:pPr algn="r"/>
            <a:r>
              <a:rPr lang="en-US" dirty="0" err="1">
                <a:cs typeface="B Badr" panose="00000400000000000000" pitchFamily="2" charset="-78"/>
              </a:rPr>
              <a:t>A</a:t>
            </a:r>
            <a:r>
              <a:rPr lang="en-US" baseline="-25000" dirty="0" err="1">
                <a:cs typeface="B Badr" panose="00000400000000000000" pitchFamily="2" charset="-78"/>
              </a:rPr>
              <a:t>ineq</a:t>
            </a:r>
            <a:r>
              <a:rPr lang="en-US" dirty="0" err="1">
                <a:cs typeface="B Badr" panose="00000400000000000000" pitchFamily="2" charset="-78"/>
              </a:rPr>
              <a:t>X</a:t>
            </a:r>
            <a:r>
              <a:rPr lang="en-US" dirty="0">
                <a:cs typeface="B Badr" panose="00000400000000000000" pitchFamily="2" charset="-78"/>
              </a:rPr>
              <a:t>&lt;=</a:t>
            </a:r>
            <a:r>
              <a:rPr lang="en-US" dirty="0" err="1">
                <a:cs typeface="B Badr" panose="00000400000000000000" pitchFamily="2" charset="-78"/>
              </a:rPr>
              <a:t>b</a:t>
            </a:r>
            <a:r>
              <a:rPr lang="en-US" baseline="-25000" dirty="0" err="1">
                <a:cs typeface="B Badr" panose="00000400000000000000" pitchFamily="2" charset="-78"/>
              </a:rPr>
              <a:t>ineq</a:t>
            </a:r>
            <a:endParaRPr lang="en-US" dirty="0">
              <a:cs typeface="B Badr" panose="00000400000000000000" pitchFamily="2" charset="-78"/>
            </a:endParaRPr>
          </a:p>
        </p:txBody>
      </p:sp>
      <p:pic>
        <p:nvPicPr>
          <p:cNvPr id="7" name="Picture 6" descr="آموزش استفاده از الگوریتم ژنتیک در متلب">
            <a:hlinkClick r:id="rId2" tooltip="&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57252" y="4328795"/>
            <a:ext cx="1064895" cy="588010"/>
          </a:xfrm>
          <a:prstGeom prst="rect">
            <a:avLst/>
          </a:prstGeom>
          <a:noFill/>
          <a:ln>
            <a:noFill/>
          </a:ln>
        </p:spPr>
      </p:pic>
    </p:spTree>
    <p:extLst>
      <p:ext uri="{BB962C8B-B14F-4D97-AF65-F5344CB8AC3E}">
        <p14:creationId xmlns:p14="http://schemas.microsoft.com/office/powerpoint/2010/main" val="9081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SA" sz="2400" dirty="0">
                <a:cs typeface="B Badr" panose="00000400000000000000" pitchFamily="2" charset="-78"/>
              </a:rPr>
              <a:t>دقت شود که روابط بزرگتر مساوی نیز باید به صورت روابط کوچکتر مساوی درآیند و به شکل استاندارد بالا نوشته شوند. در قسمت </a:t>
            </a:r>
            <a:r>
              <a:rPr lang="en-US" sz="2400" dirty="0">
                <a:cs typeface="B Badr" panose="00000400000000000000" pitchFamily="2" charset="-78"/>
              </a:rPr>
              <a:t>Linear inequalities  </a:t>
            </a:r>
            <a:r>
              <a:rPr lang="ar-SA" sz="2400" dirty="0">
                <a:cs typeface="B Badr" panose="00000400000000000000" pitchFamily="2" charset="-78"/>
              </a:rPr>
              <a:t>باید </a:t>
            </a:r>
            <a:r>
              <a:rPr lang="en-US" sz="2400" dirty="0" err="1">
                <a:cs typeface="B Badr" panose="00000400000000000000" pitchFamily="2" charset="-78"/>
              </a:rPr>
              <a:t>A</a:t>
            </a:r>
            <a:r>
              <a:rPr lang="en-US" sz="2400" baseline="-25000" dirty="0" err="1">
                <a:cs typeface="B Badr" panose="00000400000000000000" pitchFamily="2" charset="-78"/>
              </a:rPr>
              <a:t>ineq</a:t>
            </a:r>
            <a:r>
              <a:rPr lang="en-US" sz="2400" dirty="0">
                <a:cs typeface="B Badr" panose="00000400000000000000" pitchFamily="2" charset="-78"/>
              </a:rPr>
              <a:t> </a:t>
            </a:r>
            <a:r>
              <a:rPr lang="ar-SA" sz="2400" dirty="0">
                <a:cs typeface="B Badr" panose="00000400000000000000" pitchFamily="2" charset="-78"/>
              </a:rPr>
              <a:t>و </a:t>
            </a:r>
            <a:r>
              <a:rPr lang="en-US" sz="2400" dirty="0" err="1">
                <a:cs typeface="B Badr" panose="00000400000000000000" pitchFamily="2" charset="-78"/>
              </a:rPr>
              <a:t>b</a:t>
            </a:r>
            <a:r>
              <a:rPr lang="en-US" sz="2400" baseline="-25000" dirty="0" err="1">
                <a:cs typeface="B Badr" panose="00000400000000000000" pitchFamily="2" charset="-78"/>
              </a:rPr>
              <a:t>ineq</a:t>
            </a:r>
            <a:r>
              <a:rPr lang="en-US" sz="2400" dirty="0">
                <a:cs typeface="B Badr" panose="00000400000000000000" pitchFamily="2" charset="-78"/>
              </a:rPr>
              <a:t> </a:t>
            </a:r>
            <a:r>
              <a:rPr lang="ar-SA" sz="2400" dirty="0">
                <a:cs typeface="B Badr" panose="00000400000000000000" pitchFamily="2" charset="-78"/>
              </a:rPr>
              <a:t>را به صورت ماتریسی و به شکل آمده در شکل اول نوشت</a:t>
            </a:r>
            <a:r>
              <a:rPr lang="en-US" sz="2400" dirty="0">
                <a:cs typeface="B Badr" panose="00000400000000000000" pitchFamily="2" charset="-78"/>
              </a:rPr>
              <a:t>.</a:t>
            </a:r>
          </a:p>
          <a:p>
            <a:pPr algn="r"/>
            <a:endParaRPr lang="en-US" sz="2400" dirty="0">
              <a:cs typeface="B Badr" panose="00000400000000000000" pitchFamily="2" charset="-78"/>
            </a:endParaRPr>
          </a:p>
        </p:txBody>
      </p:sp>
    </p:spTree>
    <p:extLst>
      <p:ext uri="{BB962C8B-B14F-4D97-AF65-F5344CB8AC3E}">
        <p14:creationId xmlns:p14="http://schemas.microsoft.com/office/powerpoint/2010/main" val="398696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US" sz="2400" dirty="0">
                <a:cs typeface="B Badr" panose="00000400000000000000" pitchFamily="2" charset="-78"/>
              </a:rPr>
              <a:t> </a:t>
            </a:r>
          </a:p>
          <a:p>
            <a:pPr algn="r" rtl="1"/>
            <a:r>
              <a:rPr lang="en-US" sz="2400" dirty="0">
                <a:cs typeface="B Badr" panose="00000400000000000000" pitchFamily="2" charset="-78"/>
              </a:rPr>
              <a:t>Linear equalities: </a:t>
            </a:r>
            <a:r>
              <a:rPr lang="ar-SA" sz="2400" dirty="0">
                <a:cs typeface="B Badr" panose="00000400000000000000" pitchFamily="2" charset="-78"/>
              </a:rPr>
              <a:t>این قسمت نیز مشابه با قسمت مربوط به روابط نامساوی خطی نوشته می‌شود با این تفاوت که در این قسمت بایستی روابط مساوی خطی مابین متغیرها را نوشت. شکل کلی روابط مساوی خطی نیز به صورت زیر است</a:t>
            </a:r>
            <a:r>
              <a:rPr lang="en-US" sz="2400" dirty="0">
                <a:cs typeface="B Badr" panose="00000400000000000000" pitchFamily="2" charset="-78"/>
              </a:rPr>
              <a:t>:</a:t>
            </a:r>
          </a:p>
          <a:p>
            <a:pPr algn="r"/>
            <a:r>
              <a:rPr lang="en-US" sz="2400" dirty="0">
                <a:cs typeface="B Badr" panose="00000400000000000000" pitchFamily="2" charset="-78"/>
              </a:rPr>
              <a:t> </a:t>
            </a:r>
            <a:r>
              <a:rPr lang="en-US" sz="2400" dirty="0" err="1">
                <a:cs typeface="B Badr" panose="00000400000000000000" pitchFamily="2" charset="-78"/>
              </a:rPr>
              <a:t>A</a:t>
            </a:r>
            <a:r>
              <a:rPr lang="en-US" sz="2400" baseline="-25000" dirty="0" err="1">
                <a:cs typeface="B Badr" panose="00000400000000000000" pitchFamily="2" charset="-78"/>
              </a:rPr>
              <a:t>eq</a:t>
            </a:r>
            <a:r>
              <a:rPr lang="en-US" sz="2400" dirty="0" err="1">
                <a:cs typeface="B Badr" panose="00000400000000000000" pitchFamily="2" charset="-78"/>
              </a:rPr>
              <a:t>X</a:t>
            </a:r>
            <a:r>
              <a:rPr lang="en-US" sz="2400" dirty="0">
                <a:cs typeface="B Badr" panose="00000400000000000000" pitchFamily="2" charset="-78"/>
              </a:rPr>
              <a:t>=</a:t>
            </a:r>
            <a:r>
              <a:rPr lang="en-US" sz="2400" dirty="0" err="1">
                <a:cs typeface="B Badr" panose="00000400000000000000" pitchFamily="2" charset="-78"/>
              </a:rPr>
              <a:t>b</a:t>
            </a:r>
            <a:r>
              <a:rPr lang="en-US" sz="2400" baseline="-25000" dirty="0" err="1">
                <a:cs typeface="B Badr" panose="00000400000000000000" pitchFamily="2" charset="-78"/>
              </a:rPr>
              <a:t>eq</a:t>
            </a:r>
            <a:endParaRPr lang="en-US" sz="2400" dirty="0">
              <a:cs typeface="B Badr" panose="00000400000000000000" pitchFamily="2" charset="-78"/>
            </a:endParaRPr>
          </a:p>
        </p:txBody>
      </p:sp>
    </p:spTree>
    <p:extLst>
      <p:ext uri="{BB962C8B-B14F-4D97-AF65-F5344CB8AC3E}">
        <p14:creationId xmlns:p14="http://schemas.microsoft.com/office/powerpoint/2010/main" val="1123601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cs typeface="B Badr" panose="00000400000000000000" pitchFamily="2" charset="-78"/>
              </a:rPr>
              <a:t>اگر دو رابطه مساوی خطی زیر مابین متغیرها برقرار باشد</a:t>
            </a:r>
            <a:r>
              <a:rPr lang="en-US" dirty="0">
                <a:cs typeface="B Badr" panose="00000400000000000000" pitchFamily="2" charset="-78"/>
              </a:rPr>
              <a:t>:</a:t>
            </a:r>
          </a:p>
          <a:p>
            <a:pPr algn="r" rtl="1"/>
            <a:r>
              <a:rPr lang="en-US" dirty="0">
                <a:cs typeface="B Badr" panose="00000400000000000000" pitchFamily="2" charset="-78"/>
              </a:rPr>
              <a:t>x</a:t>
            </a:r>
            <a:r>
              <a:rPr lang="fa-IR" baseline="-25000" dirty="0">
                <a:cs typeface="B Badr" panose="00000400000000000000" pitchFamily="2" charset="-78"/>
              </a:rPr>
              <a:t>۱</a:t>
            </a:r>
            <a:r>
              <a:rPr lang="en-US" dirty="0">
                <a:cs typeface="B Badr" panose="00000400000000000000" pitchFamily="2" charset="-78"/>
              </a:rPr>
              <a:t>+</a:t>
            </a:r>
            <a:r>
              <a:rPr lang="fa-IR" dirty="0">
                <a:cs typeface="B Badr" panose="00000400000000000000" pitchFamily="2" charset="-78"/>
              </a:rPr>
              <a:t>۲</a:t>
            </a:r>
            <a:r>
              <a:rPr lang="en-US" dirty="0">
                <a:cs typeface="B Badr" panose="00000400000000000000" pitchFamily="2" charset="-78"/>
              </a:rPr>
              <a:t>x</a:t>
            </a:r>
            <a:r>
              <a:rPr lang="fa-IR" baseline="-25000" dirty="0">
                <a:cs typeface="B Badr" panose="00000400000000000000" pitchFamily="2" charset="-78"/>
              </a:rPr>
              <a:t>۲</a:t>
            </a:r>
            <a:r>
              <a:rPr lang="en-US" dirty="0">
                <a:cs typeface="B Badr" panose="00000400000000000000" pitchFamily="2" charset="-78"/>
              </a:rPr>
              <a:t> = -</a:t>
            </a:r>
            <a:r>
              <a:rPr lang="fa-IR" dirty="0">
                <a:cs typeface="B Badr" panose="00000400000000000000" pitchFamily="2" charset="-78"/>
              </a:rPr>
              <a:t>۵</a:t>
            </a:r>
            <a:endParaRPr lang="en-US" dirty="0">
              <a:cs typeface="B Badr" panose="00000400000000000000" pitchFamily="2" charset="-78"/>
            </a:endParaRPr>
          </a:p>
          <a:p>
            <a:pPr algn="r" rtl="1"/>
            <a:r>
              <a:rPr lang="fa-IR" dirty="0">
                <a:cs typeface="B Badr" panose="00000400000000000000" pitchFamily="2" charset="-78"/>
              </a:rPr>
              <a:t>۳</a:t>
            </a:r>
            <a:r>
              <a:rPr lang="en-US" dirty="0">
                <a:cs typeface="B Badr" panose="00000400000000000000" pitchFamily="2" charset="-78"/>
              </a:rPr>
              <a:t>x</a:t>
            </a:r>
            <a:r>
              <a:rPr lang="fa-IR" baseline="-25000" dirty="0">
                <a:cs typeface="B Badr" panose="00000400000000000000" pitchFamily="2" charset="-78"/>
              </a:rPr>
              <a:t>۱</a:t>
            </a:r>
            <a:r>
              <a:rPr lang="en-US" dirty="0">
                <a:cs typeface="B Badr" panose="00000400000000000000" pitchFamily="2" charset="-78"/>
              </a:rPr>
              <a:t>+</a:t>
            </a:r>
            <a:r>
              <a:rPr lang="fa-IR" dirty="0">
                <a:cs typeface="B Badr" panose="00000400000000000000" pitchFamily="2" charset="-78"/>
              </a:rPr>
              <a:t>۴</a:t>
            </a:r>
            <a:r>
              <a:rPr lang="en-US" dirty="0">
                <a:cs typeface="B Badr" panose="00000400000000000000" pitchFamily="2" charset="-78"/>
              </a:rPr>
              <a:t>x</a:t>
            </a:r>
            <a:r>
              <a:rPr lang="fa-IR" baseline="-25000" dirty="0">
                <a:cs typeface="B Badr" panose="00000400000000000000" pitchFamily="2" charset="-78"/>
              </a:rPr>
              <a:t>۲</a:t>
            </a:r>
            <a:r>
              <a:rPr lang="en-US" dirty="0">
                <a:cs typeface="B Badr" panose="00000400000000000000" pitchFamily="2" charset="-78"/>
              </a:rPr>
              <a:t> = -</a:t>
            </a:r>
            <a:r>
              <a:rPr lang="fa-IR" dirty="0">
                <a:cs typeface="B Badr" panose="00000400000000000000" pitchFamily="2" charset="-78"/>
              </a:rPr>
              <a:t>۱۰</a:t>
            </a:r>
            <a:endParaRPr lang="en-US" dirty="0">
              <a:cs typeface="B Badr" panose="00000400000000000000" pitchFamily="2" charset="-78"/>
            </a:endParaRPr>
          </a:p>
          <a:p>
            <a:pPr algn="r" rtl="1"/>
            <a:r>
              <a:rPr lang="ar-SA" dirty="0">
                <a:cs typeface="B Badr" panose="00000400000000000000" pitchFamily="2" charset="-78"/>
              </a:rPr>
              <a:t>در این صورت رابطه استاندارد مساوی خطی به صورت زیر تعریف می‌گردد</a:t>
            </a:r>
            <a:r>
              <a:rPr lang="en-US" dirty="0" smtClean="0">
                <a:cs typeface="B Badr" panose="00000400000000000000" pitchFamily="2" charset="-78"/>
              </a:rPr>
              <a:t>:</a:t>
            </a:r>
          </a:p>
          <a:p>
            <a:pPr algn="r" rtl="1"/>
            <a:endParaRPr lang="en-US" dirty="0">
              <a:cs typeface="B Badr" panose="00000400000000000000" pitchFamily="2" charset="-78"/>
            </a:endParaRPr>
          </a:p>
          <a:p>
            <a:pPr algn="r" rtl="1"/>
            <a:endParaRPr lang="en-US" dirty="0" smtClean="0">
              <a:cs typeface="B Badr" panose="00000400000000000000" pitchFamily="2" charset="-78"/>
            </a:endParaRPr>
          </a:p>
          <a:p>
            <a:pPr marL="0" indent="0" algn="r" rtl="1">
              <a:buNone/>
            </a:pPr>
            <a:r>
              <a:rPr lang="ar-SA" dirty="0">
                <a:cs typeface="B Badr" panose="00000400000000000000" pitchFamily="2" charset="-78"/>
              </a:rPr>
              <a:t>در قسمت </a:t>
            </a:r>
            <a:r>
              <a:rPr lang="en-US" dirty="0">
                <a:cs typeface="B Badr" panose="00000400000000000000" pitchFamily="2" charset="-78"/>
              </a:rPr>
              <a:t>Linear equalities  </a:t>
            </a:r>
            <a:r>
              <a:rPr lang="ar-SA" dirty="0">
                <a:cs typeface="B Badr" panose="00000400000000000000" pitchFamily="2" charset="-78"/>
              </a:rPr>
              <a:t>باید </a:t>
            </a:r>
            <a:r>
              <a:rPr lang="en-US" dirty="0" err="1">
                <a:cs typeface="B Badr" panose="00000400000000000000" pitchFamily="2" charset="-78"/>
              </a:rPr>
              <a:t>A</a:t>
            </a:r>
            <a:r>
              <a:rPr lang="en-US" baseline="-25000" dirty="0" err="1">
                <a:cs typeface="B Badr" panose="00000400000000000000" pitchFamily="2" charset="-78"/>
              </a:rPr>
              <a:t>eq</a:t>
            </a:r>
            <a:r>
              <a:rPr lang="en-US" dirty="0">
                <a:cs typeface="B Badr" panose="00000400000000000000" pitchFamily="2" charset="-78"/>
              </a:rPr>
              <a:t> </a:t>
            </a:r>
            <a:r>
              <a:rPr lang="ar-SA" dirty="0">
                <a:cs typeface="B Badr" panose="00000400000000000000" pitchFamily="2" charset="-78"/>
              </a:rPr>
              <a:t>و </a:t>
            </a:r>
            <a:r>
              <a:rPr lang="en-US" dirty="0" err="1">
                <a:cs typeface="B Badr" panose="00000400000000000000" pitchFamily="2" charset="-78"/>
              </a:rPr>
              <a:t>b</a:t>
            </a:r>
            <a:r>
              <a:rPr lang="en-US" baseline="-25000" dirty="0" err="1">
                <a:cs typeface="B Badr" panose="00000400000000000000" pitchFamily="2" charset="-78"/>
              </a:rPr>
              <a:t>eq</a:t>
            </a:r>
            <a:r>
              <a:rPr lang="en-US" dirty="0">
                <a:cs typeface="B Badr" panose="00000400000000000000" pitchFamily="2" charset="-78"/>
              </a:rPr>
              <a:t> </a:t>
            </a:r>
            <a:r>
              <a:rPr lang="ar-SA" dirty="0">
                <a:cs typeface="B Badr" panose="00000400000000000000" pitchFamily="2" charset="-78"/>
              </a:rPr>
              <a:t>را به صورت ماتریسی و به شکل آمده در شکل اول نوشت</a:t>
            </a:r>
            <a:r>
              <a:rPr lang="en-US" dirty="0">
                <a:cs typeface="B Badr" panose="00000400000000000000" pitchFamily="2" charset="-78"/>
              </a:rPr>
              <a:t>.</a:t>
            </a:r>
          </a:p>
          <a:p>
            <a:pPr marL="0" indent="0" algn="r" rtl="1">
              <a:buNone/>
            </a:pPr>
            <a:endParaRPr lang="en-US" dirty="0">
              <a:cs typeface="B Badr" panose="00000400000000000000" pitchFamily="2" charset="-78"/>
            </a:endParaRPr>
          </a:p>
          <a:p>
            <a:pPr algn="r"/>
            <a:endParaRPr lang="en-US" dirty="0">
              <a:cs typeface="B Badr" panose="00000400000000000000" pitchFamily="2" charset="-78"/>
            </a:endParaRPr>
          </a:p>
        </p:txBody>
      </p:sp>
      <p:pic>
        <p:nvPicPr>
          <p:cNvPr id="4" name="Picture 3" descr="http://elecaran.ir/wp-content/uploads/eq2lg.png">
            <a:hlinkClick r:id="rId2" tooltip="&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7318985" y="4382692"/>
            <a:ext cx="1637665" cy="572770"/>
          </a:xfrm>
          <a:prstGeom prst="rect">
            <a:avLst/>
          </a:prstGeom>
          <a:noFill/>
          <a:ln>
            <a:noFill/>
          </a:ln>
        </p:spPr>
      </p:pic>
    </p:spTree>
    <p:extLst>
      <p:ext uri="{BB962C8B-B14F-4D97-AF65-F5344CB8AC3E}">
        <p14:creationId xmlns:p14="http://schemas.microsoft.com/office/powerpoint/2010/main" val="208687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US" dirty="0">
                <a:cs typeface="B Badr" panose="00000400000000000000" pitchFamily="2" charset="-78"/>
              </a:rPr>
              <a:t>Bounds: </a:t>
            </a:r>
            <a:r>
              <a:rPr lang="ar-SA" dirty="0">
                <a:cs typeface="B Badr" panose="00000400000000000000" pitchFamily="2" charset="-78"/>
              </a:rPr>
              <a:t>در این قسمت محدوده بالا و پایین متغیرها را مشخص می‌کنیم. اگر محدوده بالا و پایین متغیرها بصورت زیر باشد</a:t>
            </a:r>
            <a:r>
              <a:rPr lang="en-US" dirty="0">
                <a:cs typeface="B Badr" panose="00000400000000000000" pitchFamily="2" charset="-78"/>
              </a:rPr>
              <a:t>:</a:t>
            </a:r>
          </a:p>
          <a:p>
            <a:pPr algn="r" rtl="1"/>
            <a:r>
              <a:rPr lang="en-US" dirty="0">
                <a:cs typeface="B Badr" panose="00000400000000000000" pitchFamily="2" charset="-78"/>
              </a:rPr>
              <a:t>-</a:t>
            </a:r>
            <a:r>
              <a:rPr lang="fa-IR" dirty="0">
                <a:cs typeface="B Badr" panose="00000400000000000000" pitchFamily="2" charset="-78"/>
              </a:rPr>
              <a:t>۱۰</a:t>
            </a:r>
            <a:r>
              <a:rPr lang="en-US" dirty="0">
                <a:cs typeface="B Badr" panose="00000400000000000000" pitchFamily="2" charset="-78"/>
              </a:rPr>
              <a:t>&lt;=x</a:t>
            </a:r>
            <a:r>
              <a:rPr lang="fa-IR" baseline="-25000" dirty="0">
                <a:cs typeface="B Badr" panose="00000400000000000000" pitchFamily="2" charset="-78"/>
              </a:rPr>
              <a:t>۱</a:t>
            </a:r>
            <a:r>
              <a:rPr lang="en-US" dirty="0">
                <a:cs typeface="B Badr" panose="00000400000000000000" pitchFamily="2" charset="-78"/>
              </a:rPr>
              <a:t>&lt;=10</a:t>
            </a:r>
          </a:p>
          <a:p>
            <a:pPr algn="r" rtl="1"/>
            <a:r>
              <a:rPr lang="en-US" dirty="0">
                <a:cs typeface="B Badr" panose="00000400000000000000" pitchFamily="2" charset="-78"/>
              </a:rPr>
              <a:t>-</a:t>
            </a:r>
            <a:r>
              <a:rPr lang="fa-IR" dirty="0">
                <a:cs typeface="B Badr" panose="00000400000000000000" pitchFamily="2" charset="-78"/>
              </a:rPr>
              <a:t>۵</a:t>
            </a:r>
            <a:r>
              <a:rPr lang="en-US" dirty="0">
                <a:cs typeface="B Badr" panose="00000400000000000000" pitchFamily="2" charset="-78"/>
              </a:rPr>
              <a:t>&lt;=x</a:t>
            </a:r>
            <a:r>
              <a:rPr lang="fa-IR" baseline="-25000" dirty="0">
                <a:cs typeface="B Badr" panose="00000400000000000000" pitchFamily="2" charset="-78"/>
              </a:rPr>
              <a:t>۱</a:t>
            </a:r>
            <a:r>
              <a:rPr lang="en-US" dirty="0">
                <a:cs typeface="B Badr" panose="00000400000000000000" pitchFamily="2" charset="-78"/>
              </a:rPr>
              <a:t>&lt;=15</a:t>
            </a:r>
          </a:p>
          <a:p>
            <a:pPr algn="r"/>
            <a:r>
              <a:rPr lang="ar-SA" dirty="0" smtClean="0">
                <a:cs typeface="B Badr" panose="00000400000000000000" pitchFamily="2" charset="-78"/>
              </a:rPr>
              <a:t>در </a:t>
            </a:r>
            <a:r>
              <a:rPr lang="ar-SA" dirty="0">
                <a:cs typeface="B Badr" panose="00000400000000000000" pitchFamily="2" charset="-78"/>
              </a:rPr>
              <a:t>این صورت ماتریس‌های محدوده بالا و پایین به شکل زیر تعریف خواهند </a:t>
            </a:r>
            <a:r>
              <a:rPr lang="ar-SA" dirty="0" smtClean="0">
                <a:cs typeface="B Badr" panose="00000400000000000000" pitchFamily="2" charset="-78"/>
              </a:rPr>
              <a:t>می‌شوند</a:t>
            </a:r>
            <a:endParaRPr lang="en-US" dirty="0" smtClean="0">
              <a:cs typeface="B Badr" panose="00000400000000000000" pitchFamily="2" charset="-78"/>
            </a:endParaRPr>
          </a:p>
          <a:p>
            <a:pPr algn="r"/>
            <a:endParaRPr lang="en-US" dirty="0">
              <a:cs typeface="B Badr" panose="00000400000000000000" pitchFamily="2" charset="-78"/>
            </a:endParaRPr>
          </a:p>
          <a:p>
            <a:pPr algn="r"/>
            <a:endParaRPr lang="en-US" dirty="0" smtClean="0">
              <a:cs typeface="B Badr" panose="00000400000000000000" pitchFamily="2" charset="-78"/>
            </a:endParaRPr>
          </a:p>
          <a:p>
            <a:pPr algn="r"/>
            <a:r>
              <a:rPr lang="ar-SA" dirty="0">
                <a:cs typeface="B Badr" panose="00000400000000000000" pitchFamily="2" charset="-78"/>
              </a:rPr>
              <a:t>در قسمت </a:t>
            </a:r>
            <a:r>
              <a:rPr lang="en-US" dirty="0">
                <a:cs typeface="B Badr" panose="00000400000000000000" pitchFamily="2" charset="-78"/>
              </a:rPr>
              <a:t>Bounds  </a:t>
            </a:r>
            <a:r>
              <a:rPr lang="ar-SA" dirty="0">
                <a:cs typeface="B Badr" panose="00000400000000000000" pitchFamily="2" charset="-78"/>
              </a:rPr>
              <a:t>باید محدوده‌های بالا و پایین را به صورت ماتریسی و به شکل آمده در شکل اول نوشت</a:t>
            </a:r>
            <a:r>
              <a:rPr lang="en-US" dirty="0">
                <a:cs typeface="B Badr" panose="00000400000000000000" pitchFamily="2" charset="-78"/>
              </a:rPr>
              <a:t>.</a:t>
            </a:r>
          </a:p>
          <a:p>
            <a:pPr algn="r"/>
            <a:endParaRPr lang="en-US" dirty="0" smtClean="0">
              <a:cs typeface="B Badr" panose="00000400000000000000" pitchFamily="2" charset="-78"/>
            </a:endParaRPr>
          </a:p>
        </p:txBody>
      </p:sp>
      <p:pic>
        <p:nvPicPr>
          <p:cNvPr id="4" name="Picture 3" descr="http://elecaran.ir/wp-content/uploads/eq3.png">
            <a:hlinkClick r:id="rId2" tooltip="&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1745" y="4685713"/>
            <a:ext cx="1708150" cy="542925"/>
          </a:xfrm>
          <a:prstGeom prst="rect">
            <a:avLst/>
          </a:prstGeom>
          <a:noFill/>
          <a:ln>
            <a:noFill/>
          </a:ln>
        </p:spPr>
      </p:pic>
    </p:spTree>
    <p:extLst>
      <p:ext uri="{BB962C8B-B14F-4D97-AF65-F5344CB8AC3E}">
        <p14:creationId xmlns:p14="http://schemas.microsoft.com/office/powerpoint/2010/main" val="171822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en-US" dirty="0">
                <a:cs typeface="B Badr" panose="00000400000000000000" pitchFamily="2" charset="-78"/>
              </a:rPr>
              <a:t> Nonlinear constraints function: </a:t>
            </a:r>
            <a:r>
              <a:rPr lang="ar-SA" dirty="0">
                <a:cs typeface="B Badr" panose="00000400000000000000" pitchFamily="2" charset="-78"/>
              </a:rPr>
              <a:t>در این قسمت باید نام تابع متلب را که معادلات ریاضی غیرخطی مابین متغیرهای مساله بهینه‌سازی نوشته شده است، وارد کنیم. در اینجا مانند قسمت </a:t>
            </a:r>
            <a:r>
              <a:rPr lang="en-US" dirty="0">
                <a:cs typeface="B Badr" panose="00000400000000000000" pitchFamily="2" charset="-78"/>
              </a:rPr>
              <a:t>Fitness function </a:t>
            </a:r>
            <a:r>
              <a:rPr lang="ar-SA" dirty="0">
                <a:cs typeface="B Badr" panose="00000400000000000000" pitchFamily="2" charset="-78"/>
              </a:rPr>
              <a:t>باید از علامت </a:t>
            </a:r>
            <a:r>
              <a:rPr lang="en-US" dirty="0">
                <a:cs typeface="B Badr" panose="00000400000000000000" pitchFamily="2" charset="-78"/>
              </a:rPr>
              <a:t>@ </a:t>
            </a:r>
            <a:r>
              <a:rPr lang="ar-SA" dirty="0">
                <a:cs typeface="B Badr" panose="00000400000000000000" pitchFamily="2" charset="-78"/>
              </a:rPr>
              <a:t>در کنار نام تابع استفاده کنیم. در این مثال فرض می‌کنیم که تابع غیرخطی برای قیود مساله وجود ندارد. به همین خاطر این قسمت را خالی می‌گذاریم</a:t>
            </a:r>
            <a:r>
              <a:rPr lang="en-US" dirty="0">
                <a:cs typeface="B Badr" panose="00000400000000000000" pitchFamily="2" charset="-78"/>
              </a:rPr>
              <a:t>.</a:t>
            </a:r>
          </a:p>
          <a:p>
            <a:pPr algn="r"/>
            <a:endParaRPr lang="en-US" dirty="0">
              <a:cs typeface="B Badr" panose="00000400000000000000" pitchFamily="2" charset="-78"/>
            </a:endParaRPr>
          </a:p>
        </p:txBody>
      </p:sp>
    </p:spTree>
    <p:extLst>
      <p:ext uri="{BB962C8B-B14F-4D97-AF65-F5344CB8AC3E}">
        <p14:creationId xmlns:p14="http://schemas.microsoft.com/office/powerpoint/2010/main" val="387334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نوشتن تابع هدف مساله به صورت تابع متلب برای الگوریتم ژنتیک</a:t>
            </a:r>
            <a:endParaRPr lang="en-US" dirty="0"/>
          </a:p>
        </p:txBody>
      </p:sp>
      <p:sp>
        <p:nvSpPr>
          <p:cNvPr id="3" name="Content Placeholder 2"/>
          <p:cNvSpPr>
            <a:spLocks noGrp="1"/>
          </p:cNvSpPr>
          <p:nvPr>
            <p:ph idx="1"/>
          </p:nvPr>
        </p:nvSpPr>
        <p:spPr/>
        <p:txBody>
          <a:bodyPr/>
          <a:lstStyle/>
          <a:p>
            <a:pPr algn="r" rtl="1"/>
            <a:r>
              <a:rPr lang="ar-SA" dirty="0">
                <a:cs typeface="B Badr" panose="00000400000000000000" pitchFamily="2" charset="-78"/>
              </a:rPr>
              <a:t>همانطور که در قسمت </a:t>
            </a:r>
            <a:r>
              <a:rPr lang="en-US" dirty="0">
                <a:cs typeface="B Badr" panose="00000400000000000000" pitchFamily="2" charset="-78"/>
              </a:rPr>
              <a:t>Fitness function </a:t>
            </a:r>
            <a:r>
              <a:rPr lang="ar-SA" dirty="0">
                <a:cs typeface="B Badr" panose="00000400000000000000" pitchFamily="2" charset="-78"/>
              </a:rPr>
              <a:t>گفته شد، باید در این قسمت نام تابع متلب که تابع هدف مساله بهینه‌سازی در آن نوشته شده است، وارد کنیم. در اینجا فرض می‌کنیم که معادله ریاضی که می‌خواهیم به عنوان تابع هدف بهینه‌سازی کنیم به صورت زیر باشد</a:t>
            </a:r>
            <a:r>
              <a:rPr lang="en-US" dirty="0">
                <a:cs typeface="B Badr" panose="00000400000000000000" pitchFamily="2" charset="-78"/>
              </a:rPr>
              <a:t>:</a:t>
            </a:r>
          </a:p>
          <a:p>
            <a:pPr algn="r" rtl="1"/>
            <a:r>
              <a:rPr lang="en-US" i="1" dirty="0">
                <a:cs typeface="B Badr" panose="00000400000000000000" pitchFamily="2" charset="-78"/>
              </a:rPr>
              <a:t>F=x</a:t>
            </a:r>
            <a:r>
              <a:rPr lang="fa-IR" i="1" baseline="-25000" dirty="0">
                <a:cs typeface="B Badr" panose="00000400000000000000" pitchFamily="2" charset="-78"/>
              </a:rPr>
              <a:t>۱</a:t>
            </a:r>
            <a:r>
              <a:rPr lang="en-US" i="1" dirty="0">
                <a:cs typeface="B Badr" panose="00000400000000000000" pitchFamily="2" charset="-78"/>
              </a:rPr>
              <a:t>+</a:t>
            </a:r>
            <a:r>
              <a:rPr lang="fa-IR" i="1" dirty="0">
                <a:cs typeface="B Badr" panose="00000400000000000000" pitchFamily="2" charset="-78"/>
              </a:rPr>
              <a:t>۳</a:t>
            </a:r>
            <a:r>
              <a:rPr lang="en-US" i="1" dirty="0">
                <a:cs typeface="B Badr" panose="00000400000000000000" pitchFamily="2" charset="-78"/>
              </a:rPr>
              <a:t>x</a:t>
            </a:r>
            <a:r>
              <a:rPr lang="fa-IR" i="1" baseline="-25000" dirty="0">
                <a:cs typeface="B Badr" panose="00000400000000000000" pitchFamily="2" charset="-78"/>
              </a:rPr>
              <a:t>۲</a:t>
            </a:r>
            <a:endParaRPr lang="en-US" dirty="0">
              <a:cs typeface="B Badr" panose="00000400000000000000" pitchFamily="2" charset="-78"/>
            </a:endParaRPr>
          </a:p>
          <a:p>
            <a:pPr algn="r" rtl="1"/>
            <a:r>
              <a:rPr lang="ar-SA" dirty="0">
                <a:cs typeface="B Badr" panose="00000400000000000000" pitchFamily="2" charset="-78"/>
              </a:rPr>
              <a:t>در این صورت یک</a:t>
            </a:r>
            <a:r>
              <a:rPr lang="en-US" dirty="0">
                <a:cs typeface="B Badr" panose="00000400000000000000" pitchFamily="2" charset="-78"/>
              </a:rPr>
              <a:t> m-file </a:t>
            </a:r>
            <a:r>
              <a:rPr lang="ar-SA" dirty="0">
                <a:cs typeface="B Badr" panose="00000400000000000000" pitchFamily="2" charset="-78"/>
              </a:rPr>
              <a:t>متلب باز کرده و تابع متلب را به صورت دسته کد زیر در آن می‌نویسیم</a:t>
            </a:r>
            <a:r>
              <a:rPr lang="en-US" dirty="0">
                <a:cs typeface="B Badr" panose="00000400000000000000" pitchFamily="2" charset="-78"/>
              </a:rPr>
              <a:t>:</a:t>
            </a:r>
          </a:p>
          <a:p>
            <a:pPr algn="r" rtl="1"/>
            <a:r>
              <a:rPr lang="en-US" dirty="0">
                <a:cs typeface="B Badr" panose="00000400000000000000" pitchFamily="2" charset="-78"/>
              </a:rPr>
              <a:t>function result=</a:t>
            </a:r>
            <a:r>
              <a:rPr lang="en-US" dirty="0" err="1">
                <a:cs typeface="B Badr" panose="00000400000000000000" pitchFamily="2" charset="-78"/>
              </a:rPr>
              <a:t>elecaranfun</a:t>
            </a:r>
            <a:r>
              <a:rPr lang="en-US" dirty="0">
                <a:cs typeface="B Badr" panose="00000400000000000000" pitchFamily="2" charset="-78"/>
              </a:rPr>
              <a:t>(x)</a:t>
            </a:r>
            <a:br>
              <a:rPr lang="en-US" dirty="0">
                <a:cs typeface="B Badr" panose="00000400000000000000" pitchFamily="2" charset="-78"/>
              </a:rPr>
            </a:br>
            <a:r>
              <a:rPr lang="en-US" dirty="0">
                <a:cs typeface="B Badr" panose="00000400000000000000" pitchFamily="2" charset="-78"/>
              </a:rPr>
              <a:t>result=x(1)+3*x(2);</a:t>
            </a:r>
            <a:br>
              <a:rPr lang="en-US" dirty="0">
                <a:cs typeface="B Badr" panose="00000400000000000000" pitchFamily="2" charset="-78"/>
              </a:rPr>
            </a:br>
            <a:r>
              <a:rPr lang="en-US" dirty="0">
                <a:cs typeface="B Badr" panose="00000400000000000000" pitchFamily="2" charset="-78"/>
              </a:rPr>
              <a:t>end</a:t>
            </a:r>
          </a:p>
          <a:p>
            <a:pPr algn="r"/>
            <a:endParaRPr lang="en-US" dirty="0">
              <a:cs typeface="B Badr" panose="00000400000000000000" pitchFamily="2" charset="-78"/>
            </a:endParaRPr>
          </a:p>
        </p:txBody>
      </p:sp>
    </p:spTree>
    <p:extLst>
      <p:ext uri="{BB962C8B-B14F-4D97-AF65-F5344CB8AC3E}">
        <p14:creationId xmlns:p14="http://schemas.microsoft.com/office/powerpoint/2010/main" val="257433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a:cs typeface="B Badr" panose="00000400000000000000" pitchFamily="2" charset="-78"/>
              </a:rPr>
              <a:t> </a:t>
            </a:r>
          </a:p>
          <a:p>
            <a:pPr algn="r" rtl="1"/>
            <a:r>
              <a:rPr lang="ar-SA" dirty="0">
                <a:cs typeface="B Badr" panose="00000400000000000000" pitchFamily="2" charset="-78"/>
              </a:rPr>
              <a:t>این فایل را با نام </a:t>
            </a:r>
            <a:r>
              <a:rPr lang="en-US" dirty="0">
                <a:cs typeface="B Badr" panose="00000400000000000000" pitchFamily="2" charset="-78"/>
              </a:rPr>
              <a:t>fun </a:t>
            </a:r>
            <a:r>
              <a:rPr lang="ar-SA" dirty="0">
                <a:cs typeface="B Badr" panose="00000400000000000000" pitchFamily="2" charset="-78"/>
              </a:rPr>
              <a:t>در مسیر حال حاضر متلب ذخیره می‌کنیم. همانطور که در ابتدا نیز گفته شد در تولباکس </a:t>
            </a:r>
            <a:r>
              <a:rPr lang="en-US" dirty="0" err="1">
                <a:cs typeface="B Badr" panose="00000400000000000000" pitchFamily="2" charset="-78"/>
              </a:rPr>
              <a:t>optimtool</a:t>
            </a:r>
            <a:r>
              <a:rPr lang="en-US" dirty="0">
                <a:cs typeface="B Badr" panose="00000400000000000000" pitchFamily="2" charset="-78"/>
              </a:rPr>
              <a:t> </a:t>
            </a:r>
            <a:r>
              <a:rPr lang="ar-SA" dirty="0">
                <a:cs typeface="B Badr" panose="00000400000000000000" pitchFamily="2" charset="-78"/>
              </a:rPr>
              <a:t>و در قسمت </a:t>
            </a:r>
            <a:r>
              <a:rPr lang="en-US" dirty="0">
                <a:cs typeface="B Badr" panose="00000400000000000000" pitchFamily="2" charset="-78"/>
              </a:rPr>
              <a:t>fitness function </a:t>
            </a:r>
            <a:r>
              <a:rPr lang="ar-SA" dirty="0">
                <a:cs typeface="B Badr" panose="00000400000000000000" pitchFamily="2" charset="-78"/>
              </a:rPr>
              <a:t>نام این تابع را همراه با علامت </a:t>
            </a:r>
            <a:r>
              <a:rPr lang="en-US" dirty="0">
                <a:cs typeface="B Badr" panose="00000400000000000000" pitchFamily="2" charset="-78"/>
              </a:rPr>
              <a:t>@ </a:t>
            </a:r>
            <a:r>
              <a:rPr lang="ar-SA" dirty="0">
                <a:cs typeface="B Badr" panose="00000400000000000000" pitchFamily="2" charset="-78"/>
              </a:rPr>
              <a:t>بصورت </a:t>
            </a:r>
            <a:r>
              <a:rPr lang="en-US" dirty="0">
                <a:cs typeface="B Badr" panose="00000400000000000000" pitchFamily="2" charset="-78"/>
              </a:rPr>
              <a:t>fun@ </a:t>
            </a:r>
            <a:r>
              <a:rPr lang="ar-SA" dirty="0">
                <a:cs typeface="B Badr" panose="00000400000000000000" pitchFamily="2" charset="-78"/>
              </a:rPr>
              <a:t>وارد می‌کنیم</a:t>
            </a:r>
            <a:r>
              <a:rPr lang="en-US" dirty="0">
                <a:cs typeface="B Badr" panose="00000400000000000000" pitchFamily="2" charset="-78"/>
              </a:rPr>
              <a:t>. </a:t>
            </a:r>
          </a:p>
          <a:p>
            <a:pPr algn="r"/>
            <a:endParaRPr lang="en-US" dirty="0">
              <a:cs typeface="B Badr" panose="00000400000000000000" pitchFamily="2" charset="-78"/>
            </a:endParaRPr>
          </a:p>
        </p:txBody>
      </p:sp>
    </p:spTree>
    <p:extLst>
      <p:ext uri="{BB962C8B-B14F-4D97-AF65-F5344CB8AC3E}">
        <p14:creationId xmlns:p14="http://schemas.microsoft.com/office/powerpoint/2010/main" val="215787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cs typeface="B Badr" panose="00000400000000000000" pitchFamily="2" charset="-78"/>
              </a:rPr>
              <a:t>حال با کلیک بر روی </a:t>
            </a:r>
            <a:r>
              <a:rPr lang="en-US" dirty="0">
                <a:cs typeface="B Badr" panose="00000400000000000000" pitchFamily="2" charset="-78"/>
              </a:rPr>
              <a:t>start </a:t>
            </a:r>
            <a:r>
              <a:rPr lang="ar-SA" dirty="0">
                <a:cs typeface="B Badr" panose="00000400000000000000" pitchFamily="2" charset="-78"/>
              </a:rPr>
              <a:t>در پایین تولباکس </a:t>
            </a:r>
            <a:r>
              <a:rPr lang="en-US" dirty="0" err="1">
                <a:cs typeface="B Badr" panose="00000400000000000000" pitchFamily="2" charset="-78"/>
              </a:rPr>
              <a:t>optimtool</a:t>
            </a:r>
            <a:r>
              <a:rPr lang="en-US" dirty="0">
                <a:cs typeface="B Badr" panose="00000400000000000000" pitchFamily="2" charset="-78"/>
              </a:rPr>
              <a:t> </a:t>
            </a:r>
            <a:r>
              <a:rPr lang="ar-SA" dirty="0">
                <a:cs typeface="B Badr" panose="00000400000000000000" pitchFamily="2" charset="-78"/>
              </a:rPr>
              <a:t>می‌توانیم بهینه‌سازی را توسط الگوریتم ژنتیک انجام دهیم. برای اجرای بهینه‌سازی باید کمی صبر کنیم. پس از اجرای الگوریتم ژنتیک نتایج آن در قسمت </a:t>
            </a:r>
            <a:r>
              <a:rPr lang="en-US" dirty="0">
                <a:cs typeface="B Badr" panose="00000400000000000000" pitchFamily="2" charset="-78"/>
              </a:rPr>
              <a:t>Result </a:t>
            </a:r>
            <a:r>
              <a:rPr lang="ar-SA" dirty="0">
                <a:cs typeface="B Badr" panose="00000400000000000000" pitchFamily="2" charset="-78"/>
              </a:rPr>
              <a:t>و </a:t>
            </a:r>
            <a:r>
              <a:rPr lang="en-US" dirty="0">
                <a:cs typeface="B Badr" panose="00000400000000000000" pitchFamily="2" charset="-78"/>
              </a:rPr>
              <a:t>final point </a:t>
            </a:r>
            <a:r>
              <a:rPr lang="ar-SA" dirty="0">
                <a:cs typeface="B Badr" panose="00000400000000000000" pitchFamily="2" charset="-78"/>
              </a:rPr>
              <a:t>دیده می‌شود. برای مساله بهینه‌سازی ما مینیمم مساله ریاضی برابر </a:t>
            </a:r>
            <a:r>
              <a:rPr lang="fa-IR" dirty="0">
                <a:cs typeface="B Badr" panose="00000400000000000000" pitchFamily="2" charset="-78"/>
              </a:rPr>
              <a:t>۷</a:t>
            </a:r>
            <a:r>
              <a:rPr lang="ar-SA" dirty="0">
                <a:cs typeface="B Badr" panose="00000400000000000000" pitchFamily="2" charset="-78"/>
              </a:rPr>
              <a:t>٫</a:t>
            </a:r>
            <a:r>
              <a:rPr lang="fa-IR" dirty="0">
                <a:cs typeface="B Badr" panose="00000400000000000000" pitchFamily="2" charset="-78"/>
              </a:rPr>
              <a:t>۵</a:t>
            </a:r>
            <a:r>
              <a:rPr lang="en-US" dirty="0">
                <a:cs typeface="B Badr" panose="00000400000000000000" pitchFamily="2" charset="-78"/>
              </a:rPr>
              <a:t>- </a:t>
            </a:r>
            <a:r>
              <a:rPr lang="ar-SA" dirty="0">
                <a:cs typeface="B Badr" panose="00000400000000000000" pitchFamily="2" charset="-78"/>
              </a:rPr>
              <a:t>است و این مقدار به ازای مقادیر زیر برای متغیرها ایجاده شده است که در قسمت </a:t>
            </a:r>
            <a:r>
              <a:rPr lang="en-US" dirty="0">
                <a:cs typeface="B Badr" panose="00000400000000000000" pitchFamily="2" charset="-78"/>
              </a:rPr>
              <a:t>final point </a:t>
            </a:r>
            <a:r>
              <a:rPr lang="ar-SA" dirty="0">
                <a:cs typeface="B Badr" panose="00000400000000000000" pitchFamily="2" charset="-78"/>
              </a:rPr>
              <a:t>نوشته شده است</a:t>
            </a:r>
            <a:r>
              <a:rPr lang="en-US" dirty="0">
                <a:cs typeface="B Badr" panose="00000400000000000000" pitchFamily="2" charset="-78"/>
              </a:rPr>
              <a:t>:</a:t>
            </a:r>
          </a:p>
          <a:p>
            <a:pPr algn="r" rtl="1"/>
            <a:r>
              <a:rPr lang="en-US" i="1" dirty="0">
                <a:cs typeface="B Badr" panose="00000400000000000000" pitchFamily="2" charset="-78"/>
              </a:rPr>
              <a:t>x</a:t>
            </a:r>
            <a:r>
              <a:rPr lang="fa-IR" i="1" baseline="-25000" dirty="0">
                <a:cs typeface="B Badr" panose="00000400000000000000" pitchFamily="2" charset="-78"/>
              </a:rPr>
              <a:t>۱</a:t>
            </a:r>
            <a:r>
              <a:rPr lang="en-US" i="1" dirty="0">
                <a:cs typeface="B Badr" panose="00000400000000000000" pitchFamily="2" charset="-78"/>
              </a:rPr>
              <a:t>=</a:t>
            </a:r>
            <a:r>
              <a:rPr lang="fa-IR" i="1" dirty="0">
                <a:cs typeface="B Badr" panose="00000400000000000000" pitchFamily="2" charset="-78"/>
              </a:rPr>
              <a:t>۰.۰۰۳</a:t>
            </a:r>
            <a:endParaRPr lang="en-US" dirty="0">
              <a:cs typeface="B Badr" panose="00000400000000000000" pitchFamily="2" charset="-78"/>
            </a:endParaRPr>
          </a:p>
          <a:p>
            <a:pPr algn="r" rtl="1"/>
            <a:r>
              <a:rPr lang="en-US" i="1" dirty="0">
                <a:cs typeface="B Badr" panose="00000400000000000000" pitchFamily="2" charset="-78"/>
              </a:rPr>
              <a:t>x</a:t>
            </a:r>
            <a:r>
              <a:rPr lang="fa-IR" i="1" baseline="-25000" dirty="0">
                <a:cs typeface="B Badr" panose="00000400000000000000" pitchFamily="2" charset="-78"/>
              </a:rPr>
              <a:t>۲</a:t>
            </a:r>
            <a:r>
              <a:rPr lang="en-US" i="1" dirty="0">
                <a:cs typeface="B Badr" panose="00000400000000000000" pitchFamily="2" charset="-78"/>
              </a:rPr>
              <a:t>=-</a:t>
            </a:r>
            <a:r>
              <a:rPr lang="fa-IR" i="1" dirty="0">
                <a:cs typeface="B Badr" panose="00000400000000000000" pitchFamily="2" charset="-78"/>
              </a:rPr>
              <a:t>۲.۵۰۲</a:t>
            </a:r>
            <a:r>
              <a:rPr lang="en-US" i="1" dirty="0">
                <a:cs typeface="B Badr" panose="00000400000000000000" pitchFamily="2" charset="-78"/>
              </a:rPr>
              <a:t/>
            </a:r>
            <a:br>
              <a:rPr lang="en-US" i="1" dirty="0">
                <a:cs typeface="B Badr" panose="00000400000000000000" pitchFamily="2" charset="-78"/>
              </a:rPr>
            </a:br>
            <a:endParaRPr lang="en-US" dirty="0">
              <a:cs typeface="B Badr" panose="00000400000000000000" pitchFamily="2" charset="-78"/>
            </a:endParaRPr>
          </a:p>
          <a:p>
            <a:pPr algn="r" rtl="1"/>
            <a:r>
              <a:rPr lang="ar-SA" dirty="0">
                <a:cs typeface="B Badr" panose="00000400000000000000" pitchFamily="2" charset="-78"/>
              </a:rPr>
              <a:t>به همین سادگی توانستیم مساله بهینه‌سازی خود را توسط الگوریتم ژنتیک حل کنیم</a:t>
            </a:r>
            <a:r>
              <a:rPr lang="en-US" dirty="0">
                <a:cs typeface="B Badr" panose="00000400000000000000" pitchFamily="2" charset="-78"/>
              </a:rPr>
              <a:t>!</a:t>
            </a:r>
          </a:p>
          <a:p>
            <a:pPr algn="r"/>
            <a:endParaRPr lang="en-US" dirty="0">
              <a:cs typeface="B Badr" panose="00000400000000000000" pitchFamily="2" charset="-78"/>
            </a:endParaRPr>
          </a:p>
        </p:txBody>
      </p:sp>
    </p:spTree>
    <p:extLst>
      <p:ext uri="{BB962C8B-B14F-4D97-AF65-F5344CB8AC3E}">
        <p14:creationId xmlns:p14="http://schemas.microsoft.com/office/powerpoint/2010/main" val="310657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cs typeface="B Badr" panose="00000400000000000000" pitchFamily="2" charset="-78"/>
              </a:rPr>
              <a:t> </a:t>
            </a:r>
            <a:endParaRPr lang="en-US" dirty="0">
              <a:cs typeface="B Badr" panose="00000400000000000000" pitchFamily="2" charset="-78"/>
            </a:endParaRPr>
          </a:p>
          <a:p>
            <a:pPr algn="r" rtl="1"/>
            <a:r>
              <a:rPr lang="ar-SA" dirty="0">
                <a:cs typeface="B Badr" panose="00000400000000000000" pitchFamily="2" charset="-78"/>
              </a:rPr>
              <a:t>دقت شود که برای اجرای مسایل بهینه‌سازی ماکسیمم‌سازی تابع هدف بایستی ابتدا مساله خود را به یک مساله بهینه‌سازی مینیمم‌سازی تبدیل کنیم. برای این کار می‌توان یک علامت منفی پشت تابع هدف خود در کد متلب قرار دهیم تا مساله ماکسیمم‌سازی به مساله مینیمم‌سازی تبدیل شود</a:t>
            </a:r>
            <a:r>
              <a:rPr lang="en-US" dirty="0">
                <a:cs typeface="B Badr" panose="00000400000000000000" pitchFamily="2" charset="-78"/>
              </a:rPr>
              <a:t>.</a:t>
            </a:r>
          </a:p>
          <a:p>
            <a:pPr algn="r" rtl="1"/>
            <a:r>
              <a:rPr lang="ar-SA" dirty="0">
                <a:cs typeface="B Badr" panose="00000400000000000000" pitchFamily="2" charset="-78"/>
              </a:rPr>
              <a:t>شما می‌توانید توسط الگوریتم ژنتیک توابع هدف متفاوت را بهینه‌سازی کنید. برای این کار فقط بایستی تابع هدف خود را به صورت کد متلب بنویسید و قیود خود را به صورت آموزش داده شده وارد کنید</a:t>
            </a:r>
            <a:r>
              <a:rPr lang="en-US" dirty="0">
                <a:cs typeface="B Badr" panose="00000400000000000000" pitchFamily="2" charset="-78"/>
              </a:rPr>
              <a:t>.</a:t>
            </a:r>
          </a:p>
        </p:txBody>
      </p:sp>
    </p:spTree>
    <p:extLst>
      <p:ext uri="{BB962C8B-B14F-4D97-AF65-F5344CB8AC3E}">
        <p14:creationId xmlns:p14="http://schemas.microsoft.com/office/powerpoint/2010/main" val="199485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توضیح اولیه</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a:cs typeface="B Badr" panose="00000400000000000000" pitchFamily="2" charset="-78"/>
              </a:rPr>
              <a:t>الگوریتم ژنتیک یکی از قوی‌ترین روش‌های بهینه‌سازی مبتنی بر روش‌های هیوریستیک یا فراابتکاری است. این الگوریتم به منظور بهینه‌سازی مسایل ریاضی با مقیاس‌های پایین تا مقیاس‌های بالا کاربرد دارد. تعداد و کیفیت مقالات چاپ‌شده در مجله‌های معتبر دنیا که از این روش برای بهینه‌سازی مدل ریاضی خود استفاده کرده‌اند، نشان می‌دهد که این روش می‌تواند به عنوان راه‌حل مناسب برای کاربرد در مطالعات مهندسی و ریاضی باشد. این نکته را نباید از یاد ببریم که این الگوریتم بهینه‌سازی توسط هیچ محققی ابداع نشده است، بلکه سال‌های بسیاری است که این روند در طبیعت در حال انجام است و تنها محققین به مدلسازی و استفاده از این روش حیرت‌انگیر پرداخته‌اند. بله! الگوریتم ژنتیک از روش‌های تکاملی موجود در طبیعت پیرامون ما الهام گرفته شده است و این نکته جالب توجه است که در مورد مسایل ریاضی و مهندسی بشری که نمونه کوچکی از مسایل موجود در طبیعت هستند، می‌تواند پاسخگو باشد. در این مقاله قصد داریم به استفاده از این الگوریتم ژنتیک در نرم‌افزار متلب</a:t>
            </a:r>
            <a:r>
              <a:rPr lang="en-US" dirty="0">
                <a:cs typeface="B Badr" panose="00000400000000000000" pitchFamily="2" charset="-78"/>
              </a:rPr>
              <a:t> (MATLAB) </a:t>
            </a:r>
            <a:r>
              <a:rPr lang="ar-SA" dirty="0">
                <a:cs typeface="B Badr" panose="00000400000000000000" pitchFamily="2" charset="-78"/>
              </a:rPr>
              <a:t>بپردازیم</a:t>
            </a:r>
            <a:r>
              <a:rPr lang="en-US" dirty="0">
                <a:cs typeface="B Badr" panose="00000400000000000000" pitchFamily="2" charset="-78"/>
              </a:rPr>
              <a:t>.</a:t>
            </a:r>
          </a:p>
          <a:p>
            <a:pPr algn="r" rtl="1"/>
            <a:r>
              <a:rPr lang="ar-SA" dirty="0">
                <a:cs typeface="B Badr" panose="00000400000000000000" pitchFamily="2" charset="-78"/>
              </a:rPr>
              <a:t>نرم‌افزار متلب</a:t>
            </a:r>
            <a:r>
              <a:rPr lang="en-US" dirty="0">
                <a:cs typeface="B Badr" panose="00000400000000000000" pitchFamily="2" charset="-78"/>
              </a:rPr>
              <a:t> (MATLAB) </a:t>
            </a:r>
            <a:r>
              <a:rPr lang="ar-SA" dirty="0">
                <a:cs typeface="B Badr" panose="00000400000000000000" pitchFamily="2" charset="-78"/>
              </a:rPr>
              <a:t>خود دارای تولباکسی است که حاوی کدهای آماده الگوریتم ژنتیک است و محققین می‌توانند از این تولباکس برای بهینه‌سازی مسایل ریاضی خود بهره بگیرند. ذکر این نکته ضروری است که الگوریتم ژنتیک را می‌توان از صفر تا صد در نرم‌افزار متلب کدنویسی کرد. ولی ما  قصد داریم که از الگوریتم ژنتیک آماده متلب</a:t>
            </a:r>
            <a:r>
              <a:rPr lang="en-US" dirty="0">
                <a:cs typeface="B Badr" panose="00000400000000000000" pitchFamily="2" charset="-78"/>
              </a:rPr>
              <a:t> (MATLAB) </a:t>
            </a:r>
            <a:r>
              <a:rPr lang="ar-SA" dirty="0">
                <a:cs typeface="B Badr" panose="00000400000000000000" pitchFamily="2" charset="-78"/>
              </a:rPr>
              <a:t>برای بهینه‌سازی مسایل ریاضی استفاده کنیم</a:t>
            </a:r>
            <a:r>
              <a:rPr lang="en-US" dirty="0">
                <a:cs typeface="B Badr" panose="00000400000000000000" pitchFamily="2" charset="-78"/>
              </a:rPr>
              <a:t>.</a:t>
            </a:r>
          </a:p>
        </p:txBody>
      </p:sp>
    </p:spTree>
    <p:extLst>
      <p:ext uri="{BB962C8B-B14F-4D97-AF65-F5344CB8AC3E}">
        <p14:creationId xmlns:p14="http://schemas.microsoft.com/office/powerpoint/2010/main" val="4158489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fa-IR" dirty="0" smtClean="0">
                <a:cs typeface="B Badr" panose="00000400000000000000" pitchFamily="2" charset="-78"/>
              </a:rPr>
              <a:t>متشکریم</a:t>
            </a:r>
            <a:endParaRPr lang="en-US" dirty="0">
              <a:cs typeface="B Badr" panose="00000400000000000000" pitchFamily="2" charset="-78"/>
            </a:endParaRPr>
          </a:p>
        </p:txBody>
      </p:sp>
    </p:spTree>
    <p:extLst>
      <p:ext uri="{BB962C8B-B14F-4D97-AF65-F5344CB8AC3E}">
        <p14:creationId xmlns:p14="http://schemas.microsoft.com/office/powerpoint/2010/main" val="235685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چگونه ؟</a:t>
            </a:r>
            <a:endParaRPr lang="en-US" dirty="0"/>
          </a:p>
        </p:txBody>
      </p:sp>
      <p:sp>
        <p:nvSpPr>
          <p:cNvPr id="3" name="Content Placeholder 2"/>
          <p:cNvSpPr>
            <a:spLocks noGrp="1"/>
          </p:cNvSpPr>
          <p:nvPr>
            <p:ph idx="1"/>
          </p:nvPr>
        </p:nvSpPr>
        <p:spPr/>
        <p:txBody>
          <a:bodyPr/>
          <a:lstStyle/>
          <a:p>
            <a:pPr algn="r" rtl="1"/>
            <a:r>
              <a:rPr lang="ar-SA" dirty="0">
                <a:cs typeface="B Badr" panose="00000400000000000000" pitchFamily="2" charset="-78"/>
              </a:rPr>
              <a:t>برای شروع کار وارد نرم‌افزار متلب می‌شویم و در قسمت اصلی کدنویسی یا </a:t>
            </a:r>
            <a:r>
              <a:rPr lang="en-US" dirty="0">
                <a:cs typeface="B Badr" panose="00000400000000000000" pitchFamily="2" charset="-78"/>
              </a:rPr>
              <a:t>Command Window </a:t>
            </a:r>
            <a:r>
              <a:rPr lang="ar-SA" dirty="0">
                <a:cs typeface="B Badr" panose="00000400000000000000" pitchFamily="2" charset="-78"/>
              </a:rPr>
              <a:t>عبارت زیر را وارد می‌کنیم و سپس دکمه </a:t>
            </a:r>
            <a:r>
              <a:rPr lang="en-US" dirty="0">
                <a:cs typeface="B Badr" panose="00000400000000000000" pitchFamily="2" charset="-78"/>
              </a:rPr>
              <a:t>Enter </a:t>
            </a:r>
            <a:r>
              <a:rPr lang="ar-SA" dirty="0">
                <a:cs typeface="B Badr" panose="00000400000000000000" pitchFamily="2" charset="-78"/>
              </a:rPr>
              <a:t>را می‌زینم</a:t>
            </a:r>
            <a:r>
              <a:rPr lang="en-US" dirty="0">
                <a:cs typeface="B Badr" panose="00000400000000000000" pitchFamily="2" charset="-78"/>
              </a:rPr>
              <a:t>:</a:t>
            </a:r>
          </a:p>
          <a:p>
            <a:pPr algn="r" rtl="1"/>
            <a:r>
              <a:rPr lang="en-US" dirty="0" err="1">
                <a:cs typeface="B Badr" panose="00000400000000000000" pitchFamily="2" charset="-78"/>
              </a:rPr>
              <a:t>optimtool</a:t>
            </a:r>
            <a:endParaRPr lang="en-US" dirty="0">
              <a:cs typeface="B Badr" panose="00000400000000000000" pitchFamily="2" charset="-78"/>
            </a:endParaRPr>
          </a:p>
          <a:p>
            <a:pPr algn="r"/>
            <a:endParaRPr lang="en-US" dirty="0">
              <a:cs typeface="B Badr" panose="00000400000000000000" pitchFamily="2" charset="-78"/>
            </a:endParaRPr>
          </a:p>
        </p:txBody>
      </p:sp>
    </p:spTree>
    <p:extLst>
      <p:ext uri="{BB962C8B-B14F-4D97-AF65-F5344CB8AC3E}">
        <p14:creationId xmlns:p14="http://schemas.microsoft.com/office/powerpoint/2010/main" val="277907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KPS\Pictures\Optimtool-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63150" y="2438400"/>
            <a:ext cx="5912038" cy="3651250"/>
          </a:xfrm>
          <a:prstGeom prst="rect">
            <a:avLst/>
          </a:prstGeom>
          <a:noFill/>
          <a:ln>
            <a:noFill/>
          </a:ln>
        </p:spPr>
      </p:pic>
    </p:spTree>
    <p:extLst>
      <p:ext uri="{BB962C8B-B14F-4D97-AF65-F5344CB8AC3E}">
        <p14:creationId xmlns:p14="http://schemas.microsoft.com/office/powerpoint/2010/main" val="132502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توضیح تولباکس</a:t>
            </a:r>
            <a:endParaRPr lang="en-US" dirty="0"/>
          </a:p>
        </p:txBody>
      </p:sp>
      <p:sp>
        <p:nvSpPr>
          <p:cNvPr id="3" name="Content Placeholder 2"/>
          <p:cNvSpPr>
            <a:spLocks noGrp="1"/>
          </p:cNvSpPr>
          <p:nvPr>
            <p:ph idx="1"/>
          </p:nvPr>
        </p:nvSpPr>
        <p:spPr/>
        <p:txBody>
          <a:bodyPr/>
          <a:lstStyle/>
          <a:p>
            <a:pPr algn="r" rtl="1"/>
            <a:r>
              <a:rPr lang="ar-SA" dirty="0">
                <a:cs typeface="B Badr" panose="00000400000000000000" pitchFamily="2" charset="-78"/>
              </a:rPr>
              <a:t> </a:t>
            </a:r>
            <a:endParaRPr lang="en-US" dirty="0">
              <a:cs typeface="B Badr" panose="00000400000000000000" pitchFamily="2" charset="-78"/>
            </a:endParaRPr>
          </a:p>
          <a:p>
            <a:pPr algn="r" rtl="1"/>
            <a:r>
              <a:rPr lang="ar-SA" dirty="0">
                <a:cs typeface="B Badr" panose="00000400000000000000" pitchFamily="2" charset="-78"/>
              </a:rPr>
              <a:t>این تولباکس شامل الگوریتم‌های بهینه‌سازی متفاوت می‌باشد که همه این الگوریتم‌ها در قسمت </a:t>
            </a:r>
            <a:r>
              <a:rPr lang="en-US" dirty="0">
                <a:cs typeface="B Badr" panose="00000400000000000000" pitchFamily="2" charset="-78"/>
              </a:rPr>
              <a:t>solver </a:t>
            </a:r>
            <a:r>
              <a:rPr lang="ar-SA" dirty="0">
                <a:cs typeface="B Badr" panose="00000400000000000000" pitchFamily="2" charset="-78"/>
              </a:rPr>
              <a:t>لیست شده‌اند. بنا به ورژن نرم‌افزار متلب شما این حل‌کننده‌ها متفاوت می‌باشند. از این قسمت بایستی الگوریتم ژنتیک را انتخاب کنید که در منوی کشوی </a:t>
            </a:r>
            <a:r>
              <a:rPr lang="en-US" dirty="0">
                <a:cs typeface="B Badr" panose="00000400000000000000" pitchFamily="2" charset="-78"/>
              </a:rPr>
              <a:t>solver </a:t>
            </a:r>
            <a:r>
              <a:rPr lang="ar-SA" dirty="0">
                <a:cs typeface="B Badr" panose="00000400000000000000" pitchFamily="2" charset="-78"/>
              </a:rPr>
              <a:t>با عبارت </a:t>
            </a:r>
            <a:r>
              <a:rPr lang="en-US" dirty="0" err="1">
                <a:cs typeface="B Badr" panose="00000400000000000000" pitchFamily="2" charset="-78"/>
              </a:rPr>
              <a:t>ga</a:t>
            </a:r>
            <a:r>
              <a:rPr lang="en-US" dirty="0">
                <a:cs typeface="B Badr" panose="00000400000000000000" pitchFamily="2" charset="-78"/>
              </a:rPr>
              <a:t>-genetic algorithm </a:t>
            </a:r>
            <a:r>
              <a:rPr lang="ar-SA" dirty="0">
                <a:cs typeface="B Badr" panose="00000400000000000000" pitchFamily="2" charset="-78"/>
              </a:rPr>
              <a:t>مشخص است. پس از انتخاب الگوریتم ژنتیک به عنوان الگوریتم بهینه‌سازی موردنظر در قسمت </a:t>
            </a:r>
            <a:r>
              <a:rPr lang="en-US" dirty="0">
                <a:cs typeface="B Badr" panose="00000400000000000000" pitchFamily="2" charset="-78"/>
              </a:rPr>
              <a:t>Problem </a:t>
            </a:r>
            <a:r>
              <a:rPr lang="ar-SA" dirty="0">
                <a:cs typeface="B Badr" panose="00000400000000000000" pitchFamily="2" charset="-78"/>
              </a:rPr>
              <a:t>بایستی مشخصات تابع ریاضی خود را وارد نمایید که در زیر هر یک از این قسمت‌ها توضیح داده می‌شود</a:t>
            </a:r>
            <a:r>
              <a:rPr lang="en-US" dirty="0">
                <a:cs typeface="B Badr" panose="00000400000000000000" pitchFamily="2" charset="-78"/>
              </a:rPr>
              <a:t>:</a:t>
            </a:r>
          </a:p>
          <a:p>
            <a:pPr algn="r"/>
            <a:endParaRPr lang="en-US" dirty="0">
              <a:cs typeface="B Badr" panose="00000400000000000000" pitchFamily="2" charset="-78"/>
            </a:endParaRPr>
          </a:p>
        </p:txBody>
      </p:sp>
    </p:spTree>
    <p:extLst>
      <p:ext uri="{BB962C8B-B14F-4D97-AF65-F5344CB8AC3E}">
        <p14:creationId xmlns:p14="http://schemas.microsoft.com/office/powerpoint/2010/main" val="42630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B Badr" panose="00000400000000000000" pitchFamily="2" charset="-78"/>
              </a:rPr>
              <a:t>Fitness function:</a:t>
            </a:r>
            <a:endParaRPr lang="en-US" dirty="0"/>
          </a:p>
        </p:txBody>
      </p:sp>
      <p:sp>
        <p:nvSpPr>
          <p:cNvPr id="3" name="Content Placeholder 2"/>
          <p:cNvSpPr>
            <a:spLocks noGrp="1"/>
          </p:cNvSpPr>
          <p:nvPr>
            <p:ph idx="1"/>
          </p:nvPr>
        </p:nvSpPr>
        <p:spPr/>
        <p:txBody>
          <a:bodyPr/>
          <a:lstStyle/>
          <a:p>
            <a:pPr algn="r"/>
            <a:r>
              <a:rPr lang="en-US" dirty="0">
                <a:cs typeface="B Badr" panose="00000400000000000000" pitchFamily="2" charset="-78"/>
              </a:rPr>
              <a:t>Fitness function: </a:t>
            </a:r>
            <a:r>
              <a:rPr lang="ar-SA" dirty="0">
                <a:cs typeface="B Badr" panose="00000400000000000000" pitchFamily="2" charset="-78"/>
              </a:rPr>
              <a:t>در این قسمت باید نام کد متلبی را که تابع ریاضی شما در آن تعریف شده است، همراه با علامت </a:t>
            </a:r>
            <a:r>
              <a:rPr lang="en-US" dirty="0">
                <a:cs typeface="B Badr" panose="00000400000000000000" pitchFamily="2" charset="-78"/>
              </a:rPr>
              <a:t>@ </a:t>
            </a:r>
            <a:r>
              <a:rPr lang="ar-SA" dirty="0">
                <a:cs typeface="B Badr" panose="00000400000000000000" pitchFamily="2" charset="-78"/>
              </a:rPr>
              <a:t>در ابتدای آن وارد کنید. تعریف تابع ریاضی به صورت کد تابع متلب در ادامه توضیح داده خواهد شد. برای مثال اگر نام دلخواه برای تابع متلب شما که تابع ریاضی‌تان در آن کدنویسی شده است، </a:t>
            </a:r>
            <a:r>
              <a:rPr lang="en-US" dirty="0">
                <a:cs typeface="B Badr" panose="00000400000000000000" pitchFamily="2" charset="-78"/>
              </a:rPr>
              <a:t>fun </a:t>
            </a:r>
            <a:r>
              <a:rPr lang="ar-SA" dirty="0">
                <a:cs typeface="B Badr" panose="00000400000000000000" pitchFamily="2" charset="-78"/>
              </a:rPr>
              <a:t>باشد در این قسمت بایستی عبارت </a:t>
            </a:r>
            <a:r>
              <a:rPr lang="en-US" dirty="0">
                <a:cs typeface="B Badr" panose="00000400000000000000" pitchFamily="2" charset="-78"/>
              </a:rPr>
              <a:t>fun@ </a:t>
            </a:r>
            <a:r>
              <a:rPr lang="ar-SA" dirty="0">
                <a:cs typeface="B Badr" panose="00000400000000000000" pitchFamily="2" charset="-78"/>
              </a:rPr>
              <a:t>را وارد نمایید. </a:t>
            </a:r>
            <a:endParaRPr lang="en-US" dirty="0">
              <a:cs typeface="B Badr" panose="00000400000000000000" pitchFamily="2" charset="-78"/>
            </a:endParaRPr>
          </a:p>
        </p:txBody>
      </p:sp>
    </p:spTree>
    <p:extLst>
      <p:ext uri="{BB962C8B-B14F-4D97-AF65-F5344CB8AC3E}">
        <p14:creationId xmlns:p14="http://schemas.microsoft.com/office/powerpoint/2010/main" val="157232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abic Typesetting" panose="03020402040406030203" pitchFamily="66" charset="-78"/>
                <a:cs typeface="Arabic Typesetting" panose="03020402040406030203" pitchFamily="66" charset="-78"/>
              </a:rPr>
              <a:t>Number of variables</a:t>
            </a:r>
            <a:endParaRPr lang="en-US" dirty="0"/>
          </a:p>
        </p:txBody>
      </p:sp>
      <p:sp>
        <p:nvSpPr>
          <p:cNvPr id="3" name="Content Placeholder 2"/>
          <p:cNvSpPr>
            <a:spLocks noGrp="1"/>
          </p:cNvSpPr>
          <p:nvPr>
            <p:ph idx="1"/>
          </p:nvPr>
        </p:nvSpPr>
        <p:spPr/>
        <p:txBody>
          <a:bodyPr/>
          <a:lstStyle/>
          <a:p>
            <a:pPr algn="r"/>
            <a:r>
              <a:rPr lang="en-US" dirty="0">
                <a:latin typeface="Arabic Typesetting" panose="03020402040406030203" pitchFamily="66" charset="-78"/>
                <a:cs typeface="Arabic Typesetting" panose="03020402040406030203" pitchFamily="66" charset="-78"/>
              </a:rPr>
              <a:t>Number of variables: </a:t>
            </a:r>
            <a:r>
              <a:rPr lang="ar-SA" dirty="0">
                <a:latin typeface="Arabic Typesetting" panose="03020402040406030203" pitchFamily="66" charset="-78"/>
                <a:cs typeface="Arabic Typesetting" panose="03020402040406030203" pitchFamily="66" charset="-78"/>
              </a:rPr>
              <a:t>در این قسمت باید تعداد متغیرهای مساله ریاضی را وارد کنید</a:t>
            </a:r>
            <a:r>
              <a:rPr lang="en-US" dirty="0">
                <a:latin typeface="Arabic Typesetting" panose="03020402040406030203" pitchFamily="66" charset="-78"/>
                <a:cs typeface="Arabic Typesetting" panose="03020402040406030203" pitchFamily="66" charset="-78"/>
              </a:rPr>
              <a:t>.</a:t>
            </a:r>
          </a:p>
          <a:p>
            <a:pPr algn="r"/>
            <a:endParaRPr lang="en-US"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3836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SA" sz="3200" dirty="0">
                <a:latin typeface="Arabic Typesetting" panose="03020402040406030203" pitchFamily="66" charset="-78"/>
                <a:cs typeface="Arabic Typesetting" panose="03020402040406030203" pitchFamily="66" charset="-78"/>
              </a:rPr>
              <a:t>قسمت بعدی مربوط به قیدهای روی متغیرهای مساله ریاضی می‌باشد. قیود مساله ریاضی به دو نوع خطی و غیرخطی تقسیم‌بندی می‌گردند. قیود خطی نیز به دو نوع قیود خطی مساوی و قیود خطی نامساوی تقسیم‌بندی می‌گردند. در ادامه نحوه نوشتن قیود را بیان می‌کنیم</a:t>
            </a:r>
            <a:r>
              <a:rPr lang="en-US" sz="3200" dirty="0">
                <a:latin typeface="Arabic Typesetting" panose="03020402040406030203" pitchFamily="66" charset="-78"/>
                <a:cs typeface="Arabic Typesetting" panose="03020402040406030203" pitchFamily="66" charset="-78"/>
              </a:rPr>
              <a:t>:</a:t>
            </a:r>
          </a:p>
          <a:p>
            <a:pPr algn="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21152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B Badr" panose="00000400000000000000" pitchFamily="2" charset="-78"/>
              </a:rPr>
              <a:t>Linear inequalities:</a:t>
            </a:r>
            <a:endParaRPr lang="en-US" dirty="0"/>
          </a:p>
        </p:txBody>
      </p:sp>
      <p:sp>
        <p:nvSpPr>
          <p:cNvPr id="3" name="Content Placeholder 2"/>
          <p:cNvSpPr>
            <a:spLocks noGrp="1"/>
          </p:cNvSpPr>
          <p:nvPr>
            <p:ph idx="1"/>
          </p:nvPr>
        </p:nvSpPr>
        <p:spPr/>
        <p:txBody>
          <a:bodyPr>
            <a:normAutofit/>
          </a:bodyPr>
          <a:lstStyle/>
          <a:p>
            <a:pPr algn="r"/>
            <a:r>
              <a:rPr lang="en-US" sz="2800" dirty="0">
                <a:cs typeface="B Badr" panose="00000400000000000000" pitchFamily="2" charset="-78"/>
              </a:rPr>
              <a:t>Linear inequalities: </a:t>
            </a:r>
            <a:r>
              <a:rPr lang="ar-SA" sz="2800" dirty="0">
                <a:cs typeface="B Badr" panose="00000400000000000000" pitchFamily="2" charset="-78"/>
              </a:rPr>
              <a:t>در این قسمت باید ثابت‌های مربوط به قیود خطی نامساوی مساله ریاضی را بنویسیم. نحوه نوشتن این ثابت‌ها به صورت خاصی است که از قبل در متلب تعریف شده است. در نتیجه بایستی قیود خطی نامساوی خود را به این شکل استاندارد دربیاوریم. اگر مساله ریاضی ما دارای دو متغیر</a:t>
            </a:r>
            <a:r>
              <a:rPr lang="en-US" sz="2800" dirty="0">
                <a:cs typeface="B Badr" panose="00000400000000000000" pitchFamily="2" charset="-78"/>
              </a:rPr>
              <a:t> x</a:t>
            </a:r>
            <a:r>
              <a:rPr lang="fa-IR" sz="2800" baseline="-25000" dirty="0">
                <a:cs typeface="B Badr" panose="00000400000000000000" pitchFamily="2" charset="-78"/>
              </a:rPr>
              <a:t>۱</a:t>
            </a:r>
            <a:r>
              <a:rPr lang="ar-SA" sz="2800" dirty="0">
                <a:cs typeface="B Badr" panose="00000400000000000000" pitchFamily="2" charset="-78"/>
              </a:rPr>
              <a:t> و</a:t>
            </a:r>
            <a:r>
              <a:rPr lang="en-US" sz="2800" dirty="0">
                <a:cs typeface="B Badr" panose="00000400000000000000" pitchFamily="2" charset="-78"/>
              </a:rPr>
              <a:t> x</a:t>
            </a:r>
            <a:r>
              <a:rPr lang="fa-IR" sz="2800" baseline="-25000" dirty="0">
                <a:cs typeface="B Badr" panose="00000400000000000000" pitchFamily="2" charset="-78"/>
              </a:rPr>
              <a:t>۲</a:t>
            </a:r>
            <a:r>
              <a:rPr lang="ar-SA" sz="2800" dirty="0">
                <a:cs typeface="B Badr" panose="00000400000000000000" pitchFamily="2" charset="-78"/>
              </a:rPr>
              <a:t> باشد و سه قید نامساوی خطی روی این دو متغیر به شکل زیر باشد</a:t>
            </a:r>
            <a:r>
              <a:rPr lang="en-US" sz="2800" dirty="0">
                <a:cs typeface="B Badr" panose="00000400000000000000" pitchFamily="2" charset="-78"/>
              </a:rPr>
              <a:t>:</a:t>
            </a:r>
          </a:p>
          <a:p>
            <a:pPr algn="r"/>
            <a:endParaRPr lang="en-US" sz="2800" dirty="0">
              <a:cs typeface="B Badr" panose="00000400000000000000" pitchFamily="2" charset="-78"/>
            </a:endParaRPr>
          </a:p>
        </p:txBody>
      </p:sp>
    </p:spTree>
    <p:extLst>
      <p:ext uri="{BB962C8B-B14F-4D97-AF65-F5344CB8AC3E}">
        <p14:creationId xmlns:p14="http://schemas.microsoft.com/office/powerpoint/2010/main" val="912098844"/>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17</TotalTime>
  <Words>572</Words>
  <Application>Microsoft Office PowerPoint</Application>
  <PresentationFormat>Widescreen</PresentationFormat>
  <Paragraphs>61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Arabic Typesetting</vt:lpstr>
      <vt:lpstr>Arial</vt:lpstr>
      <vt:lpstr>B Badr</vt:lpstr>
      <vt:lpstr>Calibri</vt:lpstr>
      <vt:lpstr>Century Schoolbook</vt:lpstr>
      <vt:lpstr>Corbel</vt:lpstr>
      <vt:lpstr>Times New Roman</vt:lpstr>
      <vt:lpstr>Feathered</vt:lpstr>
      <vt:lpstr>ارائه متلب   الگوریتم ژنتیک</vt:lpstr>
      <vt:lpstr>توضیح اولیه</vt:lpstr>
      <vt:lpstr>چگونه ؟</vt:lpstr>
      <vt:lpstr>PowerPoint Presentation</vt:lpstr>
      <vt:lpstr>توضیح تولباکس</vt:lpstr>
      <vt:lpstr>Fitness function:</vt:lpstr>
      <vt:lpstr>Number of variables</vt:lpstr>
      <vt:lpstr>PowerPoint Presentation</vt:lpstr>
      <vt:lpstr>Linear inequalities:</vt:lpstr>
      <vt:lpstr>PowerPoint Presentation</vt:lpstr>
      <vt:lpstr>PowerPoint Presentation</vt:lpstr>
      <vt:lpstr>PowerPoint Presentation</vt:lpstr>
      <vt:lpstr>PowerPoint Presentation</vt:lpstr>
      <vt:lpstr>PowerPoint Presentation</vt:lpstr>
      <vt:lpstr>PowerPoint Presentation</vt:lpstr>
      <vt:lpstr>نوشتن تابع هدف مساله به صورت تابع متلب برای الگوریتم ژنتیک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متلب   الگوریتم ژنتیک</dc:title>
  <dc:creator>dblab</dc:creator>
  <cp:lastModifiedBy>dblab</cp:lastModifiedBy>
  <cp:revision>12</cp:revision>
  <dcterms:created xsi:type="dcterms:W3CDTF">2019-12-14T23:33:38Z</dcterms:created>
  <dcterms:modified xsi:type="dcterms:W3CDTF">2019-12-14T23:51:25Z</dcterms:modified>
</cp:coreProperties>
</file>