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5" r:id="rId2"/>
    <p:sldId id="288" r:id="rId3"/>
    <p:sldId id="289" r:id="rId4"/>
    <p:sldId id="292" r:id="rId5"/>
    <p:sldId id="293" r:id="rId6"/>
    <p:sldId id="291" r:id="rId7"/>
    <p:sldId id="294" r:id="rId8"/>
    <p:sldId id="295" r:id="rId9"/>
    <p:sldId id="296" r:id="rId10"/>
    <p:sldId id="312" r:id="rId11"/>
    <p:sldId id="299" r:id="rId12"/>
    <p:sldId id="300" r:id="rId13"/>
    <p:sldId id="301" r:id="rId14"/>
    <p:sldId id="302" r:id="rId15"/>
    <p:sldId id="313" r:id="rId16"/>
    <p:sldId id="314" r:id="rId17"/>
    <p:sldId id="305" r:id="rId18"/>
    <p:sldId id="306" r:id="rId19"/>
    <p:sldId id="307" r:id="rId20"/>
    <p:sldId id="309" r:id="rId21"/>
    <p:sldId id="310" r:id="rId22"/>
    <p:sldId id="317" r:id="rId23"/>
    <p:sldId id="319" r:id="rId24"/>
    <p:sldId id="320" r:id="rId25"/>
    <p:sldId id="321" r:id="rId26"/>
    <p:sldId id="323" r:id="rId27"/>
    <p:sldId id="325" r:id="rId28"/>
    <p:sldId id="326" r:id="rId29"/>
    <p:sldId id="30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04B741-347E-424A-AB7E-46CB6085398A}"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62396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4B741-347E-424A-AB7E-46CB6085398A}"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401531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4B741-347E-424A-AB7E-46CB6085398A}"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896440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4B741-347E-424A-AB7E-46CB6085398A}"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1006943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04B741-347E-424A-AB7E-46CB6085398A}"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210167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04B741-347E-424A-AB7E-46CB6085398A}" type="datetimeFigureOut">
              <a:rPr lang="en-US" smtClean="0"/>
              <a:t>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750135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04B741-347E-424A-AB7E-46CB6085398A}" type="datetimeFigureOut">
              <a:rPr lang="en-US" smtClean="0"/>
              <a:t>2/16/2020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745278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04B741-347E-424A-AB7E-46CB6085398A}" type="datetimeFigureOut">
              <a:rPr lang="en-US" smtClean="0"/>
              <a:t>2/16/2020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296568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4B741-347E-424A-AB7E-46CB6085398A}" type="datetimeFigureOut">
              <a:rPr lang="en-US" smtClean="0"/>
              <a:t>2/16/2020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1641614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4B741-347E-424A-AB7E-46CB6085398A}" type="datetimeFigureOut">
              <a:rPr lang="en-US" smtClean="0"/>
              <a:t>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2122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4B741-347E-424A-AB7E-46CB6085398A}" type="datetimeFigureOut">
              <a:rPr lang="en-US" smtClean="0"/>
              <a:t>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545508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4B741-347E-424A-AB7E-46CB6085398A}" type="datetimeFigureOut">
              <a:rPr lang="en-US" smtClean="0"/>
              <a:t>2/16/2020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07F7E-1B49-4769-8753-FA3A5ADD7493}" type="slidenum">
              <a:rPr lang="en-US" smtClean="0"/>
              <a:t>‹#›</a:t>
            </a:fld>
            <a:endParaRPr lang="en-US"/>
          </a:p>
        </p:txBody>
      </p:sp>
    </p:spTree>
    <p:extLst>
      <p:ext uri="{BB962C8B-B14F-4D97-AF65-F5344CB8AC3E}">
        <p14:creationId xmlns:p14="http://schemas.microsoft.com/office/powerpoint/2010/main" val="14365836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fa-IR" dirty="0" smtClean="0">
                <a:cs typeface="B Titr" panose="00000700000000000000" pitchFamily="2" charset="-78"/>
              </a:rPr>
              <a:t>درهم سازی</a:t>
            </a:r>
            <a:endParaRPr lang="en-US" dirty="0">
              <a:cs typeface="B Titr" panose="00000700000000000000" pitchFamily="2" charset="-78"/>
            </a:endParaRPr>
          </a:p>
        </p:txBody>
      </p:sp>
      <p:sp>
        <p:nvSpPr>
          <p:cNvPr id="3" name="Subtitle 2"/>
          <p:cNvSpPr>
            <a:spLocks noGrp="1"/>
          </p:cNvSpPr>
          <p:nvPr>
            <p:ph type="subTitle" idx="1"/>
          </p:nvPr>
        </p:nvSpPr>
        <p:spPr/>
        <p:txBody>
          <a:bodyPr>
            <a:normAutofit/>
          </a:bodyPr>
          <a:lstStyle/>
          <a:p>
            <a:r>
              <a:rPr lang="fa-IR" dirty="0" smtClean="0">
                <a:cs typeface="B Nazanin" panose="00000400000000000000" pitchFamily="2" charset="-78"/>
              </a:rPr>
              <a:t>سید مهدی وحیدی پور</a:t>
            </a:r>
            <a:endParaRPr lang="en-US" dirty="0" smtClean="0">
              <a:cs typeface="B Nazanin" panose="00000400000000000000" pitchFamily="2" charset="-78"/>
            </a:endParaRPr>
          </a:p>
          <a:p>
            <a:endParaRPr lang="en-US" dirty="0">
              <a:cs typeface="B Nazanin" panose="00000400000000000000" pitchFamily="2" charset="-78"/>
            </a:endParaRPr>
          </a:p>
          <a:p>
            <a:pPr rtl="1"/>
            <a:r>
              <a:rPr lang="fa-IR" dirty="0" smtClean="0">
                <a:cs typeface="B Nazanin" panose="00000400000000000000" pitchFamily="2" charset="-78"/>
              </a:rPr>
              <a:t>ارایه سوم: درهم‌سازی، روشها و کاربردها</a:t>
            </a:r>
            <a:endParaRPr lang="en-US" dirty="0">
              <a:cs typeface="B Nazanin" panose="00000400000000000000" pitchFamily="2" charset="-78"/>
            </a:endParaRPr>
          </a:p>
        </p:txBody>
      </p:sp>
    </p:spTree>
    <p:extLst>
      <p:ext uri="{BB962C8B-B14F-4D97-AF65-F5344CB8AC3E}">
        <p14:creationId xmlns:p14="http://schemas.microsoft.com/office/powerpoint/2010/main" val="2063808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8473" y="2300616"/>
            <a:ext cx="2928960" cy="2062103"/>
          </a:xfrm>
          <a:prstGeom prst="rect">
            <a:avLst/>
          </a:prstGeom>
          <a:noFill/>
        </p:spPr>
        <p:txBody>
          <a:bodyPr wrap="square" rtlCol="1">
            <a:spAutoFit/>
          </a:bodyPr>
          <a:lstStyle/>
          <a:p>
            <a:pPr algn="r" rtl="1">
              <a:buFont typeface="Wingdings" pitchFamily="2" charset="2"/>
              <a:buChar char="Ø"/>
            </a:pPr>
            <a:r>
              <a:rPr lang="fa-IR" sz="1600" dirty="0" smtClean="0">
                <a:solidFill>
                  <a:schemeClr val="tx1">
                    <a:lumMod val="95000"/>
                  </a:schemeClr>
                </a:solidFill>
                <a:cs typeface="B Nazanin" pitchFamily="2" charset="-78"/>
              </a:rPr>
              <a:t>روش‌های </a:t>
            </a:r>
            <a:r>
              <a:rPr lang="fa-IR" sz="1600" dirty="0">
                <a:solidFill>
                  <a:schemeClr val="tx1">
                    <a:lumMod val="95000"/>
                  </a:schemeClr>
                </a:solidFill>
                <a:cs typeface="B Nazanin" pitchFamily="2" charset="-78"/>
              </a:rPr>
              <a:t>کاهش تعداد برخوردها</a:t>
            </a:r>
          </a:p>
          <a:p>
            <a:pPr algn="r" rtl="1"/>
            <a:endParaRPr lang="fa-IR" sz="1600" dirty="0">
              <a:solidFill>
                <a:schemeClr val="tx1">
                  <a:lumMod val="95000"/>
                </a:schemeClr>
              </a:solidFill>
              <a:cs typeface="B Nazanin" pitchFamily="2" charset="-78"/>
            </a:endParaRPr>
          </a:p>
          <a:p>
            <a:pPr algn="r" rtl="1">
              <a:buFont typeface="Wingdings" pitchFamily="2" charset="2"/>
              <a:buChar char="Ø"/>
            </a:pPr>
            <a:r>
              <a:rPr lang="fa-IR" sz="1600" dirty="0">
                <a:solidFill>
                  <a:schemeClr val="tx1">
                    <a:lumMod val="95000"/>
                  </a:schemeClr>
                </a:solidFill>
                <a:cs typeface="B Nazanin" pitchFamily="2" charset="-78"/>
              </a:rPr>
              <a:t>توزیع رکورد ها بین ادرس ها</a:t>
            </a:r>
          </a:p>
          <a:p>
            <a:pPr algn="r" rtl="1"/>
            <a:endParaRPr lang="fa-IR" sz="1600" dirty="0">
              <a:solidFill>
                <a:schemeClr val="tx1">
                  <a:lumMod val="95000"/>
                </a:schemeClr>
              </a:solidFill>
              <a:cs typeface="B Nazanin" pitchFamily="2" charset="-78"/>
            </a:endParaRPr>
          </a:p>
          <a:p>
            <a:pPr algn="r" rtl="1">
              <a:buFont typeface="Wingdings" pitchFamily="2" charset="2"/>
              <a:buChar char="Ø"/>
            </a:pPr>
            <a:r>
              <a:rPr lang="fa-IR" sz="1600" dirty="0">
                <a:solidFill>
                  <a:schemeClr val="tx1">
                    <a:lumMod val="95000"/>
                  </a:schemeClr>
                </a:solidFill>
                <a:cs typeface="B Nazanin" pitchFamily="2" charset="-78"/>
              </a:rPr>
              <a:t>انواع </a:t>
            </a:r>
            <a:r>
              <a:rPr lang="fa-IR" sz="1600" dirty="0" smtClean="0">
                <a:solidFill>
                  <a:schemeClr val="tx1">
                    <a:lumMod val="95000"/>
                  </a:schemeClr>
                </a:solidFill>
                <a:cs typeface="B Nazanin" pitchFamily="2" charset="-78"/>
              </a:rPr>
              <a:t>روش‌های درهم‌سازی</a:t>
            </a:r>
            <a:endParaRPr lang="fa-IR" sz="1600" dirty="0">
              <a:solidFill>
                <a:schemeClr val="tx1">
                  <a:lumMod val="95000"/>
                </a:schemeClr>
              </a:solidFill>
              <a:cs typeface="B Nazanin" pitchFamily="2" charset="-78"/>
            </a:endParaRPr>
          </a:p>
          <a:p>
            <a:pPr algn="r" rtl="1"/>
            <a:endParaRPr lang="fa-IR" sz="1600" dirty="0">
              <a:solidFill>
                <a:schemeClr val="tx1">
                  <a:lumMod val="95000"/>
                </a:schemeClr>
              </a:solidFill>
              <a:cs typeface="B Nazanin" pitchFamily="2" charset="-78"/>
            </a:endParaRPr>
          </a:p>
          <a:p>
            <a:pPr algn="r" rtl="1">
              <a:buFont typeface="Wingdings" pitchFamily="2" charset="2"/>
              <a:buChar char="Ø"/>
            </a:pPr>
            <a:r>
              <a:rPr lang="fa-IR" sz="1600" dirty="0">
                <a:solidFill>
                  <a:schemeClr val="tx1">
                    <a:lumMod val="95000"/>
                  </a:schemeClr>
                </a:solidFill>
                <a:cs typeface="B Nazanin" pitchFamily="2" charset="-78"/>
              </a:rPr>
              <a:t>توزیع پواسون و دانسیته فشردگی</a:t>
            </a:r>
          </a:p>
          <a:p>
            <a:pPr algn="r" rtl="1"/>
            <a:endParaRPr lang="fa-IR" sz="1600" dirty="0">
              <a:solidFill>
                <a:schemeClr val="tx1">
                  <a:lumMod val="95000"/>
                </a:schemeClr>
              </a:solidFill>
              <a:cs typeface="B Nazanin" pitchFamily="2" charset="-78"/>
            </a:endParaRPr>
          </a:p>
        </p:txBody>
      </p:sp>
      <p:grpSp>
        <p:nvGrpSpPr>
          <p:cNvPr id="5" name="Group 4"/>
          <p:cNvGrpSpPr/>
          <p:nvPr/>
        </p:nvGrpSpPr>
        <p:grpSpPr>
          <a:xfrm>
            <a:off x="5047709" y="1148438"/>
            <a:ext cx="5429256" cy="5139869"/>
            <a:chOff x="3330259" y="958651"/>
            <a:chExt cx="5429256" cy="5139869"/>
          </a:xfrm>
        </p:grpSpPr>
        <p:sp>
          <p:nvSpPr>
            <p:cNvPr id="6" name="Rectangle 5"/>
            <p:cNvSpPr/>
            <p:nvPr/>
          </p:nvSpPr>
          <p:spPr>
            <a:xfrm>
              <a:off x="3330259" y="958651"/>
              <a:ext cx="5429256" cy="5139869"/>
            </a:xfrm>
            <a:prstGeom prst="rect">
              <a:avLst/>
            </a:prstGeom>
          </p:spPr>
          <p:txBody>
            <a:bodyPr wrap="square">
              <a:spAutoFit/>
            </a:bodyPr>
            <a:lstStyle/>
            <a:p>
              <a:pPr algn="r" rtl="1">
                <a:buFont typeface="Wingdings" pitchFamily="2" charset="2"/>
                <a:buChar char="Ø"/>
              </a:pPr>
              <a:endParaRPr lang="fa-IR" dirty="0">
                <a:solidFill>
                  <a:schemeClr val="tx1">
                    <a:lumMod val="95000"/>
                  </a:schemeClr>
                </a:solidFill>
                <a:cs typeface="B Nazanin" pitchFamily="2" charset="-78"/>
              </a:endParaRPr>
            </a:p>
            <a:p>
              <a:pPr algn="r" rtl="1">
                <a:buFont typeface="Wingdings" pitchFamily="2" charset="2"/>
                <a:buChar char="Ø"/>
              </a:pPr>
              <a:endParaRPr lang="fa-IR" dirty="0">
                <a:solidFill>
                  <a:schemeClr val="tx1">
                    <a:lumMod val="95000"/>
                  </a:schemeClr>
                </a:solidFill>
                <a:cs typeface="B Nazanin" pitchFamily="2" charset="-78"/>
              </a:endParaRPr>
            </a:p>
            <a:p>
              <a:pPr algn="r" rtl="1">
                <a:buFont typeface="Wingdings" pitchFamily="2" charset="2"/>
                <a:buChar char="Ø"/>
              </a:pPr>
              <a:endParaRPr lang="fa-IR" dirty="0">
                <a:solidFill>
                  <a:schemeClr val="tx1">
                    <a:lumMod val="95000"/>
                  </a:schemeClr>
                </a:solidFill>
                <a:cs typeface="B Nazanin" pitchFamily="2" charset="-78"/>
              </a:endParaRPr>
            </a:p>
            <a:p>
              <a:pPr algn="r" rtl="1"/>
              <a:r>
                <a:rPr lang="fa-IR" dirty="0">
                  <a:solidFill>
                    <a:schemeClr val="tx1">
                      <a:lumMod val="95000"/>
                    </a:schemeClr>
                  </a:solidFill>
                  <a:cs typeface="B Nazanin" pitchFamily="2" charset="-78"/>
                </a:rPr>
                <a:t>                                                              خطي</a:t>
              </a:r>
            </a:p>
            <a:p>
              <a:pPr algn="r" rtl="1"/>
              <a:r>
                <a:rPr lang="fa-IR" dirty="0">
                  <a:solidFill>
                    <a:schemeClr val="tx1">
                      <a:lumMod val="95000"/>
                    </a:schemeClr>
                  </a:solidFill>
                  <a:cs typeface="B Nazanin" pitchFamily="2" charset="-78"/>
                </a:rPr>
                <a:t>                                           ادرس باز        درجه دوم</a:t>
              </a:r>
            </a:p>
            <a:p>
              <a:pPr algn="r" rtl="1"/>
              <a:r>
                <a:rPr lang="fa-IR" dirty="0">
                  <a:solidFill>
                    <a:schemeClr val="tx1">
                      <a:lumMod val="95000"/>
                    </a:schemeClr>
                  </a:solidFill>
                  <a:cs typeface="B Nazanin" pitchFamily="2" charset="-78"/>
                </a:rPr>
                <a:t>1.  </a:t>
              </a:r>
              <a:r>
                <a:rPr lang="en-US" dirty="0">
                  <a:solidFill>
                    <a:schemeClr val="tx1">
                      <a:lumMod val="95000"/>
                    </a:schemeClr>
                  </a:solidFill>
                  <a:cs typeface="B Nazanin" pitchFamily="2" charset="-78"/>
                </a:rPr>
                <a:t>online</a:t>
              </a:r>
              <a:r>
                <a:rPr lang="fa-IR" dirty="0">
                  <a:solidFill>
                    <a:schemeClr val="tx1">
                      <a:lumMod val="95000"/>
                    </a:schemeClr>
                  </a:solidFill>
                  <a:cs typeface="B Nazanin" pitchFamily="2" charset="-78"/>
                </a:rPr>
                <a:t>(كليد موجود</a:t>
              </a:r>
              <a:r>
                <a:rPr lang="en-US" dirty="0">
                  <a:solidFill>
                    <a:schemeClr val="tx1">
                      <a:lumMod val="95000"/>
                    </a:schemeClr>
                  </a:solidFill>
                  <a:cs typeface="B Nazanin" pitchFamily="2" charset="-78"/>
                </a:rPr>
                <a:t> </a:t>
              </a:r>
              <a:r>
                <a:rPr lang="fa-IR" dirty="0">
                  <a:solidFill>
                    <a:schemeClr val="tx1">
                      <a:lumMod val="95000"/>
                    </a:schemeClr>
                  </a:solidFill>
                  <a:cs typeface="B Nazanin" pitchFamily="2" charset="-78"/>
                </a:rPr>
                <a:t>نیست)                       دوگانه </a:t>
              </a:r>
            </a:p>
            <a:p>
              <a:pPr algn="r" rtl="1"/>
              <a:r>
                <a:rPr lang="fa-IR" dirty="0">
                  <a:solidFill>
                    <a:schemeClr val="tx1">
                      <a:lumMod val="95000"/>
                    </a:schemeClr>
                  </a:solidFill>
                  <a:cs typeface="B Nazanin" pitchFamily="2" charset="-78"/>
                </a:rPr>
                <a:t>                                                              دامنه محدود</a:t>
              </a:r>
            </a:p>
            <a:p>
              <a:pPr algn="r" rtl="1"/>
              <a:endParaRPr lang="fa-IR" dirty="0">
                <a:solidFill>
                  <a:schemeClr val="tx1">
                    <a:lumMod val="95000"/>
                  </a:schemeClr>
                </a:solidFill>
                <a:cs typeface="B Nazanin" pitchFamily="2" charset="-78"/>
              </a:endParaRPr>
            </a:p>
            <a:p>
              <a:pPr algn="r" rtl="1"/>
              <a:r>
                <a:rPr lang="fa-IR" dirty="0">
                  <a:solidFill>
                    <a:schemeClr val="tx1">
                      <a:lumMod val="95000"/>
                    </a:schemeClr>
                  </a:solidFill>
                  <a:cs typeface="B Nazanin" pitchFamily="2" charset="-78"/>
                </a:rPr>
                <a:t>                                          </a:t>
              </a:r>
              <a:r>
                <a:rPr lang="fa-IR" dirty="0" smtClean="0">
                  <a:solidFill>
                    <a:schemeClr val="tx1">
                      <a:lumMod val="95000"/>
                    </a:schemeClr>
                  </a:solidFill>
                  <a:cs typeface="B Nazanin" pitchFamily="2" charset="-78"/>
                </a:rPr>
                <a:t>زنجيره‌اي</a:t>
              </a:r>
              <a:endParaRPr lang="fa-IR" dirty="0">
                <a:solidFill>
                  <a:schemeClr val="tx1">
                    <a:lumMod val="95000"/>
                  </a:schemeClr>
                </a:solidFill>
                <a:cs typeface="B Nazanin" pitchFamily="2" charset="-78"/>
              </a:endParaRPr>
            </a:p>
            <a:p>
              <a:pPr algn="r" rtl="1"/>
              <a:endParaRPr lang="fa-IR" dirty="0">
                <a:solidFill>
                  <a:schemeClr val="tx1">
                    <a:lumMod val="95000"/>
                  </a:schemeClr>
                </a:solidFill>
                <a:cs typeface="B Nazanin" pitchFamily="2" charset="-78"/>
              </a:endParaRPr>
            </a:p>
            <a:p>
              <a:pPr algn="r" rtl="1"/>
              <a:r>
                <a:rPr lang="fa-IR" dirty="0">
                  <a:solidFill>
                    <a:schemeClr val="tx1">
                      <a:lumMod val="95000"/>
                    </a:schemeClr>
                  </a:solidFill>
                  <a:cs typeface="B Nazanin" pitchFamily="2" charset="-78"/>
                </a:rPr>
                <a:t>                                            </a:t>
              </a:r>
              <a:r>
                <a:rPr lang="en-US" dirty="0">
                  <a:solidFill>
                    <a:schemeClr val="tx1">
                      <a:lumMod val="95000"/>
                    </a:schemeClr>
                  </a:solidFill>
                  <a:cs typeface="B Nazanin" pitchFamily="2" charset="-78"/>
                </a:rPr>
                <a:t>perfect</a:t>
              </a:r>
              <a:r>
                <a:rPr lang="fa-IR" dirty="0">
                  <a:solidFill>
                    <a:schemeClr val="tx1">
                      <a:lumMod val="95000"/>
                    </a:schemeClr>
                  </a:solidFill>
                  <a:cs typeface="B Nazanin" pitchFamily="2" charset="-78"/>
                </a:rPr>
                <a:t>(بدون تصادم)</a:t>
              </a:r>
            </a:p>
            <a:p>
              <a:pPr algn="r" rtl="1"/>
              <a:r>
                <a:rPr lang="fa-IR" dirty="0">
                  <a:solidFill>
                    <a:schemeClr val="tx1">
                      <a:lumMod val="95000"/>
                    </a:schemeClr>
                  </a:solidFill>
                  <a:cs typeface="B Nazanin" pitchFamily="2" charset="-78"/>
                </a:rPr>
                <a:t>2.</a:t>
              </a:r>
              <a:r>
                <a:rPr lang="en-US" dirty="0">
                  <a:solidFill>
                    <a:schemeClr val="tx1">
                      <a:lumMod val="95000"/>
                    </a:schemeClr>
                  </a:solidFill>
                  <a:cs typeface="B Nazanin" pitchFamily="2" charset="-78"/>
                </a:rPr>
                <a:t>Offline</a:t>
              </a:r>
              <a:r>
                <a:rPr lang="fa-IR" dirty="0">
                  <a:solidFill>
                    <a:schemeClr val="tx1">
                      <a:lumMod val="95000"/>
                    </a:schemeClr>
                  </a:solidFill>
                  <a:cs typeface="B Nazanin" pitchFamily="2" charset="-78"/>
                </a:rPr>
                <a:t>(كليد موجود 1ست)     </a:t>
              </a:r>
              <a:r>
                <a:rPr lang="en-US" dirty="0">
                  <a:solidFill>
                    <a:schemeClr val="tx1">
                      <a:lumMod val="95000"/>
                    </a:schemeClr>
                  </a:solidFill>
                  <a:cs typeface="B Nazanin" pitchFamily="2" charset="-78"/>
                </a:rPr>
                <a:t>minimal perfect</a:t>
              </a:r>
              <a:endParaRPr lang="fa-IR" dirty="0">
                <a:solidFill>
                  <a:schemeClr val="tx1">
                    <a:lumMod val="95000"/>
                  </a:schemeClr>
                </a:solidFill>
                <a:cs typeface="B Nazanin" pitchFamily="2" charset="-78"/>
              </a:endParaRPr>
            </a:p>
            <a:p>
              <a:pPr algn="r" rtl="1"/>
              <a:r>
                <a:rPr lang="en-US" dirty="0" smtClean="0">
                  <a:solidFill>
                    <a:schemeClr val="tx1">
                      <a:lumMod val="95000"/>
                    </a:schemeClr>
                  </a:solidFill>
                  <a:cs typeface="B Nazanin" pitchFamily="2" charset="-78"/>
                </a:rPr>
                <a:t>                                                 </a:t>
              </a:r>
              <a:r>
                <a:rPr lang="fa-IR" dirty="0" smtClean="0">
                  <a:solidFill>
                    <a:schemeClr val="tx1">
                      <a:lumMod val="95000"/>
                    </a:schemeClr>
                  </a:solidFill>
                  <a:cs typeface="B Nazanin" pitchFamily="2" charset="-78"/>
                </a:rPr>
                <a:t>    </a:t>
              </a:r>
              <a:r>
                <a:rPr lang="en-US" dirty="0" smtClean="0">
                  <a:solidFill>
                    <a:schemeClr val="tx1">
                      <a:lumMod val="95000"/>
                    </a:schemeClr>
                  </a:solidFill>
                  <a:cs typeface="B Nazanin" pitchFamily="2" charset="-78"/>
                </a:rPr>
                <a:t>preserving order </a:t>
              </a:r>
              <a:r>
                <a:rPr lang="en-US" dirty="0">
                  <a:solidFill>
                    <a:schemeClr val="tx1">
                      <a:lumMod val="95000"/>
                    </a:schemeClr>
                  </a:solidFill>
                  <a:cs typeface="B Nazanin" pitchFamily="2" charset="-78"/>
                </a:rPr>
                <a:t>MPHF</a:t>
              </a:r>
              <a:endParaRPr lang="fa-IR" dirty="0">
                <a:solidFill>
                  <a:schemeClr val="tx1">
                    <a:lumMod val="95000"/>
                  </a:schemeClr>
                </a:solidFill>
                <a:cs typeface="B Nazanin" pitchFamily="2" charset="-78"/>
              </a:endParaRPr>
            </a:p>
            <a:p>
              <a:pPr algn="r" rtl="1"/>
              <a:r>
                <a:rPr lang="en-US" dirty="0">
                  <a:solidFill>
                    <a:schemeClr val="tx1">
                      <a:lumMod val="95000"/>
                    </a:schemeClr>
                  </a:solidFill>
                  <a:cs typeface="B Nazanin" pitchFamily="2" charset="-78"/>
                </a:rPr>
                <a:t>          </a:t>
              </a:r>
            </a:p>
            <a:p>
              <a:pPr algn="r" rtl="1"/>
              <a:r>
                <a:rPr lang="en-US" dirty="0" smtClean="0">
                  <a:solidFill>
                    <a:schemeClr val="tx1">
                      <a:lumMod val="95000"/>
                    </a:schemeClr>
                  </a:solidFill>
                  <a:cs typeface="B Nazanin" pitchFamily="2" charset="-78"/>
                </a:rPr>
                <a:t>    </a:t>
              </a:r>
              <a:endParaRPr lang="fa-IR" sz="2000" dirty="0">
                <a:solidFill>
                  <a:schemeClr val="tx1">
                    <a:lumMod val="95000"/>
                  </a:schemeClr>
                </a:solidFill>
                <a:cs typeface="B Nazanin" pitchFamily="2" charset="-78"/>
              </a:endParaRPr>
            </a:p>
            <a:p>
              <a:pPr algn="r" rtl="1">
                <a:buFont typeface="Wingdings" pitchFamily="2" charset="2"/>
                <a:buChar char="Ø"/>
              </a:pPr>
              <a:r>
                <a:rPr lang="fa-IR" sz="2000" dirty="0">
                  <a:solidFill>
                    <a:schemeClr val="tx1">
                      <a:lumMod val="95000"/>
                    </a:schemeClr>
                  </a:solidFill>
                  <a:cs typeface="B Nazanin" pitchFamily="2" charset="-78"/>
                </a:rPr>
                <a:t>ذخیره کردن بیشتر از یک رکورد در هر ادرس(باکت)</a:t>
              </a:r>
            </a:p>
            <a:p>
              <a:pPr algn="r" rtl="1">
                <a:buFont typeface="Wingdings" pitchFamily="2" charset="2"/>
                <a:buChar char="Ø"/>
              </a:pPr>
              <a:r>
                <a:rPr lang="fa-IR" sz="2000" dirty="0">
                  <a:solidFill>
                    <a:schemeClr val="tx1">
                      <a:lumMod val="95000"/>
                    </a:schemeClr>
                  </a:solidFill>
                  <a:cs typeface="B Nazanin" pitchFamily="2" charset="-78"/>
                </a:rPr>
                <a:t>پيوند با ناحيه سرريز</a:t>
              </a:r>
            </a:p>
            <a:p>
              <a:pPr algn="r" rtl="1">
                <a:buFont typeface="Wingdings" pitchFamily="2" charset="2"/>
                <a:buChar char="Ø"/>
              </a:pPr>
              <a:r>
                <a:rPr lang="fa-IR" sz="2000" dirty="0">
                  <a:solidFill>
                    <a:schemeClr val="tx1">
                      <a:lumMod val="95000"/>
                    </a:schemeClr>
                  </a:solidFill>
                  <a:cs typeface="B Nazanin" pitchFamily="2" charset="-78"/>
                </a:rPr>
                <a:t>جدول هاي پراكندگي:انديس سازي</a:t>
              </a:r>
            </a:p>
          </p:txBody>
        </p:sp>
        <p:sp>
          <p:nvSpPr>
            <p:cNvPr id="7" name="Right Brace 6"/>
            <p:cNvSpPr/>
            <p:nvPr/>
          </p:nvSpPr>
          <p:spPr>
            <a:xfrm>
              <a:off x="6286512" y="1500174"/>
              <a:ext cx="214314" cy="1928826"/>
            </a:xfrm>
            <a:prstGeom prst="rightBrac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rtl="1"/>
              <a:endParaRPr lang="fa-IR"/>
            </a:p>
          </p:txBody>
        </p:sp>
        <p:sp>
          <p:nvSpPr>
            <p:cNvPr id="8" name="Right Brace 7"/>
            <p:cNvSpPr/>
            <p:nvPr/>
          </p:nvSpPr>
          <p:spPr>
            <a:xfrm>
              <a:off x="5429256" y="1571612"/>
              <a:ext cx="142876" cy="1357322"/>
            </a:xfrm>
            <a:prstGeom prst="rightBrac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rtl="1"/>
              <a:endParaRPr lang="fa-IR"/>
            </a:p>
          </p:txBody>
        </p:sp>
        <p:sp>
          <p:nvSpPr>
            <p:cNvPr id="9" name="Right Brace 8"/>
            <p:cNvSpPr/>
            <p:nvPr/>
          </p:nvSpPr>
          <p:spPr>
            <a:xfrm>
              <a:off x="6215074" y="3571876"/>
              <a:ext cx="142876" cy="1143008"/>
            </a:xfrm>
            <a:prstGeom prst="rightBrac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rtl="1"/>
              <a:endParaRPr lang="fa-IR"/>
            </a:p>
          </p:txBody>
        </p:sp>
      </p:grpSp>
      <p:sp>
        <p:nvSpPr>
          <p:cNvPr id="11" name="Rectangle 2"/>
          <p:cNvSpPr>
            <a:spLocks noGrp="1" noChangeArrowheads="1"/>
          </p:cNvSpPr>
          <p:nvPr>
            <p:ph type="title"/>
          </p:nvPr>
        </p:nvSpPr>
        <p:spPr>
          <a:xfrm>
            <a:off x="810904" y="303238"/>
            <a:ext cx="10515600" cy="1325563"/>
          </a:xfrm>
        </p:spPr>
        <p:txBody>
          <a:bodyPr/>
          <a:lstStyle/>
          <a:p>
            <a:pPr algn="ctr" rtl="1">
              <a:defRPr/>
            </a:pPr>
            <a:r>
              <a:rPr lang="fa-IR" dirty="0">
                <a:cs typeface="B Titr" panose="00000700000000000000" pitchFamily="2" charset="-78"/>
              </a:rPr>
              <a:t>روش های رفع </a:t>
            </a:r>
            <a:r>
              <a:rPr lang="fa-IR" dirty="0" smtClean="0">
                <a:cs typeface="B Titr" panose="00000700000000000000" pitchFamily="2" charset="-78"/>
              </a:rPr>
              <a:t>برخورد</a:t>
            </a:r>
            <a:endParaRPr lang="fa-IR" dirty="0">
              <a:cs typeface="B Titr" panose="00000700000000000000" pitchFamily="2" charset="-78"/>
            </a:endParaRPr>
          </a:p>
        </p:txBody>
      </p:sp>
    </p:spTree>
    <p:extLst>
      <p:ext uri="{BB962C8B-B14F-4D97-AF65-F5344CB8AC3E}">
        <p14:creationId xmlns:p14="http://schemas.microsoft.com/office/powerpoint/2010/main" val="249501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 name="TextBox 9"/>
              <p:cNvSpPr txBox="1"/>
              <p:nvPr/>
            </p:nvSpPr>
            <p:spPr>
              <a:xfrm>
                <a:off x="941695" y="1628801"/>
                <a:ext cx="9847368" cy="4955203"/>
              </a:xfrm>
              <a:prstGeom prst="rect">
                <a:avLst/>
              </a:prstGeom>
              <a:noFill/>
            </p:spPr>
            <p:txBody>
              <a:bodyPr wrap="square" rtlCol="1">
                <a:spAutoFit/>
              </a:bodyPr>
              <a:lstStyle/>
              <a:p>
                <a:pPr algn="r" rtl="1"/>
                <a:r>
                  <a:rPr lang="fa-IR" sz="2400" dirty="0">
                    <a:cs typeface="B Nazanin" pitchFamily="2" charset="-78"/>
                  </a:rPr>
                  <a:t>فرمول كلي </a:t>
                </a:r>
                <a:endParaRPr lang="fa-IR" sz="2400" dirty="0" smtClean="0">
                  <a:cs typeface="B Nazanin" pitchFamily="2" charset="-78"/>
                </a:endParaRPr>
              </a:p>
              <a:p>
                <a:pPr algn="ctr"/>
                <a:r>
                  <a:rPr lang="en-US" sz="2400" i="1" dirty="0" smtClean="0"/>
                  <a:t>H</a:t>
                </a:r>
                <a14:m>
                  <m:oMath xmlns:m="http://schemas.openxmlformats.org/officeDocument/2006/math">
                    <m:r>
                      <a:rPr lang="en-US" sz="2400" i="1" baseline="-25000" dirty="0" smtClean="0">
                        <a:latin typeface="Cambria Math" panose="02040503050406030204" pitchFamily="18" charset="0"/>
                      </a:rPr>
                      <m:t>𝑙</m:t>
                    </m:r>
                  </m:oMath>
                </a14:m>
                <a:r>
                  <a:rPr lang="en-US" sz="2400" dirty="0" smtClean="0"/>
                  <a:t>(</a:t>
                </a:r>
                <a:r>
                  <a:rPr lang="en-US" sz="2400" i="1" dirty="0" err="1" smtClean="0"/>
                  <a:t>k</a:t>
                </a:r>
                <a:r>
                  <a:rPr lang="en-US" sz="2400" dirty="0" err="1" smtClean="0"/>
                  <a:t>,</a:t>
                </a:r>
                <a:r>
                  <a:rPr lang="en-US" sz="2400" i="1" dirty="0" err="1" smtClean="0"/>
                  <a:t>i</a:t>
                </a:r>
                <a:r>
                  <a:rPr lang="en-US" sz="2400" dirty="0"/>
                  <a:t>) = (</a:t>
                </a:r>
                <a:r>
                  <a:rPr lang="en-US" sz="2400" i="1" dirty="0"/>
                  <a:t>h</a:t>
                </a:r>
                <a:r>
                  <a:rPr lang="en-US" sz="2400" dirty="0"/>
                  <a:t>(</a:t>
                </a:r>
                <a:r>
                  <a:rPr lang="en-US" sz="2400" i="1" dirty="0"/>
                  <a:t>k</a:t>
                </a:r>
                <a:r>
                  <a:rPr lang="en-US" sz="2400" dirty="0"/>
                  <a:t>) +</a:t>
                </a:r>
                <a:r>
                  <a:rPr lang="en-US" sz="2400" i="1" dirty="0" smtClean="0"/>
                  <a:t>c*</a:t>
                </a:r>
                <a:r>
                  <a:rPr lang="en-US" sz="2400" i="1" dirty="0" err="1" smtClean="0"/>
                  <a:t>i</a:t>
                </a:r>
                <a:r>
                  <a:rPr lang="en-US" sz="2400" dirty="0"/>
                  <a:t>) mod </a:t>
                </a:r>
                <a:r>
                  <a:rPr lang="en-US" sz="2400" i="1" dirty="0"/>
                  <a:t>m , </a:t>
                </a:r>
                <a:r>
                  <a:rPr lang="en-US" sz="2400" i="1" dirty="0" err="1"/>
                  <a:t>i</a:t>
                </a:r>
                <a:r>
                  <a:rPr lang="en-US" sz="2400" i="1" dirty="0"/>
                  <a:t> </a:t>
                </a:r>
                <a:r>
                  <a:rPr lang="en-US" sz="2400" dirty="0"/>
                  <a:t>= </a:t>
                </a:r>
                <a:r>
                  <a:rPr lang="en-US" sz="2400" dirty="0" smtClean="0"/>
                  <a:t>0,1,…</a:t>
                </a:r>
                <a:endParaRPr lang="en-US" sz="2400" dirty="0"/>
              </a:p>
              <a:p>
                <a:pPr algn="r" rtl="1"/>
                <a:endParaRPr lang="fa-IR" sz="2400" dirty="0">
                  <a:cs typeface="B Nazanin" pitchFamily="2" charset="-78"/>
                </a:endParaRPr>
              </a:p>
              <a:p>
                <a:pPr algn="r" rtl="1"/>
                <a:r>
                  <a:rPr lang="en-US" sz="2400" dirty="0" smtClean="0">
                    <a:cs typeface="B Nazanin" pitchFamily="2" charset="-78"/>
                  </a:rPr>
                  <a:t>k </a:t>
                </a:r>
                <a:r>
                  <a:rPr lang="fa-IR" sz="2400" dirty="0" smtClean="0">
                    <a:cs typeface="B Nazanin" pitchFamily="2" charset="-78"/>
                  </a:rPr>
                  <a:t> مقدار كليد</a:t>
                </a:r>
              </a:p>
              <a:p>
                <a:pPr algn="r" rtl="1"/>
                <a:r>
                  <a:rPr lang="en-US" sz="2400" dirty="0" smtClean="0">
                    <a:cs typeface="B Nazanin" pitchFamily="2" charset="-78"/>
                  </a:rPr>
                  <a:t>h(k</a:t>
                </a:r>
                <a:r>
                  <a:rPr lang="en-US" sz="2400" dirty="0">
                    <a:cs typeface="B Nazanin" pitchFamily="2" charset="-78"/>
                  </a:rPr>
                  <a:t>)</a:t>
                </a:r>
                <a:r>
                  <a:rPr lang="fa-IR" sz="2400" dirty="0">
                    <a:cs typeface="B Nazanin" pitchFamily="2" charset="-78"/>
                  </a:rPr>
                  <a:t> يك تابع در هم ساز ساده </a:t>
                </a:r>
                <a:endParaRPr lang="fa-IR" sz="2400" dirty="0" smtClean="0">
                  <a:cs typeface="B Nazanin" pitchFamily="2" charset="-78"/>
                </a:endParaRPr>
              </a:p>
              <a:p>
                <a:pPr algn="r" rtl="1"/>
                <a:r>
                  <a:rPr lang="en-US" sz="2400" i="1" dirty="0" err="1" smtClean="0">
                    <a:cs typeface="B Nazanin" pitchFamily="2" charset="-78"/>
                  </a:rPr>
                  <a:t>i</a:t>
                </a:r>
                <a:r>
                  <a:rPr lang="fa-IR" sz="2400" dirty="0" smtClean="0">
                    <a:cs typeface="B Nazanin" pitchFamily="2" charset="-78"/>
                  </a:rPr>
                  <a:t> </a:t>
                </a:r>
                <a:r>
                  <a:rPr lang="fa-IR" sz="2400" dirty="0">
                    <a:cs typeface="B Nazanin" pitchFamily="2" charset="-78"/>
                  </a:rPr>
                  <a:t>نشان دهنده تعداد </a:t>
                </a:r>
                <a:r>
                  <a:rPr lang="fa-IR" sz="2400" dirty="0" smtClean="0">
                    <a:cs typeface="B Nazanin" pitchFamily="2" charset="-78"/>
                  </a:rPr>
                  <a:t>تكرار توليد آدرس </a:t>
                </a:r>
                <a:r>
                  <a:rPr lang="fa-IR" sz="2400" dirty="0">
                    <a:cs typeface="B Nazanin" pitchFamily="2" charset="-78"/>
                  </a:rPr>
                  <a:t>براي كليد </a:t>
                </a:r>
                <a:r>
                  <a:rPr lang="en-US" sz="2400" dirty="0" smtClean="0">
                    <a:cs typeface="B Nazanin" pitchFamily="2" charset="-78"/>
                  </a:rPr>
                  <a:t>k</a:t>
                </a:r>
                <a:endParaRPr lang="fa-IR" sz="2400" dirty="0">
                  <a:cs typeface="B Nazanin" pitchFamily="2" charset="-78"/>
                </a:endParaRPr>
              </a:p>
              <a:p>
                <a:pPr algn="r" rtl="1"/>
                <a:endParaRPr lang="fa-IR" sz="2400" b="1" dirty="0" smtClean="0">
                  <a:cs typeface="B Nazanin" pitchFamily="2" charset="-78"/>
                </a:endParaRPr>
              </a:p>
              <a:p>
                <a:pPr algn="r" rtl="1"/>
                <a:r>
                  <a:rPr lang="fa-IR" sz="2400" b="1" dirty="0" smtClean="0">
                    <a:cs typeface="B Nazanin" pitchFamily="2" charset="-78"/>
                  </a:rPr>
                  <a:t>مشكلات</a:t>
                </a:r>
                <a:r>
                  <a:rPr lang="fa-IR" sz="2400" b="1" dirty="0">
                    <a:cs typeface="B Nazanin" pitchFamily="2" charset="-78"/>
                  </a:rPr>
                  <a:t>:</a:t>
                </a:r>
              </a:p>
              <a:p>
                <a:pPr algn="r" rtl="1"/>
                <a:r>
                  <a:rPr lang="fa-IR" sz="2400" dirty="0">
                    <a:cs typeface="B Nazanin" pitchFamily="2" charset="-78"/>
                  </a:rPr>
                  <a:t>1_خوشه بندي اوليه</a:t>
                </a:r>
                <a:r>
                  <a:rPr lang="fa-IR" sz="2400" dirty="0" smtClean="0">
                    <a:cs typeface="B Nazanin" pitchFamily="2" charset="-78"/>
                  </a:rPr>
                  <a:t>:</a:t>
                </a:r>
                <a:r>
                  <a:rPr lang="en-US" sz="2400" dirty="0" smtClean="0">
                    <a:cs typeface="B Nazanin" pitchFamily="2" charset="-78"/>
                  </a:rPr>
                  <a:t> </a:t>
                </a:r>
                <a:r>
                  <a:rPr lang="fa-IR" sz="2400" dirty="0" smtClean="0">
                    <a:cs typeface="B Nazanin" pitchFamily="2" charset="-78"/>
                  </a:rPr>
                  <a:t>به </a:t>
                </a:r>
                <a:r>
                  <a:rPr lang="fa-IR" sz="2400" dirty="0">
                    <a:cs typeface="B Nazanin" pitchFamily="2" charset="-78"/>
                  </a:rPr>
                  <a:t>ازاي مقدار ثابت </a:t>
                </a:r>
                <a:r>
                  <a:rPr lang="en-US" sz="2400" dirty="0" smtClean="0">
                    <a:cs typeface="B Nazanin" pitchFamily="2" charset="-78"/>
                  </a:rPr>
                  <a:t>c</a:t>
                </a:r>
                <a:r>
                  <a:rPr lang="fa-IR" sz="2400" dirty="0" smtClean="0">
                    <a:cs typeface="B Nazanin" pitchFamily="2" charset="-78"/>
                  </a:rPr>
                  <a:t> وتمام </a:t>
                </a:r>
                <a:r>
                  <a:rPr lang="fa-IR" sz="2400" dirty="0">
                    <a:cs typeface="B Nazanin" pitchFamily="2" charset="-78"/>
                  </a:rPr>
                  <a:t>مقادير اوليه براي تابع </a:t>
                </a:r>
                <a:r>
                  <a:rPr lang="en-US" sz="2400" dirty="0">
                    <a:cs typeface="B Nazanin" pitchFamily="2" charset="-78"/>
                  </a:rPr>
                  <a:t>h(</a:t>
                </a:r>
                <a:r>
                  <a:rPr lang="en-US" sz="2400" dirty="0" err="1">
                    <a:cs typeface="B Nazanin" pitchFamily="2" charset="-78"/>
                  </a:rPr>
                  <a:t>k,i</a:t>
                </a:r>
                <a:r>
                  <a:rPr lang="en-US" sz="2400" dirty="0">
                    <a:cs typeface="B Nazanin" pitchFamily="2" charset="-78"/>
                  </a:rPr>
                  <a:t>)=h(k)</a:t>
                </a:r>
                <a:r>
                  <a:rPr lang="fa-IR" sz="2400" dirty="0">
                    <a:cs typeface="B Nazanin" pitchFamily="2" charset="-78"/>
                  </a:rPr>
                  <a:t>يك دنباله</a:t>
                </a:r>
              </a:p>
              <a:p>
                <a:pPr algn="r" rtl="1"/>
                <a:r>
                  <a:rPr lang="fa-IR" sz="2400" dirty="0">
                    <a:cs typeface="B Nazanin" pitchFamily="2" charset="-78"/>
                  </a:rPr>
                  <a:t> ادرس مشخص بر اساس ميزان جابجايي </a:t>
                </a:r>
                <a:r>
                  <a:rPr lang="en-US" sz="2400" dirty="0">
                    <a:cs typeface="B Nazanin" pitchFamily="2" charset="-78"/>
                  </a:rPr>
                  <a:t>c</a:t>
                </a:r>
                <a:r>
                  <a:rPr lang="fa-IR" sz="2400" dirty="0">
                    <a:cs typeface="B Nazanin" pitchFamily="2" charset="-78"/>
                  </a:rPr>
                  <a:t>توليد خواهد نمود.</a:t>
                </a:r>
              </a:p>
              <a:p>
                <a:pPr algn="r" rtl="1"/>
                <a:r>
                  <a:rPr lang="fa-IR" sz="2400" dirty="0" smtClean="0">
                    <a:cs typeface="B Nazanin" pitchFamily="2" charset="-78"/>
                  </a:rPr>
                  <a:t>2_خوشه </a:t>
                </a:r>
                <a:r>
                  <a:rPr lang="fa-IR" sz="2400" dirty="0">
                    <a:cs typeface="B Nazanin" pitchFamily="2" charset="-78"/>
                  </a:rPr>
                  <a:t>بندي ثانويه</a:t>
                </a:r>
                <a:r>
                  <a:rPr lang="fa-IR" sz="2400" dirty="0" smtClean="0">
                    <a:cs typeface="B Nazanin" pitchFamily="2" charset="-78"/>
                  </a:rPr>
                  <a:t>: به </a:t>
                </a:r>
                <a:r>
                  <a:rPr lang="fa-IR" sz="2400" dirty="0">
                    <a:cs typeface="B Nazanin" pitchFamily="2" charset="-78"/>
                  </a:rPr>
                  <a:t>ازاي دو كليد </a:t>
                </a:r>
                <a:r>
                  <a:rPr lang="fa-IR" sz="2400" dirty="0" smtClean="0">
                    <a:cs typeface="B Nazanin" pitchFamily="2" charset="-78"/>
                  </a:rPr>
                  <a:t>مختلف </a:t>
                </a:r>
                <a:r>
                  <a:rPr lang="en-US" sz="2400" dirty="0" smtClean="0">
                    <a:cs typeface="B Nazanin" pitchFamily="2" charset="-78"/>
                  </a:rPr>
                  <a:t>k</a:t>
                </a:r>
                <a:r>
                  <a:rPr lang="en-US" sz="2400" baseline="-25000" dirty="0" smtClean="0">
                    <a:cs typeface="B Nazanin" pitchFamily="2" charset="-78"/>
                  </a:rPr>
                  <a:t>1</a:t>
                </a:r>
                <a:r>
                  <a:rPr lang="fa-IR" sz="2400" dirty="0" smtClean="0">
                    <a:cs typeface="B Nazanin" pitchFamily="2" charset="-78"/>
                  </a:rPr>
                  <a:t>و </a:t>
                </a:r>
                <a:r>
                  <a:rPr lang="en-US" sz="2400" dirty="0" smtClean="0">
                    <a:cs typeface="B Nazanin" pitchFamily="2" charset="-78"/>
                  </a:rPr>
                  <a:t>k</a:t>
                </a:r>
                <a:r>
                  <a:rPr lang="en-US" sz="2800" baseline="-25000" dirty="0" smtClean="0">
                    <a:cs typeface="B Nazanin" pitchFamily="2" charset="-78"/>
                  </a:rPr>
                  <a:t>2</a:t>
                </a:r>
                <a:r>
                  <a:rPr lang="fa-IR" sz="2400" dirty="0" smtClean="0">
                    <a:cs typeface="B Nazanin" pitchFamily="2" charset="-78"/>
                  </a:rPr>
                  <a:t> رابطه </a:t>
                </a:r>
                <a:r>
                  <a:rPr lang="en-US" sz="2400" dirty="0" smtClean="0">
                    <a:cs typeface="B Nazanin" pitchFamily="2" charset="-78"/>
                  </a:rPr>
                  <a:t>h(k</a:t>
                </a:r>
                <a:r>
                  <a:rPr lang="en-US" sz="2400" baseline="-25000" dirty="0" smtClean="0">
                    <a:cs typeface="B Nazanin" pitchFamily="2" charset="-78"/>
                  </a:rPr>
                  <a:t>1</a:t>
                </a:r>
                <a:r>
                  <a:rPr lang="en-US" sz="2400" dirty="0" smtClean="0">
                    <a:cs typeface="B Nazanin" pitchFamily="2" charset="-78"/>
                  </a:rPr>
                  <a:t>)=h(k</a:t>
                </a:r>
                <a:r>
                  <a:rPr lang="en-US" sz="2400" baseline="-25000" dirty="0" smtClean="0">
                    <a:cs typeface="B Nazanin" pitchFamily="2" charset="-78"/>
                  </a:rPr>
                  <a:t>2</a:t>
                </a:r>
                <a:r>
                  <a:rPr lang="en-US" sz="2400" dirty="0" smtClean="0">
                    <a:cs typeface="B Nazanin" pitchFamily="2" charset="-78"/>
                  </a:rPr>
                  <a:t>)</a:t>
                </a:r>
                <a:r>
                  <a:rPr lang="fa-IR" sz="2400" dirty="0" smtClean="0">
                    <a:cs typeface="B Nazanin" pitchFamily="2" charset="-78"/>
                  </a:rPr>
                  <a:t> برقرار </a:t>
                </a:r>
                <a:r>
                  <a:rPr lang="fa-IR" sz="2400" dirty="0">
                    <a:cs typeface="B Nazanin" pitchFamily="2" charset="-78"/>
                  </a:rPr>
                  <a:t>باشد در اين </a:t>
                </a:r>
              </a:p>
              <a:p>
                <a:pPr algn="r" rtl="1"/>
                <a:r>
                  <a:rPr lang="fa-IR" sz="2400" dirty="0">
                    <a:cs typeface="B Nazanin" pitchFamily="2" charset="-78"/>
                  </a:rPr>
                  <a:t>صورت تمام </a:t>
                </a:r>
                <a:r>
                  <a:rPr lang="fa-IR" sz="2400" dirty="0" smtClean="0">
                    <a:cs typeface="B Nazanin" pitchFamily="2" charset="-78"/>
                  </a:rPr>
                  <a:t>ادرس‌هاي </a:t>
                </a:r>
                <a:r>
                  <a:rPr lang="fa-IR" sz="2400" dirty="0">
                    <a:cs typeface="B Nazanin" pitchFamily="2" charset="-78"/>
                  </a:rPr>
                  <a:t>دو دنباله يكسان خواهد بود.</a:t>
                </a:r>
              </a:p>
              <a:p>
                <a:pPr algn="r" rtl="1"/>
                <a:endParaRPr lang="fa-IR" sz="2400" dirty="0">
                  <a:cs typeface="B Nazanin" pitchFamily="2" charset="-78"/>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941695" y="1628801"/>
                <a:ext cx="9847368" cy="4955203"/>
              </a:xfrm>
              <a:prstGeom prst="rect">
                <a:avLst/>
              </a:prstGeom>
              <a:blipFill rotWithShape="0">
                <a:blip r:embed="rId2"/>
                <a:stretch>
                  <a:fillRect t="-984" r="-990"/>
                </a:stretch>
              </a:blipFill>
            </p:spPr>
            <p:txBody>
              <a:bodyPr/>
              <a:lstStyle/>
              <a:p>
                <a:r>
                  <a:rPr lang="en-US">
                    <a:noFill/>
                  </a:rPr>
                  <a:t> </a:t>
                </a:r>
              </a:p>
            </p:txBody>
          </p:sp>
        </mc:Fallback>
      </mc:AlternateContent>
      <p:sp>
        <p:nvSpPr>
          <p:cNvPr id="7" name="Rectangle 2"/>
          <p:cNvSpPr>
            <a:spLocks noGrp="1" noChangeArrowheads="1"/>
          </p:cNvSpPr>
          <p:nvPr>
            <p:ph type="title"/>
          </p:nvPr>
        </p:nvSpPr>
        <p:spPr>
          <a:xfrm>
            <a:off x="810904" y="303238"/>
            <a:ext cx="10515600" cy="1325563"/>
          </a:xfrm>
        </p:spPr>
        <p:txBody>
          <a:bodyPr>
            <a:normAutofit/>
          </a:bodyPr>
          <a:lstStyle/>
          <a:p>
            <a:pPr algn="ctr" rtl="1"/>
            <a:r>
              <a:rPr lang="fa-IR" dirty="0">
                <a:cs typeface="B Titr" panose="00000700000000000000" pitchFamily="2" charset="-78"/>
              </a:rPr>
              <a:t>درهم سازي آدرس دهي </a:t>
            </a:r>
            <a:r>
              <a:rPr lang="fa-IR" dirty="0" smtClean="0">
                <a:cs typeface="B Titr" panose="00000700000000000000" pitchFamily="2" charset="-78"/>
              </a:rPr>
              <a:t>باز</a:t>
            </a:r>
            <a:br>
              <a:rPr lang="fa-IR" dirty="0" smtClean="0">
                <a:cs typeface="B Titr" panose="00000700000000000000" pitchFamily="2" charset="-78"/>
              </a:rPr>
            </a:br>
            <a:r>
              <a:rPr lang="fa-IR" sz="3600" b="1" dirty="0" smtClean="0">
                <a:cs typeface="B Nazanin" pitchFamily="2" charset="-78"/>
              </a:rPr>
              <a:t>درهم‌سازي </a:t>
            </a:r>
            <a:r>
              <a:rPr lang="fa-IR" sz="3600" b="1" dirty="0">
                <a:cs typeface="B Nazanin" pitchFamily="2" charset="-78"/>
              </a:rPr>
              <a:t>خطي</a:t>
            </a:r>
            <a:endParaRPr lang="fa-IR" sz="3600" dirty="0">
              <a:cs typeface="B Titr" panose="00000700000000000000" pitchFamily="2" charset="-78"/>
            </a:endParaRPr>
          </a:p>
        </p:txBody>
      </p:sp>
    </p:spTree>
    <p:extLst>
      <p:ext uri="{BB962C8B-B14F-4D97-AF65-F5344CB8AC3E}">
        <p14:creationId xmlns:p14="http://schemas.microsoft.com/office/powerpoint/2010/main" val="120340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62367" y="1917609"/>
            <a:ext cx="9883712" cy="1200329"/>
          </a:xfrm>
          <a:prstGeom prst="rect">
            <a:avLst/>
          </a:prstGeom>
          <a:noFill/>
        </p:spPr>
        <p:txBody>
          <a:bodyPr wrap="square" rtlCol="1">
            <a:spAutoFit/>
          </a:bodyPr>
          <a:lstStyle/>
          <a:p>
            <a:pPr marL="342900" indent="-342900" algn="r" rtl="1">
              <a:buFont typeface="Arial" panose="020B0604020202020204" pitchFamily="34" charset="0"/>
              <a:buChar char="•"/>
            </a:pPr>
            <a:r>
              <a:rPr lang="fa-IR" sz="2400" dirty="0" smtClean="0">
                <a:cs typeface="B Nazanin" pitchFamily="2" charset="-78"/>
              </a:rPr>
              <a:t>درهم </a:t>
            </a:r>
            <a:r>
              <a:rPr lang="fa-IR" sz="2400" dirty="0">
                <a:cs typeface="B Nazanin" pitchFamily="2" charset="-78"/>
              </a:rPr>
              <a:t>سازی </a:t>
            </a:r>
            <a:r>
              <a:rPr lang="fa-IR" sz="2400" dirty="0" smtClean="0">
                <a:cs typeface="B Nazanin" pitchFamily="2" charset="-78"/>
              </a:rPr>
              <a:t>خطی با </a:t>
            </a:r>
            <a:r>
              <a:rPr lang="en-US" sz="2400" dirty="0" smtClean="0">
                <a:cs typeface="B Nazanin" pitchFamily="2" charset="-78"/>
              </a:rPr>
              <a:t>c=1</a:t>
            </a:r>
            <a:endParaRPr lang="fa-IR" sz="2400" dirty="0">
              <a:cs typeface="B Nazanin" pitchFamily="2" charset="-78"/>
            </a:endParaRPr>
          </a:p>
          <a:p>
            <a:pPr marL="342900" indent="-342900" algn="r" rtl="1">
              <a:buFont typeface="Arial" panose="020B0604020202020204" pitchFamily="34" charset="0"/>
              <a:buChar char="•"/>
            </a:pPr>
            <a:r>
              <a:rPr lang="fa-IR" sz="2400" dirty="0" smtClean="0">
                <a:cs typeface="B Nazanin" pitchFamily="2" charset="-78"/>
              </a:rPr>
              <a:t>اگر </a:t>
            </a:r>
            <a:r>
              <a:rPr lang="fa-IR" sz="2400" dirty="0">
                <a:cs typeface="B Nazanin" pitchFamily="2" charset="-78"/>
              </a:rPr>
              <a:t>به يك ركورد آدرسي تخصيص داده شود كه قبلا توسط ركوردي </a:t>
            </a:r>
            <a:r>
              <a:rPr lang="fa-IR" sz="2400" dirty="0" smtClean="0">
                <a:cs typeface="B Nazanin" pitchFamily="2" charset="-78"/>
              </a:rPr>
              <a:t>اشغال </a:t>
            </a:r>
            <a:r>
              <a:rPr lang="fa-IR" sz="2400" dirty="0">
                <a:cs typeface="B Nazanin" pitchFamily="2" charset="-78"/>
              </a:rPr>
              <a:t>شده است </a:t>
            </a:r>
            <a:r>
              <a:rPr lang="fa-IR" sz="2400" dirty="0" smtClean="0">
                <a:cs typeface="B Nazanin" pitchFamily="2" charset="-78"/>
              </a:rPr>
              <a:t>آدرس‌هاي </a:t>
            </a:r>
            <a:r>
              <a:rPr lang="fa-IR" sz="2400" dirty="0">
                <a:cs typeface="B Nazanin" pitchFamily="2" charset="-78"/>
              </a:rPr>
              <a:t>بعدي مورد جستجو قرار مي گيرند تا اولين </a:t>
            </a:r>
            <a:r>
              <a:rPr lang="fa-IR" sz="2400" dirty="0" smtClean="0">
                <a:cs typeface="B Nazanin" pitchFamily="2" charset="-78"/>
              </a:rPr>
              <a:t>آدرس </a:t>
            </a:r>
            <a:r>
              <a:rPr lang="fa-IR" sz="2400" dirty="0">
                <a:cs typeface="B Nazanin" pitchFamily="2" charset="-78"/>
              </a:rPr>
              <a:t>خالي پيدا شود.</a:t>
            </a:r>
          </a:p>
        </p:txBody>
      </p:sp>
      <p:graphicFrame>
        <p:nvGraphicFramePr>
          <p:cNvPr id="6" name="Table 5"/>
          <p:cNvGraphicFramePr>
            <a:graphicFrameLocks noGrp="1"/>
          </p:cNvGraphicFramePr>
          <p:nvPr>
            <p:extLst>
              <p:ext uri="{D42A27DB-BD31-4B8C-83A1-F6EECF244321}">
                <p14:modId xmlns:p14="http://schemas.microsoft.com/office/powerpoint/2010/main" val="105986126"/>
              </p:ext>
            </p:extLst>
          </p:nvPr>
        </p:nvGraphicFramePr>
        <p:xfrm>
          <a:off x="7114724" y="3357563"/>
          <a:ext cx="1214446" cy="2571768"/>
        </p:xfrm>
        <a:graphic>
          <a:graphicData uri="http://schemas.openxmlformats.org/drawingml/2006/table">
            <a:tbl>
              <a:tblPr rtl="1" firstRow="1" bandRow="1">
                <a:tableStyleId>{5940675A-B579-460E-94D1-54222C63F5DA}</a:tableStyleId>
              </a:tblPr>
              <a:tblGrid>
                <a:gridCol w="1214446"/>
              </a:tblGrid>
              <a:tr h="428628">
                <a:tc>
                  <a:txBody>
                    <a:bodyPr/>
                    <a:lstStyle/>
                    <a:p>
                      <a:pPr rtl="1"/>
                      <a:endParaRPr lang="fa-IR" dirty="0"/>
                    </a:p>
                  </a:txBody>
                  <a:tcPr/>
                </a:tc>
              </a:tr>
              <a:tr h="428628">
                <a:tc>
                  <a:txBody>
                    <a:bodyPr/>
                    <a:lstStyle/>
                    <a:p>
                      <a:pPr rtl="1"/>
                      <a:endParaRPr lang="fa-IR"/>
                    </a:p>
                  </a:txBody>
                  <a:tcPr/>
                </a:tc>
              </a:tr>
              <a:tr h="428628">
                <a:tc>
                  <a:txBody>
                    <a:bodyPr/>
                    <a:lstStyle/>
                    <a:p>
                      <a:pPr rtl="1"/>
                      <a:endParaRPr lang="fa-IR"/>
                    </a:p>
                  </a:txBody>
                  <a:tcPr/>
                </a:tc>
              </a:tr>
              <a:tr h="428628">
                <a:tc>
                  <a:txBody>
                    <a:bodyPr/>
                    <a:lstStyle/>
                    <a:p>
                      <a:pPr rtl="1"/>
                      <a:endParaRPr lang="fa-IR"/>
                    </a:p>
                  </a:txBody>
                  <a:tcPr/>
                </a:tc>
              </a:tr>
              <a:tr h="428628">
                <a:tc>
                  <a:txBody>
                    <a:bodyPr/>
                    <a:lstStyle/>
                    <a:p>
                      <a:pPr rtl="1"/>
                      <a:endParaRPr lang="fa-IR"/>
                    </a:p>
                  </a:txBody>
                  <a:tcPr/>
                </a:tc>
              </a:tr>
              <a:tr h="428628">
                <a:tc>
                  <a:txBody>
                    <a:bodyPr/>
                    <a:lstStyle/>
                    <a:p>
                      <a:pPr rtl="1"/>
                      <a:endParaRPr lang="fa-IR" dirty="0"/>
                    </a:p>
                  </a:txBody>
                  <a:tcPr/>
                </a:tc>
              </a:tr>
            </a:tbl>
          </a:graphicData>
        </a:graphic>
      </p:graphicFrame>
      <p:sp>
        <p:nvSpPr>
          <p:cNvPr id="7" name="TextBox 6"/>
          <p:cNvSpPr txBox="1"/>
          <p:nvPr/>
        </p:nvSpPr>
        <p:spPr>
          <a:xfrm>
            <a:off x="7186162" y="3357563"/>
            <a:ext cx="1000132" cy="369332"/>
          </a:xfrm>
          <a:prstGeom prst="rect">
            <a:avLst/>
          </a:prstGeom>
          <a:noFill/>
        </p:spPr>
        <p:txBody>
          <a:bodyPr wrap="square" rtlCol="1">
            <a:spAutoFit/>
          </a:bodyPr>
          <a:lstStyle/>
          <a:p>
            <a:r>
              <a:rPr lang="en-US" dirty="0"/>
              <a:t>Novak</a:t>
            </a:r>
            <a:endParaRPr lang="fa-IR" dirty="0"/>
          </a:p>
        </p:txBody>
      </p:sp>
      <p:sp>
        <p:nvSpPr>
          <p:cNvPr id="8" name="TextBox 7"/>
          <p:cNvSpPr txBox="1"/>
          <p:nvPr/>
        </p:nvSpPr>
        <p:spPr>
          <a:xfrm>
            <a:off x="7114724" y="3786191"/>
            <a:ext cx="1071570" cy="369332"/>
          </a:xfrm>
          <a:prstGeom prst="rect">
            <a:avLst/>
          </a:prstGeom>
          <a:noFill/>
        </p:spPr>
        <p:txBody>
          <a:bodyPr wrap="square" rtlCol="1">
            <a:spAutoFit/>
          </a:bodyPr>
          <a:lstStyle/>
          <a:p>
            <a:r>
              <a:rPr lang="en-US" dirty="0"/>
              <a:t>Rosen</a:t>
            </a:r>
            <a:endParaRPr lang="fa-IR" dirty="0"/>
          </a:p>
        </p:txBody>
      </p:sp>
      <p:sp>
        <p:nvSpPr>
          <p:cNvPr id="9" name="TextBox 8"/>
          <p:cNvSpPr txBox="1"/>
          <p:nvPr/>
        </p:nvSpPr>
        <p:spPr>
          <a:xfrm>
            <a:off x="7257600" y="4214819"/>
            <a:ext cx="874417" cy="369332"/>
          </a:xfrm>
          <a:prstGeom prst="rect">
            <a:avLst/>
          </a:prstGeom>
          <a:noFill/>
        </p:spPr>
        <p:txBody>
          <a:bodyPr wrap="square" rtlCol="1">
            <a:spAutoFit/>
          </a:bodyPr>
          <a:lstStyle/>
          <a:p>
            <a:r>
              <a:rPr lang="en-US" dirty="0"/>
              <a:t>Jasper</a:t>
            </a:r>
            <a:endParaRPr lang="fa-IR" dirty="0"/>
          </a:p>
        </p:txBody>
      </p:sp>
      <p:sp>
        <p:nvSpPr>
          <p:cNvPr id="10" name="TextBox 9"/>
          <p:cNvSpPr txBox="1"/>
          <p:nvPr/>
        </p:nvSpPr>
        <p:spPr>
          <a:xfrm>
            <a:off x="6167439" y="3357563"/>
            <a:ext cx="1457361" cy="2585323"/>
          </a:xfrm>
          <a:prstGeom prst="rect">
            <a:avLst/>
          </a:prstGeom>
          <a:noFill/>
        </p:spPr>
        <p:txBody>
          <a:bodyPr wrap="square" rtlCol="1">
            <a:spAutoFit/>
          </a:bodyPr>
          <a:lstStyle/>
          <a:p>
            <a:pPr>
              <a:lnSpc>
                <a:spcPct val="150000"/>
              </a:lnSpc>
            </a:pPr>
            <a:r>
              <a:rPr lang="en-US" dirty="0">
                <a:solidFill>
                  <a:schemeClr val="accent5">
                    <a:lumMod val="40000"/>
                    <a:lumOff val="60000"/>
                  </a:schemeClr>
                </a:solidFill>
              </a:rPr>
              <a:t>1</a:t>
            </a:r>
          </a:p>
          <a:p>
            <a:pPr>
              <a:lnSpc>
                <a:spcPct val="150000"/>
              </a:lnSpc>
            </a:pPr>
            <a:r>
              <a:rPr lang="en-US" dirty="0">
                <a:solidFill>
                  <a:schemeClr val="accent5">
                    <a:lumMod val="40000"/>
                    <a:lumOff val="60000"/>
                  </a:schemeClr>
                </a:solidFill>
              </a:rPr>
              <a:t>2</a:t>
            </a:r>
          </a:p>
          <a:p>
            <a:pPr>
              <a:lnSpc>
                <a:spcPct val="150000"/>
              </a:lnSpc>
            </a:pPr>
            <a:r>
              <a:rPr lang="en-US" dirty="0">
                <a:solidFill>
                  <a:schemeClr val="accent5">
                    <a:lumMod val="40000"/>
                    <a:lumOff val="60000"/>
                  </a:schemeClr>
                </a:solidFill>
              </a:rPr>
              <a:t>3</a:t>
            </a:r>
          </a:p>
          <a:p>
            <a:pPr>
              <a:lnSpc>
                <a:spcPct val="150000"/>
              </a:lnSpc>
            </a:pPr>
            <a:r>
              <a:rPr lang="en-US" dirty="0">
                <a:solidFill>
                  <a:schemeClr val="accent5">
                    <a:lumMod val="40000"/>
                    <a:lumOff val="60000"/>
                  </a:schemeClr>
                </a:solidFill>
              </a:rPr>
              <a:t>4</a:t>
            </a:r>
          </a:p>
          <a:p>
            <a:pPr>
              <a:lnSpc>
                <a:spcPct val="150000"/>
              </a:lnSpc>
            </a:pPr>
            <a:r>
              <a:rPr lang="en-US" dirty="0">
                <a:solidFill>
                  <a:schemeClr val="accent5">
                    <a:lumMod val="40000"/>
                    <a:lumOff val="60000"/>
                  </a:schemeClr>
                </a:solidFill>
              </a:rPr>
              <a:t>5</a:t>
            </a:r>
          </a:p>
          <a:p>
            <a:pPr>
              <a:lnSpc>
                <a:spcPct val="150000"/>
              </a:lnSpc>
            </a:pPr>
            <a:r>
              <a:rPr lang="en-US" dirty="0">
                <a:solidFill>
                  <a:schemeClr val="accent5">
                    <a:lumMod val="40000"/>
                    <a:lumOff val="60000"/>
                  </a:schemeClr>
                </a:solidFill>
              </a:rPr>
              <a:t>6</a:t>
            </a:r>
            <a:endParaRPr lang="fa-IR" dirty="0">
              <a:solidFill>
                <a:schemeClr val="accent5">
                  <a:lumMod val="40000"/>
                  <a:lumOff val="60000"/>
                </a:schemeClr>
              </a:solidFill>
            </a:endParaRPr>
          </a:p>
        </p:txBody>
      </p:sp>
      <p:sp>
        <p:nvSpPr>
          <p:cNvPr id="11" name="Rectangle 10"/>
          <p:cNvSpPr/>
          <p:nvPr/>
        </p:nvSpPr>
        <p:spPr>
          <a:xfrm>
            <a:off x="3855682" y="4542592"/>
            <a:ext cx="1311625" cy="95811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000">
              <a:cs typeface="B Nazanin" pitchFamily="2" charset="-78"/>
            </a:endParaRPr>
          </a:p>
        </p:txBody>
      </p:sp>
      <p:sp>
        <p:nvSpPr>
          <p:cNvPr id="12" name="TextBox 11"/>
          <p:cNvSpPr txBox="1"/>
          <p:nvPr/>
        </p:nvSpPr>
        <p:spPr>
          <a:xfrm>
            <a:off x="3979923" y="4641190"/>
            <a:ext cx="1093021" cy="646331"/>
          </a:xfrm>
          <a:prstGeom prst="rect">
            <a:avLst/>
          </a:prstGeom>
          <a:noFill/>
        </p:spPr>
        <p:txBody>
          <a:bodyPr wrap="square" rtlCol="1">
            <a:spAutoFit/>
          </a:bodyPr>
          <a:lstStyle/>
          <a:p>
            <a:pPr algn="ctr"/>
            <a:r>
              <a:rPr lang="fa-IR" b="1" dirty="0">
                <a:solidFill>
                  <a:srgbClr val="FFC000"/>
                </a:solidFill>
                <a:cs typeface="B Nazanin" pitchFamily="2" charset="-78"/>
              </a:rPr>
              <a:t>روال </a:t>
            </a:r>
            <a:r>
              <a:rPr lang="fa-IR" b="1" dirty="0" smtClean="0">
                <a:solidFill>
                  <a:srgbClr val="FFC000"/>
                </a:solidFill>
                <a:cs typeface="B Nazanin" pitchFamily="2" charset="-78"/>
              </a:rPr>
              <a:t>درهم‌سازي</a:t>
            </a:r>
            <a:endParaRPr lang="fa-IR" b="1" dirty="0">
              <a:solidFill>
                <a:srgbClr val="FFC000"/>
              </a:solidFill>
              <a:cs typeface="B Nazanin" pitchFamily="2" charset="-78"/>
            </a:endParaRPr>
          </a:p>
        </p:txBody>
      </p:sp>
      <p:cxnSp>
        <p:nvCxnSpPr>
          <p:cNvPr id="14" name="Straight Arrow Connector 13"/>
          <p:cNvCxnSpPr/>
          <p:nvPr/>
        </p:nvCxnSpPr>
        <p:spPr>
          <a:xfrm flipV="1">
            <a:off x="5167306" y="4042526"/>
            <a:ext cx="1873835" cy="886673"/>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327310" y="4199429"/>
            <a:ext cx="947285" cy="400110"/>
          </a:xfrm>
          <a:prstGeom prst="rect">
            <a:avLst/>
          </a:prstGeom>
          <a:noFill/>
        </p:spPr>
        <p:txBody>
          <a:bodyPr wrap="square" rtlCol="1">
            <a:spAutoFit/>
          </a:bodyPr>
          <a:lstStyle/>
          <a:p>
            <a:r>
              <a:rPr lang="fa-IR" sz="2000" dirty="0">
                <a:cs typeface="B Nazanin" pitchFamily="2" charset="-78"/>
              </a:rPr>
              <a:t>آدرس2</a:t>
            </a:r>
          </a:p>
        </p:txBody>
      </p:sp>
      <p:sp>
        <p:nvSpPr>
          <p:cNvPr id="17" name="Bent Arrow 16"/>
          <p:cNvSpPr/>
          <p:nvPr/>
        </p:nvSpPr>
        <p:spPr>
          <a:xfrm rot="5400000">
            <a:off x="3490613" y="3181067"/>
            <a:ext cx="567304" cy="1928826"/>
          </a:xfrm>
          <a:prstGeom prst="ben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8" name="TextBox 17"/>
          <p:cNvSpPr txBox="1"/>
          <p:nvPr/>
        </p:nvSpPr>
        <p:spPr>
          <a:xfrm>
            <a:off x="2903502" y="4073885"/>
            <a:ext cx="1756587" cy="400110"/>
          </a:xfrm>
          <a:prstGeom prst="rect">
            <a:avLst/>
          </a:prstGeom>
          <a:noFill/>
        </p:spPr>
        <p:txBody>
          <a:bodyPr wrap="square" rtlCol="1">
            <a:spAutoFit/>
          </a:bodyPr>
          <a:lstStyle/>
          <a:p>
            <a:r>
              <a:rPr lang="fa-IR" sz="2000" dirty="0">
                <a:solidFill>
                  <a:schemeClr val="accent5">
                    <a:lumMod val="40000"/>
                    <a:lumOff val="60000"/>
                  </a:schemeClr>
                </a:solidFill>
                <a:cs typeface="B Nazanin" pitchFamily="2" charset="-78"/>
              </a:rPr>
              <a:t>كليد </a:t>
            </a:r>
            <a:r>
              <a:rPr lang="en-US" sz="2000" dirty="0" err="1">
                <a:solidFill>
                  <a:schemeClr val="accent5">
                    <a:lumMod val="40000"/>
                    <a:lumOff val="60000"/>
                  </a:schemeClr>
                </a:solidFill>
                <a:cs typeface="B Nazanin" pitchFamily="2" charset="-78"/>
              </a:rPr>
              <a:t>york</a:t>
            </a:r>
            <a:endParaRPr lang="fa-IR" sz="2000" dirty="0">
              <a:solidFill>
                <a:schemeClr val="accent5">
                  <a:lumMod val="40000"/>
                  <a:lumOff val="60000"/>
                </a:schemeClr>
              </a:solidFill>
              <a:cs typeface="B Nazanin" pitchFamily="2" charset="-78"/>
            </a:endParaRPr>
          </a:p>
        </p:txBody>
      </p:sp>
      <p:sp>
        <p:nvSpPr>
          <p:cNvPr id="19" name="Rectangle 18"/>
          <p:cNvSpPr/>
          <p:nvPr/>
        </p:nvSpPr>
        <p:spPr>
          <a:xfrm>
            <a:off x="7114724" y="4681267"/>
            <a:ext cx="1165889" cy="39080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err="1" smtClean="0">
                <a:solidFill>
                  <a:srgbClr val="FFC000"/>
                </a:solidFill>
              </a:rPr>
              <a:t>york</a:t>
            </a:r>
            <a:endParaRPr lang="fa-IR" dirty="0">
              <a:solidFill>
                <a:srgbClr val="FFC000"/>
              </a:solidFill>
            </a:endParaRPr>
          </a:p>
        </p:txBody>
      </p:sp>
      <p:sp>
        <p:nvSpPr>
          <p:cNvPr id="20" name="TextBox 19"/>
          <p:cNvSpPr txBox="1"/>
          <p:nvPr/>
        </p:nvSpPr>
        <p:spPr>
          <a:xfrm>
            <a:off x="1162367" y="6000768"/>
            <a:ext cx="9505669" cy="400110"/>
          </a:xfrm>
          <a:prstGeom prst="rect">
            <a:avLst/>
          </a:prstGeom>
          <a:noFill/>
        </p:spPr>
        <p:txBody>
          <a:bodyPr wrap="square" rtlCol="1">
            <a:spAutoFit/>
          </a:bodyPr>
          <a:lstStyle/>
          <a:p>
            <a:pPr marL="342900" indent="-342900" algn="r" rtl="1">
              <a:buFont typeface="Wingdings" panose="05000000000000000000" pitchFamily="2" charset="2"/>
              <a:buChar char="q"/>
            </a:pPr>
            <a:r>
              <a:rPr lang="fa-IR" sz="2000" dirty="0">
                <a:cs typeface="B Nazanin" pitchFamily="2" charset="-78"/>
              </a:rPr>
              <a:t>هنگام جستجو كليد </a:t>
            </a:r>
            <a:r>
              <a:rPr lang="en-US" sz="2000" dirty="0" err="1">
                <a:cs typeface="B Nazanin" pitchFamily="2" charset="-78"/>
              </a:rPr>
              <a:t>york</a:t>
            </a:r>
            <a:r>
              <a:rPr lang="fa-IR" sz="2000" dirty="0">
                <a:cs typeface="B Nazanin" pitchFamily="2" charset="-78"/>
              </a:rPr>
              <a:t> جستجو از آدرس 2 شروع </a:t>
            </a:r>
            <a:r>
              <a:rPr lang="fa-IR" sz="2000" dirty="0" smtClean="0">
                <a:cs typeface="B Nazanin" pitchFamily="2" charset="-78"/>
              </a:rPr>
              <a:t>مي‌شود </a:t>
            </a:r>
            <a:r>
              <a:rPr lang="fa-IR" sz="2000" dirty="0">
                <a:cs typeface="B Nazanin" pitchFamily="2" charset="-78"/>
              </a:rPr>
              <a:t>زيرا </a:t>
            </a:r>
            <a:r>
              <a:rPr lang="en-US" sz="2000" dirty="0" err="1">
                <a:cs typeface="B Nazanin" pitchFamily="2" charset="-78"/>
              </a:rPr>
              <a:t>york</a:t>
            </a:r>
            <a:r>
              <a:rPr lang="fa-IR" sz="2000" dirty="0">
                <a:cs typeface="B Nazanin" pitchFamily="2" charset="-78"/>
              </a:rPr>
              <a:t> هنوز در آدرس </a:t>
            </a:r>
            <a:r>
              <a:rPr lang="fa-IR" sz="2000" dirty="0" smtClean="0">
                <a:cs typeface="B Nazanin" pitchFamily="2" charset="-78"/>
              </a:rPr>
              <a:t>2درهم‌سازي مي‌شود</a:t>
            </a:r>
            <a:r>
              <a:rPr lang="fa-IR" sz="2000" dirty="0">
                <a:cs typeface="B Nazanin" pitchFamily="2" charset="-78"/>
              </a:rPr>
              <a:t>.</a:t>
            </a:r>
          </a:p>
        </p:txBody>
      </p:sp>
      <p:sp>
        <p:nvSpPr>
          <p:cNvPr id="22" name="TextBox 21"/>
          <p:cNvSpPr txBox="1"/>
          <p:nvPr/>
        </p:nvSpPr>
        <p:spPr>
          <a:xfrm>
            <a:off x="10345834" y="214291"/>
            <a:ext cx="184731" cy="830997"/>
          </a:xfrm>
          <a:prstGeom prst="rect">
            <a:avLst/>
          </a:prstGeom>
          <a:noFill/>
        </p:spPr>
        <p:txBody>
          <a:bodyPr wrap="none" rtlCol="1">
            <a:spAutoFit/>
          </a:bodyPr>
          <a:lstStyle/>
          <a:p>
            <a:endParaRPr lang="fa-IR" sz="2400" dirty="0">
              <a:ln w="18415" cmpd="sng">
                <a:solidFill>
                  <a:srgbClr val="FFFFFF"/>
                </a:solidFill>
                <a:prstDash val="solid"/>
              </a:ln>
              <a:solidFill>
                <a:schemeClr val="accent5">
                  <a:lumMod val="40000"/>
                  <a:lumOff val="60000"/>
                </a:schemeClr>
              </a:solidFill>
              <a:effectLst>
                <a:outerShdw blurRad="63500" dir="3600000" algn="tl" rotWithShape="0">
                  <a:srgbClr val="000000">
                    <a:alpha val="70000"/>
                  </a:srgbClr>
                </a:outerShdw>
              </a:effectLst>
              <a:cs typeface="B Nazanin" pitchFamily="2" charset="-78"/>
            </a:endParaRPr>
          </a:p>
          <a:p>
            <a:endParaRPr lang="fa-IR" sz="2400" dirty="0">
              <a:ln w="18415" cmpd="sng">
                <a:solidFill>
                  <a:srgbClr val="FFFFFF"/>
                </a:solidFill>
                <a:prstDash val="solid"/>
              </a:ln>
              <a:solidFill>
                <a:schemeClr val="accent5">
                  <a:lumMod val="40000"/>
                  <a:lumOff val="60000"/>
                </a:schemeClr>
              </a:solidFill>
              <a:effectLst>
                <a:outerShdw blurRad="63500" dir="3600000" algn="tl" rotWithShape="0">
                  <a:srgbClr val="000000">
                    <a:alpha val="70000"/>
                  </a:srgbClr>
                </a:outerShdw>
              </a:effectLst>
            </a:endParaRPr>
          </a:p>
        </p:txBody>
      </p:sp>
      <p:sp>
        <p:nvSpPr>
          <p:cNvPr id="24" name="Rectangle 2"/>
          <p:cNvSpPr>
            <a:spLocks noGrp="1" noChangeArrowheads="1"/>
          </p:cNvSpPr>
          <p:nvPr>
            <p:ph type="title"/>
          </p:nvPr>
        </p:nvSpPr>
        <p:spPr>
          <a:xfrm>
            <a:off x="810904" y="303238"/>
            <a:ext cx="10515600" cy="1325563"/>
          </a:xfrm>
        </p:spPr>
        <p:txBody>
          <a:bodyPr>
            <a:normAutofit/>
          </a:bodyPr>
          <a:lstStyle/>
          <a:p>
            <a:pPr algn="ctr" rtl="1"/>
            <a:r>
              <a:rPr lang="fa-IR" dirty="0">
                <a:cs typeface="B Titr" panose="00000700000000000000" pitchFamily="2" charset="-78"/>
              </a:rPr>
              <a:t>درهم سازي آدرس دهي </a:t>
            </a:r>
            <a:r>
              <a:rPr lang="fa-IR" dirty="0" smtClean="0">
                <a:cs typeface="B Titr" panose="00000700000000000000" pitchFamily="2" charset="-78"/>
              </a:rPr>
              <a:t>باز</a:t>
            </a:r>
            <a:br>
              <a:rPr lang="fa-IR" dirty="0" smtClean="0">
                <a:cs typeface="B Titr" panose="00000700000000000000" pitchFamily="2" charset="-78"/>
              </a:rPr>
            </a:br>
            <a:r>
              <a:rPr lang="fa-IR" sz="3600" b="1" dirty="0">
                <a:cs typeface="B Nazanin" pitchFamily="2" charset="-78"/>
              </a:rPr>
              <a:t>روش سرریز فزاینده</a:t>
            </a:r>
            <a:endParaRPr lang="fa-IR" sz="3600" dirty="0">
              <a:cs typeface="B Titr" panose="00000700000000000000" pitchFamily="2" charset="-78"/>
            </a:endParaRPr>
          </a:p>
        </p:txBody>
      </p:sp>
    </p:spTree>
    <p:extLst>
      <p:ext uri="{BB962C8B-B14F-4D97-AF65-F5344CB8AC3E}">
        <p14:creationId xmlns:p14="http://schemas.microsoft.com/office/powerpoint/2010/main" val="60402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10904" y="2414333"/>
            <a:ext cx="9813880" cy="2308324"/>
          </a:xfrm>
          <a:prstGeom prst="rect">
            <a:avLst/>
          </a:prstGeom>
          <a:noFill/>
        </p:spPr>
        <p:txBody>
          <a:bodyPr wrap="square" rtlCol="1">
            <a:spAutoFit/>
          </a:bodyPr>
          <a:lstStyle/>
          <a:p>
            <a:pPr algn="r" rtl="1">
              <a:buFont typeface="Wingdings" pitchFamily="2" charset="2"/>
              <a:buChar char="Ø"/>
            </a:pPr>
            <a:r>
              <a:rPr lang="en-US" sz="2400" b="1" dirty="0">
                <a:solidFill>
                  <a:srgbClr val="FF0000"/>
                </a:solidFill>
                <a:cs typeface="B Nazanin" pitchFamily="2" charset="-78"/>
              </a:rPr>
              <a:t>FCFS</a:t>
            </a:r>
            <a:r>
              <a:rPr lang="fa-IR" sz="2400" dirty="0">
                <a:cs typeface="B Nazanin" pitchFamily="2" charset="-78"/>
              </a:rPr>
              <a:t>:كليد قديمي در سلول نگه داشته ميشود و كليد جديد سلول هاي بعدي را بررسي </a:t>
            </a:r>
            <a:r>
              <a:rPr lang="fa-IR" sz="2400" dirty="0" smtClean="0">
                <a:cs typeface="B Nazanin" pitchFamily="2" charset="-78"/>
              </a:rPr>
              <a:t>مي‌كند</a:t>
            </a:r>
            <a:r>
              <a:rPr lang="fa-IR" sz="2400" dirty="0">
                <a:cs typeface="B Nazanin" pitchFamily="2" charset="-78"/>
              </a:rPr>
              <a:t>.</a:t>
            </a:r>
          </a:p>
          <a:p>
            <a:pPr algn="r" rtl="1"/>
            <a:endParaRPr lang="fa-IR" sz="2400" dirty="0">
              <a:cs typeface="B Nazanin" pitchFamily="2" charset="-78"/>
            </a:endParaRPr>
          </a:p>
          <a:p>
            <a:pPr algn="r" rtl="1">
              <a:buFont typeface="Wingdings" pitchFamily="2" charset="2"/>
              <a:buChar char="Ø"/>
            </a:pPr>
            <a:r>
              <a:rPr lang="en-US" sz="2400" b="1" dirty="0">
                <a:solidFill>
                  <a:srgbClr val="FF0000"/>
                </a:solidFill>
                <a:cs typeface="B Nazanin" pitchFamily="2" charset="-78"/>
              </a:rPr>
              <a:t>LCFS</a:t>
            </a:r>
            <a:r>
              <a:rPr lang="fa-IR" sz="2400" dirty="0">
                <a:cs typeface="B Nazanin" pitchFamily="2" charset="-78"/>
              </a:rPr>
              <a:t>:كليد جديد وارد سلول ميشود و كليد قديمي سلول هاي ديگر را بررسي </a:t>
            </a:r>
            <a:r>
              <a:rPr lang="fa-IR" sz="2400" dirty="0" smtClean="0">
                <a:cs typeface="B Nazanin" pitchFamily="2" charset="-78"/>
              </a:rPr>
              <a:t>مي‌كند</a:t>
            </a:r>
            <a:r>
              <a:rPr lang="fa-IR" sz="2400" dirty="0">
                <a:cs typeface="B Nazanin" pitchFamily="2" charset="-78"/>
              </a:rPr>
              <a:t>.</a:t>
            </a:r>
          </a:p>
          <a:p>
            <a:pPr algn="r" rtl="1"/>
            <a:endParaRPr lang="fa-IR" sz="2400" dirty="0">
              <a:cs typeface="B Nazanin" pitchFamily="2" charset="-78"/>
            </a:endParaRPr>
          </a:p>
          <a:p>
            <a:pPr algn="r" rtl="1">
              <a:buFont typeface="Wingdings" pitchFamily="2" charset="2"/>
              <a:buChar char="Ø"/>
            </a:pPr>
            <a:r>
              <a:rPr lang="en-US" sz="2400" b="1" dirty="0">
                <a:solidFill>
                  <a:srgbClr val="FF0000"/>
                </a:solidFill>
                <a:cs typeface="B Nazanin" pitchFamily="2" charset="-78"/>
              </a:rPr>
              <a:t>Robin hood</a:t>
            </a:r>
            <a:r>
              <a:rPr lang="fa-IR" sz="2400" dirty="0">
                <a:cs typeface="B Nazanin" pitchFamily="2" charset="-78"/>
              </a:rPr>
              <a:t>:در بين دو كليد كليدي كه بزرگترين تغيير مكان را دارد در سلول نگه داشته </a:t>
            </a:r>
            <a:r>
              <a:rPr lang="fa-IR" sz="2400" dirty="0" smtClean="0">
                <a:cs typeface="B Nazanin" pitchFamily="2" charset="-78"/>
              </a:rPr>
              <a:t>مي‌شود و </a:t>
            </a:r>
            <a:r>
              <a:rPr lang="fa-IR" sz="2400" dirty="0">
                <a:cs typeface="B Nazanin" pitchFamily="2" charset="-78"/>
              </a:rPr>
              <a:t>كليد ديگر </a:t>
            </a:r>
            <a:r>
              <a:rPr lang="fa-IR" sz="2400" dirty="0" smtClean="0">
                <a:cs typeface="B Nazanin" pitchFamily="2" charset="-78"/>
              </a:rPr>
              <a:t>سلول‌هاي </a:t>
            </a:r>
            <a:r>
              <a:rPr lang="fa-IR" sz="2400" dirty="0">
                <a:cs typeface="B Nazanin" pitchFamily="2" charset="-78"/>
              </a:rPr>
              <a:t>ديگر را بررسي ميكند.</a:t>
            </a:r>
          </a:p>
        </p:txBody>
      </p:sp>
      <p:sp>
        <p:nvSpPr>
          <p:cNvPr id="7" name="Rectangle 2"/>
          <p:cNvSpPr>
            <a:spLocks noGrp="1" noChangeArrowheads="1"/>
          </p:cNvSpPr>
          <p:nvPr>
            <p:ph type="title"/>
          </p:nvPr>
        </p:nvSpPr>
        <p:spPr>
          <a:xfrm>
            <a:off x="810904" y="303238"/>
            <a:ext cx="10515600" cy="1325563"/>
          </a:xfrm>
        </p:spPr>
        <p:txBody>
          <a:bodyPr/>
          <a:lstStyle/>
          <a:p>
            <a:pPr algn="ctr" rtl="1">
              <a:defRPr/>
            </a:pPr>
            <a:r>
              <a:rPr lang="fa-IR" dirty="0" smtClean="0">
                <a:cs typeface="B Titr" panose="00000700000000000000" pitchFamily="2" charset="-78"/>
              </a:rPr>
              <a:t>روش‌هاي </a:t>
            </a:r>
            <a:r>
              <a:rPr lang="fa-IR" dirty="0">
                <a:cs typeface="B Titr" panose="00000700000000000000" pitchFamily="2" charset="-78"/>
              </a:rPr>
              <a:t>مختلف </a:t>
            </a:r>
            <a:r>
              <a:rPr lang="fa-IR" dirty="0" smtClean="0">
                <a:cs typeface="B Titr" panose="00000700000000000000" pitchFamily="2" charset="-78"/>
              </a:rPr>
              <a:t>جانشين‌سازي</a:t>
            </a:r>
            <a:endParaRPr lang="fa-IR" dirty="0">
              <a:cs typeface="B Titr" panose="00000700000000000000" pitchFamily="2" charset="-78"/>
            </a:endParaRPr>
          </a:p>
        </p:txBody>
      </p:sp>
    </p:spTree>
    <p:extLst>
      <p:ext uri="{BB962C8B-B14F-4D97-AF65-F5344CB8AC3E}">
        <p14:creationId xmlns:p14="http://schemas.microsoft.com/office/powerpoint/2010/main" val="348507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87435" y="1829422"/>
            <a:ext cx="9562537" cy="4216539"/>
          </a:xfrm>
          <a:prstGeom prst="rect">
            <a:avLst/>
          </a:prstGeom>
          <a:noFill/>
        </p:spPr>
        <p:txBody>
          <a:bodyPr wrap="square" rtlCol="1">
            <a:spAutoFit/>
          </a:bodyPr>
          <a:lstStyle/>
          <a:p>
            <a:pPr algn="r" rtl="1"/>
            <a:r>
              <a:rPr lang="fa-IR" sz="2000" dirty="0">
                <a:cs typeface="B Nazanin" pitchFamily="2" charset="-78"/>
              </a:rPr>
              <a:t>فرمول </a:t>
            </a:r>
            <a:r>
              <a:rPr lang="fa-IR" sz="2000" dirty="0" smtClean="0">
                <a:cs typeface="B Nazanin" pitchFamily="2" charset="-78"/>
              </a:rPr>
              <a:t>کلی</a:t>
            </a:r>
            <a:endParaRPr lang="fa-IR" sz="2000" dirty="0">
              <a:cs typeface="B Nazanin" pitchFamily="2" charset="-78"/>
            </a:endParaRPr>
          </a:p>
          <a:p>
            <a:pPr algn="ctr"/>
            <a:r>
              <a:rPr lang="en-US" sz="2000" i="1" dirty="0"/>
              <a:t> HD (</a:t>
            </a:r>
            <a:r>
              <a:rPr lang="en-US" sz="2000" i="1" dirty="0" err="1"/>
              <a:t>k,i</a:t>
            </a:r>
            <a:r>
              <a:rPr lang="en-US" sz="2000" i="1" dirty="0"/>
              <a:t>) = (g(k) + </a:t>
            </a:r>
            <a:r>
              <a:rPr lang="en-US" sz="2000" i="1" dirty="0" err="1" smtClean="0"/>
              <a:t>ih</a:t>
            </a:r>
            <a:r>
              <a:rPr lang="en-US" sz="2000" i="1" dirty="0" smtClean="0"/>
              <a:t>(k))</a:t>
            </a:r>
            <a:r>
              <a:rPr lang="fa-IR" sz="2000" i="1" dirty="0" smtClean="0"/>
              <a:t> </a:t>
            </a:r>
            <a:r>
              <a:rPr lang="en-US" sz="2000" i="1" dirty="0" smtClean="0"/>
              <a:t>mod</a:t>
            </a:r>
            <a:r>
              <a:rPr lang="fa-IR" sz="2000" i="1" dirty="0" smtClean="0"/>
              <a:t> </a:t>
            </a:r>
            <a:r>
              <a:rPr lang="en-US" sz="2000" i="1" dirty="0" smtClean="0"/>
              <a:t>m</a:t>
            </a:r>
            <a:endParaRPr lang="fa-IR" sz="2000" dirty="0">
              <a:cs typeface="B Nazanin" pitchFamily="2" charset="-78"/>
            </a:endParaRPr>
          </a:p>
          <a:p>
            <a:pPr algn="r" rtl="1"/>
            <a:r>
              <a:rPr lang="en-US" sz="2000" dirty="0">
                <a:cs typeface="B Nazanin" pitchFamily="2" charset="-78"/>
              </a:rPr>
              <a:t>k </a:t>
            </a:r>
            <a:r>
              <a:rPr lang="fa-IR" sz="2000" dirty="0">
                <a:cs typeface="B Nazanin" pitchFamily="2" charset="-78"/>
              </a:rPr>
              <a:t> مقدار كليد</a:t>
            </a:r>
          </a:p>
          <a:p>
            <a:pPr algn="r" rtl="1"/>
            <a:r>
              <a:rPr lang="en-US" sz="2000" dirty="0">
                <a:cs typeface="B Nazanin" pitchFamily="2" charset="-78"/>
              </a:rPr>
              <a:t>h(k)</a:t>
            </a:r>
            <a:r>
              <a:rPr lang="fa-IR" sz="2000" dirty="0">
                <a:cs typeface="B Nazanin" pitchFamily="2" charset="-78"/>
              </a:rPr>
              <a:t> </a:t>
            </a:r>
            <a:r>
              <a:rPr lang="fa-IR" sz="2000" dirty="0" smtClean="0">
                <a:cs typeface="B Nazanin" pitchFamily="2" charset="-78"/>
              </a:rPr>
              <a:t> و </a:t>
            </a:r>
            <a:r>
              <a:rPr lang="en-US" sz="2000" dirty="0" smtClean="0">
                <a:cs typeface="B Nazanin" pitchFamily="2" charset="-78"/>
              </a:rPr>
              <a:t>g(k)</a:t>
            </a:r>
            <a:r>
              <a:rPr lang="fa-IR" sz="2000" dirty="0" smtClean="0">
                <a:cs typeface="B Nazanin" pitchFamily="2" charset="-78"/>
              </a:rPr>
              <a:t> توابع درهم </a:t>
            </a:r>
            <a:r>
              <a:rPr lang="fa-IR" sz="2000" dirty="0">
                <a:cs typeface="B Nazanin" pitchFamily="2" charset="-78"/>
              </a:rPr>
              <a:t>ساز ساده </a:t>
            </a:r>
          </a:p>
          <a:p>
            <a:pPr algn="r" rtl="1"/>
            <a:r>
              <a:rPr lang="en-US" sz="2000" i="1" dirty="0" err="1">
                <a:cs typeface="B Nazanin" pitchFamily="2" charset="-78"/>
              </a:rPr>
              <a:t>i</a:t>
            </a:r>
            <a:r>
              <a:rPr lang="fa-IR" sz="2000" dirty="0">
                <a:cs typeface="B Nazanin" pitchFamily="2" charset="-78"/>
              </a:rPr>
              <a:t> نشان دهنده تعداد تكرار توليد آدرس براي كليد </a:t>
            </a:r>
            <a:r>
              <a:rPr lang="en-US" sz="2000" dirty="0">
                <a:cs typeface="B Nazanin" pitchFamily="2" charset="-78"/>
              </a:rPr>
              <a:t>k</a:t>
            </a:r>
            <a:endParaRPr lang="fa-IR" sz="2000" dirty="0">
              <a:cs typeface="B Nazanin" pitchFamily="2" charset="-78"/>
            </a:endParaRPr>
          </a:p>
          <a:p>
            <a:pPr algn="r" rtl="1"/>
            <a:endParaRPr lang="fa-IR" sz="2000" b="1" dirty="0" smtClean="0">
              <a:cs typeface="B Nazanin" pitchFamily="2" charset="-78"/>
            </a:endParaRPr>
          </a:p>
          <a:p>
            <a:pPr marL="342900" indent="-342900" algn="r" rtl="1">
              <a:buFont typeface="Arial" panose="020B0604020202020204" pitchFamily="34" charset="0"/>
              <a:buChar char="•"/>
            </a:pPr>
            <a:r>
              <a:rPr lang="fa-IR" sz="2000" b="1" dirty="0">
                <a:cs typeface="B Nazanin" pitchFamily="2" charset="-78"/>
              </a:rPr>
              <a:t>ركورد هاي سرريز در آدرس دورتري از آدرس خانگي قرار دارند.</a:t>
            </a:r>
          </a:p>
          <a:p>
            <a:pPr marL="342900" indent="-342900" algn="r" rtl="1">
              <a:buFont typeface="Arial" panose="020B0604020202020204" pitchFamily="34" charset="0"/>
              <a:buChar char="•"/>
            </a:pPr>
            <a:r>
              <a:rPr lang="fa-IR" sz="2000" b="1" dirty="0">
                <a:cs typeface="B Nazanin" pitchFamily="2" charset="-78"/>
              </a:rPr>
              <a:t>هنگام ايجاد برخورد تابع در هم سازي ديگري روي كليد عمل ميكند.</a:t>
            </a:r>
          </a:p>
          <a:p>
            <a:pPr algn="r" rtl="1"/>
            <a:endParaRPr lang="fa-IR" sz="2000" b="1" dirty="0">
              <a:cs typeface="B Nazanin" pitchFamily="2" charset="-78"/>
            </a:endParaRPr>
          </a:p>
          <a:p>
            <a:pPr algn="r" rtl="1"/>
            <a:endParaRPr lang="fa-IR" sz="2000" b="1" dirty="0" smtClean="0">
              <a:cs typeface="B Nazanin" pitchFamily="2" charset="-78"/>
            </a:endParaRPr>
          </a:p>
          <a:p>
            <a:pPr algn="r" rtl="1"/>
            <a:r>
              <a:rPr lang="fa-IR" sz="2000" b="1" dirty="0" smtClean="0">
                <a:cs typeface="B Nazanin" pitchFamily="2" charset="-78"/>
              </a:rPr>
              <a:t>مشكلات</a:t>
            </a:r>
            <a:r>
              <a:rPr lang="fa-IR" sz="2000" b="1" dirty="0">
                <a:cs typeface="B Nazanin" pitchFamily="2" charset="-78"/>
              </a:rPr>
              <a:t>:</a:t>
            </a:r>
          </a:p>
          <a:p>
            <a:pPr marL="342900" indent="-342900" algn="r" rtl="1">
              <a:buFont typeface="Wingdings" panose="05000000000000000000" pitchFamily="2" charset="2"/>
              <a:buChar char="q"/>
            </a:pPr>
            <a:r>
              <a:rPr lang="fa-IR" sz="2400" dirty="0">
                <a:cs typeface="B Nazanin" pitchFamily="2" charset="-78"/>
              </a:rPr>
              <a:t>محلي بودن را نقض </a:t>
            </a:r>
            <a:r>
              <a:rPr lang="fa-IR" sz="2400" dirty="0" smtClean="0">
                <a:cs typeface="B Nazanin" pitchFamily="2" charset="-78"/>
              </a:rPr>
              <a:t>مي‌كند</a:t>
            </a:r>
            <a:endParaRPr lang="fa-IR" sz="2400" dirty="0">
              <a:cs typeface="B Nazanin" pitchFamily="2" charset="-78"/>
            </a:endParaRPr>
          </a:p>
          <a:p>
            <a:pPr marL="342900" indent="-342900" algn="r" rtl="1">
              <a:buFont typeface="Wingdings" panose="05000000000000000000" pitchFamily="2" charset="2"/>
              <a:buChar char="q"/>
            </a:pPr>
            <a:r>
              <a:rPr lang="fa-IR" sz="2400" dirty="0" smtClean="0">
                <a:cs typeface="B Nazanin" pitchFamily="2" charset="-78"/>
              </a:rPr>
              <a:t>توليد آدرس‌هاي </a:t>
            </a:r>
            <a:r>
              <a:rPr lang="fa-IR" sz="2400" dirty="0">
                <a:cs typeface="B Nazanin" pitchFamily="2" charset="-78"/>
              </a:rPr>
              <a:t>يكسان و تكراري در </a:t>
            </a:r>
            <a:r>
              <a:rPr lang="fa-IR" sz="2400" dirty="0" smtClean="0">
                <a:cs typeface="B Nazanin" pitchFamily="2" charset="-78"/>
              </a:rPr>
              <a:t>دنباله‌هاي </a:t>
            </a:r>
            <a:r>
              <a:rPr lang="fa-IR" sz="2400" dirty="0">
                <a:cs typeface="B Nazanin" pitchFamily="2" charset="-78"/>
              </a:rPr>
              <a:t>ادرس.</a:t>
            </a:r>
          </a:p>
        </p:txBody>
      </p:sp>
      <p:sp>
        <p:nvSpPr>
          <p:cNvPr id="6" name="Rectangle 2"/>
          <p:cNvSpPr>
            <a:spLocks noGrp="1" noChangeArrowheads="1"/>
          </p:cNvSpPr>
          <p:nvPr>
            <p:ph type="title"/>
          </p:nvPr>
        </p:nvSpPr>
        <p:spPr>
          <a:xfrm>
            <a:off x="810904" y="303238"/>
            <a:ext cx="10515600" cy="1325563"/>
          </a:xfrm>
        </p:spPr>
        <p:txBody>
          <a:bodyPr>
            <a:normAutofit/>
          </a:bodyPr>
          <a:lstStyle/>
          <a:p>
            <a:pPr algn="ctr" rtl="1"/>
            <a:r>
              <a:rPr lang="fa-IR" dirty="0">
                <a:cs typeface="B Titr" panose="00000700000000000000" pitchFamily="2" charset="-78"/>
              </a:rPr>
              <a:t>درهم سازي آدرس دهي </a:t>
            </a:r>
            <a:r>
              <a:rPr lang="fa-IR" dirty="0" smtClean="0">
                <a:cs typeface="B Titr" panose="00000700000000000000" pitchFamily="2" charset="-78"/>
              </a:rPr>
              <a:t>باز</a:t>
            </a:r>
            <a:br>
              <a:rPr lang="fa-IR" dirty="0" smtClean="0">
                <a:cs typeface="B Titr" panose="00000700000000000000" pitchFamily="2" charset="-78"/>
              </a:rPr>
            </a:br>
            <a:r>
              <a:rPr lang="fa-IR" sz="3600" b="1" dirty="0" smtClean="0">
                <a:cs typeface="B Nazanin" pitchFamily="2" charset="-78"/>
              </a:rPr>
              <a:t>درهم‌سازي </a:t>
            </a:r>
            <a:r>
              <a:rPr lang="fa-IR" sz="3600" b="1" dirty="0">
                <a:cs typeface="B Nazanin" pitchFamily="2" charset="-78"/>
              </a:rPr>
              <a:t>دوگانه</a:t>
            </a:r>
            <a:endParaRPr lang="fa-IR" sz="3600" dirty="0">
              <a:cs typeface="B Titr" panose="00000700000000000000" pitchFamily="2" charset="-78"/>
            </a:endParaRPr>
          </a:p>
        </p:txBody>
      </p:sp>
    </p:spTree>
    <p:extLst>
      <p:ext uri="{BB962C8B-B14F-4D97-AF65-F5344CB8AC3E}">
        <p14:creationId xmlns:p14="http://schemas.microsoft.com/office/powerpoint/2010/main" val="263662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4294967295"/>
          </p:nvPr>
        </p:nvSpPr>
        <p:spPr>
          <a:xfrm>
            <a:off x="206990" y="1478508"/>
            <a:ext cx="11723427" cy="5105400"/>
          </a:xfrm>
        </p:spPr>
        <p:txBody>
          <a:bodyPr>
            <a:normAutofit fontScale="85000" lnSpcReduction="20000"/>
          </a:bodyPr>
          <a:lstStyle/>
          <a:p>
            <a:pPr algn="r" rtl="1" eaLnBrk="1">
              <a:buFont typeface="Wingdings" panose="05000000000000000000" pitchFamily="2" charset="2"/>
              <a:buNone/>
            </a:pPr>
            <a:r>
              <a:rPr lang="pl-PL" dirty="0">
                <a:solidFill>
                  <a:srgbClr val="C00000"/>
                </a:solidFill>
                <a:cs typeface="B Nazanin" panose="00000400000000000000" pitchFamily="2" charset="-78"/>
              </a:rPr>
              <a:t> </a:t>
            </a:r>
            <a:r>
              <a:rPr lang="fa-IR" dirty="0">
                <a:solidFill>
                  <a:srgbClr val="C00000"/>
                </a:solidFill>
                <a:cs typeface="B Nazanin" panose="00000400000000000000" pitchFamily="2" charset="-78"/>
              </a:rPr>
              <a:t>به منظور استفاده از روش دامنه محدود، روند زير براي بدست آوردن آدرس كليد </a:t>
            </a:r>
            <a:r>
              <a:rPr lang="pl-PL" i="1" dirty="0">
                <a:solidFill>
                  <a:srgbClr val="C00000"/>
                </a:solidFill>
                <a:cs typeface="B Nazanin" panose="00000400000000000000" pitchFamily="2" charset="-78"/>
              </a:rPr>
              <a:t>K</a:t>
            </a:r>
            <a:r>
              <a:rPr lang="fa-IR" dirty="0">
                <a:solidFill>
                  <a:srgbClr val="C00000"/>
                </a:solidFill>
                <a:cs typeface="B Nazanin" panose="00000400000000000000" pitchFamily="2" charset="-78"/>
              </a:rPr>
              <a:t> در فضايي با </a:t>
            </a:r>
            <a:r>
              <a:rPr lang="pl-PL" i="1" dirty="0">
                <a:solidFill>
                  <a:srgbClr val="C00000"/>
                </a:solidFill>
                <a:cs typeface="B Nazanin" panose="00000400000000000000" pitchFamily="2" charset="-78"/>
              </a:rPr>
              <a:t>m= p</a:t>
            </a:r>
            <a:r>
              <a:rPr lang="pl-PL" i="1" baseline="30000" dirty="0">
                <a:solidFill>
                  <a:srgbClr val="C00000"/>
                </a:solidFill>
                <a:cs typeface="B Nazanin" panose="00000400000000000000" pitchFamily="2" charset="-78"/>
              </a:rPr>
              <a:t>n</a:t>
            </a:r>
            <a:r>
              <a:rPr lang="fa-IR" dirty="0">
                <a:solidFill>
                  <a:srgbClr val="C00000"/>
                </a:solidFill>
                <a:cs typeface="B Nazanin" panose="00000400000000000000" pitchFamily="2" charset="-78"/>
              </a:rPr>
              <a:t> مكان اجرا مي </a:t>
            </a:r>
            <a:r>
              <a:rPr lang="fa-IR" dirty="0" smtClean="0">
                <a:solidFill>
                  <a:srgbClr val="C00000"/>
                </a:solidFill>
                <a:cs typeface="B Nazanin" panose="00000400000000000000" pitchFamily="2" charset="-78"/>
              </a:rPr>
              <a:t>شود. </a:t>
            </a:r>
            <a:r>
              <a:rPr lang="en-US" i="1" dirty="0" smtClean="0">
                <a:solidFill>
                  <a:srgbClr val="C00000"/>
                </a:solidFill>
                <a:cs typeface="B Nazanin" panose="00000400000000000000" pitchFamily="2" charset="-78"/>
              </a:rPr>
              <a:t>P</a:t>
            </a:r>
            <a:r>
              <a:rPr lang="fa-IR" i="1" dirty="0" smtClean="0">
                <a:solidFill>
                  <a:srgbClr val="C00000"/>
                </a:solidFill>
                <a:cs typeface="B Nazanin" panose="00000400000000000000" pitchFamily="2" charset="-78"/>
              </a:rPr>
              <a:t> </a:t>
            </a:r>
            <a:r>
              <a:rPr lang="fa-IR" dirty="0" smtClean="0">
                <a:solidFill>
                  <a:srgbClr val="C00000"/>
                </a:solidFill>
                <a:cs typeface="B Nazanin" panose="00000400000000000000" pitchFamily="2" charset="-78"/>
              </a:rPr>
              <a:t>عدد اول و</a:t>
            </a:r>
            <a:r>
              <a:rPr lang="en-US" i="1" dirty="0" smtClean="0">
                <a:solidFill>
                  <a:srgbClr val="C00000"/>
                </a:solidFill>
                <a:cs typeface="B Nazanin" panose="00000400000000000000" pitchFamily="2" charset="-78"/>
              </a:rPr>
              <a:t> </a:t>
            </a:r>
            <a:r>
              <a:rPr lang="fa-IR" i="1" dirty="0" smtClean="0">
                <a:solidFill>
                  <a:srgbClr val="C00000"/>
                </a:solidFill>
                <a:cs typeface="B Nazanin" panose="00000400000000000000" pitchFamily="2" charset="-78"/>
              </a:rPr>
              <a:t> </a:t>
            </a:r>
            <a:r>
              <a:rPr lang="en-US" i="1" dirty="0" smtClean="0">
                <a:solidFill>
                  <a:srgbClr val="C00000"/>
                </a:solidFill>
                <a:cs typeface="B Nazanin" panose="00000400000000000000" pitchFamily="2" charset="-78"/>
              </a:rPr>
              <a:t>n≥1</a:t>
            </a:r>
            <a:r>
              <a:rPr lang="fa-IR" i="1" dirty="0" smtClean="0">
                <a:solidFill>
                  <a:srgbClr val="C00000"/>
                </a:solidFill>
                <a:cs typeface="B Nazanin" panose="00000400000000000000" pitchFamily="2" charset="-78"/>
              </a:rPr>
              <a:t>.</a:t>
            </a:r>
            <a:endParaRPr lang="en-US" i="1" dirty="0">
              <a:solidFill>
                <a:srgbClr val="C00000"/>
              </a:solidFill>
              <a:cs typeface="B Nazanin" panose="00000400000000000000" pitchFamily="2" charset="-78"/>
            </a:endParaRPr>
          </a:p>
          <a:p>
            <a:pPr algn="r" rtl="1" eaLnBrk="1"/>
            <a:r>
              <a:rPr lang="fa-IR" dirty="0">
                <a:cs typeface="B Nazanin" panose="00000400000000000000" pitchFamily="2" charset="-78"/>
              </a:rPr>
              <a:t>به ازاي هر کليد </a:t>
            </a:r>
            <a:r>
              <a:rPr lang="pl-PL" i="1" dirty="0">
                <a:cs typeface="B Nazanin" panose="00000400000000000000" pitchFamily="2" charset="-78"/>
              </a:rPr>
              <a:t>k</a:t>
            </a:r>
            <a:r>
              <a:rPr lang="fa-IR" dirty="0">
                <a:cs typeface="B Nazanin" panose="00000400000000000000" pitchFamily="2" charset="-78"/>
              </a:rPr>
              <a:t> دو عدد </a:t>
            </a:r>
            <a:r>
              <a:rPr lang="pl-PL" i="1" dirty="0">
                <a:cs typeface="B Nazanin" panose="00000400000000000000" pitchFamily="2" charset="-78"/>
              </a:rPr>
              <a:t>a,b</a:t>
            </a:r>
            <a:r>
              <a:rPr lang="fa-IR" dirty="0">
                <a:cs typeface="B Nazanin" panose="00000400000000000000" pitchFamily="2" charset="-78"/>
              </a:rPr>
              <a:t> را محاسبه کنيد:</a:t>
            </a:r>
            <a:endParaRPr lang="en-US" sz="1800" dirty="0">
              <a:cs typeface="B Nazanin" panose="00000400000000000000" pitchFamily="2" charset="-78"/>
            </a:endParaRPr>
          </a:p>
          <a:p>
            <a:pPr rtl="1" eaLnBrk="1">
              <a:buFont typeface="Wingdings" panose="05000000000000000000" pitchFamily="2" charset="2"/>
              <a:buNone/>
            </a:pPr>
            <a:r>
              <a:rPr lang="pl-PL" dirty="0">
                <a:cs typeface="B Nazanin" panose="00000400000000000000" pitchFamily="2" charset="-78"/>
              </a:rPr>
              <a:t>a= k mod m,               b = k mod (m-2)</a:t>
            </a:r>
            <a:endParaRPr lang="en-US" dirty="0">
              <a:cs typeface="B Nazanin" panose="00000400000000000000" pitchFamily="2" charset="-78"/>
            </a:endParaRPr>
          </a:p>
          <a:p>
            <a:pPr algn="r" rtl="1" eaLnBrk="1"/>
            <a:r>
              <a:rPr lang="fa-IR" dirty="0">
                <a:cs typeface="B Nazanin" panose="00000400000000000000" pitchFamily="2" charset="-78"/>
              </a:rPr>
              <a:t>واضح است که روابط </a:t>
            </a:r>
            <a:r>
              <a:rPr lang="pl-PL" dirty="0">
                <a:cs typeface="B Nazanin" panose="00000400000000000000" pitchFamily="2" charset="-78"/>
              </a:rPr>
              <a:t>0≤b≤m-2 , 0≤a≤m-1</a:t>
            </a:r>
            <a:r>
              <a:rPr lang="fa-IR" dirty="0">
                <a:cs typeface="B Nazanin" panose="00000400000000000000" pitchFamily="2" charset="-78"/>
              </a:rPr>
              <a:t> برقرار مي شود</a:t>
            </a:r>
            <a:r>
              <a:rPr lang="fa-IR" dirty="0" smtClean="0">
                <a:cs typeface="B Nazanin" panose="00000400000000000000" pitchFamily="2" charset="-78"/>
              </a:rPr>
              <a:t>.</a:t>
            </a:r>
          </a:p>
          <a:p>
            <a:pPr marL="342900" indent="-342900" algn="r" rtl="1"/>
            <a:r>
              <a:rPr lang="fa-IR" dirty="0">
                <a:cs typeface="B Nazanin" panose="00000400000000000000" pitchFamily="2" charset="-78"/>
              </a:rPr>
              <a:t>مجموعه </a:t>
            </a:r>
            <a:r>
              <a:rPr lang="en-US" dirty="0">
                <a:cs typeface="B Nazanin" pitchFamily="2" charset="-78"/>
              </a:rPr>
              <a:t>S</a:t>
            </a:r>
            <a:r>
              <a:rPr lang="fa-IR" dirty="0">
                <a:cs typeface="B Nazanin" pitchFamily="2" charset="-78"/>
              </a:rPr>
              <a:t> را يك مجموعه دامنه محدود </a:t>
            </a:r>
            <a:r>
              <a:rPr lang="en-US" dirty="0" smtClean="0">
                <a:cs typeface="B Nazanin" pitchFamily="2" charset="-78"/>
              </a:rPr>
              <a:t>GF(</a:t>
            </a:r>
            <a:r>
              <a:rPr lang="en-US" i="1" dirty="0" err="1" smtClean="0">
                <a:cs typeface="B Nazanin" pitchFamily="2" charset="-78"/>
              </a:rPr>
              <a:t>P</a:t>
            </a:r>
            <a:r>
              <a:rPr lang="en-US" i="1" baseline="30000" dirty="0" err="1" smtClean="0">
                <a:cs typeface="B Nazanin" pitchFamily="2" charset="-78"/>
              </a:rPr>
              <a:t>n</a:t>
            </a:r>
            <a:r>
              <a:rPr lang="en-US" dirty="0" smtClean="0">
                <a:cs typeface="B Nazanin" pitchFamily="2" charset="-78"/>
              </a:rPr>
              <a:t>)</a:t>
            </a:r>
            <a:r>
              <a:rPr lang="fa-IR" dirty="0">
                <a:cs typeface="B Nazanin" pitchFamily="2" charset="-78"/>
              </a:rPr>
              <a:t>مي‌نامند. هر چند جمله‌اي از محدوده</a:t>
            </a:r>
            <a:r>
              <a:rPr lang="en-US" dirty="0">
                <a:cs typeface="B Nazanin" pitchFamily="2" charset="-78"/>
              </a:rPr>
              <a:t> </a:t>
            </a:r>
            <a:r>
              <a:rPr lang="en-US" dirty="0" smtClean="0">
                <a:cs typeface="B Nazanin" pitchFamily="2" charset="-78"/>
              </a:rPr>
              <a:t>GF(</a:t>
            </a:r>
            <a:r>
              <a:rPr lang="en-US" i="1" dirty="0" err="1" smtClean="0">
                <a:cs typeface="B Nazanin" pitchFamily="2" charset="-78"/>
              </a:rPr>
              <a:t>P</a:t>
            </a:r>
            <a:r>
              <a:rPr lang="en-US" i="1" baseline="30000" dirty="0" err="1" smtClean="0">
                <a:cs typeface="B Nazanin" pitchFamily="2" charset="-78"/>
              </a:rPr>
              <a:t>n</a:t>
            </a:r>
            <a:r>
              <a:rPr lang="en-US" dirty="0" smtClean="0">
                <a:cs typeface="B Nazanin" pitchFamily="2" charset="-78"/>
              </a:rPr>
              <a:t>)</a:t>
            </a:r>
            <a:r>
              <a:rPr lang="fa-IR" dirty="0">
                <a:cs typeface="B Nazanin" pitchFamily="2" charset="-78"/>
              </a:rPr>
              <a:t>را با </a:t>
            </a:r>
            <a:r>
              <a:rPr lang="en-US" dirty="0" smtClean="0">
                <a:cs typeface="B Nazanin" pitchFamily="2" charset="-78"/>
              </a:rPr>
              <a:t>n</a:t>
            </a:r>
            <a:r>
              <a:rPr lang="fa-IR" dirty="0" smtClean="0">
                <a:cs typeface="B Nazanin" pitchFamily="2" charset="-78"/>
              </a:rPr>
              <a:t> عدد ضريب </a:t>
            </a:r>
            <a:r>
              <a:rPr lang="fa-IR" dirty="0">
                <a:cs typeface="B Nazanin" pitchFamily="2" charset="-78"/>
              </a:rPr>
              <a:t>ان نشان ميدهند.</a:t>
            </a:r>
            <a:r>
              <a:rPr lang="en-US" dirty="0">
                <a:cs typeface="B Nazanin" pitchFamily="2" charset="-78"/>
              </a:rPr>
              <a:t> .a= ( a</a:t>
            </a:r>
            <a:r>
              <a:rPr lang="en-US" baseline="-25000" dirty="0">
                <a:cs typeface="B Nazanin" pitchFamily="2" charset="-78"/>
              </a:rPr>
              <a:t>n-1</a:t>
            </a:r>
            <a:r>
              <a:rPr lang="en-US" dirty="0">
                <a:cs typeface="B Nazanin" pitchFamily="2" charset="-78"/>
              </a:rPr>
              <a:t>, a</a:t>
            </a:r>
            <a:r>
              <a:rPr lang="en-US" baseline="-25000" dirty="0">
                <a:cs typeface="B Nazanin" pitchFamily="2" charset="-78"/>
              </a:rPr>
              <a:t>n-2</a:t>
            </a:r>
            <a:r>
              <a:rPr lang="en-US" dirty="0">
                <a:cs typeface="B Nazanin" pitchFamily="2" charset="-78"/>
              </a:rPr>
              <a:t>,..., </a:t>
            </a:r>
            <a:r>
              <a:rPr lang="en-US" dirty="0" smtClean="0">
                <a:cs typeface="B Nazanin" pitchFamily="2" charset="-78"/>
              </a:rPr>
              <a:t>a</a:t>
            </a:r>
            <a:r>
              <a:rPr lang="en-US" baseline="-25000" dirty="0" smtClean="0">
                <a:cs typeface="B Nazanin" pitchFamily="2" charset="-78"/>
              </a:rPr>
              <a:t>0</a:t>
            </a:r>
            <a:r>
              <a:rPr lang="en-US" dirty="0" smtClean="0">
                <a:cs typeface="B Nazanin" pitchFamily="2" charset="-78"/>
              </a:rPr>
              <a:t>)</a:t>
            </a:r>
            <a:r>
              <a:rPr lang="en-US" baseline="30000" dirty="0" smtClean="0">
                <a:cs typeface="B Nazanin" pitchFamily="2" charset="-78"/>
              </a:rPr>
              <a:t>P</a:t>
            </a:r>
            <a:r>
              <a:rPr lang="fa-IR" dirty="0" smtClean="0">
                <a:cs typeface="B Nazanin" pitchFamily="2" charset="-78"/>
              </a:rPr>
              <a:t>لذا </a:t>
            </a:r>
            <a:r>
              <a:rPr lang="fa-IR" dirty="0">
                <a:cs typeface="B Nazanin" pitchFamily="2" charset="-78"/>
              </a:rPr>
              <a:t>يك عدد </a:t>
            </a:r>
            <a:r>
              <a:rPr lang="en-US" dirty="0">
                <a:cs typeface="B Nazanin" pitchFamily="2" charset="-78"/>
              </a:rPr>
              <a:t>N</a:t>
            </a:r>
            <a:r>
              <a:rPr lang="fa-IR" dirty="0">
                <a:cs typeface="B Nazanin" pitchFamily="2" charset="-78"/>
              </a:rPr>
              <a:t>رقمي در مبناي </a:t>
            </a:r>
            <a:r>
              <a:rPr lang="en-US" dirty="0">
                <a:cs typeface="B Nazanin" pitchFamily="2" charset="-78"/>
              </a:rPr>
              <a:t>P</a:t>
            </a:r>
            <a:r>
              <a:rPr lang="fa-IR" dirty="0">
                <a:cs typeface="B Nazanin" pitchFamily="2" charset="-78"/>
              </a:rPr>
              <a:t> نشان دهنده يك چند جمله اي در محدوده </a:t>
            </a:r>
            <a:r>
              <a:rPr lang="en-US" dirty="0">
                <a:cs typeface="B Nazanin" pitchFamily="2" charset="-78"/>
              </a:rPr>
              <a:t>GF(P</a:t>
            </a:r>
            <a:r>
              <a:rPr lang="en-US" baseline="30000" dirty="0">
                <a:cs typeface="B Nazanin" pitchFamily="2" charset="-78"/>
              </a:rPr>
              <a:t>N</a:t>
            </a:r>
            <a:r>
              <a:rPr lang="en-US" dirty="0">
                <a:cs typeface="B Nazanin" pitchFamily="2" charset="-78"/>
              </a:rPr>
              <a:t>)</a:t>
            </a:r>
            <a:r>
              <a:rPr lang="fa-IR" dirty="0">
                <a:cs typeface="B Nazanin" pitchFamily="2" charset="-78"/>
              </a:rPr>
              <a:t>است. </a:t>
            </a:r>
          </a:p>
          <a:p>
            <a:pPr algn="r" rtl="1" eaLnBrk="1"/>
            <a:r>
              <a:rPr lang="fa-IR" dirty="0" smtClean="0">
                <a:cs typeface="B Nazanin" panose="00000400000000000000" pitchFamily="2" charset="-78"/>
              </a:rPr>
              <a:t>اعداد </a:t>
            </a:r>
            <a:r>
              <a:rPr lang="pl-PL" i="1" dirty="0">
                <a:cs typeface="B Nazanin" panose="00000400000000000000" pitchFamily="2" charset="-78"/>
              </a:rPr>
              <a:t>a</a:t>
            </a:r>
            <a:r>
              <a:rPr lang="fa-IR" dirty="0">
                <a:cs typeface="B Nazanin" panose="00000400000000000000" pitchFamily="2" charset="-78"/>
              </a:rPr>
              <a:t> و</a:t>
            </a:r>
            <a:r>
              <a:rPr lang="pl-PL" i="1" dirty="0">
                <a:cs typeface="B Nazanin" panose="00000400000000000000" pitchFamily="2" charset="-78"/>
              </a:rPr>
              <a:t>b</a:t>
            </a:r>
            <a:r>
              <a:rPr lang="fa-IR" dirty="0">
                <a:cs typeface="B Nazanin" panose="00000400000000000000" pitchFamily="2" charset="-78"/>
              </a:rPr>
              <a:t> درمبناي</a:t>
            </a:r>
            <a:r>
              <a:rPr lang="pl-PL" i="1" dirty="0">
                <a:cs typeface="B Nazanin" panose="00000400000000000000" pitchFamily="2" charset="-78"/>
              </a:rPr>
              <a:t>p</a:t>
            </a:r>
            <a:r>
              <a:rPr lang="pl-PL" dirty="0">
                <a:cs typeface="B Nazanin" panose="00000400000000000000" pitchFamily="2" charset="-78"/>
              </a:rPr>
              <a:t> </a:t>
            </a:r>
            <a:r>
              <a:rPr lang="fa-IR" dirty="0" smtClean="0">
                <a:cs typeface="B Nazanin" panose="00000400000000000000" pitchFamily="2" charset="-78"/>
              </a:rPr>
              <a:t> بر </a:t>
            </a:r>
            <a:r>
              <a:rPr lang="fa-IR" dirty="0">
                <a:cs typeface="B Nazanin" panose="00000400000000000000" pitchFamily="2" charset="-78"/>
              </a:rPr>
              <a:t>اساس </a:t>
            </a:r>
            <a:r>
              <a:rPr lang="fa-IR" dirty="0" smtClean="0">
                <a:cs typeface="B Nazanin" panose="00000400000000000000" pitchFamily="2" charset="-78"/>
              </a:rPr>
              <a:t>محدوده‌ي </a:t>
            </a:r>
            <a:r>
              <a:rPr lang="pl-PL" dirty="0">
                <a:cs typeface="B Nazanin" panose="00000400000000000000" pitchFamily="2" charset="-78"/>
              </a:rPr>
              <a:t>GF(p</a:t>
            </a:r>
            <a:r>
              <a:rPr lang="pl-PL" baseline="30000" dirty="0">
                <a:cs typeface="B Nazanin" panose="00000400000000000000" pitchFamily="2" charset="-78"/>
              </a:rPr>
              <a:t>n</a:t>
            </a:r>
            <a:r>
              <a:rPr lang="pl-PL" dirty="0">
                <a:cs typeface="B Nazanin" panose="00000400000000000000" pitchFamily="2" charset="-78"/>
              </a:rPr>
              <a:t>) </a:t>
            </a:r>
            <a:r>
              <a:rPr lang="fa-IR" dirty="0">
                <a:cs typeface="B Nazanin" panose="00000400000000000000" pitchFamily="2" charset="-78"/>
              </a:rPr>
              <a:t> نشان </a:t>
            </a:r>
            <a:r>
              <a:rPr lang="fa-IR" dirty="0" smtClean="0">
                <a:cs typeface="B Nazanin" panose="00000400000000000000" pitchFamily="2" charset="-78"/>
              </a:rPr>
              <a:t>دهنده‌ي </a:t>
            </a:r>
            <a:r>
              <a:rPr lang="fa-IR" dirty="0">
                <a:cs typeface="B Nazanin" panose="00000400000000000000" pitchFamily="2" charset="-78"/>
              </a:rPr>
              <a:t>دو </a:t>
            </a:r>
            <a:r>
              <a:rPr lang="fa-IR" dirty="0" smtClean="0">
                <a:cs typeface="B Nazanin" panose="00000400000000000000" pitchFamily="2" charset="-78"/>
              </a:rPr>
              <a:t>چندجمله‌اي </a:t>
            </a:r>
            <a:r>
              <a:rPr lang="fa-IR" dirty="0">
                <a:cs typeface="B Nazanin" panose="00000400000000000000" pitchFamily="2" charset="-78"/>
              </a:rPr>
              <a:t>به نامهاي </a:t>
            </a:r>
            <a:r>
              <a:rPr lang="pl-PL" dirty="0">
                <a:cs typeface="B Nazanin" panose="00000400000000000000" pitchFamily="2" charset="-78"/>
              </a:rPr>
              <a:t> g</a:t>
            </a:r>
            <a:r>
              <a:rPr lang="pl-PL" baseline="-25000" dirty="0">
                <a:cs typeface="B Nazanin" panose="00000400000000000000" pitchFamily="2" charset="-78"/>
              </a:rPr>
              <a:t>k</a:t>
            </a:r>
            <a:r>
              <a:rPr lang="pl-PL" dirty="0">
                <a:cs typeface="B Nazanin" panose="00000400000000000000" pitchFamily="2" charset="-78"/>
              </a:rPr>
              <a:t> (X) </a:t>
            </a:r>
            <a:r>
              <a:rPr lang="fa-IR" dirty="0">
                <a:cs typeface="B Nazanin" panose="00000400000000000000" pitchFamily="2" charset="-78"/>
              </a:rPr>
              <a:t>و </a:t>
            </a:r>
            <a:r>
              <a:rPr lang="pl-PL" dirty="0">
                <a:cs typeface="B Nazanin" panose="00000400000000000000" pitchFamily="2" charset="-78"/>
              </a:rPr>
              <a:t>h</a:t>
            </a:r>
            <a:r>
              <a:rPr lang="pl-PL" baseline="-25000" dirty="0">
                <a:cs typeface="B Nazanin" panose="00000400000000000000" pitchFamily="2" charset="-78"/>
              </a:rPr>
              <a:t>k</a:t>
            </a:r>
            <a:r>
              <a:rPr lang="pl-PL" dirty="0">
                <a:cs typeface="B Nazanin" panose="00000400000000000000" pitchFamily="2" charset="-78"/>
              </a:rPr>
              <a:t> (X) </a:t>
            </a:r>
            <a:r>
              <a:rPr lang="fa-IR" dirty="0">
                <a:cs typeface="B Nazanin" panose="00000400000000000000" pitchFamily="2" charset="-78"/>
              </a:rPr>
              <a:t> مي­باشند.</a:t>
            </a:r>
            <a:endParaRPr lang="en-US" dirty="0">
              <a:cs typeface="B Nazanin" panose="00000400000000000000" pitchFamily="2" charset="-78"/>
            </a:endParaRPr>
          </a:p>
          <a:p>
            <a:pPr rtl="1" eaLnBrk="1">
              <a:buFont typeface="Wingdings" panose="05000000000000000000" pitchFamily="2" charset="2"/>
              <a:buNone/>
            </a:pPr>
            <a:r>
              <a:rPr lang="pl-PL" sz="2400" dirty="0">
                <a:cs typeface="B Nazanin" panose="00000400000000000000" pitchFamily="2" charset="-78"/>
              </a:rPr>
              <a:t>a= ( a</a:t>
            </a:r>
            <a:r>
              <a:rPr lang="pl-PL" sz="2400" baseline="-25000" dirty="0">
                <a:cs typeface="B Nazanin" panose="00000400000000000000" pitchFamily="2" charset="-78"/>
              </a:rPr>
              <a:t>n-1</a:t>
            </a:r>
            <a:r>
              <a:rPr lang="pl-PL" sz="2400" dirty="0">
                <a:cs typeface="B Nazanin" panose="00000400000000000000" pitchFamily="2" charset="-78"/>
              </a:rPr>
              <a:t>, a</a:t>
            </a:r>
            <a:r>
              <a:rPr lang="pl-PL" sz="2400" baseline="-25000" dirty="0">
                <a:cs typeface="B Nazanin" panose="00000400000000000000" pitchFamily="2" charset="-78"/>
              </a:rPr>
              <a:t>n-2</a:t>
            </a:r>
            <a:r>
              <a:rPr lang="pl-PL" sz="2400" dirty="0">
                <a:cs typeface="B Nazanin" panose="00000400000000000000" pitchFamily="2" charset="-78"/>
              </a:rPr>
              <a:t>,..., a</a:t>
            </a:r>
            <a:r>
              <a:rPr lang="pl-PL" sz="2400" baseline="-25000" dirty="0">
                <a:cs typeface="B Nazanin" panose="00000400000000000000" pitchFamily="2" charset="-78"/>
              </a:rPr>
              <a:t>0</a:t>
            </a:r>
            <a:r>
              <a:rPr lang="pl-PL" sz="2400" dirty="0">
                <a:cs typeface="B Nazanin" panose="00000400000000000000" pitchFamily="2" charset="-78"/>
              </a:rPr>
              <a:t>)</a:t>
            </a:r>
            <a:r>
              <a:rPr lang="pl-PL" sz="2400" baseline="-25000" dirty="0">
                <a:cs typeface="B Nazanin" panose="00000400000000000000" pitchFamily="2" charset="-78"/>
              </a:rPr>
              <a:t>P</a:t>
            </a:r>
            <a:endParaRPr lang="en-US" sz="2400" dirty="0">
              <a:cs typeface="B Nazanin" panose="00000400000000000000" pitchFamily="2" charset="-78"/>
            </a:endParaRPr>
          </a:p>
          <a:p>
            <a:pPr rtl="1" eaLnBrk="1">
              <a:buFont typeface="Wingdings" panose="05000000000000000000" pitchFamily="2" charset="2"/>
              <a:buNone/>
            </a:pPr>
            <a:r>
              <a:rPr lang="pl-PL" sz="2400" dirty="0">
                <a:cs typeface="B Nazanin" panose="00000400000000000000" pitchFamily="2" charset="-78"/>
              </a:rPr>
              <a:t>b= ( b</a:t>
            </a:r>
            <a:r>
              <a:rPr lang="pl-PL" sz="2400" baseline="-25000" dirty="0">
                <a:cs typeface="B Nazanin" panose="00000400000000000000" pitchFamily="2" charset="-78"/>
              </a:rPr>
              <a:t>n-1</a:t>
            </a:r>
            <a:r>
              <a:rPr lang="pl-PL" sz="2400" dirty="0">
                <a:cs typeface="B Nazanin" panose="00000400000000000000" pitchFamily="2" charset="-78"/>
              </a:rPr>
              <a:t>, b</a:t>
            </a:r>
            <a:r>
              <a:rPr lang="pl-PL" sz="2400" baseline="-25000" dirty="0">
                <a:cs typeface="B Nazanin" panose="00000400000000000000" pitchFamily="2" charset="-78"/>
              </a:rPr>
              <a:t>n-2</a:t>
            </a:r>
            <a:r>
              <a:rPr lang="pl-PL" sz="2400" dirty="0">
                <a:cs typeface="B Nazanin" panose="00000400000000000000" pitchFamily="2" charset="-78"/>
              </a:rPr>
              <a:t>,..., b</a:t>
            </a:r>
            <a:r>
              <a:rPr lang="pl-PL" sz="2400" baseline="-25000" dirty="0">
                <a:cs typeface="B Nazanin" panose="00000400000000000000" pitchFamily="2" charset="-78"/>
              </a:rPr>
              <a:t>0</a:t>
            </a:r>
            <a:r>
              <a:rPr lang="pl-PL" sz="2400" dirty="0">
                <a:cs typeface="B Nazanin" panose="00000400000000000000" pitchFamily="2" charset="-78"/>
              </a:rPr>
              <a:t>)</a:t>
            </a:r>
            <a:r>
              <a:rPr lang="pl-PL" sz="2400" baseline="-25000" dirty="0">
                <a:cs typeface="B Nazanin" panose="00000400000000000000" pitchFamily="2" charset="-78"/>
              </a:rPr>
              <a:t>P</a:t>
            </a:r>
            <a:endParaRPr lang="en-US" sz="2400" dirty="0">
              <a:cs typeface="B Nazanin" panose="00000400000000000000" pitchFamily="2" charset="-78"/>
            </a:endParaRPr>
          </a:p>
          <a:p>
            <a:pPr eaLnBrk="1">
              <a:buFont typeface="Wingdings" panose="05000000000000000000" pitchFamily="2" charset="2"/>
              <a:buNone/>
            </a:pPr>
            <a:r>
              <a:rPr lang="pl-PL" sz="2400" dirty="0">
                <a:cs typeface="B Nazanin" panose="00000400000000000000" pitchFamily="2" charset="-78"/>
              </a:rPr>
              <a:t>g</a:t>
            </a:r>
            <a:r>
              <a:rPr lang="pl-PL" sz="2400" baseline="-25000" dirty="0">
                <a:cs typeface="B Nazanin" panose="00000400000000000000" pitchFamily="2" charset="-78"/>
              </a:rPr>
              <a:t>k</a:t>
            </a:r>
            <a:r>
              <a:rPr lang="pl-PL" sz="2400" dirty="0">
                <a:cs typeface="B Nazanin" panose="00000400000000000000" pitchFamily="2" charset="-78"/>
              </a:rPr>
              <a:t> (X)= a</a:t>
            </a:r>
            <a:r>
              <a:rPr lang="pl-PL" sz="2400" baseline="-25000" dirty="0">
                <a:cs typeface="B Nazanin" panose="00000400000000000000" pitchFamily="2" charset="-78"/>
              </a:rPr>
              <a:t>n-</a:t>
            </a:r>
            <a:r>
              <a:rPr lang="fa-IR" sz="2400" baseline="-25000" dirty="0">
                <a:cs typeface="B Nazanin" panose="00000400000000000000" pitchFamily="2" charset="-78"/>
              </a:rPr>
              <a:t>1</a:t>
            </a:r>
            <a:r>
              <a:rPr lang="pl-PL" sz="2400" dirty="0">
                <a:cs typeface="B Nazanin" panose="00000400000000000000" pitchFamily="2" charset="-78"/>
              </a:rPr>
              <a:t>X</a:t>
            </a:r>
            <a:r>
              <a:rPr lang="pl-PL" sz="2400" baseline="30000" dirty="0">
                <a:cs typeface="B Nazanin" panose="00000400000000000000" pitchFamily="2" charset="-78"/>
              </a:rPr>
              <a:t>n-1</a:t>
            </a:r>
            <a:r>
              <a:rPr lang="pl-PL" sz="2400" dirty="0">
                <a:cs typeface="B Nazanin" panose="00000400000000000000" pitchFamily="2" charset="-78"/>
              </a:rPr>
              <a:t> + a</a:t>
            </a:r>
            <a:r>
              <a:rPr lang="pl-PL" sz="2400" baseline="-25000" dirty="0">
                <a:cs typeface="B Nazanin" panose="00000400000000000000" pitchFamily="2" charset="-78"/>
              </a:rPr>
              <a:t>n-2</a:t>
            </a:r>
            <a:r>
              <a:rPr lang="pl-PL" sz="2400" dirty="0">
                <a:cs typeface="B Nazanin" panose="00000400000000000000" pitchFamily="2" charset="-78"/>
              </a:rPr>
              <a:t>X</a:t>
            </a:r>
            <a:r>
              <a:rPr lang="pl-PL" sz="2400" baseline="30000" dirty="0">
                <a:cs typeface="B Nazanin" panose="00000400000000000000" pitchFamily="2" charset="-78"/>
              </a:rPr>
              <a:t>n-2</a:t>
            </a:r>
            <a:r>
              <a:rPr lang="pl-PL" sz="2400" dirty="0">
                <a:cs typeface="B Nazanin" panose="00000400000000000000" pitchFamily="2" charset="-78"/>
              </a:rPr>
              <a:t> + … + a</a:t>
            </a:r>
            <a:r>
              <a:rPr lang="pl-PL" sz="2400" baseline="-25000" dirty="0">
                <a:cs typeface="B Nazanin" panose="00000400000000000000" pitchFamily="2" charset="-78"/>
              </a:rPr>
              <a:t>0</a:t>
            </a:r>
            <a:endParaRPr lang="en-US" sz="2400" dirty="0">
              <a:cs typeface="B Nazanin" panose="00000400000000000000" pitchFamily="2" charset="-78"/>
            </a:endParaRPr>
          </a:p>
          <a:p>
            <a:pPr rtl="1" eaLnBrk="1">
              <a:buFont typeface="Wingdings" panose="05000000000000000000" pitchFamily="2" charset="2"/>
              <a:buNone/>
            </a:pPr>
            <a:r>
              <a:rPr lang="pl-PL" sz="2400" dirty="0">
                <a:cs typeface="B Nazanin" panose="00000400000000000000" pitchFamily="2" charset="-78"/>
              </a:rPr>
              <a:t>h</a:t>
            </a:r>
            <a:r>
              <a:rPr lang="pl-PL" sz="2400" baseline="-25000" dirty="0">
                <a:cs typeface="B Nazanin" panose="00000400000000000000" pitchFamily="2" charset="-78"/>
              </a:rPr>
              <a:t>k</a:t>
            </a:r>
            <a:r>
              <a:rPr lang="pl-PL" sz="2400" dirty="0">
                <a:cs typeface="B Nazanin" panose="00000400000000000000" pitchFamily="2" charset="-78"/>
              </a:rPr>
              <a:t> (X)= b</a:t>
            </a:r>
            <a:r>
              <a:rPr lang="pl-PL" sz="2400" baseline="-25000" dirty="0">
                <a:cs typeface="B Nazanin" panose="00000400000000000000" pitchFamily="2" charset="-78"/>
              </a:rPr>
              <a:t>n-1</a:t>
            </a:r>
            <a:r>
              <a:rPr lang="pl-PL" sz="2400" dirty="0">
                <a:cs typeface="B Nazanin" panose="00000400000000000000" pitchFamily="2" charset="-78"/>
              </a:rPr>
              <a:t>X</a:t>
            </a:r>
            <a:r>
              <a:rPr lang="pl-PL" sz="2400" baseline="30000" dirty="0">
                <a:cs typeface="B Nazanin" panose="00000400000000000000" pitchFamily="2" charset="-78"/>
              </a:rPr>
              <a:t>n-1</a:t>
            </a:r>
            <a:r>
              <a:rPr lang="pl-PL" sz="2400" dirty="0">
                <a:cs typeface="B Nazanin" panose="00000400000000000000" pitchFamily="2" charset="-78"/>
              </a:rPr>
              <a:t> + b</a:t>
            </a:r>
            <a:r>
              <a:rPr lang="pl-PL" sz="2400" baseline="-25000" dirty="0">
                <a:cs typeface="B Nazanin" panose="00000400000000000000" pitchFamily="2" charset="-78"/>
              </a:rPr>
              <a:t>n-2</a:t>
            </a:r>
            <a:r>
              <a:rPr lang="pl-PL" sz="2400" dirty="0">
                <a:cs typeface="B Nazanin" panose="00000400000000000000" pitchFamily="2" charset="-78"/>
              </a:rPr>
              <a:t>X</a:t>
            </a:r>
            <a:r>
              <a:rPr lang="pl-PL" sz="2400" baseline="30000" dirty="0">
                <a:cs typeface="B Nazanin" panose="00000400000000000000" pitchFamily="2" charset="-78"/>
              </a:rPr>
              <a:t>n-2</a:t>
            </a:r>
            <a:r>
              <a:rPr lang="pl-PL" sz="2400" dirty="0">
                <a:cs typeface="B Nazanin" panose="00000400000000000000" pitchFamily="2" charset="-78"/>
              </a:rPr>
              <a:t>+ … + b</a:t>
            </a:r>
            <a:r>
              <a:rPr lang="pl-PL" sz="2400" baseline="-25000" dirty="0">
                <a:cs typeface="B Nazanin" panose="00000400000000000000" pitchFamily="2" charset="-78"/>
              </a:rPr>
              <a:t>0</a:t>
            </a:r>
            <a:endParaRPr lang="en-US" sz="2400" dirty="0">
              <a:cs typeface="B Nazanin" panose="00000400000000000000" pitchFamily="2" charset="-78"/>
            </a:endParaRPr>
          </a:p>
          <a:p>
            <a:pPr algn="r" rtl="1" eaLnBrk="1"/>
            <a:r>
              <a:rPr lang="pl-PL" sz="1800" dirty="0">
                <a:cs typeface="B Nazanin" panose="00000400000000000000" pitchFamily="2" charset="-78"/>
              </a:rPr>
              <a:t> </a:t>
            </a:r>
            <a:endParaRPr lang="en-US" sz="1800" dirty="0">
              <a:cs typeface="B Nazanin" panose="00000400000000000000" pitchFamily="2" charset="-78"/>
            </a:endParaRPr>
          </a:p>
        </p:txBody>
      </p:sp>
      <p:sp>
        <p:nvSpPr>
          <p:cNvPr id="11268" name="Footer Placeholder 4"/>
          <p:cNvSpPr txBox="1">
            <a:spLocks/>
          </p:cNvSpPr>
          <p:nvPr/>
        </p:nvSpPr>
        <p:spPr bwMode="gray">
          <a:xfrm>
            <a:off x="8686800" y="152400"/>
            <a:ext cx="1981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000">
                <a:solidFill>
                  <a:schemeClr val="bg1"/>
                </a:solidFill>
                <a:latin typeface="Verdana" panose="020B0604030504040204" pitchFamily="34" charset="0"/>
              </a:rPr>
              <a:t>S. M. Vahidipour      UoK   </a:t>
            </a:r>
          </a:p>
        </p:txBody>
      </p:sp>
      <p:sp>
        <p:nvSpPr>
          <p:cNvPr id="5" name="Rectangle 2"/>
          <p:cNvSpPr txBox="1">
            <a:spLocks noChangeArrowheads="1"/>
          </p:cNvSpPr>
          <p:nvPr/>
        </p:nvSpPr>
        <p:spPr>
          <a:xfrm>
            <a:off x="810904" y="303238"/>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r>
              <a:rPr lang="fa-IR" smtClean="0">
                <a:cs typeface="B Titr" panose="00000700000000000000" pitchFamily="2" charset="-78"/>
              </a:rPr>
              <a:t>درهم سازي آدرس دهي باز</a:t>
            </a:r>
            <a:br>
              <a:rPr lang="fa-IR" smtClean="0">
                <a:cs typeface="B Titr" panose="00000700000000000000" pitchFamily="2" charset="-78"/>
              </a:rPr>
            </a:br>
            <a:r>
              <a:rPr lang="fa-IR" sz="3600" b="1" smtClean="0">
                <a:cs typeface="B Nazanin" pitchFamily="2" charset="-78"/>
              </a:rPr>
              <a:t>درهم‌سازي دامنه محدود</a:t>
            </a:r>
            <a:endParaRPr lang="fa-IR" sz="3600" dirty="0">
              <a:cs typeface="B Titr" panose="00000700000000000000" pitchFamily="2" charset="-78"/>
            </a:endParaRPr>
          </a:p>
        </p:txBody>
      </p:sp>
    </p:spTree>
    <p:extLst>
      <p:ext uri="{BB962C8B-B14F-4D97-AF65-F5344CB8AC3E}">
        <p14:creationId xmlns:p14="http://schemas.microsoft.com/office/powerpoint/2010/main" val="125968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4294967295"/>
          </p:nvPr>
        </p:nvSpPr>
        <p:spPr>
          <a:xfrm>
            <a:off x="206990" y="1478508"/>
            <a:ext cx="11723427" cy="5105400"/>
          </a:xfrm>
        </p:spPr>
        <p:txBody>
          <a:bodyPr>
            <a:normAutofit/>
          </a:bodyPr>
          <a:lstStyle/>
          <a:p>
            <a:pPr algn="r" rtl="1" eaLnBrk="1"/>
            <a:r>
              <a:rPr lang="pl-PL" sz="2400" dirty="0">
                <a:cs typeface="B Nazanin" panose="00000400000000000000" pitchFamily="2" charset="-78"/>
              </a:rPr>
              <a:t> </a:t>
            </a:r>
            <a:r>
              <a:rPr lang="fa-IR" sz="2400" dirty="0">
                <a:cs typeface="B Nazanin" panose="00000400000000000000" pitchFamily="2" charset="-78"/>
              </a:rPr>
              <a:t>شماره دنباله آدرس ها، كه نشان دهنده ی چندمين آدرس توليدي است، را نيز در مبناي </a:t>
            </a:r>
            <a:r>
              <a:rPr lang="pl-PL" sz="2400" dirty="0">
                <a:cs typeface="B Nazanin" panose="00000400000000000000" pitchFamily="2" charset="-78"/>
              </a:rPr>
              <a:t>p</a:t>
            </a:r>
            <a:r>
              <a:rPr lang="fa-IR" sz="2400" dirty="0">
                <a:cs typeface="B Nazanin" panose="00000400000000000000" pitchFamily="2" charset="-78"/>
              </a:rPr>
              <a:t> نمايش داده و چندجمله اي </a:t>
            </a:r>
            <a:r>
              <a:rPr lang="pl-PL" sz="2400" i="1" dirty="0">
                <a:cs typeface="B Nazanin" panose="00000400000000000000" pitchFamily="2" charset="-78"/>
              </a:rPr>
              <a:t>f</a:t>
            </a:r>
            <a:r>
              <a:rPr lang="pl-PL" sz="2400" i="1" baseline="-25000" dirty="0">
                <a:cs typeface="B Nazanin" panose="00000400000000000000" pitchFamily="2" charset="-78"/>
              </a:rPr>
              <a:t>i</a:t>
            </a:r>
            <a:r>
              <a:rPr lang="pl-PL" sz="2400" i="1" dirty="0">
                <a:cs typeface="B Nazanin" panose="00000400000000000000" pitchFamily="2" charset="-78"/>
              </a:rPr>
              <a:t>(x)</a:t>
            </a:r>
            <a:r>
              <a:rPr lang="fa-IR" sz="2400" dirty="0">
                <a:cs typeface="B Nazanin" panose="00000400000000000000" pitchFamily="2" charset="-78"/>
              </a:rPr>
              <a:t> در فضاي </a:t>
            </a:r>
            <a:r>
              <a:rPr lang="pl-PL" sz="2400" dirty="0">
                <a:cs typeface="B Nazanin" panose="00000400000000000000" pitchFamily="2" charset="-78"/>
              </a:rPr>
              <a:t>GF(p</a:t>
            </a:r>
            <a:r>
              <a:rPr lang="pl-PL" sz="2400" baseline="30000" dirty="0">
                <a:cs typeface="B Nazanin" panose="00000400000000000000" pitchFamily="2" charset="-78"/>
              </a:rPr>
              <a:t>n</a:t>
            </a:r>
            <a:r>
              <a:rPr lang="pl-PL" sz="2400" dirty="0">
                <a:cs typeface="B Nazanin" panose="00000400000000000000" pitchFamily="2" charset="-78"/>
              </a:rPr>
              <a:t>)</a:t>
            </a:r>
            <a:r>
              <a:rPr lang="fa-IR" sz="2400" dirty="0">
                <a:cs typeface="B Nazanin" panose="00000400000000000000" pitchFamily="2" charset="-78"/>
              </a:rPr>
              <a:t> توليد مي شود.</a:t>
            </a:r>
            <a:endParaRPr lang="en-US" sz="2400" dirty="0">
              <a:cs typeface="B Nazanin" panose="00000400000000000000" pitchFamily="2" charset="-78"/>
            </a:endParaRPr>
          </a:p>
          <a:p>
            <a:pPr rtl="1" eaLnBrk="1">
              <a:buFont typeface="Wingdings" panose="05000000000000000000" pitchFamily="2" charset="2"/>
              <a:buNone/>
            </a:pPr>
            <a:r>
              <a:rPr lang="pl-PL" sz="2400" dirty="0">
                <a:cs typeface="B Nazanin" panose="00000400000000000000" pitchFamily="2" charset="-78"/>
              </a:rPr>
              <a:t>i= ( i</a:t>
            </a:r>
            <a:r>
              <a:rPr lang="pl-PL" sz="2400" baseline="-25000" dirty="0">
                <a:cs typeface="B Nazanin" panose="00000400000000000000" pitchFamily="2" charset="-78"/>
              </a:rPr>
              <a:t>n-1</a:t>
            </a:r>
            <a:r>
              <a:rPr lang="pl-PL" sz="2400" dirty="0">
                <a:cs typeface="B Nazanin" panose="00000400000000000000" pitchFamily="2" charset="-78"/>
              </a:rPr>
              <a:t>, i</a:t>
            </a:r>
            <a:r>
              <a:rPr lang="pl-PL" sz="2400" baseline="-25000" dirty="0">
                <a:cs typeface="B Nazanin" panose="00000400000000000000" pitchFamily="2" charset="-78"/>
              </a:rPr>
              <a:t>n-2</a:t>
            </a:r>
            <a:r>
              <a:rPr lang="pl-PL" sz="2400" dirty="0">
                <a:cs typeface="B Nazanin" panose="00000400000000000000" pitchFamily="2" charset="-78"/>
              </a:rPr>
              <a:t>,..., i</a:t>
            </a:r>
            <a:r>
              <a:rPr lang="pl-PL" sz="2400" baseline="-25000" dirty="0">
                <a:cs typeface="B Nazanin" panose="00000400000000000000" pitchFamily="2" charset="-78"/>
              </a:rPr>
              <a:t>0</a:t>
            </a:r>
            <a:r>
              <a:rPr lang="pl-PL" sz="2400" dirty="0">
                <a:cs typeface="B Nazanin" panose="00000400000000000000" pitchFamily="2" charset="-78"/>
              </a:rPr>
              <a:t>)</a:t>
            </a:r>
            <a:r>
              <a:rPr lang="pl-PL" sz="2400" baseline="-25000" dirty="0">
                <a:cs typeface="B Nazanin" panose="00000400000000000000" pitchFamily="2" charset="-78"/>
              </a:rPr>
              <a:t>P</a:t>
            </a:r>
            <a:endParaRPr lang="en-US" sz="2400" dirty="0">
              <a:cs typeface="B Nazanin" panose="00000400000000000000" pitchFamily="2" charset="-78"/>
            </a:endParaRPr>
          </a:p>
          <a:p>
            <a:pPr rtl="1" eaLnBrk="1">
              <a:buFont typeface="Wingdings" panose="05000000000000000000" pitchFamily="2" charset="2"/>
              <a:buNone/>
            </a:pPr>
            <a:r>
              <a:rPr lang="pl-PL" sz="2400" dirty="0">
                <a:cs typeface="B Nazanin" panose="00000400000000000000" pitchFamily="2" charset="-78"/>
              </a:rPr>
              <a:t>f</a:t>
            </a:r>
            <a:r>
              <a:rPr lang="pl-PL" sz="2400" baseline="-25000" dirty="0">
                <a:cs typeface="B Nazanin" panose="00000400000000000000" pitchFamily="2" charset="-78"/>
              </a:rPr>
              <a:t>i</a:t>
            </a:r>
            <a:r>
              <a:rPr lang="pl-PL" sz="2400" dirty="0">
                <a:cs typeface="B Nazanin" panose="00000400000000000000" pitchFamily="2" charset="-78"/>
              </a:rPr>
              <a:t> (X)= i</a:t>
            </a:r>
            <a:r>
              <a:rPr lang="pl-PL" sz="2400" baseline="-25000" dirty="0">
                <a:cs typeface="B Nazanin" panose="00000400000000000000" pitchFamily="2" charset="-78"/>
              </a:rPr>
              <a:t>n-1</a:t>
            </a:r>
            <a:r>
              <a:rPr lang="pl-PL" sz="2400" dirty="0">
                <a:cs typeface="B Nazanin" panose="00000400000000000000" pitchFamily="2" charset="-78"/>
              </a:rPr>
              <a:t>X</a:t>
            </a:r>
            <a:r>
              <a:rPr lang="pl-PL" sz="2400" baseline="30000" dirty="0">
                <a:cs typeface="B Nazanin" panose="00000400000000000000" pitchFamily="2" charset="-78"/>
              </a:rPr>
              <a:t>n-1</a:t>
            </a:r>
            <a:r>
              <a:rPr lang="pl-PL" sz="2400" dirty="0">
                <a:cs typeface="B Nazanin" panose="00000400000000000000" pitchFamily="2" charset="-78"/>
              </a:rPr>
              <a:t> + i</a:t>
            </a:r>
            <a:r>
              <a:rPr lang="pl-PL" sz="2400" baseline="-25000" dirty="0">
                <a:cs typeface="B Nazanin" panose="00000400000000000000" pitchFamily="2" charset="-78"/>
              </a:rPr>
              <a:t>n-2</a:t>
            </a:r>
            <a:r>
              <a:rPr lang="pl-PL" sz="2400" dirty="0">
                <a:cs typeface="B Nazanin" panose="00000400000000000000" pitchFamily="2" charset="-78"/>
              </a:rPr>
              <a:t>X</a:t>
            </a:r>
            <a:r>
              <a:rPr lang="pl-PL" sz="2400" baseline="30000" dirty="0">
                <a:cs typeface="B Nazanin" panose="00000400000000000000" pitchFamily="2" charset="-78"/>
              </a:rPr>
              <a:t>n-2</a:t>
            </a:r>
            <a:r>
              <a:rPr lang="pl-PL" sz="2400" dirty="0">
                <a:cs typeface="B Nazanin" panose="00000400000000000000" pitchFamily="2" charset="-78"/>
              </a:rPr>
              <a:t> + … + i</a:t>
            </a:r>
            <a:r>
              <a:rPr lang="pl-PL" sz="2400" baseline="-25000" dirty="0">
                <a:cs typeface="B Nazanin" panose="00000400000000000000" pitchFamily="2" charset="-78"/>
              </a:rPr>
              <a:t>0</a:t>
            </a:r>
            <a:r>
              <a:rPr lang="pl-PL" sz="2400" dirty="0">
                <a:cs typeface="B Nazanin" panose="00000400000000000000" pitchFamily="2" charset="-78"/>
              </a:rPr>
              <a:t>                          </a:t>
            </a:r>
            <a:endParaRPr lang="en-US" sz="2400" dirty="0">
              <a:cs typeface="B Nazanin" panose="00000400000000000000" pitchFamily="2" charset="-78"/>
            </a:endParaRPr>
          </a:p>
          <a:p>
            <a:pPr algn="r" rtl="1" eaLnBrk="1"/>
            <a:r>
              <a:rPr lang="fa-IR" sz="2400" dirty="0">
                <a:cs typeface="B Nazanin" panose="00000400000000000000" pitchFamily="2" charset="-78"/>
              </a:rPr>
              <a:t>حال بر اساس قوانين حاکم بر </a:t>
            </a:r>
            <a:r>
              <a:rPr lang="pl-PL" sz="2400" dirty="0">
                <a:cs typeface="B Nazanin" panose="00000400000000000000" pitchFamily="2" charset="-78"/>
              </a:rPr>
              <a:t>GF(p</a:t>
            </a:r>
            <a:r>
              <a:rPr lang="pl-PL" sz="2400" baseline="30000" dirty="0">
                <a:cs typeface="B Nazanin" panose="00000400000000000000" pitchFamily="2" charset="-78"/>
              </a:rPr>
              <a:t>n</a:t>
            </a:r>
            <a:r>
              <a:rPr lang="pl-PL" sz="2400" dirty="0">
                <a:cs typeface="B Nazanin" panose="00000400000000000000" pitchFamily="2" charset="-78"/>
              </a:rPr>
              <a:t>)</a:t>
            </a:r>
            <a:r>
              <a:rPr lang="fa-IR" sz="2400" dirty="0">
                <a:cs typeface="B Nazanin" panose="00000400000000000000" pitchFamily="2" charset="-78"/>
              </a:rPr>
              <a:t> و با در نظر گرفتن </a:t>
            </a:r>
            <a:r>
              <a:rPr lang="pl-PL" sz="2400" i="1" dirty="0">
                <a:cs typeface="B Nazanin" panose="00000400000000000000" pitchFamily="2" charset="-78"/>
              </a:rPr>
              <a:t>f</a:t>
            </a:r>
            <a:r>
              <a:rPr lang="pl-PL" sz="2400" i="1" baseline="-25000" dirty="0">
                <a:cs typeface="B Nazanin" panose="00000400000000000000" pitchFamily="2" charset="-78"/>
              </a:rPr>
              <a:t>λ</a:t>
            </a:r>
            <a:r>
              <a:rPr lang="pl-PL" sz="2400" i="1" dirty="0">
                <a:cs typeface="B Nazanin" panose="00000400000000000000" pitchFamily="2" charset="-78"/>
              </a:rPr>
              <a:t>(X)</a:t>
            </a:r>
            <a:r>
              <a:rPr lang="fa-IR" sz="2400" dirty="0">
                <a:cs typeface="B Nazanin" panose="00000400000000000000" pitchFamily="2" charset="-78"/>
              </a:rPr>
              <a:t> به عنوان چند جمله اي ثابت در فضاي </a:t>
            </a:r>
            <a:r>
              <a:rPr lang="pl-PL" sz="2400" i="1" dirty="0">
                <a:cs typeface="B Nazanin" panose="00000400000000000000" pitchFamily="2" charset="-78"/>
              </a:rPr>
              <a:t>GF(p</a:t>
            </a:r>
            <a:r>
              <a:rPr lang="pl-PL" sz="2400" i="1" baseline="30000" dirty="0">
                <a:cs typeface="B Nazanin" panose="00000400000000000000" pitchFamily="2" charset="-78"/>
              </a:rPr>
              <a:t>n</a:t>
            </a:r>
            <a:r>
              <a:rPr lang="pl-PL" sz="2400" i="1" dirty="0">
                <a:cs typeface="B Nazanin" panose="00000400000000000000" pitchFamily="2" charset="-78"/>
              </a:rPr>
              <a:t>)</a:t>
            </a:r>
            <a:r>
              <a:rPr lang="fa-IR" sz="2400" dirty="0">
                <a:cs typeface="B Nazanin" panose="00000400000000000000" pitchFamily="2" charset="-78"/>
              </a:rPr>
              <a:t>رابطه زير نشان دهنده تابع در هم ساز جديد است.</a:t>
            </a:r>
            <a:endParaRPr lang="en-US" sz="2400" dirty="0">
              <a:cs typeface="B Nazanin" panose="00000400000000000000" pitchFamily="2" charset="-78"/>
            </a:endParaRPr>
          </a:p>
          <a:p>
            <a:pPr rtl="1" eaLnBrk="1">
              <a:buFont typeface="Wingdings" panose="05000000000000000000" pitchFamily="2" charset="2"/>
              <a:buNone/>
            </a:pPr>
            <a:r>
              <a:rPr lang="pl-PL" sz="2400" dirty="0">
                <a:cs typeface="B Nazanin" panose="00000400000000000000" pitchFamily="2" charset="-78"/>
              </a:rPr>
              <a:t>H</a:t>
            </a:r>
            <a:r>
              <a:rPr lang="pl-PL" sz="2400" baseline="-25000" dirty="0">
                <a:cs typeface="B Nazanin" panose="00000400000000000000" pitchFamily="2" charset="-78"/>
              </a:rPr>
              <a:t>f</a:t>
            </a:r>
            <a:r>
              <a:rPr lang="pl-PL" sz="2400" dirty="0">
                <a:cs typeface="B Nazanin" panose="00000400000000000000" pitchFamily="2" charset="-78"/>
              </a:rPr>
              <a:t>(k,i) = (g</a:t>
            </a:r>
            <a:r>
              <a:rPr lang="pl-PL" sz="2400" baseline="-25000" dirty="0">
                <a:cs typeface="B Nazanin" panose="00000400000000000000" pitchFamily="2" charset="-78"/>
              </a:rPr>
              <a:t>k</a:t>
            </a:r>
            <a:r>
              <a:rPr lang="pl-PL" sz="2400" dirty="0">
                <a:cs typeface="B Nazanin" panose="00000400000000000000" pitchFamily="2" charset="-78"/>
              </a:rPr>
              <a:t>(X) + f</a:t>
            </a:r>
            <a:r>
              <a:rPr lang="pl-PL" sz="2400" baseline="-25000" dirty="0">
                <a:cs typeface="B Nazanin" panose="00000400000000000000" pitchFamily="2" charset="-78"/>
              </a:rPr>
              <a:t>λ</a:t>
            </a:r>
            <a:r>
              <a:rPr lang="pl-PL" sz="2400" dirty="0">
                <a:cs typeface="B Nazanin" panose="00000400000000000000" pitchFamily="2" charset="-78"/>
              </a:rPr>
              <a:t>(X) f</a:t>
            </a:r>
            <a:r>
              <a:rPr lang="pl-PL" sz="2400" baseline="-25000" dirty="0">
                <a:cs typeface="B Nazanin" panose="00000400000000000000" pitchFamily="2" charset="-78"/>
              </a:rPr>
              <a:t>i</a:t>
            </a:r>
            <a:r>
              <a:rPr lang="pl-PL" sz="2400" dirty="0">
                <a:cs typeface="B Nazanin" panose="00000400000000000000" pitchFamily="2" charset="-78"/>
              </a:rPr>
              <a:t>(X) h</a:t>
            </a:r>
            <a:r>
              <a:rPr lang="pl-PL" sz="2400" baseline="-25000" dirty="0">
                <a:cs typeface="B Nazanin" panose="00000400000000000000" pitchFamily="2" charset="-78"/>
              </a:rPr>
              <a:t>k</a:t>
            </a:r>
            <a:r>
              <a:rPr lang="pl-PL" sz="2400" dirty="0">
                <a:cs typeface="B Nazanin" panose="00000400000000000000" pitchFamily="2" charset="-78"/>
              </a:rPr>
              <a:t>(X)) mod t(x)                          </a:t>
            </a:r>
            <a:endParaRPr lang="en-US" sz="2400" dirty="0">
              <a:cs typeface="B Nazanin" panose="00000400000000000000" pitchFamily="2" charset="-78"/>
            </a:endParaRPr>
          </a:p>
          <a:p>
            <a:pPr algn="r" rtl="1" eaLnBrk="1" hangingPunct="1"/>
            <a:r>
              <a:rPr lang="en-US" sz="2400" i="1" dirty="0">
                <a:cs typeface="B Nazanin" panose="00000400000000000000" pitchFamily="2" charset="-78"/>
              </a:rPr>
              <a:t> </a:t>
            </a:r>
            <a:r>
              <a:rPr lang="en-US" sz="2400" i="1" dirty="0" err="1">
                <a:cs typeface="B Nazanin" panose="00000400000000000000" pitchFamily="2" charset="-78"/>
              </a:rPr>
              <a:t>H</a:t>
            </a:r>
            <a:r>
              <a:rPr lang="en-US" sz="2400" i="1" baseline="-25000" dirty="0" err="1">
                <a:cs typeface="B Nazanin" panose="00000400000000000000" pitchFamily="2" charset="-78"/>
              </a:rPr>
              <a:t>f</a:t>
            </a:r>
            <a:r>
              <a:rPr lang="en-US" sz="2400" i="1" dirty="0">
                <a:cs typeface="B Nazanin" panose="00000400000000000000" pitchFamily="2" charset="-78"/>
              </a:rPr>
              <a:t>(</a:t>
            </a:r>
            <a:r>
              <a:rPr lang="en-US" sz="2400" i="1" dirty="0" err="1">
                <a:cs typeface="B Nazanin" panose="00000400000000000000" pitchFamily="2" charset="-78"/>
              </a:rPr>
              <a:t>k,i</a:t>
            </a:r>
            <a:r>
              <a:rPr lang="en-US" sz="2400" i="1" dirty="0">
                <a:cs typeface="B Nazanin" panose="00000400000000000000" pitchFamily="2" charset="-78"/>
              </a:rPr>
              <a:t>)</a:t>
            </a:r>
            <a:r>
              <a:rPr lang="ar-SA" sz="2400" dirty="0">
                <a:cs typeface="B Nazanin" panose="00000400000000000000" pitchFamily="2" charset="-78"/>
              </a:rPr>
              <a:t>چندجمله اي از فضاي </a:t>
            </a:r>
            <a:r>
              <a:rPr lang="en-US" sz="2400" i="1" dirty="0">
                <a:cs typeface="B Nazanin" panose="00000400000000000000" pitchFamily="2" charset="-78"/>
              </a:rPr>
              <a:t>GF(</a:t>
            </a:r>
            <a:r>
              <a:rPr lang="en-US" sz="2400" i="1" dirty="0" err="1">
                <a:cs typeface="B Nazanin" panose="00000400000000000000" pitchFamily="2" charset="-78"/>
              </a:rPr>
              <a:t>p</a:t>
            </a:r>
            <a:r>
              <a:rPr lang="en-US" sz="2400" i="1" baseline="30000" dirty="0" err="1">
                <a:cs typeface="B Nazanin" panose="00000400000000000000" pitchFamily="2" charset="-78"/>
              </a:rPr>
              <a:t>n</a:t>
            </a:r>
            <a:r>
              <a:rPr lang="en-US" sz="2400" i="1" dirty="0">
                <a:cs typeface="B Nazanin" panose="00000400000000000000" pitchFamily="2" charset="-78"/>
              </a:rPr>
              <a:t>)</a:t>
            </a:r>
            <a:r>
              <a:rPr lang="ar-SA" sz="2400" dirty="0">
                <a:cs typeface="B Nazanin" panose="00000400000000000000" pitchFamily="2" charset="-78"/>
              </a:rPr>
              <a:t> مي باشد که ضرايب آن نشان</a:t>
            </a:r>
            <a:r>
              <a:rPr lang="fa-IR" sz="2400" dirty="0">
                <a:cs typeface="B Nazanin" panose="00000400000000000000" pitchFamily="2" charset="-78"/>
              </a:rPr>
              <a:t> </a:t>
            </a:r>
            <a:r>
              <a:rPr lang="ar-SA" sz="2400" dirty="0">
                <a:cs typeface="B Nazanin" panose="00000400000000000000" pitchFamily="2" charset="-78"/>
              </a:rPr>
              <a:t>دهنده عددي است در مبناي </a:t>
            </a:r>
            <a:r>
              <a:rPr lang="en-US" sz="2400" i="1" dirty="0">
                <a:cs typeface="B Nazanin" panose="00000400000000000000" pitchFamily="2" charset="-78"/>
              </a:rPr>
              <a:t>p</a:t>
            </a:r>
            <a:r>
              <a:rPr lang="ar-SA" sz="2400" dirty="0">
                <a:cs typeface="B Nazanin" panose="00000400000000000000" pitchFamily="2" charset="-78"/>
              </a:rPr>
              <a:t> که همان آدرس توليد شده تابع </a:t>
            </a:r>
            <a:r>
              <a:rPr lang="ar-SA" sz="2400" dirty="0" smtClean="0">
                <a:cs typeface="B Nazanin" panose="00000400000000000000" pitchFamily="2" charset="-78"/>
              </a:rPr>
              <a:t>درهم</a:t>
            </a:r>
            <a:r>
              <a:rPr lang="fa-IR" sz="2400" dirty="0" smtClean="0">
                <a:cs typeface="B Nazanin" panose="00000400000000000000" pitchFamily="2" charset="-78"/>
              </a:rPr>
              <a:t>‌</a:t>
            </a:r>
            <a:r>
              <a:rPr lang="ar-SA" sz="2400" dirty="0" smtClean="0">
                <a:cs typeface="B Nazanin" panose="00000400000000000000" pitchFamily="2" charset="-78"/>
              </a:rPr>
              <a:t>ساز </a:t>
            </a:r>
            <a:r>
              <a:rPr lang="ar-SA" sz="2400" dirty="0">
                <a:cs typeface="B Nazanin" panose="00000400000000000000" pitchFamily="2" charset="-78"/>
              </a:rPr>
              <a:t>است</a:t>
            </a:r>
            <a:r>
              <a:rPr lang="ar-SA" sz="2400" dirty="0" smtClean="0">
                <a:cs typeface="B Nazanin" panose="00000400000000000000" pitchFamily="2" charset="-78"/>
              </a:rPr>
              <a:t>.</a:t>
            </a:r>
            <a:endParaRPr lang="fa-IR" sz="2400" dirty="0" smtClean="0">
              <a:cs typeface="B Nazanin" panose="00000400000000000000" pitchFamily="2" charset="-78"/>
            </a:endParaRPr>
          </a:p>
          <a:p>
            <a:pPr algn="r" rtl="1" eaLnBrk="1" hangingPunct="1"/>
            <a:r>
              <a:rPr lang="en-US" sz="2400" dirty="0" smtClean="0">
                <a:cs typeface="B Nazanin" panose="00000400000000000000" pitchFamily="2" charset="-78"/>
              </a:rPr>
              <a:t>t(x)</a:t>
            </a:r>
            <a:r>
              <a:rPr lang="fa-IR" sz="2400" dirty="0" smtClean="0">
                <a:cs typeface="B Nazanin" panose="00000400000000000000" pitchFamily="2" charset="-78"/>
              </a:rPr>
              <a:t> چندجمله‌ای تجزیه ناپذیر در مبنای </a:t>
            </a:r>
            <a:r>
              <a:rPr lang="en-US" sz="2400" dirty="0" smtClean="0">
                <a:cs typeface="B Nazanin" panose="00000400000000000000" pitchFamily="2" charset="-78"/>
              </a:rPr>
              <a:t>p</a:t>
            </a:r>
            <a:r>
              <a:rPr lang="fa-IR" sz="2400" dirty="0" smtClean="0">
                <a:cs typeface="B Nazanin" panose="00000400000000000000" pitchFamily="2" charset="-78"/>
              </a:rPr>
              <a:t> مانند </a:t>
            </a:r>
            <a:endParaRPr lang="en-US" sz="2400" dirty="0">
              <a:cs typeface="B Nazanin" panose="00000400000000000000" pitchFamily="2" charset="-78"/>
            </a:endParaRPr>
          </a:p>
        </p:txBody>
      </p:sp>
      <p:sp>
        <p:nvSpPr>
          <p:cNvPr id="11268" name="Footer Placeholder 4"/>
          <p:cNvSpPr txBox="1">
            <a:spLocks/>
          </p:cNvSpPr>
          <p:nvPr/>
        </p:nvSpPr>
        <p:spPr bwMode="gray">
          <a:xfrm>
            <a:off x="8686800" y="152400"/>
            <a:ext cx="1981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000">
                <a:solidFill>
                  <a:schemeClr val="bg1"/>
                </a:solidFill>
                <a:latin typeface="Verdana" panose="020B0604030504040204" pitchFamily="34" charset="0"/>
              </a:rPr>
              <a:t>S. M. Vahidipour      UoK   </a:t>
            </a:r>
          </a:p>
        </p:txBody>
      </p:sp>
      <p:sp>
        <p:nvSpPr>
          <p:cNvPr id="5" name="Rectangle 2"/>
          <p:cNvSpPr txBox="1">
            <a:spLocks noChangeArrowheads="1"/>
          </p:cNvSpPr>
          <p:nvPr/>
        </p:nvSpPr>
        <p:spPr>
          <a:xfrm>
            <a:off x="810904" y="303238"/>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r>
              <a:rPr lang="fa-IR" smtClean="0">
                <a:cs typeface="B Titr" panose="00000700000000000000" pitchFamily="2" charset="-78"/>
              </a:rPr>
              <a:t>درهم سازي آدرس دهي باز</a:t>
            </a:r>
            <a:br>
              <a:rPr lang="fa-IR" smtClean="0">
                <a:cs typeface="B Titr" panose="00000700000000000000" pitchFamily="2" charset="-78"/>
              </a:rPr>
            </a:br>
            <a:r>
              <a:rPr lang="fa-IR" sz="3600" b="1" smtClean="0">
                <a:cs typeface="B Nazanin" pitchFamily="2" charset="-78"/>
              </a:rPr>
              <a:t>درهم‌سازي دامنه محدود</a:t>
            </a:r>
            <a:endParaRPr lang="fa-IR" sz="3600" dirty="0">
              <a:cs typeface="B Titr" panose="00000700000000000000" pitchFamily="2" charset="-78"/>
            </a:endParaRPr>
          </a:p>
        </p:txBody>
      </p:sp>
      <p:pic>
        <p:nvPicPr>
          <p:cNvPr id="6" name="Picture 7"/>
          <p:cNvPicPr>
            <a:picLocks noChangeAspect="1" noChangeArrowheads="1"/>
          </p:cNvPicPr>
          <p:nvPr/>
        </p:nvPicPr>
        <p:blipFill>
          <a:blip r:embed="rId2"/>
          <a:srcRect/>
          <a:stretch>
            <a:fillRect/>
          </a:stretch>
        </p:blipFill>
        <p:spPr bwMode="auto">
          <a:xfrm>
            <a:off x="810904" y="5086065"/>
            <a:ext cx="5110163" cy="1295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82362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linds(horizont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23833" y="1912807"/>
            <a:ext cx="9176471" cy="2677656"/>
          </a:xfrm>
          <a:prstGeom prst="rect">
            <a:avLst/>
          </a:prstGeom>
          <a:noFill/>
        </p:spPr>
        <p:txBody>
          <a:bodyPr wrap="square" rtlCol="1">
            <a:spAutoFit/>
          </a:bodyPr>
          <a:lstStyle/>
          <a:p>
            <a:pPr marL="342900" indent="-342900" algn="r" rtl="1">
              <a:buFont typeface="Arial" panose="020B0604020202020204" pitchFamily="34" charset="0"/>
              <a:buChar char="•"/>
            </a:pPr>
            <a:r>
              <a:rPr lang="fa-IR" sz="2400" dirty="0">
                <a:cs typeface="B Nazanin" pitchFamily="2" charset="-78"/>
              </a:rPr>
              <a:t>گاهي </a:t>
            </a:r>
            <a:r>
              <a:rPr lang="fa-IR" sz="2400" dirty="0" smtClean="0">
                <a:cs typeface="B Nazanin" pitchFamily="2" charset="-78"/>
              </a:rPr>
              <a:t>ذخيره‌سازي </a:t>
            </a:r>
            <a:r>
              <a:rPr lang="fa-IR" sz="2400" dirty="0">
                <a:cs typeface="B Nazanin" pitchFamily="2" charset="-78"/>
              </a:rPr>
              <a:t>گروهي از ركوردها  در </a:t>
            </a:r>
            <a:r>
              <a:rPr lang="fa-IR" sz="2400" dirty="0" smtClean="0">
                <a:cs typeface="B Nazanin" pitchFamily="2" charset="-78"/>
              </a:rPr>
              <a:t>بلوك‌ها </a:t>
            </a:r>
            <a:r>
              <a:rPr lang="fa-IR" sz="2400" dirty="0">
                <a:cs typeface="B Nazanin" pitchFamily="2" charset="-78"/>
              </a:rPr>
              <a:t>بهتر از </a:t>
            </a:r>
            <a:r>
              <a:rPr lang="fa-IR" sz="2400" dirty="0" smtClean="0">
                <a:cs typeface="B Nazanin" pitchFamily="2" charset="-78"/>
              </a:rPr>
              <a:t>ذخيره‌سازي </a:t>
            </a:r>
            <a:r>
              <a:rPr lang="fa-IR" sz="2400" dirty="0">
                <a:cs typeface="B Nazanin" pitchFamily="2" charset="-78"/>
              </a:rPr>
              <a:t>تك تك آنها است.</a:t>
            </a:r>
          </a:p>
          <a:p>
            <a:pPr marL="342900" indent="-342900" algn="r" rtl="1">
              <a:buFont typeface="Arial" panose="020B0604020202020204" pitchFamily="34" charset="0"/>
              <a:buChar char="•"/>
            </a:pPr>
            <a:r>
              <a:rPr lang="fa-IR" sz="2400" dirty="0">
                <a:cs typeface="B Nazanin" pitchFamily="2" charset="-78"/>
              </a:rPr>
              <a:t>در واقع چند ركورد از آدرس مشترك دارند.</a:t>
            </a:r>
          </a:p>
          <a:p>
            <a:pPr marL="342900" indent="-342900" algn="r" rtl="1">
              <a:buFont typeface="Arial" panose="020B0604020202020204" pitchFamily="34" charset="0"/>
              <a:buChar char="•"/>
            </a:pPr>
            <a:endParaRPr lang="fa-IR" sz="2400" dirty="0">
              <a:cs typeface="B Nazanin" pitchFamily="2" charset="-78"/>
            </a:endParaRPr>
          </a:p>
          <a:p>
            <a:pPr marL="342900" indent="-342900" algn="r" rtl="1">
              <a:buFont typeface="Arial" panose="020B0604020202020204" pitchFamily="34" charset="0"/>
              <a:buChar char="•"/>
            </a:pPr>
            <a:r>
              <a:rPr lang="fa-IR" sz="2400" dirty="0">
                <a:cs typeface="B Nazanin" pitchFamily="2" charset="-78"/>
              </a:rPr>
              <a:t>براي جستو يك ركورد كل باكت در حافظه قرار </a:t>
            </a:r>
            <a:r>
              <a:rPr lang="fa-IR" sz="2400" dirty="0" smtClean="0">
                <a:cs typeface="B Nazanin" pitchFamily="2" charset="-78"/>
              </a:rPr>
              <a:t>مي‌گيرد </a:t>
            </a:r>
            <a:r>
              <a:rPr lang="fa-IR" sz="2400" dirty="0">
                <a:cs typeface="B Nazanin" pitchFamily="2" charset="-78"/>
              </a:rPr>
              <a:t>و </a:t>
            </a:r>
            <a:r>
              <a:rPr lang="fa-IR" sz="2400" dirty="0" smtClean="0">
                <a:cs typeface="B Nazanin" pitchFamily="2" charset="-78"/>
              </a:rPr>
              <a:t>ركوردهاي </a:t>
            </a:r>
            <a:r>
              <a:rPr lang="fa-IR" sz="2400" dirty="0">
                <a:cs typeface="B Nazanin" pitchFamily="2" charset="-78"/>
              </a:rPr>
              <a:t>موجود در باكت </a:t>
            </a:r>
            <a:r>
              <a:rPr lang="fa-IR" sz="2400" dirty="0" smtClean="0">
                <a:cs typeface="B Nazanin" pitchFamily="2" charset="-78"/>
              </a:rPr>
              <a:t>جستجو  مي‌شوند</a:t>
            </a:r>
            <a:r>
              <a:rPr lang="fa-IR" sz="2400" dirty="0">
                <a:cs typeface="B Nazanin" pitchFamily="2" charset="-78"/>
              </a:rPr>
              <a:t>.</a:t>
            </a:r>
          </a:p>
          <a:p>
            <a:pPr marL="342900" indent="-342900" algn="r" rtl="1">
              <a:buFont typeface="Arial" panose="020B0604020202020204" pitchFamily="34" charset="0"/>
              <a:buChar char="•"/>
            </a:pPr>
            <a:endParaRPr lang="fa-IR" sz="2400" dirty="0">
              <a:cs typeface="B Nazanin" pitchFamily="2" charset="-78"/>
            </a:endParaRPr>
          </a:p>
          <a:p>
            <a:pPr marL="342900" indent="-342900" algn="r" rtl="1">
              <a:buFont typeface="Arial" panose="020B0604020202020204" pitchFamily="34" charset="0"/>
              <a:buChar char="•"/>
            </a:pPr>
            <a:r>
              <a:rPr lang="fa-IR" sz="2400" dirty="0">
                <a:cs typeface="B Nazanin" pitchFamily="2" charset="-78"/>
              </a:rPr>
              <a:t>حالت سرريز در باكت وجود دارد اما احتمال وقوع آن بسيار كمتر است. </a:t>
            </a:r>
          </a:p>
        </p:txBody>
      </p:sp>
      <p:sp>
        <p:nvSpPr>
          <p:cNvPr id="5" name="Rectangle 2"/>
          <p:cNvSpPr>
            <a:spLocks noGrp="1" noChangeArrowheads="1"/>
          </p:cNvSpPr>
          <p:nvPr>
            <p:ph type="title"/>
          </p:nvPr>
        </p:nvSpPr>
        <p:spPr>
          <a:xfrm>
            <a:off x="810904" y="303238"/>
            <a:ext cx="10515600" cy="1325563"/>
          </a:xfrm>
        </p:spPr>
        <p:txBody>
          <a:bodyPr>
            <a:normAutofit/>
          </a:bodyPr>
          <a:lstStyle/>
          <a:p>
            <a:pPr algn="ctr" rtl="1"/>
            <a:r>
              <a:rPr lang="fa-IR" dirty="0" smtClean="0">
                <a:cs typeface="B Titr" panose="00000700000000000000" pitchFamily="2" charset="-78"/>
              </a:rPr>
              <a:t>ذخيره‌كردن </a:t>
            </a:r>
            <a:r>
              <a:rPr lang="fa-IR" dirty="0">
                <a:cs typeface="B Titr" panose="00000700000000000000" pitchFamily="2" charset="-78"/>
              </a:rPr>
              <a:t>بيشتر از يك ركورد در يك آدرس</a:t>
            </a:r>
            <a:r>
              <a:rPr lang="fa-IR" dirty="0" smtClean="0">
                <a:cs typeface="B Titr" panose="00000700000000000000" pitchFamily="2" charset="-78"/>
              </a:rPr>
              <a:t>:</a:t>
            </a:r>
            <a:br>
              <a:rPr lang="fa-IR" dirty="0" smtClean="0">
                <a:cs typeface="B Titr" panose="00000700000000000000" pitchFamily="2" charset="-78"/>
              </a:rPr>
            </a:br>
            <a:r>
              <a:rPr lang="fa-IR" dirty="0" smtClean="0">
                <a:cs typeface="B Titr" panose="00000700000000000000" pitchFamily="2" charset="-78"/>
              </a:rPr>
              <a:t>باكت </a:t>
            </a:r>
            <a:r>
              <a:rPr lang="fa-IR" dirty="0">
                <a:cs typeface="B Titr" panose="00000700000000000000" pitchFamily="2" charset="-78"/>
              </a:rPr>
              <a:t>ها</a:t>
            </a:r>
          </a:p>
        </p:txBody>
      </p:sp>
    </p:spTree>
    <p:extLst>
      <p:ext uri="{BB962C8B-B14F-4D97-AF65-F5344CB8AC3E}">
        <p14:creationId xmlns:p14="http://schemas.microsoft.com/office/powerpoint/2010/main" val="386272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67439" y="2143116"/>
            <a:ext cx="184731" cy="369332"/>
          </a:xfrm>
          <a:prstGeom prst="rect">
            <a:avLst/>
          </a:prstGeom>
          <a:noFill/>
        </p:spPr>
        <p:txBody>
          <a:bodyPr wrap="none" rtlCol="1">
            <a:spAutoFit/>
          </a:bodyPr>
          <a:lstStyle/>
          <a:p>
            <a:endParaRPr lang="fa-IR" dirty="0"/>
          </a:p>
        </p:txBody>
      </p:sp>
      <p:sp>
        <p:nvSpPr>
          <p:cNvPr id="6" name="TextBox 5"/>
          <p:cNvSpPr txBox="1"/>
          <p:nvPr/>
        </p:nvSpPr>
        <p:spPr>
          <a:xfrm>
            <a:off x="1809995" y="1481396"/>
            <a:ext cx="9149157" cy="1815882"/>
          </a:xfrm>
          <a:prstGeom prst="rect">
            <a:avLst/>
          </a:prstGeom>
          <a:noFill/>
        </p:spPr>
        <p:txBody>
          <a:bodyPr wrap="square" rtlCol="0">
            <a:spAutoFit/>
          </a:bodyPr>
          <a:lstStyle/>
          <a:p>
            <a:pPr algn="r" rtl="1"/>
            <a:r>
              <a:rPr lang="fa-IR" sz="2800" dirty="0">
                <a:cs typeface="B Nazanin" pitchFamily="2" charset="-78"/>
              </a:rPr>
              <a:t>حذف فایل پیچیده تر از اضافه کردن آن است،زیرا:</a:t>
            </a:r>
          </a:p>
          <a:p>
            <a:pPr algn="r" rtl="1"/>
            <a:endParaRPr lang="fa-IR" sz="2800" dirty="0">
              <a:cs typeface="B Nazanin" pitchFamily="2" charset="-78"/>
            </a:endParaRPr>
          </a:p>
          <a:p>
            <a:pPr algn="r" rtl="1">
              <a:buFont typeface="Wingdings" pitchFamily="2" charset="2"/>
              <a:buChar char="Ø"/>
            </a:pPr>
            <a:r>
              <a:rPr lang="fa-IR" sz="2800" dirty="0">
                <a:cs typeface="B Nazanin" pitchFamily="2" charset="-78"/>
              </a:rPr>
              <a:t>محل رکورد حذف شده نباید مانع جستجو های بعدی شود.</a:t>
            </a:r>
          </a:p>
          <a:p>
            <a:pPr algn="r" rtl="1">
              <a:buFont typeface="Wingdings" pitchFamily="2" charset="2"/>
              <a:buChar char="Ø"/>
            </a:pPr>
            <a:r>
              <a:rPr lang="fa-IR" sz="2800" dirty="0">
                <a:cs typeface="B Nazanin" pitchFamily="2" charset="-78"/>
              </a:rPr>
              <a:t>امکان استفاده از فضای آزاد شده باید وجود داشته باشد.</a:t>
            </a:r>
          </a:p>
        </p:txBody>
      </p:sp>
      <p:sp>
        <p:nvSpPr>
          <p:cNvPr id="7" name="TextBox 6"/>
          <p:cNvSpPr txBox="1"/>
          <p:nvPr/>
        </p:nvSpPr>
        <p:spPr>
          <a:xfrm>
            <a:off x="9680750" y="3286124"/>
            <a:ext cx="1008609" cy="523220"/>
          </a:xfrm>
          <a:prstGeom prst="rect">
            <a:avLst/>
          </a:prstGeom>
          <a:noFill/>
        </p:spPr>
        <p:txBody>
          <a:bodyPr wrap="none" rtlCol="0">
            <a:spAutoFit/>
          </a:bodyPr>
          <a:lstStyle/>
          <a:p>
            <a:r>
              <a:rPr lang="fa-IR" sz="2800" dirty="0">
                <a:solidFill>
                  <a:srgbClr val="FF0000"/>
                </a:solidFill>
                <a:cs typeface="B Nazanin" pitchFamily="2" charset="-78"/>
              </a:rPr>
              <a:t>راه حل:</a:t>
            </a:r>
            <a:endParaRPr lang="en-US" sz="2800" dirty="0">
              <a:solidFill>
                <a:srgbClr val="FF0000"/>
              </a:solidFill>
              <a:cs typeface="B Nazanin" pitchFamily="2" charset="-78"/>
            </a:endParaRPr>
          </a:p>
        </p:txBody>
      </p:sp>
      <p:sp>
        <p:nvSpPr>
          <p:cNvPr id="8" name="TextBox 7"/>
          <p:cNvSpPr txBox="1"/>
          <p:nvPr/>
        </p:nvSpPr>
        <p:spPr>
          <a:xfrm>
            <a:off x="7018622" y="3255346"/>
            <a:ext cx="2749471" cy="584775"/>
          </a:xfrm>
          <a:prstGeom prst="rect">
            <a:avLst/>
          </a:prstGeom>
          <a:noFill/>
        </p:spPr>
        <p:txBody>
          <a:bodyPr wrap="none" rtlCol="0">
            <a:spAutoFit/>
          </a:bodyPr>
          <a:lstStyle/>
          <a:p>
            <a:r>
              <a:rPr lang="fa-IR" sz="3200" dirty="0">
                <a:solidFill>
                  <a:srgbClr val="FF0000"/>
                </a:solidFill>
                <a:cs typeface="B Nazanin" pitchFamily="2" charset="-78"/>
              </a:rPr>
              <a:t>استفاده از علائم ویژه</a:t>
            </a:r>
            <a:endParaRPr lang="en-US" sz="3200" dirty="0">
              <a:solidFill>
                <a:srgbClr val="FF0000"/>
              </a:solidFill>
              <a:cs typeface="B Nazanin" pitchFamily="2" charset="-78"/>
            </a:endParaRPr>
          </a:p>
        </p:txBody>
      </p:sp>
      <p:graphicFrame>
        <p:nvGraphicFramePr>
          <p:cNvPr id="9" name="Table 8"/>
          <p:cNvGraphicFramePr>
            <a:graphicFrameLocks noGrp="1"/>
          </p:cNvGraphicFramePr>
          <p:nvPr>
            <p:extLst>
              <p:ext uri="{D42A27DB-BD31-4B8C-83A1-F6EECF244321}">
                <p14:modId xmlns:p14="http://schemas.microsoft.com/office/powerpoint/2010/main" val="1098555806"/>
              </p:ext>
            </p:extLst>
          </p:nvPr>
        </p:nvGraphicFramePr>
        <p:xfrm>
          <a:off x="5453058" y="4286256"/>
          <a:ext cx="1762116" cy="1854200"/>
        </p:xfrm>
        <a:graphic>
          <a:graphicData uri="http://schemas.openxmlformats.org/drawingml/2006/table">
            <a:tbl>
              <a:tblPr firstRow="1" bandRow="1">
                <a:tableStyleId>{5940675A-B579-460E-94D1-54222C63F5DA}</a:tableStyleId>
              </a:tblPr>
              <a:tblGrid>
                <a:gridCol w="1762116"/>
              </a:tblGrid>
              <a:tr h="370840">
                <a:tc>
                  <a:txBody>
                    <a:bodyPr/>
                    <a:lstStyle/>
                    <a:p>
                      <a:endParaRPr lang="en-US" dirty="0">
                        <a:solidFill>
                          <a:schemeClr val="tx1"/>
                        </a:solidFill>
                      </a:endParaRPr>
                    </a:p>
                  </a:txBody>
                  <a:tcPr/>
                </a:tc>
              </a:tr>
              <a:tr h="370840">
                <a:tc>
                  <a:txBody>
                    <a:bodyPr/>
                    <a:lstStyle/>
                    <a:p>
                      <a:endParaRPr lang="en-US">
                        <a:solidFill>
                          <a:schemeClr val="tx1"/>
                        </a:solidFill>
                      </a:endParaRPr>
                    </a:p>
                  </a:txBody>
                  <a:tcPr/>
                </a:tc>
              </a:tr>
              <a:tr h="370840">
                <a:tc>
                  <a:txBody>
                    <a:bodyPr/>
                    <a:lstStyle/>
                    <a:p>
                      <a:endParaRPr lang="en-US">
                        <a:solidFill>
                          <a:schemeClr val="tx1"/>
                        </a:solidFill>
                      </a:endParaRPr>
                    </a:p>
                  </a:txBody>
                  <a:tcPr/>
                </a:tc>
              </a:tr>
              <a:tr h="370840">
                <a:tc>
                  <a:txBody>
                    <a:bodyPr/>
                    <a:lstStyle/>
                    <a:p>
                      <a:endParaRPr lang="en-US">
                        <a:solidFill>
                          <a:schemeClr val="tx1"/>
                        </a:solidFill>
                      </a:endParaRPr>
                    </a:p>
                  </a:txBody>
                  <a:tcPr/>
                </a:tc>
              </a:tr>
              <a:tr h="370840">
                <a:tc>
                  <a:txBody>
                    <a:bodyPr/>
                    <a:lstStyle/>
                    <a:p>
                      <a:endParaRPr lang="en-US" dirty="0">
                        <a:solidFill>
                          <a:schemeClr val="tx1"/>
                        </a:solidFill>
                      </a:endParaRPr>
                    </a:p>
                  </a:txBody>
                  <a:tcPr/>
                </a:tc>
              </a:tr>
            </a:tbl>
          </a:graphicData>
        </a:graphic>
      </p:graphicFrame>
      <p:sp>
        <p:nvSpPr>
          <p:cNvPr id="10" name="TextBox 9"/>
          <p:cNvSpPr txBox="1"/>
          <p:nvPr/>
        </p:nvSpPr>
        <p:spPr>
          <a:xfrm>
            <a:off x="5800848" y="4298398"/>
            <a:ext cx="851515" cy="369332"/>
          </a:xfrm>
          <a:prstGeom prst="rect">
            <a:avLst/>
          </a:prstGeom>
          <a:noFill/>
        </p:spPr>
        <p:txBody>
          <a:bodyPr wrap="none" rtlCol="0">
            <a:spAutoFit/>
          </a:bodyPr>
          <a:lstStyle/>
          <a:p>
            <a:r>
              <a:rPr lang="en-US" dirty="0"/>
              <a:t>Adams</a:t>
            </a:r>
          </a:p>
        </p:txBody>
      </p:sp>
      <p:sp>
        <p:nvSpPr>
          <p:cNvPr id="11" name="TextBox 10"/>
          <p:cNvSpPr txBox="1"/>
          <p:nvPr/>
        </p:nvSpPr>
        <p:spPr>
          <a:xfrm>
            <a:off x="5881686" y="4643446"/>
            <a:ext cx="724878" cy="369332"/>
          </a:xfrm>
          <a:prstGeom prst="rect">
            <a:avLst/>
          </a:prstGeom>
          <a:noFill/>
        </p:spPr>
        <p:txBody>
          <a:bodyPr wrap="none" rtlCol="0">
            <a:spAutoFit/>
          </a:bodyPr>
          <a:lstStyle/>
          <a:p>
            <a:r>
              <a:rPr lang="en-US" dirty="0"/>
              <a:t>Jones</a:t>
            </a:r>
          </a:p>
        </p:txBody>
      </p:sp>
      <p:sp>
        <p:nvSpPr>
          <p:cNvPr id="13" name="TextBox 12"/>
          <p:cNvSpPr txBox="1"/>
          <p:nvPr/>
        </p:nvSpPr>
        <p:spPr>
          <a:xfrm>
            <a:off x="5738811" y="5000636"/>
            <a:ext cx="877163" cy="369332"/>
          </a:xfrm>
          <a:prstGeom prst="rect">
            <a:avLst/>
          </a:prstGeom>
          <a:noFill/>
        </p:spPr>
        <p:txBody>
          <a:bodyPr wrap="none" rtlCol="0">
            <a:spAutoFit/>
          </a:bodyPr>
          <a:lstStyle/>
          <a:p>
            <a:r>
              <a:rPr lang="en-US" dirty="0"/>
              <a:t>######</a:t>
            </a:r>
          </a:p>
        </p:txBody>
      </p:sp>
      <p:sp>
        <p:nvSpPr>
          <p:cNvPr id="14" name="TextBox 13"/>
          <p:cNvSpPr txBox="1"/>
          <p:nvPr/>
        </p:nvSpPr>
        <p:spPr>
          <a:xfrm>
            <a:off x="5837526" y="5357826"/>
            <a:ext cx="726481" cy="369332"/>
          </a:xfrm>
          <a:prstGeom prst="rect">
            <a:avLst/>
          </a:prstGeom>
          <a:noFill/>
        </p:spPr>
        <p:txBody>
          <a:bodyPr wrap="none" rtlCol="0">
            <a:spAutoFit/>
          </a:bodyPr>
          <a:lstStyle/>
          <a:p>
            <a:r>
              <a:rPr lang="en-US" dirty="0"/>
              <a:t>Smith</a:t>
            </a:r>
          </a:p>
        </p:txBody>
      </p:sp>
      <p:sp>
        <p:nvSpPr>
          <p:cNvPr id="15" name="Rectangle 2"/>
          <p:cNvSpPr>
            <a:spLocks noGrp="1" noChangeArrowheads="1"/>
          </p:cNvSpPr>
          <p:nvPr>
            <p:ph type="title"/>
          </p:nvPr>
        </p:nvSpPr>
        <p:spPr>
          <a:xfrm>
            <a:off x="810904" y="303238"/>
            <a:ext cx="10515600" cy="1325563"/>
          </a:xfrm>
        </p:spPr>
        <p:txBody>
          <a:bodyPr>
            <a:normAutofit/>
          </a:bodyPr>
          <a:lstStyle/>
          <a:p>
            <a:pPr algn="ctr" rtl="1"/>
            <a:r>
              <a:rPr lang="fa-IR" dirty="0">
                <a:cs typeface="B Titr" panose="00000700000000000000" pitchFamily="2" charset="-78"/>
              </a:rPr>
              <a:t>حذف رکورد</a:t>
            </a:r>
          </a:p>
        </p:txBody>
      </p:sp>
    </p:spTree>
    <p:extLst>
      <p:ext uri="{BB962C8B-B14F-4D97-AF65-F5344CB8AC3E}">
        <p14:creationId xmlns:p14="http://schemas.microsoft.com/office/powerpoint/2010/main" val="421569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612871" y="1689062"/>
            <a:ext cx="8072812" cy="1200329"/>
          </a:xfrm>
          <a:prstGeom prst="rect">
            <a:avLst/>
          </a:prstGeom>
          <a:noFill/>
        </p:spPr>
        <p:txBody>
          <a:bodyPr wrap="square" rtlCol="1">
            <a:spAutoFit/>
          </a:bodyPr>
          <a:lstStyle/>
          <a:p>
            <a:pPr marL="342900" indent="-342900" algn="r" rtl="1">
              <a:buFont typeface="Arial" panose="020B0604020202020204" pitchFamily="34" charset="0"/>
              <a:buChar char="•"/>
            </a:pPr>
            <a:r>
              <a:rPr lang="fa-IR" sz="2400" dirty="0">
                <a:cs typeface="B Nazanin" pitchFamily="2" charset="-78"/>
              </a:rPr>
              <a:t>ركورد هاي مترادف در يك ليست پيوندي قرار </a:t>
            </a:r>
            <a:r>
              <a:rPr lang="fa-IR" sz="2400" dirty="0" smtClean="0">
                <a:cs typeface="B Nazanin" pitchFamily="2" charset="-78"/>
              </a:rPr>
              <a:t>مي‌گيرند. يعني </a:t>
            </a:r>
            <a:r>
              <a:rPr lang="fa-IR" sz="2400" dirty="0">
                <a:cs typeface="B Nazanin" pitchFamily="2" charset="-78"/>
              </a:rPr>
              <a:t>هر آدرس خانگي حاوي عددي </a:t>
            </a:r>
            <a:r>
              <a:rPr lang="fa-IR" sz="2400" dirty="0" smtClean="0">
                <a:cs typeface="B Nazanin" pitchFamily="2" charset="-78"/>
              </a:rPr>
              <a:t>است </a:t>
            </a:r>
            <a:r>
              <a:rPr lang="fa-IR" sz="2400" dirty="0">
                <a:cs typeface="B Nazanin" pitchFamily="2" charset="-78"/>
              </a:rPr>
              <a:t>كه محل ركورد بعدي كه در اين آدرس خانگي قرار دارد مشخص </a:t>
            </a:r>
            <a:r>
              <a:rPr lang="fa-IR" sz="2400" dirty="0" smtClean="0">
                <a:cs typeface="B Nazanin" pitchFamily="2" charset="-78"/>
              </a:rPr>
              <a:t>مي‌كند</a:t>
            </a:r>
            <a:r>
              <a:rPr lang="fa-IR" sz="2400" dirty="0">
                <a:cs typeface="B Nazanin" pitchFamily="2" charset="-78"/>
              </a:rPr>
              <a:t>.</a:t>
            </a:r>
          </a:p>
        </p:txBody>
      </p:sp>
      <p:sp>
        <p:nvSpPr>
          <p:cNvPr id="8" name="TextBox 7"/>
          <p:cNvSpPr txBox="1"/>
          <p:nvPr/>
        </p:nvSpPr>
        <p:spPr>
          <a:xfrm>
            <a:off x="2056252" y="5828658"/>
            <a:ext cx="8743163" cy="830997"/>
          </a:xfrm>
          <a:prstGeom prst="rect">
            <a:avLst/>
          </a:prstGeom>
          <a:noFill/>
        </p:spPr>
        <p:txBody>
          <a:bodyPr wrap="none" rtlCol="1">
            <a:spAutoFit/>
          </a:bodyPr>
          <a:lstStyle/>
          <a:p>
            <a:pPr algn="ctr" rtl="1"/>
            <a:r>
              <a:rPr lang="fa-IR" sz="2400" b="1" dirty="0" smtClean="0">
                <a:cs typeface="B Nazanin" pitchFamily="2" charset="-78"/>
              </a:rPr>
              <a:t>متوسط طول جستجو: 1.7</a:t>
            </a:r>
            <a:endParaRPr lang="en-US" sz="2400" b="1" dirty="0" smtClean="0">
              <a:cs typeface="B Nazanin" pitchFamily="2" charset="-78"/>
            </a:endParaRPr>
          </a:p>
          <a:p>
            <a:pPr algn="r" rtl="1"/>
            <a:r>
              <a:rPr lang="fa-IR" sz="2400" b="1" dirty="0" smtClean="0">
                <a:cs typeface="B Nazanin" pitchFamily="2" charset="-78"/>
              </a:rPr>
              <a:t>مزيت: </a:t>
            </a:r>
            <a:r>
              <a:rPr lang="fa-IR" sz="2400" dirty="0" smtClean="0">
                <a:cs typeface="B Nazanin" pitchFamily="2" charset="-78"/>
              </a:rPr>
              <a:t>در </a:t>
            </a:r>
            <a:r>
              <a:rPr lang="fa-IR" sz="2400" dirty="0">
                <a:cs typeface="B Nazanin" pitchFamily="2" charset="-78"/>
              </a:rPr>
              <a:t>هر جستجو فقط </a:t>
            </a:r>
            <a:r>
              <a:rPr lang="fa-IR" sz="2400" dirty="0" smtClean="0">
                <a:cs typeface="B Nazanin" pitchFamily="2" charset="-78"/>
              </a:rPr>
              <a:t>ركورد‌هايي </a:t>
            </a:r>
            <a:r>
              <a:rPr lang="fa-IR" sz="2400" dirty="0">
                <a:cs typeface="B Nazanin" pitchFamily="2" charset="-78"/>
              </a:rPr>
              <a:t>كه داراي كليدهاي مترادف هستند دستيابي </a:t>
            </a:r>
            <a:r>
              <a:rPr lang="fa-IR" sz="2400" dirty="0" smtClean="0">
                <a:cs typeface="B Nazanin" pitchFamily="2" charset="-78"/>
              </a:rPr>
              <a:t>مي‌شوند</a:t>
            </a:r>
            <a:r>
              <a:rPr lang="fa-IR" sz="2400" dirty="0">
                <a:cs typeface="B Nazanin" pitchFamily="2" charset="-78"/>
              </a:rPr>
              <a:t>.</a:t>
            </a:r>
          </a:p>
        </p:txBody>
      </p:sp>
      <p:sp>
        <p:nvSpPr>
          <p:cNvPr id="9" name="Rectangle 2"/>
          <p:cNvSpPr>
            <a:spLocks noGrp="1" noChangeArrowheads="1"/>
          </p:cNvSpPr>
          <p:nvPr>
            <p:ph type="title"/>
          </p:nvPr>
        </p:nvSpPr>
        <p:spPr>
          <a:xfrm>
            <a:off x="810904" y="303238"/>
            <a:ext cx="10515600" cy="1325563"/>
          </a:xfrm>
        </p:spPr>
        <p:txBody>
          <a:bodyPr>
            <a:normAutofit/>
          </a:bodyPr>
          <a:lstStyle/>
          <a:p>
            <a:pPr algn="ctr" rtl="1"/>
            <a:r>
              <a:rPr lang="fa-IR" dirty="0">
                <a:cs typeface="B Titr" panose="00000700000000000000" pitchFamily="2" charset="-78"/>
              </a:rPr>
              <a:t>سرريز فزاينده </a:t>
            </a:r>
            <a:r>
              <a:rPr lang="fa-IR" dirty="0" smtClean="0">
                <a:cs typeface="B Titr" panose="00000700000000000000" pitchFamily="2" charset="-78"/>
              </a:rPr>
              <a:t>زنجيره‌اي</a:t>
            </a:r>
            <a:endParaRPr lang="fa-IR" dirty="0">
              <a:cs typeface="B Titr" panose="00000700000000000000" pitchFamily="2" charset="-78"/>
            </a:endParaRPr>
          </a:p>
        </p:txBody>
      </p:sp>
      <p:graphicFrame>
        <p:nvGraphicFramePr>
          <p:cNvPr id="2" name="Table 1"/>
          <p:cNvGraphicFramePr>
            <a:graphicFrameLocks noGrp="1"/>
          </p:cNvGraphicFramePr>
          <p:nvPr>
            <p:extLst>
              <p:ext uri="{D42A27DB-BD31-4B8C-83A1-F6EECF244321}">
                <p14:modId xmlns:p14="http://schemas.microsoft.com/office/powerpoint/2010/main" val="4265728357"/>
              </p:ext>
            </p:extLst>
          </p:nvPr>
        </p:nvGraphicFramePr>
        <p:xfrm>
          <a:off x="2557683" y="3078629"/>
          <a:ext cx="8128000" cy="2595880"/>
        </p:xfrm>
        <a:graphic>
          <a:graphicData uri="http://schemas.openxmlformats.org/drawingml/2006/table">
            <a:tbl>
              <a:tblPr firstRow="1" bandRow="1">
                <a:tableStyleId>{2D5ABB26-0587-4C30-8999-92F81FD0307C}</a:tableStyleId>
              </a:tblPr>
              <a:tblGrid>
                <a:gridCol w="1625600"/>
                <a:gridCol w="1625600"/>
                <a:gridCol w="1625600"/>
                <a:gridCol w="1625600"/>
                <a:gridCol w="1625600"/>
              </a:tblGrid>
              <a:tr h="370840">
                <a:tc>
                  <a:txBody>
                    <a:bodyPr/>
                    <a:lstStyle/>
                    <a:p>
                      <a:r>
                        <a:rPr lang="fa-IR" dirty="0" smtClean="0"/>
                        <a:t>آدرس خانگی</a:t>
                      </a:r>
                      <a:endParaRPr lang="en-US" dirty="0"/>
                    </a:p>
                  </a:txBody>
                  <a:tcPr/>
                </a:tc>
                <a:tc>
                  <a:txBody>
                    <a:bodyPr/>
                    <a:lstStyle/>
                    <a:p>
                      <a:r>
                        <a:rPr lang="fa-IR" dirty="0" smtClean="0"/>
                        <a:t>آدرس واقعی</a:t>
                      </a:r>
                      <a:endParaRPr lang="en-US" dirty="0"/>
                    </a:p>
                  </a:txBody>
                  <a:tcPr>
                    <a:lnR w="12700" cap="flat" cmpd="sng" algn="ctr">
                      <a:solidFill>
                        <a:schemeClr val="tx1"/>
                      </a:solidFill>
                      <a:prstDash val="solid"/>
                      <a:round/>
                      <a:headEnd type="none" w="med" len="med"/>
                      <a:tailEnd type="none" w="med" len="med"/>
                    </a:lnR>
                  </a:tcPr>
                </a:tc>
                <a:tc>
                  <a:txBody>
                    <a:bodyPr/>
                    <a:lstStyle/>
                    <a:p>
                      <a:r>
                        <a:rPr lang="fa-IR" dirty="0" smtClean="0"/>
                        <a:t>داده</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a-IR" dirty="0" smtClean="0"/>
                        <a:t>آدرس مترادف بعدی</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a-IR" dirty="0" smtClean="0"/>
                        <a:t>طول جستجو</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fa-IR" dirty="0" smtClean="0"/>
                        <a:t>20</a:t>
                      </a:r>
                      <a:endParaRPr lang="en-US" dirty="0"/>
                    </a:p>
                  </a:txBody>
                  <a:tcPr/>
                </a:tc>
                <a:tc>
                  <a:txBody>
                    <a:bodyPr/>
                    <a:lstStyle/>
                    <a:p>
                      <a:r>
                        <a:rPr lang="fa-IR" dirty="0" smtClean="0"/>
                        <a:t>20</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Adams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22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fa-IR" dirty="0" smtClean="0"/>
                        <a:t>21</a:t>
                      </a:r>
                      <a:endParaRPr lang="en-US" dirty="0"/>
                    </a:p>
                  </a:txBody>
                  <a:tcPr/>
                </a:tc>
                <a:tc>
                  <a:txBody>
                    <a:bodyPr/>
                    <a:lstStyle/>
                    <a:p>
                      <a:r>
                        <a:rPr lang="fa-IR" dirty="0" smtClean="0"/>
                        <a:t>21</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Bates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23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fa-IR" dirty="0" smtClean="0"/>
                        <a:t>20</a:t>
                      </a:r>
                      <a:endParaRPr lang="en-US" dirty="0"/>
                    </a:p>
                  </a:txBody>
                  <a:tcPr/>
                </a:tc>
                <a:tc>
                  <a:txBody>
                    <a:bodyPr/>
                    <a:lstStyle/>
                    <a:p>
                      <a:r>
                        <a:rPr lang="fa-IR" dirty="0" smtClean="0"/>
                        <a:t>22</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Cole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25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fa-IR" dirty="0" smtClean="0"/>
                        <a:t>21</a:t>
                      </a:r>
                      <a:endParaRPr lang="en-US" dirty="0"/>
                    </a:p>
                  </a:txBody>
                  <a:tcPr/>
                </a:tc>
                <a:tc>
                  <a:txBody>
                    <a:bodyPr/>
                    <a:lstStyle/>
                    <a:p>
                      <a:r>
                        <a:rPr lang="fa-IR" dirty="0" smtClean="0"/>
                        <a:t>23</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Dean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fa-IR" dirty="0" smtClean="0"/>
                        <a:t>20</a:t>
                      </a:r>
                      <a:endParaRPr lang="en-US" dirty="0"/>
                    </a:p>
                  </a:txBody>
                  <a:tcPr/>
                </a:tc>
                <a:tc>
                  <a:txBody>
                    <a:bodyPr/>
                    <a:lstStyle/>
                    <a:p>
                      <a:r>
                        <a:rPr lang="fa-IR" dirty="0" smtClean="0"/>
                        <a:t>24</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Evans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fa-IR" dirty="0" smtClean="0"/>
                        <a:t>24</a:t>
                      </a:r>
                      <a:endParaRPr lang="en-US" dirty="0"/>
                    </a:p>
                  </a:txBody>
                  <a:tcPr/>
                </a:tc>
                <a:tc>
                  <a:txBody>
                    <a:bodyPr/>
                    <a:lstStyle/>
                    <a:p>
                      <a:r>
                        <a:rPr lang="fa-IR" dirty="0" smtClean="0"/>
                        <a:t>25</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Flint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117497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2763" y="1907536"/>
            <a:ext cx="9567081" cy="707886"/>
          </a:xfrm>
          <a:prstGeom prst="rect">
            <a:avLst/>
          </a:prstGeom>
          <a:noFill/>
        </p:spPr>
        <p:txBody>
          <a:bodyPr wrap="square" rtlCol="1">
            <a:spAutoFit/>
          </a:bodyPr>
          <a:lstStyle/>
          <a:p>
            <a:pPr marL="342900" indent="-342900" algn="r" rtl="1">
              <a:buFont typeface="Wingdings" panose="05000000000000000000" pitchFamily="2" charset="2"/>
              <a:buChar char="q"/>
            </a:pPr>
            <a:r>
              <a:rPr lang="fa-IR" sz="2000" dirty="0">
                <a:solidFill>
                  <a:schemeClr val="tx1">
                    <a:lumMod val="95000"/>
                  </a:schemeClr>
                </a:solidFill>
                <a:cs typeface="B Nazanin" pitchFamily="2" charset="-78"/>
              </a:rPr>
              <a:t>درهم سازي تابع </a:t>
            </a:r>
            <a:r>
              <a:rPr lang="en-US" sz="2000" dirty="0">
                <a:solidFill>
                  <a:schemeClr val="tx1">
                    <a:lumMod val="95000"/>
                  </a:schemeClr>
                </a:solidFill>
                <a:cs typeface="B Nazanin" pitchFamily="2" charset="-78"/>
              </a:rPr>
              <a:t>h(k)</a:t>
            </a:r>
            <a:r>
              <a:rPr lang="fa-IR" sz="2000" dirty="0">
                <a:solidFill>
                  <a:schemeClr val="tx1">
                    <a:lumMod val="95000"/>
                  </a:schemeClr>
                </a:solidFill>
                <a:cs typeface="B Nazanin" pitchFamily="2" charset="-78"/>
              </a:rPr>
              <a:t> است كه كليد </a:t>
            </a:r>
            <a:r>
              <a:rPr lang="en-US" sz="2000" dirty="0">
                <a:solidFill>
                  <a:schemeClr val="tx1">
                    <a:lumMod val="95000"/>
                  </a:schemeClr>
                </a:solidFill>
                <a:cs typeface="B Nazanin" pitchFamily="2" charset="-78"/>
              </a:rPr>
              <a:t>k</a:t>
            </a:r>
            <a:r>
              <a:rPr lang="fa-IR" sz="2000" dirty="0">
                <a:solidFill>
                  <a:schemeClr val="tx1">
                    <a:lumMod val="95000"/>
                  </a:schemeClr>
                </a:solidFill>
                <a:cs typeface="B Nazanin" pitchFamily="2" charset="-78"/>
              </a:rPr>
              <a:t> را به يك آدرس انتقال مي دهد</a:t>
            </a:r>
            <a:r>
              <a:rPr lang="fa-IR" sz="2000" dirty="0" smtClean="0">
                <a:solidFill>
                  <a:schemeClr val="tx1">
                    <a:lumMod val="95000"/>
                  </a:schemeClr>
                </a:solidFill>
                <a:cs typeface="B Nazanin" pitchFamily="2" charset="-78"/>
              </a:rPr>
              <a:t>. از </a:t>
            </a:r>
            <a:r>
              <a:rPr lang="fa-IR" sz="2000" dirty="0">
                <a:solidFill>
                  <a:schemeClr val="tx1">
                    <a:lumMod val="95000"/>
                  </a:schemeClr>
                </a:solidFill>
                <a:cs typeface="B Nazanin" pitchFamily="2" charset="-78"/>
              </a:rPr>
              <a:t>اين آدرس به عنوان مبنايي براي ذخيره و بازيابي ركوردها استفاده </a:t>
            </a:r>
            <a:r>
              <a:rPr lang="fa-IR" sz="2000" dirty="0" smtClean="0">
                <a:solidFill>
                  <a:schemeClr val="tx1">
                    <a:lumMod val="95000"/>
                  </a:schemeClr>
                </a:solidFill>
                <a:cs typeface="B Nazanin" pitchFamily="2" charset="-78"/>
              </a:rPr>
              <a:t>مي‌شود</a:t>
            </a:r>
            <a:r>
              <a:rPr lang="fa-IR" sz="2000" dirty="0">
                <a:solidFill>
                  <a:schemeClr val="tx1">
                    <a:lumMod val="95000"/>
                  </a:schemeClr>
                </a:solidFill>
                <a:cs typeface="B Nazanin" pitchFamily="2" charset="-78"/>
              </a:rPr>
              <a:t>.</a:t>
            </a:r>
          </a:p>
        </p:txBody>
      </p:sp>
      <p:graphicFrame>
        <p:nvGraphicFramePr>
          <p:cNvPr id="5" name="Table 4"/>
          <p:cNvGraphicFramePr>
            <a:graphicFrameLocks noGrp="1"/>
          </p:cNvGraphicFramePr>
          <p:nvPr>
            <p:extLst>
              <p:ext uri="{D42A27DB-BD31-4B8C-83A1-F6EECF244321}">
                <p14:modId xmlns:p14="http://schemas.microsoft.com/office/powerpoint/2010/main" val="2148007974"/>
              </p:ext>
            </p:extLst>
          </p:nvPr>
        </p:nvGraphicFramePr>
        <p:xfrm>
          <a:off x="6453190" y="3386352"/>
          <a:ext cx="1262050" cy="2500330"/>
        </p:xfrm>
        <a:graphic>
          <a:graphicData uri="http://schemas.openxmlformats.org/drawingml/2006/table">
            <a:tbl>
              <a:tblPr rtl="1" firstRow="1" bandRow="1">
                <a:tableStyleId>{5940675A-B579-460E-94D1-54222C63F5DA}</a:tableStyleId>
              </a:tblPr>
              <a:tblGrid>
                <a:gridCol w="1262050"/>
              </a:tblGrid>
              <a:tr h="500066">
                <a:tc>
                  <a:txBody>
                    <a:bodyPr/>
                    <a:lstStyle/>
                    <a:p>
                      <a:pPr rtl="1"/>
                      <a:endParaRPr lang="fa-IR" dirty="0"/>
                    </a:p>
                  </a:txBody>
                  <a:tcPr/>
                </a:tc>
              </a:tr>
              <a:tr h="500066">
                <a:tc>
                  <a:txBody>
                    <a:bodyPr/>
                    <a:lstStyle/>
                    <a:p>
                      <a:pPr rtl="1"/>
                      <a:endParaRPr lang="fa-IR"/>
                    </a:p>
                  </a:txBody>
                  <a:tcPr/>
                </a:tc>
              </a:tr>
              <a:tr h="500066">
                <a:tc>
                  <a:txBody>
                    <a:bodyPr/>
                    <a:lstStyle/>
                    <a:p>
                      <a:pPr rtl="1"/>
                      <a:endParaRPr lang="fa-IR"/>
                    </a:p>
                  </a:txBody>
                  <a:tcPr/>
                </a:tc>
              </a:tr>
              <a:tr h="500066">
                <a:tc>
                  <a:txBody>
                    <a:bodyPr/>
                    <a:lstStyle/>
                    <a:p>
                      <a:pPr rtl="1"/>
                      <a:endParaRPr lang="fa-IR"/>
                    </a:p>
                  </a:txBody>
                  <a:tcPr/>
                </a:tc>
              </a:tr>
              <a:tr h="500066">
                <a:tc>
                  <a:txBody>
                    <a:bodyPr/>
                    <a:lstStyle/>
                    <a:p>
                      <a:pPr rtl="1"/>
                      <a:endParaRPr lang="fa-IR" dirty="0"/>
                    </a:p>
                  </a:txBody>
                  <a:tcPr/>
                </a:tc>
              </a:tr>
            </a:tbl>
          </a:graphicData>
        </a:graphic>
      </p:graphicFrame>
      <p:sp>
        <p:nvSpPr>
          <p:cNvPr id="6" name="Rectangle 5"/>
          <p:cNvSpPr/>
          <p:nvPr/>
        </p:nvSpPr>
        <p:spPr>
          <a:xfrm>
            <a:off x="3667108" y="4315046"/>
            <a:ext cx="714380" cy="78581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0" name="Bent Arrow 9"/>
          <p:cNvSpPr/>
          <p:nvPr/>
        </p:nvSpPr>
        <p:spPr>
          <a:xfrm rot="5400000">
            <a:off x="3381356" y="3457790"/>
            <a:ext cx="357190" cy="1214446"/>
          </a:xfrm>
          <a:prstGeom prst="ben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1" name="TextBox 10"/>
          <p:cNvSpPr txBox="1"/>
          <p:nvPr/>
        </p:nvSpPr>
        <p:spPr>
          <a:xfrm>
            <a:off x="6738942" y="2957724"/>
            <a:ext cx="714380" cy="400110"/>
          </a:xfrm>
          <a:prstGeom prst="rect">
            <a:avLst/>
          </a:prstGeom>
          <a:noFill/>
        </p:spPr>
        <p:txBody>
          <a:bodyPr wrap="square" rtlCol="1">
            <a:spAutoFit/>
          </a:bodyPr>
          <a:lstStyle/>
          <a:p>
            <a:r>
              <a:rPr lang="fa-IR" sz="2000" dirty="0">
                <a:cs typeface="B Nazanin" pitchFamily="2" charset="-78"/>
              </a:rPr>
              <a:t>ركورد</a:t>
            </a:r>
          </a:p>
        </p:txBody>
      </p:sp>
      <p:sp>
        <p:nvSpPr>
          <p:cNvPr id="12" name="TextBox 11"/>
          <p:cNvSpPr txBox="1"/>
          <p:nvPr/>
        </p:nvSpPr>
        <p:spPr>
          <a:xfrm>
            <a:off x="5381620" y="2957724"/>
            <a:ext cx="1000132" cy="400110"/>
          </a:xfrm>
          <a:prstGeom prst="rect">
            <a:avLst/>
          </a:prstGeom>
          <a:noFill/>
        </p:spPr>
        <p:txBody>
          <a:bodyPr wrap="square" rtlCol="1">
            <a:spAutoFit/>
          </a:bodyPr>
          <a:lstStyle/>
          <a:p>
            <a:r>
              <a:rPr lang="fa-IR" sz="2000" dirty="0">
                <a:cs typeface="B Nazanin" pitchFamily="2" charset="-78"/>
              </a:rPr>
              <a:t>آدرس</a:t>
            </a:r>
          </a:p>
        </p:txBody>
      </p:sp>
      <p:sp>
        <p:nvSpPr>
          <p:cNvPr id="13" name="TextBox 12"/>
          <p:cNvSpPr txBox="1"/>
          <p:nvPr/>
        </p:nvSpPr>
        <p:spPr>
          <a:xfrm>
            <a:off x="5595934" y="3386353"/>
            <a:ext cx="714380" cy="2585323"/>
          </a:xfrm>
          <a:prstGeom prst="rect">
            <a:avLst/>
          </a:prstGeom>
          <a:noFill/>
        </p:spPr>
        <p:txBody>
          <a:bodyPr wrap="square" rtlCol="1">
            <a:spAutoFit/>
          </a:bodyPr>
          <a:lstStyle/>
          <a:p>
            <a:r>
              <a:rPr lang="fa-IR" b="1" dirty="0"/>
              <a:t>1</a:t>
            </a:r>
          </a:p>
          <a:p>
            <a:endParaRPr lang="fa-IR" b="1" dirty="0"/>
          </a:p>
          <a:p>
            <a:r>
              <a:rPr lang="fa-IR" b="1" dirty="0"/>
              <a:t>2</a:t>
            </a:r>
          </a:p>
          <a:p>
            <a:endParaRPr lang="fa-IR" b="1" dirty="0"/>
          </a:p>
          <a:p>
            <a:r>
              <a:rPr lang="fa-IR" b="1" dirty="0"/>
              <a:t>3</a:t>
            </a:r>
          </a:p>
          <a:p>
            <a:endParaRPr lang="fa-IR" b="1" dirty="0"/>
          </a:p>
          <a:p>
            <a:r>
              <a:rPr lang="fa-IR" b="1" dirty="0"/>
              <a:t>4</a:t>
            </a:r>
          </a:p>
          <a:p>
            <a:endParaRPr lang="fa-IR" b="1" dirty="0"/>
          </a:p>
          <a:p>
            <a:r>
              <a:rPr lang="fa-IR" b="1" dirty="0"/>
              <a:t>5</a:t>
            </a:r>
          </a:p>
        </p:txBody>
      </p:sp>
      <p:sp>
        <p:nvSpPr>
          <p:cNvPr id="14" name="TextBox 13"/>
          <p:cNvSpPr txBox="1"/>
          <p:nvPr/>
        </p:nvSpPr>
        <p:spPr>
          <a:xfrm>
            <a:off x="6538922" y="4957988"/>
            <a:ext cx="948849" cy="369332"/>
          </a:xfrm>
          <a:prstGeom prst="rect">
            <a:avLst/>
          </a:prstGeom>
          <a:noFill/>
        </p:spPr>
        <p:txBody>
          <a:bodyPr wrap="none" rtlCol="1">
            <a:spAutoFit/>
          </a:bodyPr>
          <a:lstStyle/>
          <a:p>
            <a:r>
              <a:rPr lang="en-US" b="1" dirty="0"/>
              <a:t>LOWELL</a:t>
            </a:r>
            <a:endParaRPr lang="fa-IR" b="1" dirty="0"/>
          </a:p>
        </p:txBody>
      </p:sp>
      <p:sp>
        <p:nvSpPr>
          <p:cNvPr id="15" name="TextBox 14"/>
          <p:cNvSpPr txBox="1"/>
          <p:nvPr/>
        </p:nvSpPr>
        <p:spPr>
          <a:xfrm>
            <a:off x="4381488" y="4517218"/>
            <a:ext cx="928694" cy="369332"/>
          </a:xfrm>
          <a:prstGeom prst="rect">
            <a:avLst/>
          </a:prstGeom>
          <a:noFill/>
        </p:spPr>
        <p:txBody>
          <a:bodyPr wrap="square" rtlCol="1">
            <a:spAutoFit/>
          </a:bodyPr>
          <a:lstStyle/>
          <a:p>
            <a:r>
              <a:rPr lang="fa-IR" dirty="0">
                <a:cs typeface="B Nazanin" pitchFamily="2" charset="-78"/>
              </a:rPr>
              <a:t>آدرس 4</a:t>
            </a:r>
          </a:p>
        </p:txBody>
      </p:sp>
      <p:cxnSp>
        <p:nvCxnSpPr>
          <p:cNvPr id="17" name="Straight Arrow Connector 16"/>
          <p:cNvCxnSpPr/>
          <p:nvPr/>
        </p:nvCxnSpPr>
        <p:spPr>
          <a:xfrm>
            <a:off x="5381620" y="4667532"/>
            <a:ext cx="928694" cy="433332"/>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18" name="TextBox 17"/>
          <p:cNvSpPr txBox="1"/>
          <p:nvPr/>
        </p:nvSpPr>
        <p:spPr>
          <a:xfrm>
            <a:off x="3667108" y="4517218"/>
            <a:ext cx="642942" cy="369332"/>
          </a:xfrm>
          <a:prstGeom prst="rect">
            <a:avLst/>
          </a:prstGeom>
          <a:noFill/>
        </p:spPr>
        <p:txBody>
          <a:bodyPr wrap="square" rtlCol="1">
            <a:spAutoFit/>
          </a:bodyPr>
          <a:lstStyle/>
          <a:p>
            <a:pPr algn="ctr"/>
            <a:r>
              <a:rPr lang="en-US" dirty="0"/>
              <a:t>h</a:t>
            </a:r>
            <a:r>
              <a:rPr lang="en-US" dirty="0" smtClean="0"/>
              <a:t>(k</a:t>
            </a:r>
            <a:r>
              <a:rPr lang="en-US" dirty="0"/>
              <a:t>)</a:t>
            </a:r>
            <a:endParaRPr lang="fa-IR" dirty="0"/>
          </a:p>
        </p:txBody>
      </p:sp>
      <p:sp>
        <p:nvSpPr>
          <p:cNvPr id="19" name="TextBox 18"/>
          <p:cNvSpPr txBox="1"/>
          <p:nvPr/>
        </p:nvSpPr>
        <p:spPr>
          <a:xfrm>
            <a:off x="1666876" y="3454418"/>
            <a:ext cx="2500298" cy="369332"/>
          </a:xfrm>
          <a:prstGeom prst="rect">
            <a:avLst/>
          </a:prstGeom>
          <a:noFill/>
        </p:spPr>
        <p:txBody>
          <a:bodyPr wrap="square" rtlCol="1">
            <a:spAutoFit/>
          </a:bodyPr>
          <a:lstStyle/>
          <a:p>
            <a:r>
              <a:rPr lang="fa-IR" dirty="0">
                <a:cs typeface="B Nazanin" pitchFamily="2" charset="-78"/>
              </a:rPr>
              <a:t>كليد       </a:t>
            </a:r>
            <a:r>
              <a:rPr lang="en-US" dirty="0">
                <a:cs typeface="B Nazanin" pitchFamily="2" charset="-78"/>
              </a:rPr>
              <a:t>k=LOWELL</a:t>
            </a:r>
            <a:endParaRPr lang="fa-IR" dirty="0">
              <a:cs typeface="B Nazanin" pitchFamily="2" charset="-78"/>
            </a:endParaRPr>
          </a:p>
        </p:txBody>
      </p:sp>
      <p:sp>
        <p:nvSpPr>
          <p:cNvPr id="21" name="TextBox 20"/>
          <p:cNvSpPr txBox="1"/>
          <p:nvPr/>
        </p:nvSpPr>
        <p:spPr>
          <a:xfrm>
            <a:off x="7881950" y="3386352"/>
            <a:ext cx="2500330" cy="707886"/>
          </a:xfrm>
          <a:prstGeom prst="rect">
            <a:avLst/>
          </a:prstGeom>
          <a:noFill/>
        </p:spPr>
        <p:txBody>
          <a:bodyPr wrap="square" rtlCol="1">
            <a:spAutoFit/>
          </a:bodyPr>
          <a:lstStyle/>
          <a:p>
            <a:pPr algn="r" rtl="1"/>
            <a:r>
              <a:rPr lang="fa-IR" sz="2000" dirty="0">
                <a:cs typeface="B Nazanin" pitchFamily="2" charset="-78"/>
              </a:rPr>
              <a:t>به آدرس 4 آدرس خانگي گفته مي شود.</a:t>
            </a:r>
          </a:p>
        </p:txBody>
      </p:sp>
      <p:sp>
        <p:nvSpPr>
          <p:cNvPr id="22" name="Rectangle 2"/>
          <p:cNvSpPr>
            <a:spLocks noGrp="1" noChangeArrowheads="1"/>
          </p:cNvSpPr>
          <p:nvPr>
            <p:ph type="title"/>
          </p:nvPr>
        </p:nvSpPr>
        <p:spPr>
          <a:xfrm>
            <a:off x="838200" y="365125"/>
            <a:ext cx="10515600" cy="1325563"/>
          </a:xfrm>
        </p:spPr>
        <p:txBody>
          <a:bodyPr/>
          <a:lstStyle/>
          <a:p>
            <a:pPr algn="ctr" rtl="1" eaLnBrk="1" hangingPunct="1">
              <a:defRPr/>
            </a:pPr>
            <a:r>
              <a:rPr lang="fa-IR" dirty="0" smtClean="0">
                <a:cs typeface="B Titr" panose="00000700000000000000" pitchFamily="2" charset="-78"/>
              </a:rPr>
              <a:t>درهم سازی</a:t>
            </a:r>
            <a:endParaRPr lang="en-GB" dirty="0">
              <a:cs typeface="B Titr" panose="00000700000000000000" pitchFamily="2" charset="-78"/>
            </a:endParaRPr>
          </a:p>
        </p:txBody>
      </p:sp>
    </p:spTree>
    <p:extLst>
      <p:ext uri="{BB962C8B-B14F-4D97-AF65-F5344CB8AC3E}">
        <p14:creationId xmlns:p14="http://schemas.microsoft.com/office/powerpoint/2010/main" val="126943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30387" y="1891872"/>
            <a:ext cx="8442393" cy="1815882"/>
          </a:xfrm>
          <a:prstGeom prst="rect">
            <a:avLst/>
          </a:prstGeom>
          <a:noFill/>
        </p:spPr>
        <p:txBody>
          <a:bodyPr wrap="square" rtlCol="1">
            <a:spAutoFit/>
          </a:bodyPr>
          <a:lstStyle/>
          <a:p>
            <a:pPr algn="r" rtl="1"/>
            <a:r>
              <a:rPr lang="fa-IR" sz="2800" dirty="0">
                <a:cs typeface="B Nazanin" pitchFamily="2" charset="-78"/>
              </a:rPr>
              <a:t>تمام ركورد هاي سرريز را به يك ناحيه سرريز منتقل </a:t>
            </a:r>
            <a:r>
              <a:rPr lang="fa-IR" sz="2800" dirty="0" smtClean="0">
                <a:cs typeface="B Nazanin" pitchFamily="2" charset="-78"/>
              </a:rPr>
              <a:t>مي‌كنيم</a:t>
            </a:r>
            <a:r>
              <a:rPr lang="fa-IR" sz="2800" dirty="0">
                <a:cs typeface="B Nazanin" pitchFamily="2" charset="-78"/>
              </a:rPr>
              <a:t>.</a:t>
            </a:r>
          </a:p>
          <a:p>
            <a:pPr algn="r" rtl="1"/>
            <a:endParaRPr lang="fa-IR" sz="2800" dirty="0">
              <a:cs typeface="B Nazanin" pitchFamily="2" charset="-78"/>
            </a:endParaRPr>
          </a:p>
          <a:p>
            <a:pPr algn="r" rtl="1"/>
            <a:r>
              <a:rPr lang="fa-IR" sz="2800" dirty="0">
                <a:cs typeface="B Nazanin" pitchFamily="2" charset="-78"/>
              </a:rPr>
              <a:t>مجموعه آدرس هاي خانگي </a:t>
            </a:r>
            <a:r>
              <a:rPr lang="fa-IR" sz="2800" b="1" dirty="0">
                <a:cs typeface="B Nazanin" pitchFamily="2" charset="-78"/>
              </a:rPr>
              <a:t>ناحيه داده اصلي </a:t>
            </a:r>
            <a:r>
              <a:rPr lang="fa-IR" sz="2800" dirty="0">
                <a:cs typeface="B Nazanin" pitchFamily="2" charset="-78"/>
              </a:rPr>
              <a:t>و مجموعه آدرس هاي سرريز </a:t>
            </a:r>
            <a:r>
              <a:rPr lang="fa-IR" sz="2800" b="1" dirty="0">
                <a:cs typeface="B Nazanin" pitchFamily="2" charset="-78"/>
              </a:rPr>
              <a:t>ناحيه سرريز </a:t>
            </a:r>
            <a:r>
              <a:rPr lang="fa-IR" sz="2800" dirty="0">
                <a:cs typeface="B Nazanin" pitchFamily="2" charset="-78"/>
              </a:rPr>
              <a:t>نام دارد.</a:t>
            </a:r>
          </a:p>
        </p:txBody>
      </p:sp>
      <p:sp>
        <p:nvSpPr>
          <p:cNvPr id="7" name="Rectangle 2"/>
          <p:cNvSpPr>
            <a:spLocks noGrp="1" noChangeArrowheads="1"/>
          </p:cNvSpPr>
          <p:nvPr>
            <p:ph type="title"/>
          </p:nvPr>
        </p:nvSpPr>
        <p:spPr>
          <a:xfrm>
            <a:off x="810904" y="303238"/>
            <a:ext cx="10515600" cy="1325563"/>
          </a:xfrm>
        </p:spPr>
        <p:txBody>
          <a:bodyPr>
            <a:normAutofit/>
          </a:bodyPr>
          <a:lstStyle/>
          <a:p>
            <a:pPr algn="ctr" rtl="1"/>
            <a:r>
              <a:rPr lang="fa-IR" dirty="0">
                <a:cs typeface="B Titr" panose="00000700000000000000" pitchFamily="2" charset="-78"/>
              </a:rPr>
              <a:t>پيوند با ناحيه </a:t>
            </a:r>
            <a:r>
              <a:rPr lang="fa-IR" dirty="0" smtClean="0">
                <a:cs typeface="B Titr" panose="00000700000000000000" pitchFamily="2" charset="-78"/>
              </a:rPr>
              <a:t>سرريز</a:t>
            </a:r>
            <a:endParaRPr lang="fa-IR" dirty="0">
              <a:cs typeface="B Titr" panose="000007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3852088785"/>
              </p:ext>
            </p:extLst>
          </p:nvPr>
        </p:nvGraphicFramePr>
        <p:xfrm>
          <a:off x="2538437" y="4011506"/>
          <a:ext cx="8128001" cy="2225040"/>
        </p:xfrm>
        <a:graphic>
          <a:graphicData uri="http://schemas.openxmlformats.org/drawingml/2006/table">
            <a:tbl>
              <a:tblPr firstRow="1" bandRow="1">
                <a:tableStyleId>{2D5ABB26-0587-4C30-8999-92F81FD0307C}</a:tableStyleId>
              </a:tblPr>
              <a:tblGrid>
                <a:gridCol w="1161143"/>
                <a:gridCol w="1161143"/>
                <a:gridCol w="1161143"/>
                <a:gridCol w="1161143"/>
                <a:gridCol w="1161143"/>
                <a:gridCol w="1161143"/>
                <a:gridCol w="1161143"/>
              </a:tblGrid>
              <a:tr h="370840">
                <a:tc>
                  <a:txBody>
                    <a:bodyPr/>
                    <a:lstStyle/>
                    <a:p>
                      <a:r>
                        <a:rPr lang="fa-IR" dirty="0" smtClean="0"/>
                        <a:t>آدرس</a:t>
                      </a:r>
                      <a:r>
                        <a:rPr lang="fa-IR" baseline="0" dirty="0" smtClean="0"/>
                        <a:t> خانگی</a:t>
                      </a:r>
                      <a:endParaRPr lang="en-US" dirty="0"/>
                    </a:p>
                  </a:txBody>
                  <a:tcPr/>
                </a:tc>
                <a:tc gridSpan="2">
                  <a:txBody>
                    <a:bodyPr/>
                    <a:lstStyle/>
                    <a:p>
                      <a:pPr algn="ctr"/>
                      <a:r>
                        <a:rPr lang="fa-IR" dirty="0" smtClean="0"/>
                        <a:t>ناحیه داده اصلی</a:t>
                      </a:r>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tc>
                  <a:txBody>
                    <a:bodyPr/>
                    <a:lstStyle/>
                    <a:p>
                      <a:endParaRPr lang="en-US" dirty="0"/>
                    </a:p>
                  </a:txBody>
                  <a:tcPr/>
                </a:tc>
                <a:tc>
                  <a:txBody>
                    <a:bodyPr/>
                    <a:lstStyle/>
                    <a:p>
                      <a:endParaRPr lang="en-US" dirty="0"/>
                    </a:p>
                  </a:txBody>
                  <a:tcPr/>
                </a:tc>
                <a:tc gridSpan="2">
                  <a:txBody>
                    <a:bodyPr/>
                    <a:lstStyle/>
                    <a:p>
                      <a:pPr algn="ctr"/>
                      <a:r>
                        <a:rPr lang="fa-IR" dirty="0" smtClean="0"/>
                        <a:t>ناحیه سرریز</a:t>
                      </a:r>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tr>
              <a:tr h="370840">
                <a:tc>
                  <a:txBody>
                    <a:bodyPr/>
                    <a:lstStyle/>
                    <a:p>
                      <a:r>
                        <a:rPr lang="fa-IR" dirty="0" smtClean="0"/>
                        <a:t>20</a:t>
                      </a:r>
                      <a:endParaRPr lang="en-US" dirty="0"/>
                    </a:p>
                  </a:txBody>
                  <a:tcPr>
                    <a:lnR w="12700" cap="flat" cmpd="sng" algn="ctr">
                      <a:solidFill>
                        <a:schemeClr val="tx1"/>
                      </a:solidFill>
                      <a:prstDash val="solid"/>
                      <a:round/>
                      <a:headEnd type="none" w="med" len="med"/>
                      <a:tailEnd type="none" w="med" len="med"/>
                    </a:lnR>
                  </a:tcPr>
                </a:tc>
                <a:tc>
                  <a:txBody>
                    <a:bodyPr/>
                    <a:lstStyle/>
                    <a:p>
                      <a:r>
                        <a:rPr lang="fa-IR" dirty="0" smtClean="0"/>
                        <a:t>َ</a:t>
                      </a:r>
                      <a:r>
                        <a:rPr lang="en-US" dirty="0" smtClean="0"/>
                        <a:t>Adams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0</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Cole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a-IR" dirty="0" smtClean="0"/>
                        <a:t>21</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Bates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1</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Dean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a-IR" dirty="0" smtClean="0"/>
                        <a:t>22</a:t>
                      </a:r>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tcPr>
                </a:tc>
                <a:tc>
                  <a:txBody>
                    <a:bodyPr/>
                    <a:lstStyle/>
                    <a:p>
                      <a:r>
                        <a:rPr lang="en-US" dirty="0" smtClean="0"/>
                        <a:t>2</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Flint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a-IR" dirty="0" smtClean="0"/>
                        <a:t>23</a:t>
                      </a:r>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tcPr>
                </a:tc>
                <a:tc>
                  <a:txBody>
                    <a:bodyPr/>
                    <a:lstStyle/>
                    <a:p>
                      <a:r>
                        <a:rPr lang="en-US" dirty="0" smtClean="0"/>
                        <a:t>3</a:t>
                      </a:r>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a-IR" dirty="0" smtClean="0"/>
                        <a:t>24</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Evans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tcPr>
                </a:tc>
                <a:tc>
                  <a:txBody>
                    <a:bodyPr/>
                    <a:lstStyle/>
                    <a:p>
                      <a:endParaRPr lang="en-US" dirty="0"/>
                    </a:p>
                  </a:txBody>
                  <a:tcPr>
                    <a:lnR w="12700" cap="flat" cmpd="sng" algn="ctr">
                      <a:noFill/>
                      <a:prstDash val="solid"/>
                      <a:round/>
                      <a:headEnd type="none" w="med" len="med"/>
                      <a:tailEnd type="none" w="med" len="med"/>
                    </a:lnR>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66757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341650" y="2210013"/>
            <a:ext cx="8736687" cy="830997"/>
          </a:xfrm>
          <a:prstGeom prst="rect">
            <a:avLst/>
          </a:prstGeom>
          <a:noFill/>
        </p:spPr>
        <p:txBody>
          <a:bodyPr wrap="none" rtlCol="1">
            <a:spAutoFit/>
          </a:bodyPr>
          <a:lstStyle/>
          <a:p>
            <a:pPr marL="342900" indent="-342900" algn="r" rtl="1">
              <a:buFont typeface="Arial" panose="020B0604020202020204" pitchFamily="34" charset="0"/>
              <a:buChar char="•"/>
            </a:pPr>
            <a:r>
              <a:rPr lang="fa-IR" sz="2400" dirty="0">
                <a:cs typeface="B Nazanin" pitchFamily="2" charset="-78"/>
              </a:rPr>
              <a:t>فايل در هم سازي حاوي هيچ ركوردي نيست و فقط حاوي اشاره گرهايي به ركوردهاست.</a:t>
            </a:r>
          </a:p>
          <a:p>
            <a:pPr marL="342900" indent="-342900" algn="r" rtl="1">
              <a:buFont typeface="Arial" panose="020B0604020202020204" pitchFamily="34" charset="0"/>
              <a:buChar char="•"/>
            </a:pPr>
            <a:r>
              <a:rPr lang="fa-IR" sz="2400" dirty="0">
                <a:cs typeface="B Nazanin" pitchFamily="2" charset="-78"/>
              </a:rPr>
              <a:t>اين فايل مانند يك انديس است كه توسط  درهم سازي جستجو </a:t>
            </a:r>
            <a:r>
              <a:rPr lang="fa-IR" sz="2400" dirty="0" smtClean="0">
                <a:cs typeface="B Nazanin" pitchFamily="2" charset="-78"/>
              </a:rPr>
              <a:t>مي‌شود</a:t>
            </a:r>
            <a:r>
              <a:rPr lang="fa-IR" sz="2400" dirty="0">
                <a:cs typeface="B Nazanin" pitchFamily="2" charset="-78"/>
              </a:rPr>
              <a:t>.</a:t>
            </a:r>
          </a:p>
        </p:txBody>
      </p:sp>
      <p:graphicFrame>
        <p:nvGraphicFramePr>
          <p:cNvPr id="8" name="Table 7"/>
          <p:cNvGraphicFramePr>
            <a:graphicFrameLocks noGrp="1"/>
          </p:cNvGraphicFramePr>
          <p:nvPr>
            <p:extLst>
              <p:ext uri="{D42A27DB-BD31-4B8C-83A1-F6EECF244321}">
                <p14:modId xmlns:p14="http://schemas.microsoft.com/office/powerpoint/2010/main" val="131628601"/>
              </p:ext>
            </p:extLst>
          </p:nvPr>
        </p:nvGraphicFramePr>
        <p:xfrm>
          <a:off x="3995935" y="3570549"/>
          <a:ext cx="690546" cy="2571770"/>
        </p:xfrm>
        <a:graphic>
          <a:graphicData uri="http://schemas.openxmlformats.org/drawingml/2006/table">
            <a:tbl>
              <a:tblPr rtl="1" firstRow="1" bandRow="1">
                <a:tableStyleId>{5940675A-B579-460E-94D1-54222C63F5DA}</a:tableStyleId>
              </a:tblPr>
              <a:tblGrid>
                <a:gridCol w="690546"/>
              </a:tblGrid>
              <a:tr h="514354">
                <a:tc>
                  <a:txBody>
                    <a:bodyPr/>
                    <a:lstStyle/>
                    <a:p>
                      <a:pPr rtl="1"/>
                      <a:endParaRPr lang="fa-IR" dirty="0"/>
                    </a:p>
                  </a:txBody>
                  <a:tcPr/>
                </a:tc>
              </a:tr>
              <a:tr h="514354">
                <a:tc>
                  <a:txBody>
                    <a:bodyPr/>
                    <a:lstStyle/>
                    <a:p>
                      <a:pPr rtl="1"/>
                      <a:endParaRPr lang="fa-IR" dirty="0"/>
                    </a:p>
                  </a:txBody>
                  <a:tcPr/>
                </a:tc>
              </a:tr>
              <a:tr h="514354">
                <a:tc>
                  <a:txBody>
                    <a:bodyPr/>
                    <a:lstStyle/>
                    <a:p>
                      <a:pPr rtl="1"/>
                      <a:endParaRPr lang="fa-IR" dirty="0"/>
                    </a:p>
                  </a:txBody>
                  <a:tcPr/>
                </a:tc>
              </a:tr>
              <a:tr h="514354">
                <a:tc>
                  <a:txBody>
                    <a:bodyPr/>
                    <a:lstStyle/>
                    <a:p>
                      <a:pPr rtl="1"/>
                      <a:endParaRPr lang="fa-IR"/>
                    </a:p>
                  </a:txBody>
                  <a:tcPr/>
                </a:tc>
              </a:tr>
              <a:tr h="514354">
                <a:tc>
                  <a:txBody>
                    <a:bodyPr/>
                    <a:lstStyle/>
                    <a:p>
                      <a:pPr rtl="1"/>
                      <a:endParaRPr lang="fa-IR" dirty="0"/>
                    </a:p>
                  </a:txBody>
                  <a:tcPr/>
                </a:tc>
              </a:tr>
            </a:tbl>
          </a:graphicData>
        </a:graphic>
      </p:graphicFrame>
      <p:sp>
        <p:nvSpPr>
          <p:cNvPr id="9" name="TextBox 8"/>
          <p:cNvSpPr txBox="1"/>
          <p:nvPr/>
        </p:nvSpPr>
        <p:spPr>
          <a:xfrm>
            <a:off x="2995803" y="3570550"/>
            <a:ext cx="1000132" cy="2585323"/>
          </a:xfrm>
          <a:prstGeom prst="rect">
            <a:avLst/>
          </a:prstGeom>
          <a:noFill/>
        </p:spPr>
        <p:txBody>
          <a:bodyPr wrap="square" rtlCol="1">
            <a:spAutoFit/>
          </a:bodyPr>
          <a:lstStyle/>
          <a:p>
            <a:r>
              <a:rPr lang="fa-IR" dirty="0"/>
              <a:t>20</a:t>
            </a:r>
          </a:p>
          <a:p>
            <a:endParaRPr lang="fa-IR" dirty="0"/>
          </a:p>
          <a:p>
            <a:r>
              <a:rPr lang="fa-IR" dirty="0"/>
              <a:t>21</a:t>
            </a:r>
          </a:p>
          <a:p>
            <a:endParaRPr lang="fa-IR" dirty="0"/>
          </a:p>
          <a:p>
            <a:r>
              <a:rPr lang="fa-IR" dirty="0"/>
              <a:t>22</a:t>
            </a:r>
          </a:p>
          <a:p>
            <a:endParaRPr lang="fa-IR" dirty="0"/>
          </a:p>
          <a:p>
            <a:r>
              <a:rPr lang="fa-IR" dirty="0"/>
              <a:t>23</a:t>
            </a:r>
          </a:p>
          <a:p>
            <a:endParaRPr lang="fa-IR" dirty="0"/>
          </a:p>
          <a:p>
            <a:r>
              <a:rPr lang="fa-IR" dirty="0"/>
              <a:t>24</a:t>
            </a:r>
          </a:p>
        </p:txBody>
      </p:sp>
      <p:cxnSp>
        <p:nvCxnSpPr>
          <p:cNvPr id="11" name="Straight Arrow Connector 10"/>
          <p:cNvCxnSpPr/>
          <p:nvPr/>
        </p:nvCxnSpPr>
        <p:spPr>
          <a:xfrm>
            <a:off x="4710315" y="3784863"/>
            <a:ext cx="928694" cy="1588"/>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710315" y="4283341"/>
            <a:ext cx="928694" cy="1588"/>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781753" y="5854977"/>
            <a:ext cx="928694" cy="1588"/>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924761" y="3641987"/>
            <a:ext cx="1357322" cy="285752"/>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solidFill>
                  <a:schemeClr val="tx1"/>
                </a:solidFill>
              </a:rPr>
              <a:t>Adams        </a:t>
            </a:r>
            <a:endParaRPr lang="fa-IR" dirty="0">
              <a:solidFill>
                <a:schemeClr val="tx1"/>
              </a:solidFill>
            </a:endParaRPr>
          </a:p>
        </p:txBody>
      </p:sp>
      <p:cxnSp>
        <p:nvCxnSpPr>
          <p:cNvPr id="16" name="Straight Connector 15"/>
          <p:cNvCxnSpPr/>
          <p:nvPr/>
        </p:nvCxnSpPr>
        <p:spPr>
          <a:xfrm rot="5400000">
            <a:off x="6782811" y="3784863"/>
            <a:ext cx="284958" cy="794"/>
          </a:xfrm>
          <a:prstGeom prst="line">
            <a:avLst/>
          </a:prstGeom>
        </p:spPr>
        <p:style>
          <a:lnRef idx="1">
            <a:schemeClr val="dk1"/>
          </a:lnRef>
          <a:fillRef idx="0">
            <a:schemeClr val="dk1"/>
          </a:fillRef>
          <a:effectRef idx="0">
            <a:schemeClr val="dk1"/>
          </a:effectRef>
          <a:fontRef idx="minor">
            <a:schemeClr val="tx1"/>
          </a:fontRef>
        </p:style>
      </p:cxnSp>
      <p:sp>
        <p:nvSpPr>
          <p:cNvPr id="18" name="Rectangle 17"/>
          <p:cNvSpPr/>
          <p:nvPr/>
        </p:nvSpPr>
        <p:spPr>
          <a:xfrm>
            <a:off x="5924761" y="4142053"/>
            <a:ext cx="1357322" cy="285752"/>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solidFill>
                  <a:schemeClr val="tx1"/>
                </a:solidFill>
              </a:rPr>
              <a:t>Bates           </a:t>
            </a:r>
            <a:endParaRPr lang="fa-IR" dirty="0">
              <a:solidFill>
                <a:schemeClr val="tx1"/>
              </a:solidFill>
            </a:endParaRPr>
          </a:p>
        </p:txBody>
      </p:sp>
      <p:cxnSp>
        <p:nvCxnSpPr>
          <p:cNvPr id="19" name="Straight Connector 18"/>
          <p:cNvCxnSpPr/>
          <p:nvPr/>
        </p:nvCxnSpPr>
        <p:spPr>
          <a:xfrm rot="5400000">
            <a:off x="6782811" y="4284929"/>
            <a:ext cx="284958" cy="794"/>
          </a:xfrm>
          <a:prstGeom prst="line">
            <a:avLst/>
          </a:prstGeom>
        </p:spPr>
        <p:style>
          <a:lnRef idx="1">
            <a:schemeClr val="dk1"/>
          </a:lnRef>
          <a:fillRef idx="0">
            <a:schemeClr val="dk1"/>
          </a:fillRef>
          <a:effectRef idx="0">
            <a:schemeClr val="dk1"/>
          </a:effectRef>
          <a:fontRef idx="minor">
            <a:schemeClr val="tx1"/>
          </a:fontRef>
        </p:style>
      </p:cxnSp>
      <p:sp>
        <p:nvSpPr>
          <p:cNvPr id="20" name="Rectangle 19"/>
          <p:cNvSpPr/>
          <p:nvPr/>
        </p:nvSpPr>
        <p:spPr>
          <a:xfrm>
            <a:off x="5924761" y="5642251"/>
            <a:ext cx="1357322" cy="285752"/>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solidFill>
                  <a:schemeClr val="tx1"/>
                </a:solidFill>
              </a:rPr>
              <a:t>Evans           </a:t>
            </a:r>
            <a:endParaRPr lang="fa-IR" dirty="0">
              <a:solidFill>
                <a:schemeClr val="tx1"/>
              </a:solidFill>
            </a:endParaRPr>
          </a:p>
        </p:txBody>
      </p:sp>
      <p:cxnSp>
        <p:nvCxnSpPr>
          <p:cNvPr id="21" name="Straight Connector 20"/>
          <p:cNvCxnSpPr/>
          <p:nvPr/>
        </p:nvCxnSpPr>
        <p:spPr>
          <a:xfrm rot="5400000">
            <a:off x="6782811" y="5785127"/>
            <a:ext cx="284958" cy="794"/>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a:off x="7353521" y="3784863"/>
            <a:ext cx="928694" cy="1588"/>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353521" y="4283341"/>
            <a:ext cx="928694" cy="1588"/>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8353653" y="3641987"/>
            <a:ext cx="1357322" cy="285752"/>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solidFill>
                  <a:schemeClr val="tx1"/>
                </a:solidFill>
              </a:rPr>
              <a:t>Cole       </a:t>
            </a:r>
            <a:endParaRPr lang="fa-IR" dirty="0">
              <a:solidFill>
                <a:schemeClr val="tx1"/>
              </a:solidFill>
            </a:endParaRPr>
          </a:p>
        </p:txBody>
      </p:sp>
      <p:cxnSp>
        <p:nvCxnSpPr>
          <p:cNvPr id="26" name="Straight Connector 25"/>
          <p:cNvCxnSpPr/>
          <p:nvPr/>
        </p:nvCxnSpPr>
        <p:spPr>
          <a:xfrm rot="5400000">
            <a:off x="9211703" y="3784863"/>
            <a:ext cx="284958" cy="794"/>
          </a:xfrm>
          <a:prstGeom prst="line">
            <a:avLst/>
          </a:prstGeom>
        </p:spPr>
        <p:style>
          <a:lnRef idx="1">
            <a:schemeClr val="dk1"/>
          </a:lnRef>
          <a:fillRef idx="0">
            <a:schemeClr val="dk1"/>
          </a:fillRef>
          <a:effectRef idx="0">
            <a:schemeClr val="dk1"/>
          </a:effectRef>
          <a:fontRef idx="minor">
            <a:schemeClr val="tx1"/>
          </a:fontRef>
        </p:style>
      </p:cxnSp>
      <p:sp>
        <p:nvSpPr>
          <p:cNvPr id="29" name="Rectangle 28"/>
          <p:cNvSpPr/>
          <p:nvPr/>
        </p:nvSpPr>
        <p:spPr>
          <a:xfrm>
            <a:off x="8353653" y="4142053"/>
            <a:ext cx="1357322" cy="285752"/>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solidFill>
                  <a:schemeClr val="tx1"/>
                </a:solidFill>
              </a:rPr>
              <a:t>Dean      </a:t>
            </a:r>
            <a:endParaRPr lang="fa-IR" dirty="0">
              <a:solidFill>
                <a:schemeClr val="tx1"/>
              </a:solidFill>
            </a:endParaRPr>
          </a:p>
        </p:txBody>
      </p:sp>
      <p:cxnSp>
        <p:nvCxnSpPr>
          <p:cNvPr id="30" name="Straight Connector 29"/>
          <p:cNvCxnSpPr/>
          <p:nvPr/>
        </p:nvCxnSpPr>
        <p:spPr>
          <a:xfrm rot="5400000">
            <a:off x="9211703" y="4284929"/>
            <a:ext cx="284958" cy="794"/>
          </a:xfrm>
          <a:prstGeom prst="line">
            <a:avLst/>
          </a:prstGeom>
        </p:spPr>
        <p:style>
          <a:lnRef idx="1">
            <a:schemeClr val="dk1"/>
          </a:lnRef>
          <a:fillRef idx="0">
            <a:schemeClr val="dk1"/>
          </a:fillRef>
          <a:effectRef idx="0">
            <a:schemeClr val="dk1"/>
          </a:effectRef>
          <a:fontRef idx="minor">
            <a:schemeClr val="tx1"/>
          </a:fontRef>
        </p:style>
      </p:cxnSp>
      <p:sp>
        <p:nvSpPr>
          <p:cNvPr id="24" name="Rectangle 2"/>
          <p:cNvSpPr>
            <a:spLocks noGrp="1" noChangeArrowheads="1"/>
          </p:cNvSpPr>
          <p:nvPr>
            <p:ph type="title"/>
          </p:nvPr>
        </p:nvSpPr>
        <p:spPr>
          <a:xfrm>
            <a:off x="810904" y="303238"/>
            <a:ext cx="10515600" cy="1325563"/>
          </a:xfrm>
        </p:spPr>
        <p:txBody>
          <a:bodyPr>
            <a:normAutofit/>
          </a:bodyPr>
          <a:lstStyle/>
          <a:p>
            <a:pPr algn="ctr" rtl="1"/>
            <a:r>
              <a:rPr lang="fa-IR" dirty="0">
                <a:cs typeface="B Titr" panose="00000700000000000000" pitchFamily="2" charset="-78"/>
              </a:rPr>
              <a:t>جدول هاي پراكندگي:انديس </a:t>
            </a:r>
            <a:r>
              <a:rPr lang="fa-IR" dirty="0" smtClean="0">
                <a:cs typeface="B Titr" panose="00000700000000000000" pitchFamily="2" charset="-78"/>
              </a:rPr>
              <a:t>سازي</a:t>
            </a:r>
            <a:endParaRPr lang="fa-IR" dirty="0">
              <a:cs typeface="B Titr" panose="00000700000000000000" pitchFamily="2" charset="-78"/>
            </a:endParaRPr>
          </a:p>
        </p:txBody>
      </p:sp>
    </p:spTree>
    <p:extLst>
      <p:ext uri="{BB962C8B-B14F-4D97-AF65-F5344CB8AC3E}">
        <p14:creationId xmlns:p14="http://schemas.microsoft.com/office/powerpoint/2010/main" val="70364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2959" y="2170618"/>
            <a:ext cx="9573875" cy="3970318"/>
          </a:xfrm>
          <a:prstGeom prst="rect">
            <a:avLst/>
          </a:prstGeom>
          <a:noFill/>
        </p:spPr>
        <p:txBody>
          <a:bodyPr wrap="square" rtlCol="1">
            <a:spAutoFit/>
          </a:bodyPr>
          <a:lstStyle/>
          <a:p>
            <a:pPr marL="457200" indent="-457200" algn="r" rtl="1">
              <a:buFont typeface="Wingdings" panose="05000000000000000000" pitchFamily="2" charset="2"/>
              <a:buChar char="q"/>
            </a:pPr>
            <a:r>
              <a:rPr lang="fa-IR" sz="2800" b="1" dirty="0"/>
              <a:t>اساس </a:t>
            </a:r>
            <a:r>
              <a:rPr lang="fa-IR" sz="2800" b="1" dirty="0" smtClean="0"/>
              <a:t>درهم‌سازي </a:t>
            </a:r>
            <a:r>
              <a:rPr lang="fa-IR" sz="2800" b="1" dirty="0"/>
              <a:t>قابل </a:t>
            </a:r>
            <a:r>
              <a:rPr lang="fa-IR" sz="2800" b="1" dirty="0" smtClean="0"/>
              <a:t>توسعه، </a:t>
            </a:r>
            <a:r>
              <a:rPr lang="fa-IR" sz="2800" b="1" dirty="0"/>
              <a:t>استفاده از </a:t>
            </a:r>
            <a:r>
              <a:rPr lang="fa-IR" sz="2800" b="1" dirty="0" smtClean="0"/>
              <a:t>بيت‌هاي </a:t>
            </a:r>
            <a:r>
              <a:rPr lang="fa-IR" sz="2800" b="1" dirty="0"/>
              <a:t>بيشتري از مقادير </a:t>
            </a:r>
            <a:r>
              <a:rPr lang="fa-IR" sz="2800" b="1" dirty="0" smtClean="0"/>
              <a:t>درهم‌سازي </a:t>
            </a:r>
            <a:r>
              <a:rPr lang="fa-IR" sz="2800" b="1" dirty="0"/>
              <a:t>شده </a:t>
            </a:r>
            <a:r>
              <a:rPr lang="fa-IR" sz="2800" b="1" dirty="0" smtClean="0"/>
              <a:t>براي </a:t>
            </a:r>
            <a:r>
              <a:rPr lang="fa-IR" sz="2800" b="1" dirty="0"/>
              <a:t>پوشاندن فضاي آدرس بيشتر است.</a:t>
            </a:r>
          </a:p>
          <a:p>
            <a:pPr marL="457200" indent="-457200" algn="r" rtl="1">
              <a:buFont typeface="Wingdings" panose="05000000000000000000" pitchFamily="2" charset="2"/>
              <a:buChar char="q"/>
            </a:pPr>
            <a:endParaRPr lang="fa-IR" sz="2800" b="1" dirty="0"/>
          </a:p>
          <a:p>
            <a:pPr marL="457200" indent="-457200" algn="r" rtl="1">
              <a:buFont typeface="Wingdings" panose="05000000000000000000" pitchFamily="2" charset="2"/>
              <a:buChar char="q"/>
            </a:pPr>
            <a:r>
              <a:rPr lang="fa-IR" sz="2800" b="1" dirty="0" smtClean="0"/>
              <a:t>تراي (</a:t>
            </a:r>
            <a:r>
              <a:rPr lang="en-US" sz="2800" b="1" dirty="0" smtClean="0"/>
              <a:t>Try</a:t>
            </a:r>
            <a:r>
              <a:rPr lang="fa-IR" sz="2800" b="1" dirty="0" smtClean="0"/>
              <a:t>) </a:t>
            </a:r>
            <a:r>
              <a:rPr lang="fa-IR" sz="2800" b="1" dirty="0"/>
              <a:t>:الگوي مربوط به توسعه استفاده از مقادير </a:t>
            </a:r>
            <a:r>
              <a:rPr lang="fa-IR" sz="2800" b="1" dirty="0" smtClean="0"/>
              <a:t>درهم‌سازي </a:t>
            </a:r>
            <a:r>
              <a:rPr lang="fa-IR" sz="2800" b="1" dirty="0"/>
              <a:t>شده را تراي </a:t>
            </a:r>
            <a:r>
              <a:rPr lang="fa-IR" sz="2800" b="1" dirty="0" smtClean="0"/>
              <a:t>مي‌نامند.</a:t>
            </a:r>
          </a:p>
          <a:p>
            <a:pPr marL="609600" indent="-609600" algn="r" rtl="1">
              <a:buFont typeface="Wingdings" panose="05000000000000000000" pitchFamily="2" charset="2"/>
              <a:buChar char="q"/>
            </a:pPr>
            <a:r>
              <a:rPr lang="fa-IR" sz="2800" b="1" dirty="0" smtClean="0"/>
              <a:t>تراي </a:t>
            </a:r>
            <a:r>
              <a:rPr lang="fa-IR" sz="2800" b="1" dirty="0"/>
              <a:t>يك ساختار درختي جستجو است كه در آن هر كاراكتر  پياپي از كليد براي تعيين جهت </a:t>
            </a:r>
            <a:r>
              <a:rPr lang="fa-IR" sz="2800" b="1" dirty="0" smtClean="0"/>
              <a:t>جستجو </a:t>
            </a:r>
            <a:r>
              <a:rPr lang="fa-IR" sz="2800" b="1" dirty="0"/>
              <a:t>در هر سطح پياپي از درخت به كار </a:t>
            </a:r>
            <a:r>
              <a:rPr lang="fa-IR" sz="2800" b="1" dirty="0" smtClean="0"/>
              <a:t>مي‌رود.</a:t>
            </a:r>
          </a:p>
          <a:p>
            <a:pPr marL="609600" indent="-609600" algn="r" rtl="1">
              <a:buFont typeface="Wingdings" panose="05000000000000000000" pitchFamily="2" charset="2"/>
              <a:buChar char="q"/>
            </a:pPr>
            <a:r>
              <a:rPr lang="fa-IR" sz="2800" b="1" dirty="0" smtClean="0"/>
              <a:t>ضريب </a:t>
            </a:r>
            <a:r>
              <a:rPr lang="fa-IR" sz="2800" b="1" dirty="0"/>
              <a:t>انشعاب </a:t>
            </a:r>
            <a:r>
              <a:rPr lang="fa-IR" sz="2800" b="1" dirty="0" smtClean="0"/>
              <a:t>(مبناي تراي) </a:t>
            </a:r>
            <a:r>
              <a:rPr lang="fa-IR" sz="2800" b="1" dirty="0"/>
              <a:t>در هر </a:t>
            </a:r>
            <a:r>
              <a:rPr lang="fa-IR" sz="2800" b="1" dirty="0" smtClean="0"/>
              <a:t>سطح </a:t>
            </a:r>
            <a:r>
              <a:rPr lang="fa-IR" sz="2800" b="1" dirty="0"/>
              <a:t>به طور بالقوه با تعداد مقاديري كه كاراكتر </a:t>
            </a:r>
            <a:r>
              <a:rPr lang="fa-IR" sz="2800" b="1" dirty="0" smtClean="0"/>
              <a:t>مي‌تواند بگيرد، </a:t>
            </a:r>
            <a:r>
              <a:rPr lang="fa-IR" sz="2800" b="1" dirty="0"/>
              <a:t>برابر است. </a:t>
            </a:r>
          </a:p>
        </p:txBody>
      </p:sp>
      <p:sp>
        <p:nvSpPr>
          <p:cNvPr id="7" name="Rectangle 2"/>
          <p:cNvSpPr>
            <a:spLocks noGrp="1" noChangeArrowheads="1"/>
          </p:cNvSpPr>
          <p:nvPr>
            <p:ph type="title"/>
          </p:nvPr>
        </p:nvSpPr>
        <p:spPr>
          <a:xfrm>
            <a:off x="906438" y="440198"/>
            <a:ext cx="10515600" cy="1325563"/>
          </a:xfrm>
        </p:spPr>
        <p:txBody>
          <a:bodyPr>
            <a:normAutofit/>
          </a:bodyPr>
          <a:lstStyle/>
          <a:p>
            <a:pPr algn="ctr" rtl="1"/>
            <a:r>
              <a:rPr lang="fa-IR" dirty="0" smtClean="0">
                <a:cs typeface="B Titr" panose="00000700000000000000" pitchFamily="2" charset="-78"/>
              </a:rPr>
              <a:t>درهم‌سازي </a:t>
            </a:r>
            <a:r>
              <a:rPr lang="fa-IR" dirty="0">
                <a:cs typeface="B Titr" panose="00000700000000000000" pitchFamily="2" charset="-78"/>
              </a:rPr>
              <a:t>قابل </a:t>
            </a:r>
            <a:r>
              <a:rPr lang="fa-IR" dirty="0" smtClean="0">
                <a:cs typeface="B Titr" panose="00000700000000000000" pitchFamily="2" charset="-78"/>
              </a:rPr>
              <a:t>توسعه</a:t>
            </a:r>
            <a:endParaRPr lang="fa-IR" dirty="0">
              <a:cs typeface="B Titr" panose="00000700000000000000" pitchFamily="2" charset="-78"/>
            </a:endParaRPr>
          </a:p>
        </p:txBody>
      </p:sp>
    </p:spTree>
    <p:extLst>
      <p:ext uri="{BB962C8B-B14F-4D97-AF65-F5344CB8AC3E}">
        <p14:creationId xmlns:p14="http://schemas.microsoft.com/office/powerpoint/2010/main" val="55712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381753" y="1000108"/>
            <a:ext cx="184731" cy="369332"/>
          </a:xfrm>
          <a:prstGeom prst="rect">
            <a:avLst/>
          </a:prstGeom>
          <a:noFill/>
        </p:spPr>
        <p:txBody>
          <a:bodyPr wrap="none" rtlCol="1">
            <a:spAutoFit/>
          </a:bodyPr>
          <a:lstStyle/>
          <a:p>
            <a:endParaRPr lang="fa-IR" dirty="0"/>
          </a:p>
        </p:txBody>
      </p:sp>
      <p:pic>
        <p:nvPicPr>
          <p:cNvPr id="5" name="Picture 4" descr="Hashing1"/>
          <p:cNvPicPr>
            <a:picLocks noChangeAspect="1" noChangeArrowheads="1"/>
          </p:cNvPicPr>
          <p:nvPr/>
        </p:nvPicPr>
        <p:blipFill>
          <a:blip r:embed="rId2"/>
          <a:srcRect/>
          <a:stretch>
            <a:fillRect/>
          </a:stretch>
        </p:blipFill>
        <p:spPr bwMode="auto">
          <a:xfrm>
            <a:off x="2781777" y="2036816"/>
            <a:ext cx="6718300" cy="4013200"/>
          </a:xfrm>
          <a:prstGeom prst="rect">
            <a:avLst/>
          </a:prstGeom>
          <a:noFill/>
        </p:spPr>
      </p:pic>
      <p:sp>
        <p:nvSpPr>
          <p:cNvPr id="7" name="Rectangle 2"/>
          <p:cNvSpPr>
            <a:spLocks noGrp="1" noChangeArrowheads="1"/>
          </p:cNvSpPr>
          <p:nvPr>
            <p:ph type="title"/>
          </p:nvPr>
        </p:nvSpPr>
        <p:spPr>
          <a:xfrm>
            <a:off x="906438" y="440198"/>
            <a:ext cx="10515600" cy="1325563"/>
          </a:xfrm>
        </p:spPr>
        <p:txBody>
          <a:bodyPr>
            <a:normAutofit/>
          </a:bodyPr>
          <a:lstStyle/>
          <a:p>
            <a:pPr algn="ctr" rtl="1"/>
            <a:r>
              <a:rPr lang="fa-IR" dirty="0" smtClean="0">
                <a:cs typeface="B Titr" panose="00000700000000000000" pitchFamily="2" charset="-78"/>
              </a:rPr>
              <a:t>نمونه‌ای از ترای</a:t>
            </a:r>
            <a:endParaRPr lang="fa-IR" dirty="0">
              <a:cs typeface="B Titr" panose="00000700000000000000" pitchFamily="2" charset="-78"/>
            </a:endParaRPr>
          </a:p>
        </p:txBody>
      </p:sp>
    </p:spTree>
    <p:extLst>
      <p:ext uri="{BB962C8B-B14F-4D97-AF65-F5344CB8AC3E}">
        <p14:creationId xmlns:p14="http://schemas.microsoft.com/office/powerpoint/2010/main" val="379489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09333" y="1550485"/>
            <a:ext cx="9625260" cy="1631216"/>
          </a:xfrm>
          <a:prstGeom prst="rect">
            <a:avLst/>
          </a:prstGeom>
          <a:noFill/>
        </p:spPr>
        <p:txBody>
          <a:bodyPr wrap="square" rtlCol="1">
            <a:spAutoFit/>
          </a:bodyPr>
          <a:lstStyle/>
          <a:p>
            <a:pPr marL="342900" indent="-342900" algn="r" rtl="1">
              <a:buFont typeface="Wingdings" panose="05000000000000000000" pitchFamily="2" charset="2"/>
              <a:buChar char="q"/>
            </a:pPr>
            <a:r>
              <a:rPr lang="fa-IR" sz="2500" dirty="0">
                <a:cs typeface="B Nazanin" pitchFamily="2" charset="-78"/>
              </a:rPr>
              <a:t>تراي را به شكل </a:t>
            </a:r>
            <a:r>
              <a:rPr lang="fa-IR" sz="2500" dirty="0" smtClean="0">
                <a:cs typeface="B Nazanin" pitchFamily="2" charset="-78"/>
              </a:rPr>
              <a:t>آرايه‌اي </a:t>
            </a:r>
            <a:r>
              <a:rPr lang="fa-IR" sz="2500" dirty="0">
                <a:cs typeface="B Nazanin" pitchFamily="2" charset="-78"/>
              </a:rPr>
              <a:t>از </a:t>
            </a:r>
            <a:r>
              <a:rPr lang="fa-IR" sz="2500" dirty="0" smtClean="0">
                <a:cs typeface="B Nazanin" pitchFamily="2" charset="-78"/>
              </a:rPr>
              <a:t>ركوردهاي </a:t>
            </a:r>
            <a:r>
              <a:rPr lang="fa-IR" sz="2500" dirty="0">
                <a:cs typeface="B Nazanin" pitchFamily="2" charset="-78"/>
              </a:rPr>
              <a:t>پيوسته </a:t>
            </a:r>
            <a:r>
              <a:rPr lang="fa-IR" sz="2500" dirty="0" smtClean="0">
                <a:cs typeface="B Nazanin" pitchFamily="2" charset="-78"/>
              </a:rPr>
              <a:t>درمي‌آوريم </a:t>
            </a:r>
            <a:r>
              <a:rPr lang="fa-IR" sz="2500" dirty="0">
                <a:cs typeface="B Nazanin" pitchFamily="2" charset="-78"/>
              </a:rPr>
              <a:t>و فهرست راهنمايي از </a:t>
            </a:r>
            <a:r>
              <a:rPr lang="fa-IR" sz="2500" dirty="0" smtClean="0">
                <a:cs typeface="B Nazanin" pitchFamily="2" charset="-78"/>
              </a:rPr>
              <a:t>آدرس‌هاي درهم‌سازي واشاره‌گر باكت‌هاي </a:t>
            </a:r>
            <a:r>
              <a:rPr lang="fa-IR" sz="2500" dirty="0">
                <a:cs typeface="B Nazanin" pitchFamily="2" charset="-78"/>
              </a:rPr>
              <a:t>مربوط تشكيل </a:t>
            </a:r>
            <a:r>
              <a:rPr lang="fa-IR" sz="2500" dirty="0" smtClean="0">
                <a:cs typeface="B Nazanin" pitchFamily="2" charset="-78"/>
              </a:rPr>
              <a:t>مي‌دهيم</a:t>
            </a:r>
            <a:r>
              <a:rPr lang="fa-IR" sz="2500" dirty="0">
                <a:cs typeface="B Nazanin" pitchFamily="2" charset="-78"/>
              </a:rPr>
              <a:t>.</a:t>
            </a:r>
          </a:p>
          <a:p>
            <a:pPr marL="342900" indent="-342900" algn="r" rtl="1">
              <a:buFont typeface="Wingdings" panose="05000000000000000000" pitchFamily="2" charset="2"/>
              <a:buChar char="q"/>
            </a:pPr>
            <a:r>
              <a:rPr lang="fa-IR" sz="2500" dirty="0" smtClean="0">
                <a:cs typeface="B Nazanin" pitchFamily="2" charset="-78"/>
              </a:rPr>
              <a:t>ابتدا </a:t>
            </a:r>
            <a:r>
              <a:rPr lang="fa-IR" sz="2500" dirty="0">
                <a:cs typeface="B Nazanin" pitchFamily="2" charset="-78"/>
              </a:rPr>
              <a:t>بايد به يك درخت دودويي كامل تبديل شده سپس به يك فهرست راهنما از </a:t>
            </a:r>
            <a:r>
              <a:rPr lang="fa-IR" sz="2500" dirty="0" smtClean="0">
                <a:cs typeface="B Nazanin" pitchFamily="2" charset="-78"/>
              </a:rPr>
              <a:t>باكت‌ها </a:t>
            </a:r>
            <a:r>
              <a:rPr lang="fa-IR" sz="2500" dirty="0">
                <a:cs typeface="B Nazanin" pitchFamily="2" charset="-78"/>
              </a:rPr>
              <a:t>تبديل </a:t>
            </a:r>
            <a:r>
              <a:rPr lang="fa-IR" sz="2500" dirty="0" smtClean="0">
                <a:cs typeface="B Nazanin" pitchFamily="2" charset="-78"/>
              </a:rPr>
              <a:t>مي‌شود</a:t>
            </a:r>
            <a:r>
              <a:rPr lang="fa-IR" sz="2500" dirty="0">
                <a:cs typeface="B Nazanin" pitchFamily="2" charset="-78"/>
              </a:rPr>
              <a:t>.</a:t>
            </a:r>
          </a:p>
        </p:txBody>
      </p:sp>
      <p:sp>
        <p:nvSpPr>
          <p:cNvPr id="6" name="Flowchart: Connector 5"/>
          <p:cNvSpPr/>
          <p:nvPr/>
        </p:nvSpPr>
        <p:spPr>
          <a:xfrm>
            <a:off x="2150063" y="4380296"/>
            <a:ext cx="285752" cy="285752"/>
          </a:xfrm>
          <a:prstGeom prst="flowChart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400">
              <a:solidFill>
                <a:schemeClr val="tx1"/>
              </a:solidFill>
              <a:latin typeface="Times New Roman" panose="02020603050405020304" pitchFamily="18" charset="0"/>
              <a:cs typeface="Times New Roman" panose="02020603050405020304" pitchFamily="18" charset="0"/>
            </a:endParaRPr>
          </a:p>
        </p:txBody>
      </p:sp>
      <p:sp>
        <p:nvSpPr>
          <p:cNvPr id="7" name="Flowchart: Connector 6"/>
          <p:cNvSpPr/>
          <p:nvPr/>
        </p:nvSpPr>
        <p:spPr>
          <a:xfrm>
            <a:off x="2802529" y="3746878"/>
            <a:ext cx="285752" cy="285752"/>
          </a:xfrm>
          <a:prstGeom prst="flowChart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400">
              <a:solidFill>
                <a:schemeClr val="tx1"/>
              </a:solidFill>
              <a:latin typeface="Times New Roman" panose="02020603050405020304" pitchFamily="18" charset="0"/>
              <a:cs typeface="Times New Roman" panose="02020603050405020304" pitchFamily="18" charset="0"/>
            </a:endParaRPr>
          </a:p>
        </p:txBody>
      </p:sp>
      <p:sp>
        <p:nvSpPr>
          <p:cNvPr id="8" name="Flowchart: Connector 7"/>
          <p:cNvSpPr/>
          <p:nvPr/>
        </p:nvSpPr>
        <p:spPr>
          <a:xfrm>
            <a:off x="2793005" y="5094676"/>
            <a:ext cx="285752" cy="285752"/>
          </a:xfrm>
          <a:prstGeom prst="flowChart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400">
              <a:solidFill>
                <a:schemeClr val="tx1"/>
              </a:solidFill>
              <a:latin typeface="Times New Roman" panose="02020603050405020304" pitchFamily="18" charset="0"/>
              <a:cs typeface="Times New Roman" panose="02020603050405020304" pitchFamily="18" charset="0"/>
            </a:endParaRPr>
          </a:p>
        </p:txBody>
      </p:sp>
      <p:sp>
        <p:nvSpPr>
          <p:cNvPr id="9" name="Flowchart: Connector 8"/>
          <p:cNvSpPr/>
          <p:nvPr/>
        </p:nvSpPr>
        <p:spPr>
          <a:xfrm>
            <a:off x="3578823" y="3451602"/>
            <a:ext cx="285752" cy="285752"/>
          </a:xfrm>
          <a:prstGeom prst="flowChart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400">
              <a:solidFill>
                <a:schemeClr val="tx1"/>
              </a:solidFill>
              <a:latin typeface="Times New Roman" panose="02020603050405020304" pitchFamily="18" charset="0"/>
              <a:cs typeface="Times New Roman" panose="02020603050405020304" pitchFamily="18" charset="0"/>
            </a:endParaRPr>
          </a:p>
        </p:txBody>
      </p:sp>
      <p:sp>
        <p:nvSpPr>
          <p:cNvPr id="10" name="Flowchart: Connector 9"/>
          <p:cNvSpPr/>
          <p:nvPr/>
        </p:nvSpPr>
        <p:spPr>
          <a:xfrm>
            <a:off x="3578823" y="4094544"/>
            <a:ext cx="285752" cy="285752"/>
          </a:xfrm>
          <a:prstGeom prst="flowChart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400">
              <a:solidFill>
                <a:schemeClr val="tx1"/>
              </a:solidFill>
              <a:latin typeface="Times New Roman" panose="02020603050405020304" pitchFamily="18" charset="0"/>
              <a:cs typeface="Times New Roman" panose="02020603050405020304" pitchFamily="18" charset="0"/>
            </a:endParaRPr>
          </a:p>
        </p:txBody>
      </p:sp>
      <p:sp>
        <p:nvSpPr>
          <p:cNvPr id="11" name="Flowchart: Connector 10"/>
          <p:cNvSpPr/>
          <p:nvPr/>
        </p:nvSpPr>
        <p:spPr>
          <a:xfrm>
            <a:off x="3578823" y="4880362"/>
            <a:ext cx="285752" cy="285752"/>
          </a:xfrm>
          <a:prstGeom prst="flowChart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400">
              <a:solidFill>
                <a:schemeClr val="tx1"/>
              </a:solidFill>
              <a:latin typeface="Times New Roman" panose="02020603050405020304" pitchFamily="18" charset="0"/>
              <a:cs typeface="Times New Roman" panose="02020603050405020304" pitchFamily="18" charset="0"/>
            </a:endParaRPr>
          </a:p>
        </p:txBody>
      </p:sp>
      <p:sp>
        <p:nvSpPr>
          <p:cNvPr id="12" name="Flowchart: Connector 11"/>
          <p:cNvSpPr/>
          <p:nvPr/>
        </p:nvSpPr>
        <p:spPr>
          <a:xfrm>
            <a:off x="3564529" y="5666180"/>
            <a:ext cx="285752" cy="285752"/>
          </a:xfrm>
          <a:prstGeom prst="flowChart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400">
              <a:solidFill>
                <a:schemeClr val="tx1"/>
              </a:solidFill>
              <a:latin typeface="Times New Roman" panose="02020603050405020304" pitchFamily="18" charset="0"/>
              <a:cs typeface="Times New Roman" panose="02020603050405020304" pitchFamily="18" charset="0"/>
            </a:endParaRPr>
          </a:p>
        </p:txBody>
      </p:sp>
      <p:cxnSp>
        <p:nvCxnSpPr>
          <p:cNvPr id="14" name="Straight Connector 13"/>
          <p:cNvCxnSpPr>
            <a:stCxn id="6" idx="7"/>
            <a:endCxn id="7" idx="3"/>
          </p:cNvCxnSpPr>
          <p:nvPr/>
        </p:nvCxnSpPr>
        <p:spPr>
          <a:xfrm rot="5400000" flipH="1" flipV="1">
            <a:off x="2403492" y="3981259"/>
            <a:ext cx="431360" cy="4504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7" idx="7"/>
            <a:endCxn id="9" idx="2"/>
          </p:cNvCxnSpPr>
          <p:nvPr/>
        </p:nvCxnSpPr>
        <p:spPr>
          <a:xfrm rot="5400000" flipH="1" flipV="1">
            <a:off x="3215506" y="3425409"/>
            <a:ext cx="194247" cy="53238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7" idx="5"/>
            <a:endCxn id="10" idx="1"/>
          </p:cNvCxnSpPr>
          <p:nvPr/>
        </p:nvCxnSpPr>
        <p:spPr>
          <a:xfrm rot="16200000" flipH="1">
            <a:off x="3260748" y="3776469"/>
            <a:ext cx="145608" cy="57423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8" idx="1"/>
            <a:endCxn id="6" idx="5"/>
          </p:cNvCxnSpPr>
          <p:nvPr/>
        </p:nvCxnSpPr>
        <p:spPr>
          <a:xfrm rot="16200000" flipV="1">
            <a:off x="2358249" y="4659920"/>
            <a:ext cx="512322" cy="440884"/>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11" idx="2"/>
          </p:cNvCxnSpPr>
          <p:nvPr/>
        </p:nvCxnSpPr>
        <p:spPr>
          <a:xfrm flipV="1">
            <a:off x="3007319" y="5023238"/>
            <a:ext cx="571504" cy="21704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12" idx="2"/>
          </p:cNvCxnSpPr>
          <p:nvPr/>
        </p:nvCxnSpPr>
        <p:spPr>
          <a:xfrm>
            <a:off x="3007319" y="5383160"/>
            <a:ext cx="557210" cy="42589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a:off x="4578955" y="5737618"/>
            <a:ext cx="1071570" cy="2857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latin typeface="Times New Roman" panose="02020603050405020304" pitchFamily="18" charset="0"/>
                <a:cs typeface="Times New Roman" panose="02020603050405020304" pitchFamily="18" charset="0"/>
              </a:rPr>
              <a:t>C</a:t>
            </a:r>
            <a:endParaRPr lang="fa-IR" sz="2400" dirty="0">
              <a:solidFill>
                <a:schemeClr val="tx1"/>
              </a:solidFill>
              <a:latin typeface="Times New Roman" panose="02020603050405020304" pitchFamily="18" charset="0"/>
              <a:cs typeface="Times New Roman" panose="02020603050405020304" pitchFamily="18" charset="0"/>
            </a:endParaRPr>
          </a:p>
        </p:txBody>
      </p:sp>
      <p:sp>
        <p:nvSpPr>
          <p:cNvPr id="30" name="Rounded Rectangle 29"/>
          <p:cNvSpPr/>
          <p:nvPr/>
        </p:nvSpPr>
        <p:spPr>
          <a:xfrm>
            <a:off x="4578955" y="4870838"/>
            <a:ext cx="1062046" cy="295276"/>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latin typeface="Times New Roman" panose="02020603050405020304" pitchFamily="18" charset="0"/>
                <a:cs typeface="Times New Roman" panose="02020603050405020304" pitchFamily="18" charset="0"/>
              </a:rPr>
              <a:t>B</a:t>
            </a:r>
            <a:endParaRPr lang="fa-IR" sz="2400" dirty="0">
              <a:solidFill>
                <a:schemeClr val="tx1"/>
              </a:solidFill>
              <a:latin typeface="Times New Roman" panose="02020603050405020304" pitchFamily="18" charset="0"/>
              <a:cs typeface="Times New Roman" panose="02020603050405020304" pitchFamily="18" charset="0"/>
            </a:endParaRPr>
          </a:p>
        </p:txBody>
      </p:sp>
      <p:sp>
        <p:nvSpPr>
          <p:cNvPr id="31" name="Rounded Rectangle 30"/>
          <p:cNvSpPr/>
          <p:nvPr/>
        </p:nvSpPr>
        <p:spPr>
          <a:xfrm>
            <a:off x="4578955" y="3737354"/>
            <a:ext cx="1143008" cy="2857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latin typeface="Times New Roman" panose="02020603050405020304" pitchFamily="18" charset="0"/>
                <a:cs typeface="Times New Roman" panose="02020603050405020304" pitchFamily="18" charset="0"/>
              </a:rPr>
              <a:t>A</a:t>
            </a:r>
            <a:endParaRPr lang="fa-IR" sz="2400" dirty="0">
              <a:solidFill>
                <a:schemeClr val="tx1"/>
              </a:solidFill>
              <a:latin typeface="Times New Roman" panose="02020603050405020304" pitchFamily="18" charset="0"/>
              <a:cs typeface="Times New Roman" panose="02020603050405020304" pitchFamily="18" charset="0"/>
            </a:endParaRPr>
          </a:p>
        </p:txBody>
      </p:sp>
      <p:cxnSp>
        <p:nvCxnSpPr>
          <p:cNvPr id="33" name="Shape 32"/>
          <p:cNvCxnSpPr/>
          <p:nvPr/>
        </p:nvCxnSpPr>
        <p:spPr>
          <a:xfrm>
            <a:off x="3936014" y="3594478"/>
            <a:ext cx="571503" cy="214314"/>
          </a:xfrm>
          <a:prstGeom prst="bentConnector3">
            <a:avLst>
              <a:gd name="adj1" fmla="val 50000"/>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5" name="Elbow Connector 34"/>
          <p:cNvCxnSpPr/>
          <p:nvPr/>
        </p:nvCxnSpPr>
        <p:spPr>
          <a:xfrm flipV="1">
            <a:off x="3936013" y="3951668"/>
            <a:ext cx="571504" cy="285752"/>
          </a:xfrm>
          <a:prstGeom prst="bentConnector3">
            <a:avLst>
              <a:gd name="adj1" fmla="val 50000"/>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1" idx="6"/>
            <a:endCxn id="30" idx="1"/>
          </p:cNvCxnSpPr>
          <p:nvPr/>
        </p:nvCxnSpPr>
        <p:spPr>
          <a:xfrm flipV="1">
            <a:off x="3864575" y="5018476"/>
            <a:ext cx="714380" cy="476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3864575" y="5875732"/>
            <a:ext cx="714380" cy="476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314051" y="3951668"/>
            <a:ext cx="338554" cy="461665"/>
          </a:xfrm>
          <a:prstGeom prst="rect">
            <a:avLst/>
          </a:prstGeom>
          <a:noFill/>
        </p:spPr>
        <p:txBody>
          <a:bodyPr wrap="none" rtlCol="1">
            <a:spAutoFit/>
          </a:bodyPr>
          <a:lstStyle/>
          <a:p>
            <a:r>
              <a:rPr lang="fa-IR" sz="2400" dirty="0">
                <a:latin typeface="Times New Roman" panose="02020603050405020304" pitchFamily="18" charset="0"/>
                <a:cs typeface="Times New Roman" panose="02020603050405020304" pitchFamily="18" charset="0"/>
              </a:rPr>
              <a:t>0</a:t>
            </a:r>
          </a:p>
        </p:txBody>
      </p:sp>
      <p:sp>
        <p:nvSpPr>
          <p:cNvPr id="43" name="TextBox 42"/>
          <p:cNvSpPr txBox="1"/>
          <p:nvPr/>
        </p:nvSpPr>
        <p:spPr>
          <a:xfrm>
            <a:off x="2343634" y="4880362"/>
            <a:ext cx="338554" cy="461665"/>
          </a:xfrm>
          <a:prstGeom prst="rect">
            <a:avLst/>
          </a:prstGeom>
          <a:noFill/>
        </p:spPr>
        <p:txBody>
          <a:bodyPr wrap="none" rtlCol="1">
            <a:spAutoFit/>
          </a:bodyPr>
          <a:lstStyle/>
          <a:p>
            <a:r>
              <a:rPr lang="fa-IR" sz="2400" dirty="0">
                <a:latin typeface="Times New Roman" panose="02020603050405020304" pitchFamily="18" charset="0"/>
                <a:cs typeface="Times New Roman" panose="02020603050405020304" pitchFamily="18" charset="0"/>
              </a:rPr>
              <a:t>1</a:t>
            </a:r>
          </a:p>
        </p:txBody>
      </p:sp>
      <p:sp>
        <p:nvSpPr>
          <p:cNvPr id="44" name="TextBox 43"/>
          <p:cNvSpPr txBox="1"/>
          <p:nvPr/>
        </p:nvSpPr>
        <p:spPr>
          <a:xfrm>
            <a:off x="3129452" y="4010964"/>
            <a:ext cx="338554" cy="461665"/>
          </a:xfrm>
          <a:prstGeom prst="rect">
            <a:avLst/>
          </a:prstGeom>
          <a:noFill/>
        </p:spPr>
        <p:txBody>
          <a:bodyPr wrap="none" rtlCol="1">
            <a:spAutoFit/>
          </a:bodyPr>
          <a:lstStyle/>
          <a:p>
            <a:r>
              <a:rPr lang="fa-IR" sz="2400" dirty="0">
                <a:latin typeface="Times New Roman" panose="02020603050405020304" pitchFamily="18" charset="0"/>
                <a:cs typeface="Times New Roman" panose="02020603050405020304" pitchFamily="18" charset="0"/>
              </a:rPr>
              <a:t>1</a:t>
            </a:r>
          </a:p>
        </p:txBody>
      </p:sp>
      <p:sp>
        <p:nvSpPr>
          <p:cNvPr id="45" name="TextBox 44"/>
          <p:cNvSpPr txBox="1"/>
          <p:nvPr/>
        </p:nvSpPr>
        <p:spPr>
          <a:xfrm>
            <a:off x="3078757" y="5594742"/>
            <a:ext cx="338554" cy="461665"/>
          </a:xfrm>
          <a:prstGeom prst="rect">
            <a:avLst/>
          </a:prstGeom>
          <a:noFill/>
        </p:spPr>
        <p:txBody>
          <a:bodyPr wrap="none" rtlCol="1">
            <a:spAutoFit/>
          </a:bodyPr>
          <a:lstStyle/>
          <a:p>
            <a:r>
              <a:rPr lang="fa-IR" sz="2400" dirty="0">
                <a:latin typeface="Times New Roman" panose="02020603050405020304" pitchFamily="18" charset="0"/>
                <a:cs typeface="Times New Roman" panose="02020603050405020304" pitchFamily="18" charset="0"/>
              </a:rPr>
              <a:t>1</a:t>
            </a:r>
          </a:p>
        </p:txBody>
      </p:sp>
      <p:sp>
        <p:nvSpPr>
          <p:cNvPr id="46" name="TextBox 45"/>
          <p:cNvSpPr txBox="1"/>
          <p:nvPr/>
        </p:nvSpPr>
        <p:spPr>
          <a:xfrm>
            <a:off x="3129452" y="4808924"/>
            <a:ext cx="338554" cy="461665"/>
          </a:xfrm>
          <a:prstGeom prst="rect">
            <a:avLst/>
          </a:prstGeom>
          <a:noFill/>
        </p:spPr>
        <p:txBody>
          <a:bodyPr wrap="none" rtlCol="1">
            <a:spAutoFit/>
          </a:bodyPr>
          <a:lstStyle/>
          <a:p>
            <a:r>
              <a:rPr lang="fa-IR" sz="2400" dirty="0">
                <a:latin typeface="Times New Roman" panose="02020603050405020304" pitchFamily="18" charset="0"/>
                <a:cs typeface="Times New Roman" panose="02020603050405020304" pitchFamily="18" charset="0"/>
              </a:rPr>
              <a:t>0</a:t>
            </a:r>
          </a:p>
        </p:txBody>
      </p:sp>
      <p:sp>
        <p:nvSpPr>
          <p:cNvPr id="47" name="TextBox 46"/>
          <p:cNvSpPr txBox="1"/>
          <p:nvPr/>
        </p:nvSpPr>
        <p:spPr>
          <a:xfrm>
            <a:off x="2986576" y="3308726"/>
            <a:ext cx="338554" cy="461665"/>
          </a:xfrm>
          <a:prstGeom prst="rect">
            <a:avLst/>
          </a:prstGeom>
          <a:noFill/>
        </p:spPr>
        <p:txBody>
          <a:bodyPr wrap="none" rtlCol="1">
            <a:spAutoFit/>
          </a:bodyPr>
          <a:lstStyle/>
          <a:p>
            <a:r>
              <a:rPr lang="fa-IR" sz="2400" dirty="0">
                <a:latin typeface="Times New Roman" panose="02020603050405020304" pitchFamily="18" charset="0"/>
                <a:cs typeface="Times New Roman" panose="02020603050405020304" pitchFamily="18" charset="0"/>
              </a:rPr>
              <a:t>0</a:t>
            </a:r>
          </a:p>
        </p:txBody>
      </p:sp>
      <p:graphicFrame>
        <p:nvGraphicFramePr>
          <p:cNvPr id="48" name="Table 47"/>
          <p:cNvGraphicFramePr>
            <a:graphicFrameLocks noGrp="1"/>
          </p:cNvGraphicFramePr>
          <p:nvPr>
            <p:extLst>
              <p:ext uri="{D42A27DB-BD31-4B8C-83A1-F6EECF244321}">
                <p14:modId xmlns:p14="http://schemas.microsoft.com/office/powerpoint/2010/main" val="1578949956"/>
              </p:ext>
            </p:extLst>
          </p:nvPr>
        </p:nvGraphicFramePr>
        <p:xfrm>
          <a:off x="7174557" y="3348426"/>
          <a:ext cx="1047736" cy="3246448"/>
        </p:xfrm>
        <a:graphic>
          <a:graphicData uri="http://schemas.openxmlformats.org/drawingml/2006/table">
            <a:tbl>
              <a:tblPr rtl="1" firstRow="1" bandRow="1">
                <a:tableStyleId>{5940675A-B579-460E-94D1-54222C63F5DA}</a:tableStyleId>
              </a:tblPr>
              <a:tblGrid>
                <a:gridCol w="1047736"/>
              </a:tblGrid>
              <a:tr h="811612">
                <a:tc>
                  <a:txBody>
                    <a:bodyPr/>
                    <a:lstStyle/>
                    <a:p>
                      <a:pPr rtl="1"/>
                      <a:endParaRPr lang="fa-IR" dirty="0"/>
                    </a:p>
                  </a:txBody>
                  <a:tcPr/>
                </a:tc>
              </a:tr>
              <a:tr h="811612">
                <a:tc>
                  <a:txBody>
                    <a:bodyPr/>
                    <a:lstStyle/>
                    <a:p>
                      <a:pPr rtl="1"/>
                      <a:endParaRPr lang="fa-IR"/>
                    </a:p>
                  </a:txBody>
                  <a:tcPr/>
                </a:tc>
              </a:tr>
              <a:tr h="811612">
                <a:tc>
                  <a:txBody>
                    <a:bodyPr/>
                    <a:lstStyle/>
                    <a:p>
                      <a:pPr rtl="1"/>
                      <a:endParaRPr lang="fa-IR"/>
                    </a:p>
                  </a:txBody>
                  <a:tcPr/>
                </a:tc>
              </a:tr>
              <a:tr h="811612">
                <a:tc>
                  <a:txBody>
                    <a:bodyPr/>
                    <a:lstStyle/>
                    <a:p>
                      <a:pPr rtl="1"/>
                      <a:endParaRPr lang="fa-IR" dirty="0"/>
                    </a:p>
                  </a:txBody>
                  <a:tcPr/>
                </a:tc>
              </a:tr>
            </a:tbl>
          </a:graphicData>
        </a:graphic>
      </p:graphicFrame>
      <p:sp>
        <p:nvSpPr>
          <p:cNvPr id="49" name="Rounded Rectangle 48"/>
          <p:cNvSpPr/>
          <p:nvPr/>
        </p:nvSpPr>
        <p:spPr>
          <a:xfrm>
            <a:off x="8865235" y="4023106"/>
            <a:ext cx="1143008" cy="2857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A</a:t>
            </a:r>
            <a:endParaRPr lang="fa-IR" sz="2400" dirty="0">
              <a:solidFill>
                <a:schemeClr val="tx1"/>
              </a:solidFill>
            </a:endParaRPr>
          </a:p>
        </p:txBody>
      </p:sp>
      <p:sp>
        <p:nvSpPr>
          <p:cNvPr id="50" name="Rounded Rectangle 49"/>
          <p:cNvSpPr/>
          <p:nvPr/>
        </p:nvSpPr>
        <p:spPr>
          <a:xfrm>
            <a:off x="8946197" y="5228028"/>
            <a:ext cx="1062046" cy="295276"/>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B</a:t>
            </a:r>
            <a:endParaRPr lang="fa-IR" sz="2400" dirty="0">
              <a:solidFill>
                <a:schemeClr val="tx1"/>
              </a:solidFill>
            </a:endParaRPr>
          </a:p>
        </p:txBody>
      </p:sp>
      <p:sp>
        <p:nvSpPr>
          <p:cNvPr id="51" name="Rounded Rectangle 50"/>
          <p:cNvSpPr/>
          <p:nvPr/>
        </p:nvSpPr>
        <p:spPr>
          <a:xfrm>
            <a:off x="8936673" y="6094808"/>
            <a:ext cx="1071570" cy="2857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C</a:t>
            </a:r>
            <a:endParaRPr lang="fa-IR" sz="2400" dirty="0">
              <a:solidFill>
                <a:schemeClr val="tx1"/>
              </a:solidFill>
            </a:endParaRPr>
          </a:p>
        </p:txBody>
      </p:sp>
      <p:cxnSp>
        <p:nvCxnSpPr>
          <p:cNvPr id="52" name="Shape 32"/>
          <p:cNvCxnSpPr/>
          <p:nvPr/>
        </p:nvCxnSpPr>
        <p:spPr>
          <a:xfrm>
            <a:off x="8222295" y="3951668"/>
            <a:ext cx="571503" cy="214314"/>
          </a:xfrm>
          <a:prstGeom prst="bentConnector3">
            <a:avLst>
              <a:gd name="adj1" fmla="val 50000"/>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3" name="Elbow Connector 52"/>
          <p:cNvCxnSpPr/>
          <p:nvPr/>
        </p:nvCxnSpPr>
        <p:spPr>
          <a:xfrm flipV="1">
            <a:off x="8222293" y="4308858"/>
            <a:ext cx="571504" cy="285752"/>
          </a:xfrm>
          <a:prstGeom prst="bentConnector3">
            <a:avLst>
              <a:gd name="adj1" fmla="val 50000"/>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8222293" y="5375666"/>
            <a:ext cx="714380" cy="476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8222293" y="6237684"/>
            <a:ext cx="714380" cy="476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6696922" y="3594478"/>
            <a:ext cx="495649" cy="2677656"/>
          </a:xfrm>
          <a:prstGeom prst="rect">
            <a:avLst/>
          </a:prstGeom>
          <a:noFill/>
        </p:spPr>
        <p:txBody>
          <a:bodyPr wrap="none" rtlCol="1">
            <a:spAutoFit/>
          </a:bodyPr>
          <a:lstStyle/>
          <a:p>
            <a:r>
              <a:rPr lang="en-US" sz="2400" dirty="0"/>
              <a:t>00</a:t>
            </a:r>
          </a:p>
          <a:p>
            <a:endParaRPr lang="en-US" sz="2400" dirty="0"/>
          </a:p>
          <a:p>
            <a:r>
              <a:rPr lang="en-US" sz="2400" dirty="0"/>
              <a:t>01</a:t>
            </a:r>
          </a:p>
          <a:p>
            <a:endParaRPr lang="en-US" sz="2400" dirty="0"/>
          </a:p>
          <a:p>
            <a:r>
              <a:rPr lang="en-US" sz="2400" dirty="0"/>
              <a:t>10</a:t>
            </a:r>
          </a:p>
          <a:p>
            <a:endParaRPr lang="en-US" sz="2400" dirty="0"/>
          </a:p>
          <a:p>
            <a:r>
              <a:rPr lang="en-US" sz="2400" dirty="0"/>
              <a:t>11</a:t>
            </a:r>
            <a:endParaRPr lang="fa-IR" sz="2400" dirty="0"/>
          </a:p>
        </p:txBody>
      </p:sp>
      <p:sp>
        <p:nvSpPr>
          <p:cNvPr id="58" name="Rectangle 2"/>
          <p:cNvSpPr>
            <a:spLocks noGrp="1" noChangeArrowheads="1"/>
          </p:cNvSpPr>
          <p:nvPr>
            <p:ph type="title"/>
          </p:nvPr>
        </p:nvSpPr>
        <p:spPr>
          <a:xfrm>
            <a:off x="867647" y="304575"/>
            <a:ext cx="10515600" cy="1325563"/>
          </a:xfrm>
        </p:spPr>
        <p:txBody>
          <a:bodyPr>
            <a:normAutofit/>
          </a:bodyPr>
          <a:lstStyle/>
          <a:p>
            <a:pPr algn="ctr" rtl="1"/>
            <a:r>
              <a:rPr lang="fa-IR" dirty="0">
                <a:cs typeface="B Titr" panose="00000700000000000000" pitchFamily="2" charset="-78"/>
              </a:rPr>
              <a:t>تبديل تراي به فهرست </a:t>
            </a:r>
            <a:r>
              <a:rPr lang="fa-IR" dirty="0" smtClean="0">
                <a:cs typeface="B Titr" panose="00000700000000000000" pitchFamily="2" charset="-78"/>
              </a:rPr>
              <a:t>راهنما</a:t>
            </a:r>
            <a:endParaRPr lang="fa-IR" dirty="0">
              <a:cs typeface="B Titr" panose="00000700000000000000" pitchFamily="2" charset="-78"/>
            </a:endParaRPr>
          </a:p>
        </p:txBody>
      </p:sp>
    </p:spTree>
    <p:extLst>
      <p:ext uri="{BB962C8B-B14F-4D97-AF65-F5344CB8AC3E}">
        <p14:creationId xmlns:p14="http://schemas.microsoft.com/office/powerpoint/2010/main" val="3891946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ppt_w</p:attrName>
                                        </p:attrNameLst>
                                      </p:cBhvr>
                                      <p:tavLst>
                                        <p:tav tm="0">
                                          <p:val>
                                            <p:fltVal val="0"/>
                                          </p:val>
                                        </p:tav>
                                        <p:tav tm="100000">
                                          <p:val>
                                            <p:strVal val="#ppt_w"/>
                                          </p:val>
                                        </p:tav>
                                      </p:tavLst>
                                    </p:anim>
                                    <p:anim calcmode="lin" valueType="num">
                                      <p:cBhvr>
                                        <p:cTn id="8" dur="500" fill="hold"/>
                                        <p:tgtEl>
                                          <p:spTgt spid="58"/>
                                        </p:tgtEl>
                                        <p:attrNameLst>
                                          <p:attrName>ppt_h</p:attrName>
                                        </p:attrNameLst>
                                      </p:cBhvr>
                                      <p:tavLst>
                                        <p:tav tm="0">
                                          <p:val>
                                            <p:fltVal val="0"/>
                                          </p:val>
                                        </p:tav>
                                        <p:tav tm="100000">
                                          <p:val>
                                            <p:strVal val="#ppt_h"/>
                                          </p:val>
                                        </p:tav>
                                      </p:tavLst>
                                    </p:anim>
                                    <p:animEffect transition="in" filter="fade">
                                      <p:cBhvr>
                                        <p:cTn id="9"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67647" y="1373263"/>
            <a:ext cx="10726114" cy="1815882"/>
          </a:xfrm>
          <a:prstGeom prst="rect">
            <a:avLst/>
          </a:prstGeom>
          <a:noFill/>
        </p:spPr>
        <p:txBody>
          <a:bodyPr wrap="square" rtlCol="1">
            <a:spAutoFit/>
          </a:bodyPr>
          <a:lstStyle/>
          <a:p>
            <a:pPr marL="457200" indent="-457200" algn="r" rtl="1">
              <a:buFont typeface="Wingdings" panose="05000000000000000000" pitchFamily="2" charset="2"/>
              <a:buChar char="q"/>
            </a:pPr>
            <a:r>
              <a:rPr lang="fa-IR" sz="2800" b="1" dirty="0">
                <a:cs typeface="B Nazanin" pitchFamily="2" charset="-78"/>
              </a:rPr>
              <a:t>اگر ركوردي اضافه كنيم و جايي براي آن در باكت وجود نداشته باشد ، باكت را </a:t>
            </a:r>
            <a:r>
              <a:rPr lang="fa-IR" sz="2800" b="1" dirty="0" smtClean="0">
                <a:cs typeface="B Nazanin" pitchFamily="2" charset="-78"/>
              </a:rPr>
              <a:t>مي‌شكافيم</a:t>
            </a:r>
            <a:r>
              <a:rPr lang="fa-IR" sz="2800" b="1" dirty="0">
                <a:cs typeface="B Nazanin" pitchFamily="2" charset="-78"/>
              </a:rPr>
              <a:t>. </a:t>
            </a:r>
            <a:endParaRPr lang="fa-IR" sz="2800" b="1" dirty="0" smtClean="0">
              <a:cs typeface="B Nazanin" pitchFamily="2" charset="-78"/>
            </a:endParaRPr>
          </a:p>
          <a:p>
            <a:pPr marL="457200" indent="-457200" algn="r" rtl="1">
              <a:buFont typeface="Wingdings" panose="05000000000000000000" pitchFamily="2" charset="2"/>
              <a:buChar char="q"/>
            </a:pPr>
            <a:r>
              <a:rPr lang="fa-IR" sz="2800" b="1" dirty="0" smtClean="0">
                <a:cs typeface="B Nazanin" pitchFamily="2" charset="-78"/>
              </a:rPr>
              <a:t>از </a:t>
            </a:r>
            <a:r>
              <a:rPr lang="fa-IR" sz="2800" b="1" dirty="0">
                <a:cs typeface="B Nazanin" pitchFamily="2" charset="-78"/>
              </a:rPr>
              <a:t>يك بيت </a:t>
            </a:r>
            <a:r>
              <a:rPr lang="fa-IR" sz="2800" b="1" dirty="0" smtClean="0">
                <a:cs typeface="B Nazanin" pitchFamily="2" charset="-78"/>
              </a:rPr>
              <a:t>اضافي از مقاديردرهم‌سازي </a:t>
            </a:r>
            <a:r>
              <a:rPr lang="fa-IR" sz="2800" b="1" dirty="0">
                <a:cs typeface="B Nazanin" pitchFamily="2" charset="-78"/>
              </a:rPr>
              <a:t>براي </a:t>
            </a:r>
            <a:r>
              <a:rPr lang="fa-IR" sz="2800" b="1" dirty="0" smtClean="0">
                <a:cs typeface="B Nazanin" pitchFamily="2" charset="-78"/>
              </a:rPr>
              <a:t>كليدهاي </a:t>
            </a:r>
            <a:r>
              <a:rPr lang="fa-IR" sz="2800" b="1" dirty="0">
                <a:cs typeface="B Nazanin" pitchFamily="2" charset="-78"/>
              </a:rPr>
              <a:t>موجود در باكت استفاده </a:t>
            </a:r>
            <a:r>
              <a:rPr lang="fa-IR" sz="2800" b="1" dirty="0" smtClean="0">
                <a:cs typeface="B Nazanin" pitchFamily="2" charset="-78"/>
              </a:rPr>
              <a:t>مي‌كنيم تا </a:t>
            </a:r>
            <a:r>
              <a:rPr lang="fa-IR" sz="2800" b="1" dirty="0">
                <a:cs typeface="B Nazanin" pitchFamily="2" charset="-78"/>
              </a:rPr>
              <a:t>كليد ها را بين باكت قديمي و </a:t>
            </a:r>
            <a:r>
              <a:rPr lang="fa-IR" sz="2800" b="1" dirty="0" smtClean="0">
                <a:cs typeface="B Nazanin" pitchFamily="2" charset="-78"/>
              </a:rPr>
              <a:t>جديد  </a:t>
            </a:r>
            <a:r>
              <a:rPr lang="fa-IR" sz="2800" b="1" dirty="0">
                <a:cs typeface="B Nazanin" pitchFamily="2" charset="-78"/>
              </a:rPr>
              <a:t>تقسيم كنيم.</a:t>
            </a:r>
            <a:endParaRPr lang="fa-IR" sz="2800" dirty="0">
              <a:cs typeface="B Nazanin" pitchFamily="2" charset="-78"/>
            </a:endParaRPr>
          </a:p>
        </p:txBody>
      </p:sp>
      <p:sp>
        <p:nvSpPr>
          <p:cNvPr id="7" name="Rectangle 2"/>
          <p:cNvSpPr>
            <a:spLocks noGrp="1" noChangeArrowheads="1"/>
          </p:cNvSpPr>
          <p:nvPr>
            <p:ph type="title"/>
          </p:nvPr>
        </p:nvSpPr>
        <p:spPr>
          <a:xfrm>
            <a:off x="867647" y="304575"/>
            <a:ext cx="10515600" cy="1325563"/>
          </a:xfrm>
        </p:spPr>
        <p:txBody>
          <a:bodyPr>
            <a:normAutofit/>
          </a:bodyPr>
          <a:lstStyle/>
          <a:p>
            <a:pPr algn="ctr" rtl="1"/>
            <a:r>
              <a:rPr lang="fa-IR" dirty="0">
                <a:cs typeface="B Titr" panose="00000700000000000000" pitchFamily="2" charset="-78"/>
              </a:rPr>
              <a:t>شكافتن براي كنترل سرريز </a:t>
            </a:r>
            <a:r>
              <a:rPr lang="fa-IR" dirty="0" smtClean="0">
                <a:cs typeface="B Titr" panose="00000700000000000000" pitchFamily="2" charset="-78"/>
              </a:rPr>
              <a:t>شدن</a:t>
            </a:r>
            <a:endParaRPr lang="fa-IR" dirty="0">
              <a:cs typeface="B Titr" panose="00000700000000000000" pitchFamily="2" charset="-78"/>
            </a:endParaRPr>
          </a:p>
        </p:txBody>
      </p:sp>
      <p:graphicFrame>
        <p:nvGraphicFramePr>
          <p:cNvPr id="8" name="Table 7"/>
          <p:cNvGraphicFramePr>
            <a:graphicFrameLocks noGrp="1"/>
          </p:cNvGraphicFramePr>
          <p:nvPr>
            <p:extLst>
              <p:ext uri="{D42A27DB-BD31-4B8C-83A1-F6EECF244321}">
                <p14:modId xmlns:p14="http://schemas.microsoft.com/office/powerpoint/2010/main" val="1115105794"/>
              </p:ext>
            </p:extLst>
          </p:nvPr>
        </p:nvGraphicFramePr>
        <p:xfrm>
          <a:off x="2698081" y="3348426"/>
          <a:ext cx="1047736" cy="3246448"/>
        </p:xfrm>
        <a:graphic>
          <a:graphicData uri="http://schemas.openxmlformats.org/drawingml/2006/table">
            <a:tbl>
              <a:tblPr rtl="1" firstRow="1" bandRow="1">
                <a:tableStyleId>{5940675A-B579-460E-94D1-54222C63F5DA}</a:tableStyleId>
              </a:tblPr>
              <a:tblGrid>
                <a:gridCol w="1047736"/>
              </a:tblGrid>
              <a:tr h="811612">
                <a:tc>
                  <a:txBody>
                    <a:bodyPr/>
                    <a:lstStyle/>
                    <a:p>
                      <a:pPr rtl="1"/>
                      <a:endParaRPr lang="fa-IR" dirty="0"/>
                    </a:p>
                  </a:txBody>
                  <a:tcPr/>
                </a:tc>
              </a:tr>
              <a:tr h="811612">
                <a:tc>
                  <a:txBody>
                    <a:bodyPr/>
                    <a:lstStyle/>
                    <a:p>
                      <a:pPr rtl="1"/>
                      <a:endParaRPr lang="fa-IR"/>
                    </a:p>
                  </a:txBody>
                  <a:tcPr/>
                </a:tc>
              </a:tr>
              <a:tr h="811612">
                <a:tc>
                  <a:txBody>
                    <a:bodyPr/>
                    <a:lstStyle/>
                    <a:p>
                      <a:pPr rtl="1"/>
                      <a:endParaRPr lang="fa-IR"/>
                    </a:p>
                  </a:txBody>
                  <a:tcPr/>
                </a:tc>
              </a:tr>
              <a:tr h="811612">
                <a:tc>
                  <a:txBody>
                    <a:bodyPr/>
                    <a:lstStyle/>
                    <a:p>
                      <a:pPr rtl="1"/>
                      <a:endParaRPr lang="fa-IR" dirty="0"/>
                    </a:p>
                  </a:txBody>
                  <a:tcPr/>
                </a:tc>
              </a:tr>
            </a:tbl>
          </a:graphicData>
        </a:graphic>
      </p:graphicFrame>
      <p:sp>
        <p:nvSpPr>
          <p:cNvPr id="9" name="Rounded Rectangle 8"/>
          <p:cNvSpPr/>
          <p:nvPr/>
        </p:nvSpPr>
        <p:spPr>
          <a:xfrm>
            <a:off x="4388759" y="4023106"/>
            <a:ext cx="1143008" cy="2857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A</a:t>
            </a:r>
            <a:endParaRPr lang="fa-IR" sz="2400" dirty="0">
              <a:solidFill>
                <a:schemeClr val="tx1"/>
              </a:solidFill>
            </a:endParaRPr>
          </a:p>
        </p:txBody>
      </p:sp>
      <p:sp>
        <p:nvSpPr>
          <p:cNvPr id="10" name="Rounded Rectangle 9"/>
          <p:cNvSpPr/>
          <p:nvPr/>
        </p:nvSpPr>
        <p:spPr>
          <a:xfrm>
            <a:off x="4469721" y="5228028"/>
            <a:ext cx="1062046" cy="295276"/>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B</a:t>
            </a:r>
            <a:endParaRPr lang="fa-IR" sz="2400" dirty="0">
              <a:solidFill>
                <a:schemeClr val="tx1"/>
              </a:solidFill>
            </a:endParaRPr>
          </a:p>
        </p:txBody>
      </p:sp>
      <p:sp>
        <p:nvSpPr>
          <p:cNvPr id="11" name="Rounded Rectangle 10"/>
          <p:cNvSpPr/>
          <p:nvPr/>
        </p:nvSpPr>
        <p:spPr>
          <a:xfrm>
            <a:off x="4460197" y="6094808"/>
            <a:ext cx="1071570" cy="2857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C</a:t>
            </a:r>
            <a:endParaRPr lang="fa-IR" sz="2400" dirty="0">
              <a:solidFill>
                <a:schemeClr val="tx1"/>
              </a:solidFill>
            </a:endParaRPr>
          </a:p>
        </p:txBody>
      </p:sp>
      <p:cxnSp>
        <p:nvCxnSpPr>
          <p:cNvPr id="12" name="Shape 32"/>
          <p:cNvCxnSpPr/>
          <p:nvPr/>
        </p:nvCxnSpPr>
        <p:spPr>
          <a:xfrm>
            <a:off x="3745819" y="3951668"/>
            <a:ext cx="571503" cy="214314"/>
          </a:xfrm>
          <a:prstGeom prst="bentConnector3">
            <a:avLst>
              <a:gd name="adj1" fmla="val 50000"/>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p:nvPr/>
        </p:nvCxnSpPr>
        <p:spPr>
          <a:xfrm flipV="1">
            <a:off x="3745817" y="4308858"/>
            <a:ext cx="571504" cy="285752"/>
          </a:xfrm>
          <a:prstGeom prst="bentConnector3">
            <a:avLst>
              <a:gd name="adj1" fmla="val 50000"/>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3745817" y="5375666"/>
            <a:ext cx="714380" cy="476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745817" y="6237684"/>
            <a:ext cx="714380" cy="476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220446" y="3594478"/>
            <a:ext cx="495649" cy="2677656"/>
          </a:xfrm>
          <a:prstGeom prst="rect">
            <a:avLst/>
          </a:prstGeom>
          <a:noFill/>
        </p:spPr>
        <p:txBody>
          <a:bodyPr wrap="none" rtlCol="1">
            <a:spAutoFit/>
          </a:bodyPr>
          <a:lstStyle/>
          <a:p>
            <a:r>
              <a:rPr lang="en-US" sz="2400" dirty="0"/>
              <a:t>00</a:t>
            </a:r>
          </a:p>
          <a:p>
            <a:endParaRPr lang="en-US" sz="2400" dirty="0"/>
          </a:p>
          <a:p>
            <a:r>
              <a:rPr lang="en-US" sz="2400" dirty="0"/>
              <a:t>01</a:t>
            </a:r>
          </a:p>
          <a:p>
            <a:endParaRPr lang="en-US" sz="2400" dirty="0"/>
          </a:p>
          <a:p>
            <a:r>
              <a:rPr lang="en-US" sz="2400" dirty="0"/>
              <a:t>10</a:t>
            </a:r>
          </a:p>
          <a:p>
            <a:endParaRPr lang="en-US" sz="2400" dirty="0"/>
          </a:p>
          <a:p>
            <a:r>
              <a:rPr lang="en-US" sz="2400" dirty="0"/>
              <a:t>11</a:t>
            </a:r>
            <a:endParaRPr lang="fa-IR" sz="2400" dirty="0"/>
          </a:p>
        </p:txBody>
      </p:sp>
      <p:graphicFrame>
        <p:nvGraphicFramePr>
          <p:cNvPr id="18" name="Table 17"/>
          <p:cNvGraphicFramePr>
            <a:graphicFrameLocks noGrp="1"/>
          </p:cNvGraphicFramePr>
          <p:nvPr>
            <p:extLst>
              <p:ext uri="{D42A27DB-BD31-4B8C-83A1-F6EECF244321}">
                <p14:modId xmlns:p14="http://schemas.microsoft.com/office/powerpoint/2010/main" val="1221316204"/>
              </p:ext>
            </p:extLst>
          </p:nvPr>
        </p:nvGraphicFramePr>
        <p:xfrm>
          <a:off x="7081297" y="3364346"/>
          <a:ext cx="1047736" cy="3246448"/>
        </p:xfrm>
        <a:graphic>
          <a:graphicData uri="http://schemas.openxmlformats.org/drawingml/2006/table">
            <a:tbl>
              <a:tblPr rtl="1" firstRow="1" bandRow="1">
                <a:tableStyleId>{5940675A-B579-460E-94D1-54222C63F5DA}</a:tableStyleId>
              </a:tblPr>
              <a:tblGrid>
                <a:gridCol w="1047736"/>
              </a:tblGrid>
              <a:tr h="811612">
                <a:tc>
                  <a:txBody>
                    <a:bodyPr/>
                    <a:lstStyle/>
                    <a:p>
                      <a:pPr rtl="1"/>
                      <a:endParaRPr lang="fa-IR" dirty="0"/>
                    </a:p>
                  </a:txBody>
                  <a:tcPr/>
                </a:tc>
              </a:tr>
              <a:tr h="811612">
                <a:tc>
                  <a:txBody>
                    <a:bodyPr/>
                    <a:lstStyle/>
                    <a:p>
                      <a:pPr rtl="1"/>
                      <a:endParaRPr lang="fa-IR"/>
                    </a:p>
                  </a:txBody>
                  <a:tcPr/>
                </a:tc>
              </a:tr>
              <a:tr h="811612">
                <a:tc>
                  <a:txBody>
                    <a:bodyPr/>
                    <a:lstStyle/>
                    <a:p>
                      <a:pPr rtl="1"/>
                      <a:endParaRPr lang="fa-IR"/>
                    </a:p>
                  </a:txBody>
                  <a:tcPr/>
                </a:tc>
              </a:tr>
              <a:tr h="811612">
                <a:tc>
                  <a:txBody>
                    <a:bodyPr/>
                    <a:lstStyle/>
                    <a:p>
                      <a:pPr rtl="1"/>
                      <a:endParaRPr lang="fa-IR" dirty="0"/>
                    </a:p>
                  </a:txBody>
                  <a:tcPr/>
                </a:tc>
              </a:tr>
            </a:tbl>
          </a:graphicData>
        </a:graphic>
      </p:graphicFrame>
      <p:sp>
        <p:nvSpPr>
          <p:cNvPr id="19" name="Rounded Rectangle 18"/>
          <p:cNvSpPr/>
          <p:nvPr/>
        </p:nvSpPr>
        <p:spPr>
          <a:xfrm>
            <a:off x="8771975" y="3600341"/>
            <a:ext cx="1143008" cy="2857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A</a:t>
            </a:r>
            <a:endParaRPr lang="fa-IR" sz="2400" dirty="0">
              <a:solidFill>
                <a:schemeClr val="tx1"/>
              </a:solidFill>
            </a:endParaRPr>
          </a:p>
        </p:txBody>
      </p:sp>
      <p:sp>
        <p:nvSpPr>
          <p:cNvPr id="20" name="Rounded Rectangle 19"/>
          <p:cNvSpPr/>
          <p:nvPr/>
        </p:nvSpPr>
        <p:spPr>
          <a:xfrm>
            <a:off x="8852937" y="5243948"/>
            <a:ext cx="1062046" cy="295276"/>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B</a:t>
            </a:r>
            <a:endParaRPr lang="fa-IR" sz="2400" dirty="0">
              <a:solidFill>
                <a:schemeClr val="tx1"/>
              </a:solidFill>
            </a:endParaRPr>
          </a:p>
        </p:txBody>
      </p:sp>
      <p:sp>
        <p:nvSpPr>
          <p:cNvPr id="21" name="Rounded Rectangle 20"/>
          <p:cNvSpPr/>
          <p:nvPr/>
        </p:nvSpPr>
        <p:spPr>
          <a:xfrm>
            <a:off x="8843413" y="6110728"/>
            <a:ext cx="1071570" cy="2857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C</a:t>
            </a:r>
            <a:endParaRPr lang="fa-IR" sz="2400" dirty="0">
              <a:solidFill>
                <a:schemeClr val="tx1"/>
              </a:solidFill>
            </a:endParaRPr>
          </a:p>
        </p:txBody>
      </p:sp>
      <p:cxnSp>
        <p:nvCxnSpPr>
          <p:cNvPr id="24" name="Straight Arrow Connector 23"/>
          <p:cNvCxnSpPr/>
          <p:nvPr/>
        </p:nvCxnSpPr>
        <p:spPr>
          <a:xfrm flipV="1">
            <a:off x="8129033" y="5391586"/>
            <a:ext cx="714380" cy="476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8129033" y="6253604"/>
            <a:ext cx="714380" cy="476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603662" y="3610398"/>
            <a:ext cx="495649" cy="2677656"/>
          </a:xfrm>
          <a:prstGeom prst="rect">
            <a:avLst/>
          </a:prstGeom>
          <a:noFill/>
        </p:spPr>
        <p:txBody>
          <a:bodyPr wrap="none" rtlCol="1">
            <a:spAutoFit/>
          </a:bodyPr>
          <a:lstStyle/>
          <a:p>
            <a:r>
              <a:rPr lang="en-US" sz="2400" dirty="0"/>
              <a:t>00</a:t>
            </a:r>
          </a:p>
          <a:p>
            <a:endParaRPr lang="en-US" sz="2400" dirty="0"/>
          </a:p>
          <a:p>
            <a:r>
              <a:rPr lang="en-US" sz="2400" dirty="0"/>
              <a:t>01</a:t>
            </a:r>
          </a:p>
          <a:p>
            <a:endParaRPr lang="en-US" sz="2400" dirty="0"/>
          </a:p>
          <a:p>
            <a:r>
              <a:rPr lang="en-US" sz="2400" dirty="0"/>
              <a:t>10</a:t>
            </a:r>
          </a:p>
          <a:p>
            <a:endParaRPr lang="en-US" sz="2400" dirty="0"/>
          </a:p>
          <a:p>
            <a:r>
              <a:rPr lang="en-US" sz="2400" dirty="0"/>
              <a:t>11</a:t>
            </a:r>
            <a:endParaRPr lang="fa-IR" sz="2400" dirty="0"/>
          </a:p>
        </p:txBody>
      </p:sp>
      <p:sp>
        <p:nvSpPr>
          <p:cNvPr id="27" name="Rounded Rectangle 26"/>
          <p:cNvSpPr/>
          <p:nvPr/>
        </p:nvSpPr>
        <p:spPr>
          <a:xfrm>
            <a:off x="8771975" y="4406203"/>
            <a:ext cx="1143008" cy="2857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smtClean="0">
                <a:solidFill>
                  <a:schemeClr val="tx1"/>
                </a:solidFill>
              </a:rPr>
              <a:t>D</a:t>
            </a:r>
            <a:endParaRPr lang="fa-IR" sz="2400" dirty="0">
              <a:solidFill>
                <a:schemeClr val="tx1"/>
              </a:solidFill>
            </a:endParaRPr>
          </a:p>
        </p:txBody>
      </p:sp>
      <p:cxnSp>
        <p:nvCxnSpPr>
          <p:cNvPr id="28" name="Straight Arrow Connector 27"/>
          <p:cNvCxnSpPr/>
          <p:nvPr/>
        </p:nvCxnSpPr>
        <p:spPr>
          <a:xfrm flipV="1">
            <a:off x="8086635" y="3743217"/>
            <a:ext cx="714380" cy="476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27" idx="1"/>
          </p:cNvCxnSpPr>
          <p:nvPr/>
        </p:nvCxnSpPr>
        <p:spPr>
          <a:xfrm>
            <a:off x="8129033" y="4539092"/>
            <a:ext cx="642942" cy="9987"/>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9140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69241" y="1925699"/>
            <a:ext cx="10223440" cy="1815882"/>
          </a:xfrm>
          <a:prstGeom prst="rect">
            <a:avLst/>
          </a:prstGeom>
          <a:noFill/>
        </p:spPr>
        <p:txBody>
          <a:bodyPr wrap="square" rtlCol="1">
            <a:spAutoFit/>
          </a:bodyPr>
          <a:lstStyle/>
          <a:p>
            <a:pPr marL="457200" indent="-457200" algn="r" rtl="1">
              <a:buFont typeface="Wingdings" panose="05000000000000000000" pitchFamily="2" charset="2"/>
              <a:buChar char="q"/>
            </a:pPr>
            <a:r>
              <a:rPr lang="fa-IR" sz="2800" b="1" dirty="0">
                <a:cs typeface="B Nazanin" pitchFamily="2" charset="-78"/>
              </a:rPr>
              <a:t>عكس فرآيند اضافه كردن است، </a:t>
            </a:r>
            <a:endParaRPr lang="fa-IR" sz="2800" b="1" dirty="0" smtClean="0">
              <a:cs typeface="B Nazanin" pitchFamily="2" charset="-78"/>
            </a:endParaRPr>
          </a:p>
          <a:p>
            <a:pPr marL="914400" lvl="1" indent="-457200" algn="r" rtl="1">
              <a:buFont typeface="Wingdings" panose="05000000000000000000" pitchFamily="2" charset="2"/>
              <a:buChar char="q"/>
            </a:pPr>
            <a:r>
              <a:rPr lang="fa-IR" sz="2800" b="1" dirty="0" smtClean="0">
                <a:cs typeface="B Nazanin" pitchFamily="2" charset="-78"/>
              </a:rPr>
              <a:t>با </a:t>
            </a:r>
            <a:r>
              <a:rPr lang="fa-IR" sz="2800" b="1" dirty="0">
                <a:cs typeface="B Nazanin" pitchFamily="2" charset="-78"/>
              </a:rPr>
              <a:t>ذكر اين نكته كه فقط در </a:t>
            </a:r>
            <a:r>
              <a:rPr lang="fa-IR" sz="2800" b="1" dirty="0" smtClean="0">
                <a:cs typeface="B Nazanin" pitchFamily="2" charset="-78"/>
              </a:rPr>
              <a:t>صورتي مي‌توان ركورد‌هاي </a:t>
            </a:r>
            <a:r>
              <a:rPr lang="fa-IR" sz="2800" b="1" dirty="0">
                <a:cs typeface="B Nazanin" pitchFamily="2" charset="-78"/>
              </a:rPr>
              <a:t>دو باكت را با هم </a:t>
            </a:r>
            <a:r>
              <a:rPr lang="fa-IR" sz="2800" b="1" dirty="0" smtClean="0">
                <a:cs typeface="B Nazanin" pitchFamily="2" charset="-78"/>
              </a:rPr>
              <a:t>تركيب كرد </a:t>
            </a:r>
            <a:r>
              <a:rPr lang="fa-IR" sz="2800" b="1" dirty="0">
                <a:cs typeface="B Nazanin" pitchFamily="2" charset="-78"/>
              </a:rPr>
              <a:t>كه دو باكت با هم دوست </a:t>
            </a:r>
            <a:r>
              <a:rPr lang="fa-IR" sz="2800" b="1" dirty="0" smtClean="0">
                <a:cs typeface="B Nazanin" pitchFamily="2" charset="-78"/>
              </a:rPr>
              <a:t>باشند؛ اين </a:t>
            </a:r>
            <a:r>
              <a:rPr lang="fa-IR" sz="2800" b="1" dirty="0">
                <a:cs typeface="B Nazanin" pitchFamily="2" charset="-78"/>
              </a:rPr>
              <a:t>دو باكت از شكافتن يك باكت نتيجه شده باشند.</a:t>
            </a:r>
            <a:endParaRPr lang="fa-IR" sz="2800" dirty="0">
              <a:cs typeface="B Nazanin" pitchFamily="2" charset="-78"/>
            </a:endParaRPr>
          </a:p>
        </p:txBody>
      </p:sp>
      <p:sp>
        <p:nvSpPr>
          <p:cNvPr id="7" name="Rectangle 2"/>
          <p:cNvSpPr>
            <a:spLocks noGrp="1" noChangeArrowheads="1"/>
          </p:cNvSpPr>
          <p:nvPr>
            <p:ph type="title"/>
          </p:nvPr>
        </p:nvSpPr>
        <p:spPr>
          <a:xfrm>
            <a:off x="881295" y="335079"/>
            <a:ext cx="10515600" cy="1325563"/>
          </a:xfrm>
        </p:spPr>
        <p:txBody>
          <a:bodyPr>
            <a:normAutofit/>
          </a:bodyPr>
          <a:lstStyle/>
          <a:p>
            <a:pPr algn="ctr" rtl="1"/>
            <a:r>
              <a:rPr lang="fa-IR" dirty="0">
                <a:cs typeface="B Titr" panose="00000700000000000000" pitchFamily="2" charset="-78"/>
              </a:rPr>
              <a:t>حذف</a:t>
            </a:r>
          </a:p>
        </p:txBody>
      </p:sp>
    </p:spTree>
    <p:extLst>
      <p:ext uri="{BB962C8B-B14F-4D97-AF65-F5344CB8AC3E}">
        <p14:creationId xmlns:p14="http://schemas.microsoft.com/office/powerpoint/2010/main" val="275808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2837" y="1660642"/>
            <a:ext cx="10976146" cy="2785378"/>
          </a:xfrm>
          <a:prstGeom prst="rect">
            <a:avLst/>
          </a:prstGeom>
          <a:noFill/>
        </p:spPr>
        <p:txBody>
          <a:bodyPr wrap="none" rtlCol="1">
            <a:spAutoFit/>
          </a:bodyPr>
          <a:lstStyle/>
          <a:p>
            <a:pPr marL="342900" indent="-342900" algn="r" rtl="1">
              <a:buFont typeface="Wingdings" panose="05000000000000000000" pitchFamily="2" charset="2"/>
              <a:buChar char="q"/>
            </a:pPr>
            <a:r>
              <a:rPr lang="fa-IR" sz="2500" dirty="0" smtClean="0">
                <a:cs typeface="B Nazanin" pitchFamily="2" charset="-78"/>
              </a:rPr>
              <a:t>درهم‌سازي </a:t>
            </a:r>
            <a:r>
              <a:rPr lang="fa-IR" sz="2500" dirty="0">
                <a:cs typeface="B Nazanin" pitchFamily="2" charset="-78"/>
              </a:rPr>
              <a:t>پويا از روشي بسيار مشابه استفاده </a:t>
            </a:r>
            <a:r>
              <a:rPr lang="fa-IR" sz="2500" dirty="0" smtClean="0">
                <a:cs typeface="B Nazanin" pitchFamily="2" charset="-78"/>
              </a:rPr>
              <a:t>مي‌كند.</a:t>
            </a:r>
          </a:p>
          <a:p>
            <a:pPr marL="342900" indent="-342900" algn="r" rtl="1">
              <a:buFont typeface="Wingdings" panose="05000000000000000000" pitchFamily="2" charset="2"/>
              <a:buChar char="q"/>
            </a:pPr>
            <a:r>
              <a:rPr lang="fa-IR" sz="2500" dirty="0" smtClean="0">
                <a:cs typeface="B Nazanin" pitchFamily="2" charset="-78"/>
              </a:rPr>
              <a:t>فهرست </a:t>
            </a:r>
            <a:r>
              <a:rPr lang="fa-IR" sz="2500" dirty="0">
                <a:cs typeface="B Nazanin" pitchFamily="2" charset="-78"/>
              </a:rPr>
              <a:t>را به جاي آرايه به صورت يك </a:t>
            </a:r>
            <a:r>
              <a:rPr lang="fa-IR" sz="2500" dirty="0" smtClean="0">
                <a:cs typeface="B Nazanin" pitchFamily="2" charset="-78"/>
              </a:rPr>
              <a:t>ساختار متصل </a:t>
            </a:r>
            <a:r>
              <a:rPr lang="fa-IR" sz="2500" dirty="0">
                <a:cs typeface="B Nazanin" pitchFamily="2" charset="-78"/>
              </a:rPr>
              <a:t>بيان مي كند. </a:t>
            </a:r>
            <a:endParaRPr lang="fa-IR" sz="2500" dirty="0" smtClean="0">
              <a:cs typeface="B Nazanin" pitchFamily="2" charset="-78"/>
            </a:endParaRPr>
          </a:p>
          <a:p>
            <a:pPr marL="342900" indent="-342900" algn="r" rtl="1">
              <a:buFont typeface="Wingdings" panose="05000000000000000000" pitchFamily="2" charset="2"/>
              <a:buChar char="q"/>
            </a:pPr>
            <a:r>
              <a:rPr lang="fa-IR" sz="2500" dirty="0" smtClean="0">
                <a:cs typeface="B Nazanin" pitchFamily="2" charset="-78"/>
              </a:rPr>
              <a:t>ساختار </a:t>
            </a:r>
            <a:r>
              <a:rPr lang="fa-IR" sz="2500" dirty="0">
                <a:cs typeface="B Nazanin" pitchFamily="2" charset="-78"/>
              </a:rPr>
              <a:t>پيوسته دشوار است، ولي </a:t>
            </a:r>
            <a:r>
              <a:rPr lang="fa-IR" sz="2500" dirty="0" smtClean="0">
                <a:cs typeface="B Nazanin" pitchFamily="2" charset="-78"/>
              </a:rPr>
              <a:t>آهسته‌تر </a:t>
            </a:r>
            <a:r>
              <a:rPr lang="fa-IR" sz="2500" dirty="0">
                <a:cs typeface="B Nazanin" pitchFamily="2" charset="-78"/>
              </a:rPr>
              <a:t>رشد </a:t>
            </a:r>
            <a:r>
              <a:rPr lang="fa-IR" sz="2500" dirty="0" smtClean="0">
                <a:cs typeface="B Nazanin" pitchFamily="2" charset="-78"/>
              </a:rPr>
              <a:t>مي‌كند </a:t>
            </a:r>
            <a:r>
              <a:rPr lang="fa-IR" sz="2500" dirty="0">
                <a:cs typeface="B Nazanin" pitchFamily="2" charset="-78"/>
              </a:rPr>
              <a:t>. </a:t>
            </a:r>
            <a:endParaRPr lang="fa-IR" sz="2500" dirty="0" smtClean="0">
              <a:cs typeface="B Nazanin" pitchFamily="2" charset="-78"/>
            </a:endParaRPr>
          </a:p>
          <a:p>
            <a:pPr marL="342900" indent="-342900" algn="r" rtl="1">
              <a:buFont typeface="Wingdings" panose="05000000000000000000" pitchFamily="2" charset="2"/>
              <a:buChar char="q"/>
            </a:pPr>
            <a:r>
              <a:rPr lang="fa-IR" sz="2500" dirty="0" smtClean="0">
                <a:cs typeface="B Nazanin" pitchFamily="2" charset="-78"/>
              </a:rPr>
              <a:t>بهره </a:t>
            </a:r>
            <a:r>
              <a:rPr lang="fa-IR" sz="2500" dirty="0">
                <a:cs typeface="B Nazanin" pitchFamily="2" charset="-78"/>
              </a:rPr>
              <a:t>گيري از فضا و </a:t>
            </a:r>
            <a:r>
              <a:rPr lang="fa-IR" sz="2500" dirty="0" smtClean="0">
                <a:cs typeface="B Nazanin" pitchFamily="2" charset="-78"/>
              </a:rPr>
              <a:t>كارايي پيگرد </a:t>
            </a:r>
            <a:r>
              <a:rPr lang="fa-IR" sz="2500" dirty="0">
                <a:cs typeface="B Nazanin" pitchFamily="2" charset="-78"/>
              </a:rPr>
              <a:t>براي </a:t>
            </a:r>
            <a:r>
              <a:rPr lang="fa-IR" sz="2500" dirty="0" smtClean="0">
                <a:cs typeface="B Nazanin" pitchFamily="2" charset="-78"/>
              </a:rPr>
              <a:t>درهم‌سازي </a:t>
            </a:r>
            <a:r>
              <a:rPr lang="fa-IR" sz="2500" dirty="0">
                <a:cs typeface="B Nazanin" pitchFamily="2" charset="-78"/>
              </a:rPr>
              <a:t>پويا همانند درهم سازي قابل توسعه است.</a:t>
            </a:r>
          </a:p>
          <a:p>
            <a:pPr marL="342900" indent="-342900" algn="r" rtl="1">
              <a:buFont typeface="Wingdings" panose="05000000000000000000" pitchFamily="2" charset="2"/>
              <a:buChar char="q"/>
            </a:pPr>
            <a:r>
              <a:rPr lang="fa-IR" sz="2500" dirty="0" smtClean="0">
                <a:cs typeface="B Nazanin" pitchFamily="2" charset="-78"/>
              </a:rPr>
              <a:t>درهم‌سازي </a:t>
            </a:r>
            <a:r>
              <a:rPr lang="fa-IR" sz="2500" dirty="0">
                <a:cs typeface="B Nazanin" pitchFamily="2" charset="-78"/>
              </a:rPr>
              <a:t>پويا در معناي كلي به هر گونه سيستم درهم سازي اطلاق مي شود كه قبض و بسط فضاي آدرس</a:t>
            </a:r>
          </a:p>
          <a:p>
            <a:pPr marL="342900" indent="-342900" algn="r" rtl="1">
              <a:buFont typeface="Wingdings" panose="05000000000000000000" pitchFamily="2" charset="2"/>
              <a:buChar char="q"/>
            </a:pPr>
            <a:r>
              <a:rPr lang="fa-IR" sz="2500" dirty="0">
                <a:cs typeface="B Nazanin" pitchFamily="2" charset="-78"/>
              </a:rPr>
              <a:t> را براي </a:t>
            </a:r>
            <a:r>
              <a:rPr lang="fa-IR" sz="2500" dirty="0" smtClean="0">
                <a:cs typeface="B Nazanin" pitchFamily="2" charset="-78"/>
              </a:rPr>
              <a:t>فايل‌هاي </a:t>
            </a:r>
            <a:r>
              <a:rPr lang="fa-IR" sz="2500" dirty="0">
                <a:cs typeface="B Nazanin" pitchFamily="2" charset="-78"/>
              </a:rPr>
              <a:t>پويايي فراهم </a:t>
            </a:r>
            <a:r>
              <a:rPr lang="fa-IR" sz="2500" dirty="0" smtClean="0">
                <a:cs typeface="B Nazanin" pitchFamily="2" charset="-78"/>
              </a:rPr>
              <a:t>مي‌آورد </a:t>
            </a:r>
            <a:r>
              <a:rPr lang="fa-IR" sz="2500" dirty="0">
                <a:cs typeface="B Nazanin" pitchFamily="2" charset="-78"/>
              </a:rPr>
              <a:t>كه </a:t>
            </a:r>
            <a:r>
              <a:rPr lang="fa-IR" sz="2500" dirty="0" smtClean="0">
                <a:cs typeface="B Nazanin" pitchFamily="2" charset="-78"/>
              </a:rPr>
              <a:t>در آنها </a:t>
            </a:r>
            <a:r>
              <a:rPr lang="fa-IR" sz="2500" dirty="0">
                <a:cs typeface="B Nazanin" pitchFamily="2" charset="-78"/>
              </a:rPr>
              <a:t>تعداد ركوردها با گذشت زمان تغيير </a:t>
            </a:r>
            <a:r>
              <a:rPr lang="fa-IR" sz="2500" dirty="0" smtClean="0">
                <a:cs typeface="B Nazanin" pitchFamily="2" charset="-78"/>
              </a:rPr>
              <a:t>مي‌كند</a:t>
            </a:r>
            <a:r>
              <a:rPr lang="fa-IR" sz="2500" dirty="0">
                <a:cs typeface="B Nazanin" pitchFamily="2" charset="-78"/>
              </a:rPr>
              <a:t>.</a:t>
            </a:r>
            <a:endParaRPr lang="en-US" sz="2500" dirty="0">
              <a:cs typeface="B Nazanin" pitchFamily="2" charset="-78"/>
            </a:endParaRPr>
          </a:p>
          <a:p>
            <a:pPr algn="r" rtl="1"/>
            <a:endParaRPr lang="fa-IR" sz="2500" dirty="0">
              <a:cs typeface="B Nazanin" pitchFamily="2" charset="-78"/>
            </a:endParaRPr>
          </a:p>
        </p:txBody>
      </p:sp>
      <p:sp>
        <p:nvSpPr>
          <p:cNvPr id="7" name="Rectangle 2"/>
          <p:cNvSpPr>
            <a:spLocks noGrp="1" noChangeArrowheads="1"/>
          </p:cNvSpPr>
          <p:nvPr>
            <p:ph type="title"/>
          </p:nvPr>
        </p:nvSpPr>
        <p:spPr>
          <a:xfrm>
            <a:off x="881295" y="335079"/>
            <a:ext cx="10515600" cy="1325563"/>
          </a:xfrm>
        </p:spPr>
        <p:txBody>
          <a:bodyPr>
            <a:normAutofit/>
          </a:bodyPr>
          <a:lstStyle/>
          <a:p>
            <a:pPr algn="ctr" rtl="1"/>
            <a:r>
              <a:rPr lang="fa-IR" dirty="0">
                <a:cs typeface="B Titr" panose="00000700000000000000" pitchFamily="2" charset="-78"/>
              </a:rPr>
              <a:t>درهم سازي </a:t>
            </a:r>
            <a:r>
              <a:rPr lang="fa-IR" dirty="0" smtClean="0">
                <a:cs typeface="B Titr" panose="00000700000000000000" pitchFamily="2" charset="-78"/>
              </a:rPr>
              <a:t>پويا</a:t>
            </a:r>
            <a:endParaRPr lang="fa-IR" dirty="0">
              <a:cs typeface="B Titr" panose="00000700000000000000" pitchFamily="2" charset="-78"/>
            </a:endParaRPr>
          </a:p>
        </p:txBody>
      </p:sp>
    </p:spTree>
    <p:extLst>
      <p:ext uri="{BB962C8B-B14F-4D97-AF65-F5344CB8AC3E}">
        <p14:creationId xmlns:p14="http://schemas.microsoft.com/office/powerpoint/2010/main" val="28013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4" descr="Mahdi"/>
          <p:cNvPicPr>
            <a:picLocks noChangeAspect="1" noChangeArrowheads="1"/>
          </p:cNvPicPr>
          <p:nvPr/>
        </p:nvPicPr>
        <p:blipFill>
          <a:blip r:embed="rId2"/>
          <a:srcRect/>
          <a:stretch>
            <a:fillRect/>
          </a:stretch>
        </p:blipFill>
        <p:spPr bwMode="auto">
          <a:xfrm>
            <a:off x="2062475" y="1345353"/>
            <a:ext cx="7859448" cy="5239632"/>
          </a:xfrm>
          <a:prstGeom prst="rect">
            <a:avLst/>
          </a:prstGeom>
          <a:noFill/>
        </p:spPr>
      </p:pic>
      <p:sp>
        <p:nvSpPr>
          <p:cNvPr id="4" name="Rectangle 2"/>
          <p:cNvSpPr>
            <a:spLocks noGrp="1" noChangeArrowheads="1"/>
          </p:cNvSpPr>
          <p:nvPr>
            <p:ph type="title"/>
          </p:nvPr>
        </p:nvSpPr>
        <p:spPr>
          <a:xfrm>
            <a:off x="881295" y="335079"/>
            <a:ext cx="10515600" cy="1325563"/>
          </a:xfrm>
        </p:spPr>
        <p:txBody>
          <a:bodyPr>
            <a:normAutofit/>
          </a:bodyPr>
          <a:lstStyle/>
          <a:p>
            <a:pPr algn="ctr" rtl="1"/>
            <a:r>
              <a:rPr lang="fa-IR" dirty="0">
                <a:cs typeface="B Titr" panose="00000700000000000000" pitchFamily="2" charset="-78"/>
              </a:rPr>
              <a:t>درهم سازي </a:t>
            </a:r>
            <a:r>
              <a:rPr lang="fa-IR" dirty="0" smtClean="0">
                <a:cs typeface="B Titr" panose="00000700000000000000" pitchFamily="2" charset="-78"/>
              </a:rPr>
              <a:t>پويا-نمونه</a:t>
            </a:r>
            <a:endParaRPr lang="fa-IR" dirty="0">
              <a:cs typeface="B Titr" panose="00000700000000000000" pitchFamily="2" charset="-78"/>
            </a:endParaRPr>
          </a:p>
        </p:txBody>
      </p:sp>
    </p:spTree>
    <p:extLst>
      <p:ext uri="{BB962C8B-B14F-4D97-AF65-F5344CB8AC3E}">
        <p14:creationId xmlns:p14="http://schemas.microsoft.com/office/powerpoint/2010/main" val="4290616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89649" y="1877791"/>
            <a:ext cx="9273133" cy="3108543"/>
          </a:xfrm>
          <a:prstGeom prst="rect">
            <a:avLst/>
          </a:prstGeom>
          <a:noFill/>
        </p:spPr>
        <p:txBody>
          <a:bodyPr wrap="square" rtlCol="1">
            <a:spAutoFit/>
          </a:bodyPr>
          <a:lstStyle/>
          <a:p>
            <a:pPr marL="457200" indent="-457200" algn="r" rtl="1">
              <a:buFont typeface="Wingdings" panose="05000000000000000000" pitchFamily="2" charset="2"/>
              <a:buChar char="q"/>
            </a:pPr>
            <a:r>
              <a:rPr lang="en-US" sz="2800" dirty="0" smtClean="0">
                <a:cs typeface="B Nazanin" pitchFamily="2" charset="-78"/>
              </a:rPr>
              <a:t>perfect</a:t>
            </a:r>
            <a:r>
              <a:rPr lang="fa-IR" sz="2800" dirty="0" smtClean="0">
                <a:cs typeface="B Nazanin" pitchFamily="2" charset="-78"/>
              </a:rPr>
              <a:t>: كليدها </a:t>
            </a:r>
            <a:r>
              <a:rPr lang="fa-IR" sz="2800" dirty="0">
                <a:cs typeface="B Nazanin" pitchFamily="2" charset="-78"/>
              </a:rPr>
              <a:t>را بدون ايجاد تصادم قرار </a:t>
            </a:r>
            <a:r>
              <a:rPr lang="fa-IR" sz="2800" dirty="0" smtClean="0">
                <a:cs typeface="B Nazanin" pitchFamily="2" charset="-78"/>
              </a:rPr>
              <a:t>مي‌دهيم </a:t>
            </a:r>
            <a:r>
              <a:rPr lang="fa-IR" sz="2800" dirty="0">
                <a:cs typeface="B Nazanin" pitchFamily="2" charset="-78"/>
              </a:rPr>
              <a:t>به اين صورت كه به عنوان مثال 100 كليد و 500 </a:t>
            </a:r>
            <a:r>
              <a:rPr lang="fa-IR" sz="2800" dirty="0" smtClean="0">
                <a:cs typeface="B Nazanin" pitchFamily="2" charset="-78"/>
              </a:rPr>
              <a:t>خانه داريم </a:t>
            </a:r>
            <a:r>
              <a:rPr lang="fa-IR" sz="2800" dirty="0">
                <a:cs typeface="B Nazanin" pitchFamily="2" charset="-78"/>
              </a:rPr>
              <a:t>و هر كليد را در يك خانه قرار ميدهيم و مانع از ايجاد برخورد </a:t>
            </a:r>
            <a:r>
              <a:rPr lang="fa-IR" sz="2800" dirty="0" smtClean="0">
                <a:cs typeface="B Nazanin" pitchFamily="2" charset="-78"/>
              </a:rPr>
              <a:t>مي‌شويم.</a:t>
            </a:r>
          </a:p>
          <a:p>
            <a:pPr marL="457200" indent="-457200" algn="r" rtl="1">
              <a:buFont typeface="Wingdings" panose="05000000000000000000" pitchFamily="2" charset="2"/>
              <a:buChar char="q"/>
            </a:pPr>
            <a:r>
              <a:rPr lang="en-US" sz="2800" dirty="0" smtClean="0">
                <a:cs typeface="B Nazanin" pitchFamily="2" charset="-78"/>
              </a:rPr>
              <a:t>minimal perfect</a:t>
            </a:r>
            <a:r>
              <a:rPr lang="fa-IR" sz="2800" dirty="0" smtClean="0">
                <a:cs typeface="B Nazanin" pitchFamily="2" charset="-78"/>
              </a:rPr>
              <a:t>: به اين صورت كه 100 كليد و 100 ادرس در اختيار داريم و هر كليد را در يك خانه قرار مي‌دهيم </a:t>
            </a:r>
            <a:r>
              <a:rPr lang="fa-IR" sz="2800" dirty="0">
                <a:cs typeface="B Nazanin" pitchFamily="2" charset="-78"/>
              </a:rPr>
              <a:t>به صورتي كه برخوردي رخ ندهد.</a:t>
            </a:r>
          </a:p>
          <a:p>
            <a:pPr marL="457200" indent="-457200" algn="r" rtl="1">
              <a:buFont typeface="Wingdings" panose="05000000000000000000" pitchFamily="2" charset="2"/>
              <a:buChar char="q"/>
            </a:pPr>
            <a:r>
              <a:rPr lang="en-US" sz="2800" dirty="0" smtClean="0">
                <a:cs typeface="B Nazanin" pitchFamily="2" charset="-78"/>
              </a:rPr>
              <a:t>preserving </a:t>
            </a:r>
            <a:r>
              <a:rPr lang="en-US" sz="2800" dirty="0">
                <a:cs typeface="B Nazanin" pitchFamily="2" charset="-78"/>
              </a:rPr>
              <a:t>order MPHF</a:t>
            </a:r>
            <a:r>
              <a:rPr lang="fa-IR" sz="2800" dirty="0" smtClean="0">
                <a:cs typeface="B Nazanin" pitchFamily="2" charset="-78"/>
              </a:rPr>
              <a:t>: همانند </a:t>
            </a:r>
            <a:r>
              <a:rPr lang="fa-IR" sz="2800" dirty="0">
                <a:cs typeface="B Nazanin" pitchFamily="2" charset="-78"/>
              </a:rPr>
              <a:t>مورد قبل با اين تفاوت كه كليد ها بايد به ترتيب هم باشند.</a:t>
            </a:r>
          </a:p>
        </p:txBody>
      </p:sp>
      <p:sp>
        <p:nvSpPr>
          <p:cNvPr id="7" name="Rectangle 2"/>
          <p:cNvSpPr>
            <a:spLocks noGrp="1" noChangeArrowheads="1"/>
          </p:cNvSpPr>
          <p:nvPr>
            <p:ph type="title"/>
          </p:nvPr>
        </p:nvSpPr>
        <p:spPr>
          <a:xfrm>
            <a:off x="810904" y="303238"/>
            <a:ext cx="10515600" cy="1325563"/>
          </a:xfrm>
        </p:spPr>
        <p:txBody>
          <a:bodyPr>
            <a:normAutofit/>
          </a:bodyPr>
          <a:lstStyle/>
          <a:p>
            <a:pPr algn="ctr" rtl="1"/>
            <a:r>
              <a:rPr lang="en-US" dirty="0">
                <a:cs typeface="B Titr" panose="00000700000000000000" pitchFamily="2" charset="-78"/>
              </a:rPr>
              <a:t>Minimum perfect hash function</a:t>
            </a:r>
          </a:p>
        </p:txBody>
      </p:sp>
    </p:spTree>
    <p:extLst>
      <p:ext uri="{BB962C8B-B14F-4D97-AF65-F5344CB8AC3E}">
        <p14:creationId xmlns:p14="http://schemas.microsoft.com/office/powerpoint/2010/main" val="810634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96537" y="2202007"/>
            <a:ext cx="9403308" cy="1708160"/>
          </a:xfrm>
          <a:prstGeom prst="rect">
            <a:avLst/>
          </a:prstGeom>
          <a:noFill/>
        </p:spPr>
        <p:txBody>
          <a:bodyPr wrap="square" rtlCol="1">
            <a:spAutoFit/>
          </a:bodyPr>
          <a:lstStyle/>
          <a:p>
            <a:pPr marL="342900" indent="-342900" algn="r" rtl="1">
              <a:lnSpc>
                <a:spcPct val="150000"/>
              </a:lnSpc>
              <a:buFont typeface="Wingdings" panose="05000000000000000000" pitchFamily="2" charset="2"/>
              <a:buChar char="q"/>
            </a:pPr>
            <a:r>
              <a:rPr lang="fa-IR" sz="2400" dirty="0" smtClean="0">
                <a:solidFill>
                  <a:schemeClr val="tx1">
                    <a:lumMod val="95000"/>
                  </a:schemeClr>
                </a:solidFill>
                <a:cs typeface="B Nazanin" pitchFamily="2" charset="-78"/>
              </a:rPr>
              <a:t>آدرس‌هاي </a:t>
            </a:r>
            <a:r>
              <a:rPr lang="fa-IR" sz="2400" dirty="0">
                <a:solidFill>
                  <a:schemeClr val="tx1">
                    <a:lumMod val="95000"/>
                  </a:schemeClr>
                </a:solidFill>
                <a:cs typeface="B Nazanin" pitchFamily="2" charset="-78"/>
              </a:rPr>
              <a:t>به دست آمده از </a:t>
            </a:r>
            <a:r>
              <a:rPr lang="fa-IR" sz="2400" dirty="0" smtClean="0">
                <a:solidFill>
                  <a:schemeClr val="tx1">
                    <a:lumMod val="95000"/>
                  </a:schemeClr>
                </a:solidFill>
                <a:cs typeface="B Nazanin" pitchFamily="2" charset="-78"/>
              </a:rPr>
              <a:t>درهم </a:t>
            </a:r>
            <a:r>
              <a:rPr lang="fa-IR" sz="2400" dirty="0">
                <a:solidFill>
                  <a:schemeClr val="tx1">
                    <a:lumMod val="95000"/>
                  </a:schemeClr>
                </a:solidFill>
                <a:cs typeface="B Nazanin" pitchFamily="2" charset="-78"/>
              </a:rPr>
              <a:t>سازي تصادفي هستند.</a:t>
            </a:r>
          </a:p>
          <a:p>
            <a:pPr marL="342900" indent="-342900" algn="r" rtl="1">
              <a:lnSpc>
                <a:spcPct val="150000"/>
              </a:lnSpc>
              <a:buFont typeface="Wingdings" panose="05000000000000000000" pitchFamily="2" charset="2"/>
              <a:buChar char="q"/>
            </a:pPr>
            <a:r>
              <a:rPr lang="fa-IR" sz="2400" dirty="0">
                <a:solidFill>
                  <a:schemeClr val="tx1">
                    <a:lumMod val="95000"/>
                  </a:schemeClr>
                </a:solidFill>
                <a:cs typeface="B Nazanin" pitchFamily="2" charset="-78"/>
              </a:rPr>
              <a:t>با </a:t>
            </a:r>
            <a:r>
              <a:rPr lang="fa-IR" sz="2400" dirty="0" smtClean="0">
                <a:solidFill>
                  <a:schemeClr val="tx1">
                    <a:lumMod val="95000"/>
                  </a:schemeClr>
                </a:solidFill>
                <a:cs typeface="B Nazanin" pitchFamily="2" charset="-78"/>
              </a:rPr>
              <a:t>درهم </a:t>
            </a:r>
            <a:r>
              <a:rPr lang="fa-IR" sz="2400" dirty="0">
                <a:solidFill>
                  <a:schemeClr val="tx1">
                    <a:lumMod val="95000"/>
                  </a:schemeClr>
                </a:solidFill>
                <a:cs typeface="B Nazanin" pitchFamily="2" charset="-78"/>
              </a:rPr>
              <a:t>سازي دو كليد مختف ممكن است به يك آدرس </a:t>
            </a:r>
            <a:r>
              <a:rPr lang="fa-IR" sz="2400" dirty="0" smtClean="0">
                <a:solidFill>
                  <a:schemeClr val="tx1">
                    <a:lumMod val="95000"/>
                  </a:schemeClr>
                </a:solidFill>
                <a:cs typeface="B Nazanin" pitchFamily="2" charset="-78"/>
              </a:rPr>
              <a:t>انتقال داده </a:t>
            </a:r>
            <a:r>
              <a:rPr lang="fa-IR" sz="2400" dirty="0">
                <a:solidFill>
                  <a:schemeClr val="tx1">
                    <a:lumMod val="95000"/>
                  </a:schemeClr>
                </a:solidFill>
                <a:cs typeface="B Nazanin" pitchFamily="2" charset="-78"/>
              </a:rPr>
              <a:t>شوند.كه در آن صورت برخورد</a:t>
            </a:r>
            <a:r>
              <a:rPr lang="en-US" sz="2400" dirty="0">
                <a:solidFill>
                  <a:schemeClr val="tx1">
                    <a:lumMod val="95000"/>
                  </a:schemeClr>
                </a:solidFill>
                <a:cs typeface="B Nazanin" pitchFamily="2" charset="-78"/>
              </a:rPr>
              <a:t>(Collision)</a:t>
            </a:r>
            <a:r>
              <a:rPr lang="fa-IR" sz="2400" dirty="0">
                <a:solidFill>
                  <a:schemeClr val="tx1">
                    <a:lumMod val="95000"/>
                  </a:schemeClr>
                </a:solidFill>
                <a:cs typeface="B Nazanin" pitchFamily="2" charset="-78"/>
              </a:rPr>
              <a:t> رخ </a:t>
            </a:r>
            <a:r>
              <a:rPr lang="fa-IR" sz="2400" dirty="0" smtClean="0">
                <a:solidFill>
                  <a:schemeClr val="tx1">
                    <a:lumMod val="95000"/>
                  </a:schemeClr>
                </a:solidFill>
                <a:cs typeface="B Nazanin" pitchFamily="2" charset="-78"/>
              </a:rPr>
              <a:t>مي‌دهد</a:t>
            </a:r>
            <a:r>
              <a:rPr lang="fa-IR" sz="2400" dirty="0">
                <a:solidFill>
                  <a:schemeClr val="tx1">
                    <a:lumMod val="95000"/>
                  </a:schemeClr>
                </a:solidFill>
                <a:cs typeface="B Nazanin" pitchFamily="2" charset="-78"/>
              </a:rPr>
              <a:t>.</a:t>
            </a:r>
          </a:p>
        </p:txBody>
      </p:sp>
      <p:sp>
        <p:nvSpPr>
          <p:cNvPr id="7" name="Rectangle 2"/>
          <p:cNvSpPr>
            <a:spLocks noGrp="1" noChangeArrowheads="1"/>
          </p:cNvSpPr>
          <p:nvPr>
            <p:ph type="title"/>
          </p:nvPr>
        </p:nvSpPr>
        <p:spPr>
          <a:xfrm>
            <a:off x="810904" y="303238"/>
            <a:ext cx="10515600" cy="1325563"/>
          </a:xfrm>
        </p:spPr>
        <p:txBody>
          <a:bodyPr/>
          <a:lstStyle/>
          <a:p>
            <a:pPr algn="ctr" rtl="1">
              <a:defRPr/>
            </a:pPr>
            <a:r>
              <a:rPr lang="fa-IR" dirty="0">
                <a:cs typeface="B Titr" panose="00000700000000000000" pitchFamily="2" charset="-78"/>
              </a:rPr>
              <a:t>تفاوت </a:t>
            </a:r>
            <a:r>
              <a:rPr lang="fa-IR" dirty="0" smtClean="0">
                <a:cs typeface="B Titr" panose="00000700000000000000" pitchFamily="2" charset="-78"/>
              </a:rPr>
              <a:t>درهم </a:t>
            </a:r>
            <a:r>
              <a:rPr lang="fa-IR" dirty="0">
                <a:cs typeface="B Titr" panose="00000700000000000000" pitchFamily="2" charset="-78"/>
              </a:rPr>
              <a:t>سازي و انديس </a:t>
            </a:r>
            <a:r>
              <a:rPr lang="fa-IR" dirty="0" smtClean="0">
                <a:cs typeface="B Titr" panose="00000700000000000000" pitchFamily="2" charset="-78"/>
              </a:rPr>
              <a:t>سازي</a:t>
            </a:r>
            <a:endParaRPr lang="fa-IR" dirty="0">
              <a:cs typeface="B Titr" panose="00000700000000000000" pitchFamily="2" charset="-78"/>
            </a:endParaRPr>
          </a:p>
        </p:txBody>
      </p:sp>
    </p:spTree>
    <p:extLst>
      <p:ext uri="{BB962C8B-B14F-4D97-AF65-F5344CB8AC3E}">
        <p14:creationId xmlns:p14="http://schemas.microsoft.com/office/powerpoint/2010/main" val="2557741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569944" y="2342285"/>
            <a:ext cx="7429552" cy="3643338"/>
            <a:chOff x="2024034" y="1714488"/>
            <a:chExt cx="7429552" cy="3643338"/>
          </a:xfrm>
        </p:grpSpPr>
        <p:sp>
          <p:nvSpPr>
            <p:cNvPr id="5" name="TextBox 4"/>
            <p:cNvSpPr txBox="1"/>
            <p:nvPr/>
          </p:nvSpPr>
          <p:spPr>
            <a:xfrm>
              <a:off x="3109080" y="2422090"/>
              <a:ext cx="293670" cy="2585323"/>
            </a:xfrm>
            <a:prstGeom prst="rect">
              <a:avLst/>
            </a:prstGeom>
            <a:noFill/>
          </p:spPr>
          <p:txBody>
            <a:bodyPr wrap="none" rtlCol="1">
              <a:spAutoFit/>
            </a:bodyPr>
            <a:lstStyle/>
            <a:p>
              <a:r>
                <a:rPr lang="fa-IR" dirty="0">
                  <a:solidFill>
                    <a:schemeClr val="tx1">
                      <a:lumMod val="95000"/>
                    </a:schemeClr>
                  </a:solidFill>
                </a:rPr>
                <a:t>1</a:t>
              </a:r>
            </a:p>
            <a:p>
              <a:r>
                <a:rPr lang="fa-IR" dirty="0">
                  <a:solidFill>
                    <a:schemeClr val="tx1">
                      <a:lumMod val="95000"/>
                    </a:schemeClr>
                  </a:solidFill>
                </a:rPr>
                <a:t>2</a:t>
              </a:r>
            </a:p>
            <a:p>
              <a:r>
                <a:rPr lang="fa-IR" dirty="0">
                  <a:solidFill>
                    <a:schemeClr val="tx1">
                      <a:lumMod val="95000"/>
                    </a:schemeClr>
                  </a:solidFill>
                </a:rPr>
                <a:t>3</a:t>
              </a:r>
            </a:p>
            <a:p>
              <a:r>
                <a:rPr lang="fa-IR" dirty="0">
                  <a:solidFill>
                    <a:schemeClr val="tx1">
                      <a:lumMod val="95000"/>
                    </a:schemeClr>
                  </a:solidFill>
                </a:rPr>
                <a:t>4</a:t>
              </a:r>
            </a:p>
            <a:p>
              <a:r>
                <a:rPr lang="fa-IR" dirty="0">
                  <a:solidFill>
                    <a:schemeClr val="tx1">
                      <a:lumMod val="95000"/>
                    </a:schemeClr>
                  </a:solidFill>
                </a:rPr>
                <a:t>5</a:t>
              </a:r>
            </a:p>
            <a:p>
              <a:r>
                <a:rPr lang="fa-IR" dirty="0">
                  <a:solidFill>
                    <a:schemeClr val="tx1">
                      <a:lumMod val="95000"/>
                    </a:schemeClr>
                  </a:solidFill>
                </a:rPr>
                <a:t>6</a:t>
              </a:r>
            </a:p>
            <a:p>
              <a:r>
                <a:rPr lang="fa-IR" dirty="0">
                  <a:solidFill>
                    <a:schemeClr val="tx1">
                      <a:lumMod val="95000"/>
                    </a:schemeClr>
                  </a:solidFill>
                </a:rPr>
                <a:t>7</a:t>
              </a:r>
            </a:p>
            <a:p>
              <a:r>
                <a:rPr lang="fa-IR" dirty="0">
                  <a:solidFill>
                    <a:schemeClr val="tx1">
                      <a:lumMod val="95000"/>
                    </a:schemeClr>
                  </a:solidFill>
                </a:rPr>
                <a:t>8</a:t>
              </a:r>
            </a:p>
            <a:p>
              <a:endParaRPr lang="fa-IR" dirty="0">
                <a:solidFill>
                  <a:schemeClr val="tx1">
                    <a:lumMod val="95000"/>
                  </a:schemeClr>
                </a:solidFill>
              </a:endParaRPr>
            </a:p>
          </p:txBody>
        </p:sp>
        <p:sp>
          <p:nvSpPr>
            <p:cNvPr id="7" name="TextBox 6"/>
            <p:cNvSpPr txBox="1"/>
            <p:nvPr/>
          </p:nvSpPr>
          <p:spPr>
            <a:xfrm>
              <a:off x="6086383" y="2495504"/>
              <a:ext cx="293670" cy="2862322"/>
            </a:xfrm>
            <a:prstGeom prst="rect">
              <a:avLst/>
            </a:prstGeom>
            <a:noFill/>
          </p:spPr>
          <p:txBody>
            <a:bodyPr wrap="none" rtlCol="1">
              <a:spAutoFit/>
            </a:bodyPr>
            <a:lstStyle/>
            <a:p>
              <a:r>
                <a:rPr lang="fa-IR" dirty="0">
                  <a:solidFill>
                    <a:schemeClr val="tx1">
                      <a:lumMod val="95000"/>
                    </a:schemeClr>
                  </a:solidFill>
                </a:rPr>
                <a:t>1</a:t>
              </a:r>
            </a:p>
            <a:p>
              <a:r>
                <a:rPr lang="fa-IR" dirty="0">
                  <a:solidFill>
                    <a:schemeClr val="tx1">
                      <a:lumMod val="95000"/>
                    </a:schemeClr>
                  </a:solidFill>
                </a:rPr>
                <a:t>2</a:t>
              </a:r>
            </a:p>
            <a:p>
              <a:r>
                <a:rPr lang="fa-IR" dirty="0">
                  <a:solidFill>
                    <a:schemeClr val="tx1">
                      <a:lumMod val="95000"/>
                    </a:schemeClr>
                  </a:solidFill>
                </a:rPr>
                <a:t>3</a:t>
              </a:r>
            </a:p>
            <a:p>
              <a:r>
                <a:rPr lang="fa-IR" dirty="0">
                  <a:solidFill>
                    <a:schemeClr val="tx1">
                      <a:lumMod val="95000"/>
                    </a:schemeClr>
                  </a:solidFill>
                </a:rPr>
                <a:t>4</a:t>
              </a:r>
            </a:p>
            <a:p>
              <a:r>
                <a:rPr lang="fa-IR" dirty="0">
                  <a:solidFill>
                    <a:schemeClr val="tx1">
                      <a:lumMod val="95000"/>
                    </a:schemeClr>
                  </a:solidFill>
                </a:rPr>
                <a:t>5</a:t>
              </a:r>
            </a:p>
            <a:p>
              <a:r>
                <a:rPr lang="fa-IR" dirty="0">
                  <a:solidFill>
                    <a:schemeClr val="tx1">
                      <a:lumMod val="95000"/>
                    </a:schemeClr>
                  </a:solidFill>
                </a:rPr>
                <a:t>6</a:t>
              </a:r>
            </a:p>
            <a:p>
              <a:r>
                <a:rPr lang="fa-IR" dirty="0">
                  <a:solidFill>
                    <a:schemeClr val="tx1">
                      <a:lumMod val="95000"/>
                    </a:schemeClr>
                  </a:solidFill>
                </a:rPr>
                <a:t>7</a:t>
              </a:r>
            </a:p>
            <a:p>
              <a:r>
                <a:rPr lang="fa-IR" dirty="0">
                  <a:solidFill>
                    <a:schemeClr val="tx1">
                      <a:lumMod val="95000"/>
                    </a:schemeClr>
                  </a:solidFill>
                </a:rPr>
                <a:t>8</a:t>
              </a:r>
            </a:p>
            <a:p>
              <a:endParaRPr lang="fa-IR" dirty="0">
                <a:solidFill>
                  <a:schemeClr val="tx1">
                    <a:lumMod val="95000"/>
                  </a:schemeClr>
                </a:solidFill>
              </a:endParaRPr>
            </a:p>
            <a:p>
              <a:endParaRPr lang="fa-IR" dirty="0">
                <a:solidFill>
                  <a:schemeClr val="tx1">
                    <a:lumMod val="95000"/>
                  </a:schemeClr>
                </a:solidFill>
              </a:endParaRPr>
            </a:p>
          </p:txBody>
        </p:sp>
        <p:sp>
          <p:nvSpPr>
            <p:cNvPr id="8" name="TextBox 7"/>
            <p:cNvSpPr txBox="1"/>
            <p:nvPr/>
          </p:nvSpPr>
          <p:spPr>
            <a:xfrm>
              <a:off x="8943903" y="2495504"/>
              <a:ext cx="293670" cy="2862322"/>
            </a:xfrm>
            <a:prstGeom prst="rect">
              <a:avLst/>
            </a:prstGeom>
            <a:noFill/>
          </p:spPr>
          <p:txBody>
            <a:bodyPr wrap="none" rtlCol="1">
              <a:spAutoFit/>
            </a:bodyPr>
            <a:lstStyle/>
            <a:p>
              <a:r>
                <a:rPr lang="fa-IR" dirty="0">
                  <a:solidFill>
                    <a:schemeClr val="tx1">
                      <a:lumMod val="95000"/>
                    </a:schemeClr>
                  </a:solidFill>
                </a:rPr>
                <a:t>1</a:t>
              </a:r>
            </a:p>
            <a:p>
              <a:r>
                <a:rPr lang="fa-IR" dirty="0">
                  <a:solidFill>
                    <a:schemeClr val="tx1">
                      <a:lumMod val="95000"/>
                    </a:schemeClr>
                  </a:solidFill>
                </a:rPr>
                <a:t>2</a:t>
              </a:r>
            </a:p>
            <a:p>
              <a:r>
                <a:rPr lang="fa-IR" dirty="0">
                  <a:solidFill>
                    <a:schemeClr val="tx1">
                      <a:lumMod val="95000"/>
                    </a:schemeClr>
                  </a:solidFill>
                </a:rPr>
                <a:t>3</a:t>
              </a:r>
            </a:p>
            <a:p>
              <a:r>
                <a:rPr lang="fa-IR" dirty="0">
                  <a:solidFill>
                    <a:schemeClr val="tx1">
                      <a:lumMod val="95000"/>
                    </a:schemeClr>
                  </a:solidFill>
                </a:rPr>
                <a:t>4</a:t>
              </a:r>
            </a:p>
            <a:p>
              <a:r>
                <a:rPr lang="fa-IR" dirty="0">
                  <a:solidFill>
                    <a:schemeClr val="tx1">
                      <a:lumMod val="95000"/>
                    </a:schemeClr>
                  </a:solidFill>
                </a:rPr>
                <a:t>5</a:t>
              </a:r>
            </a:p>
            <a:p>
              <a:r>
                <a:rPr lang="fa-IR" dirty="0">
                  <a:solidFill>
                    <a:schemeClr val="tx1">
                      <a:lumMod val="95000"/>
                    </a:schemeClr>
                  </a:solidFill>
                </a:rPr>
                <a:t>6</a:t>
              </a:r>
            </a:p>
            <a:p>
              <a:r>
                <a:rPr lang="fa-IR" dirty="0">
                  <a:solidFill>
                    <a:schemeClr val="tx1">
                      <a:lumMod val="95000"/>
                    </a:schemeClr>
                  </a:solidFill>
                </a:rPr>
                <a:t>7</a:t>
              </a:r>
            </a:p>
            <a:p>
              <a:r>
                <a:rPr lang="fa-IR" dirty="0">
                  <a:solidFill>
                    <a:schemeClr val="tx1">
                      <a:lumMod val="95000"/>
                    </a:schemeClr>
                  </a:solidFill>
                </a:rPr>
                <a:t>8</a:t>
              </a:r>
            </a:p>
            <a:p>
              <a:endParaRPr lang="fa-IR" dirty="0">
                <a:solidFill>
                  <a:schemeClr val="tx1">
                    <a:lumMod val="95000"/>
                  </a:schemeClr>
                </a:solidFill>
              </a:endParaRPr>
            </a:p>
            <a:p>
              <a:endParaRPr lang="fa-IR" dirty="0">
                <a:solidFill>
                  <a:schemeClr val="tx1">
                    <a:lumMod val="95000"/>
                  </a:schemeClr>
                </a:solidFill>
              </a:endParaRPr>
            </a:p>
          </p:txBody>
        </p:sp>
        <p:sp>
          <p:nvSpPr>
            <p:cNvPr id="9" name="TextBox 8"/>
            <p:cNvSpPr txBox="1"/>
            <p:nvPr/>
          </p:nvSpPr>
          <p:spPr>
            <a:xfrm>
              <a:off x="7940628" y="2754998"/>
              <a:ext cx="340158" cy="2031325"/>
            </a:xfrm>
            <a:prstGeom prst="rect">
              <a:avLst/>
            </a:prstGeom>
            <a:noFill/>
          </p:spPr>
          <p:txBody>
            <a:bodyPr wrap="none" rtlCol="1">
              <a:spAutoFit/>
            </a:bodyPr>
            <a:lstStyle/>
            <a:p>
              <a:r>
                <a:rPr lang="en-US" dirty="0">
                  <a:solidFill>
                    <a:schemeClr val="tx1">
                      <a:lumMod val="95000"/>
                    </a:schemeClr>
                  </a:solidFill>
                </a:rPr>
                <a:t>A</a:t>
              </a:r>
            </a:p>
            <a:p>
              <a:r>
                <a:rPr lang="en-US" dirty="0">
                  <a:solidFill>
                    <a:schemeClr val="tx1">
                      <a:lumMod val="95000"/>
                    </a:schemeClr>
                  </a:solidFill>
                </a:rPr>
                <a:t>B</a:t>
              </a:r>
            </a:p>
            <a:p>
              <a:r>
                <a:rPr lang="en-US" dirty="0">
                  <a:solidFill>
                    <a:schemeClr val="tx1">
                      <a:lumMod val="95000"/>
                    </a:schemeClr>
                  </a:solidFill>
                </a:rPr>
                <a:t>C</a:t>
              </a:r>
            </a:p>
            <a:p>
              <a:r>
                <a:rPr lang="en-US" dirty="0">
                  <a:solidFill>
                    <a:schemeClr val="tx1">
                      <a:lumMod val="95000"/>
                    </a:schemeClr>
                  </a:solidFill>
                </a:rPr>
                <a:t>D</a:t>
              </a:r>
            </a:p>
            <a:p>
              <a:r>
                <a:rPr lang="en-US" dirty="0">
                  <a:solidFill>
                    <a:schemeClr val="tx1">
                      <a:lumMod val="95000"/>
                    </a:schemeClr>
                  </a:solidFill>
                </a:rPr>
                <a:t>E</a:t>
              </a:r>
            </a:p>
            <a:p>
              <a:r>
                <a:rPr lang="en-US" dirty="0">
                  <a:solidFill>
                    <a:schemeClr val="tx1">
                      <a:lumMod val="95000"/>
                    </a:schemeClr>
                  </a:solidFill>
                </a:rPr>
                <a:t>F</a:t>
              </a:r>
            </a:p>
            <a:p>
              <a:r>
                <a:rPr lang="en-US" dirty="0">
                  <a:solidFill>
                    <a:schemeClr val="tx1">
                      <a:lumMod val="95000"/>
                    </a:schemeClr>
                  </a:solidFill>
                </a:rPr>
                <a:t>G</a:t>
              </a:r>
              <a:endParaRPr lang="fa-IR" dirty="0">
                <a:solidFill>
                  <a:schemeClr val="tx1">
                    <a:lumMod val="95000"/>
                  </a:schemeClr>
                </a:solidFill>
              </a:endParaRPr>
            </a:p>
          </p:txBody>
        </p:sp>
        <p:sp>
          <p:nvSpPr>
            <p:cNvPr id="10" name="TextBox 9"/>
            <p:cNvSpPr txBox="1"/>
            <p:nvPr/>
          </p:nvSpPr>
          <p:spPr>
            <a:xfrm>
              <a:off x="5086251" y="2692312"/>
              <a:ext cx="340221" cy="2308324"/>
            </a:xfrm>
            <a:prstGeom prst="rect">
              <a:avLst/>
            </a:prstGeom>
            <a:noFill/>
          </p:spPr>
          <p:txBody>
            <a:bodyPr wrap="none" rtlCol="1">
              <a:spAutoFit/>
            </a:bodyPr>
            <a:lstStyle/>
            <a:p>
              <a:r>
                <a:rPr lang="en-US" dirty="0">
                  <a:solidFill>
                    <a:schemeClr val="tx1">
                      <a:lumMod val="95000"/>
                    </a:schemeClr>
                  </a:solidFill>
                </a:rPr>
                <a:t>A</a:t>
              </a:r>
            </a:p>
            <a:p>
              <a:r>
                <a:rPr lang="en-US" dirty="0">
                  <a:solidFill>
                    <a:schemeClr val="tx1">
                      <a:lumMod val="95000"/>
                    </a:schemeClr>
                  </a:solidFill>
                </a:rPr>
                <a:t>B</a:t>
              </a:r>
            </a:p>
            <a:p>
              <a:r>
                <a:rPr lang="en-US" dirty="0">
                  <a:solidFill>
                    <a:schemeClr val="tx1">
                      <a:lumMod val="95000"/>
                    </a:schemeClr>
                  </a:solidFill>
                </a:rPr>
                <a:t>C</a:t>
              </a:r>
            </a:p>
            <a:p>
              <a:r>
                <a:rPr lang="en-US" dirty="0">
                  <a:solidFill>
                    <a:schemeClr val="tx1">
                      <a:lumMod val="95000"/>
                    </a:schemeClr>
                  </a:solidFill>
                </a:rPr>
                <a:t>D</a:t>
              </a:r>
            </a:p>
            <a:p>
              <a:r>
                <a:rPr lang="en-US" dirty="0">
                  <a:solidFill>
                    <a:schemeClr val="tx1">
                      <a:lumMod val="95000"/>
                    </a:schemeClr>
                  </a:solidFill>
                </a:rPr>
                <a:t>E</a:t>
              </a:r>
            </a:p>
            <a:p>
              <a:r>
                <a:rPr lang="en-US" dirty="0">
                  <a:solidFill>
                    <a:schemeClr val="tx1">
                      <a:lumMod val="95000"/>
                    </a:schemeClr>
                  </a:solidFill>
                </a:rPr>
                <a:t>F</a:t>
              </a:r>
            </a:p>
            <a:p>
              <a:r>
                <a:rPr lang="en-US" dirty="0">
                  <a:solidFill>
                    <a:schemeClr val="tx1">
                      <a:lumMod val="95000"/>
                    </a:schemeClr>
                  </a:solidFill>
                </a:rPr>
                <a:t>G</a:t>
              </a:r>
              <a:endParaRPr lang="fa-IR" dirty="0">
                <a:solidFill>
                  <a:schemeClr val="tx1">
                    <a:lumMod val="95000"/>
                  </a:schemeClr>
                </a:solidFill>
              </a:endParaRPr>
            </a:p>
            <a:p>
              <a:endParaRPr lang="fa-IR" dirty="0">
                <a:solidFill>
                  <a:schemeClr val="tx1">
                    <a:lumMod val="95000"/>
                  </a:schemeClr>
                </a:solidFill>
              </a:endParaRPr>
            </a:p>
          </p:txBody>
        </p:sp>
        <p:sp>
          <p:nvSpPr>
            <p:cNvPr id="11" name="TextBox 10"/>
            <p:cNvSpPr txBox="1"/>
            <p:nvPr/>
          </p:nvSpPr>
          <p:spPr>
            <a:xfrm>
              <a:off x="2157293" y="2643182"/>
              <a:ext cx="340221" cy="2308324"/>
            </a:xfrm>
            <a:prstGeom prst="rect">
              <a:avLst/>
            </a:prstGeom>
            <a:noFill/>
          </p:spPr>
          <p:txBody>
            <a:bodyPr wrap="none" rtlCol="1">
              <a:spAutoFit/>
            </a:bodyPr>
            <a:lstStyle/>
            <a:p>
              <a:r>
                <a:rPr lang="en-US" dirty="0">
                  <a:solidFill>
                    <a:schemeClr val="tx1">
                      <a:lumMod val="95000"/>
                    </a:schemeClr>
                  </a:solidFill>
                </a:rPr>
                <a:t>A</a:t>
              </a:r>
            </a:p>
            <a:p>
              <a:r>
                <a:rPr lang="en-US" dirty="0">
                  <a:solidFill>
                    <a:schemeClr val="tx1">
                      <a:lumMod val="95000"/>
                    </a:schemeClr>
                  </a:solidFill>
                </a:rPr>
                <a:t>B</a:t>
              </a:r>
            </a:p>
            <a:p>
              <a:r>
                <a:rPr lang="en-US" dirty="0">
                  <a:solidFill>
                    <a:schemeClr val="tx1">
                      <a:lumMod val="95000"/>
                    </a:schemeClr>
                  </a:solidFill>
                </a:rPr>
                <a:t>C</a:t>
              </a:r>
            </a:p>
            <a:p>
              <a:r>
                <a:rPr lang="en-US" dirty="0">
                  <a:solidFill>
                    <a:schemeClr val="tx1">
                      <a:lumMod val="95000"/>
                    </a:schemeClr>
                  </a:solidFill>
                </a:rPr>
                <a:t>D</a:t>
              </a:r>
            </a:p>
            <a:p>
              <a:r>
                <a:rPr lang="en-US" dirty="0">
                  <a:solidFill>
                    <a:schemeClr val="tx1">
                      <a:lumMod val="95000"/>
                    </a:schemeClr>
                  </a:solidFill>
                </a:rPr>
                <a:t>E</a:t>
              </a:r>
            </a:p>
            <a:p>
              <a:r>
                <a:rPr lang="en-US" dirty="0">
                  <a:solidFill>
                    <a:schemeClr val="tx1">
                      <a:lumMod val="95000"/>
                    </a:schemeClr>
                  </a:solidFill>
                </a:rPr>
                <a:t>F</a:t>
              </a:r>
            </a:p>
            <a:p>
              <a:r>
                <a:rPr lang="en-US" dirty="0">
                  <a:solidFill>
                    <a:schemeClr val="tx1">
                      <a:lumMod val="95000"/>
                    </a:schemeClr>
                  </a:solidFill>
                </a:rPr>
                <a:t>G</a:t>
              </a:r>
              <a:endParaRPr lang="fa-IR" dirty="0">
                <a:solidFill>
                  <a:schemeClr val="tx1">
                    <a:lumMod val="95000"/>
                  </a:schemeClr>
                </a:solidFill>
              </a:endParaRPr>
            </a:p>
            <a:p>
              <a:endParaRPr lang="fa-IR" dirty="0">
                <a:solidFill>
                  <a:schemeClr val="tx1">
                    <a:lumMod val="95000"/>
                  </a:schemeClr>
                </a:solidFill>
              </a:endParaRPr>
            </a:p>
          </p:txBody>
        </p:sp>
        <p:cxnSp>
          <p:nvCxnSpPr>
            <p:cNvPr id="13" name="Straight Connector 12"/>
            <p:cNvCxnSpPr/>
            <p:nvPr/>
          </p:nvCxnSpPr>
          <p:spPr>
            <a:xfrm>
              <a:off x="5310182" y="2928934"/>
              <a:ext cx="928694" cy="500066"/>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310182" y="3143248"/>
              <a:ext cx="928694" cy="285752"/>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310182" y="3429000"/>
              <a:ext cx="928694"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5381620" y="3429000"/>
              <a:ext cx="857256" cy="285752"/>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5310182" y="3429000"/>
              <a:ext cx="928694" cy="571504"/>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5310182" y="3429000"/>
              <a:ext cx="928694" cy="78581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flipH="1" flipV="1">
              <a:off x="5238744" y="3500438"/>
              <a:ext cx="1071570" cy="928694"/>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2452662" y="2643182"/>
              <a:ext cx="785818" cy="214314"/>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166910" y="3429000"/>
              <a:ext cx="1357322" cy="78581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452662" y="3143248"/>
              <a:ext cx="785818" cy="285752"/>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452662" y="3643314"/>
              <a:ext cx="785818" cy="285752"/>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2345505" y="3036091"/>
              <a:ext cx="1000132" cy="78581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2381224" y="3500438"/>
              <a:ext cx="857256" cy="71438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2452662" y="4214818"/>
              <a:ext cx="785818" cy="285752"/>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6200000" flipH="1">
              <a:off x="7917669" y="3464719"/>
              <a:ext cx="1357322" cy="857256"/>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8239140" y="3214686"/>
              <a:ext cx="785818" cy="285752"/>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8239140" y="3214686"/>
              <a:ext cx="785818" cy="78581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7774793" y="3321843"/>
              <a:ext cx="1643074" cy="857256"/>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9" idx="3"/>
            </p:cNvCxnSpPr>
            <p:nvPr/>
          </p:nvCxnSpPr>
          <p:spPr>
            <a:xfrm>
              <a:off x="8280786" y="3770660"/>
              <a:ext cx="744172" cy="1553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8167702" y="4071942"/>
              <a:ext cx="857256" cy="285752"/>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flipH="1" flipV="1">
              <a:off x="7667636" y="3214686"/>
              <a:ext cx="1928826" cy="928694"/>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2024034" y="2141528"/>
              <a:ext cx="1571636"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7881950" y="2212966"/>
              <a:ext cx="1571636"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024430" y="2141528"/>
              <a:ext cx="1571636"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275424" y="1714488"/>
              <a:ext cx="662361" cy="369332"/>
            </a:xfrm>
            <a:prstGeom prst="rect">
              <a:avLst/>
            </a:prstGeom>
            <a:noFill/>
          </p:spPr>
          <p:txBody>
            <a:bodyPr wrap="none" rtlCol="1">
              <a:spAutoFit/>
            </a:bodyPr>
            <a:lstStyle/>
            <a:p>
              <a:r>
                <a:rPr lang="fa-IR" dirty="0">
                  <a:solidFill>
                    <a:schemeClr val="tx1">
                      <a:lumMod val="95000"/>
                    </a:schemeClr>
                  </a:solidFill>
                </a:rPr>
                <a:t>بهترين</a:t>
              </a:r>
            </a:p>
          </p:txBody>
        </p:sp>
        <p:sp>
          <p:nvSpPr>
            <p:cNvPr id="59" name="TextBox 58"/>
            <p:cNvSpPr txBox="1"/>
            <p:nvPr/>
          </p:nvSpPr>
          <p:spPr>
            <a:xfrm>
              <a:off x="2036533" y="2130974"/>
              <a:ext cx="1345240" cy="369332"/>
            </a:xfrm>
            <a:prstGeom prst="rect">
              <a:avLst/>
            </a:prstGeom>
            <a:noFill/>
          </p:spPr>
          <p:txBody>
            <a:bodyPr wrap="none" rtlCol="1">
              <a:spAutoFit/>
            </a:bodyPr>
            <a:lstStyle/>
            <a:p>
              <a:r>
                <a:rPr lang="fa-IR" dirty="0">
                  <a:solidFill>
                    <a:schemeClr val="tx1">
                      <a:lumMod val="95000"/>
                    </a:schemeClr>
                  </a:solidFill>
                </a:rPr>
                <a:t>آدرس      ركورد</a:t>
              </a:r>
            </a:p>
          </p:txBody>
        </p:sp>
        <p:sp>
          <p:nvSpPr>
            <p:cNvPr id="60" name="TextBox 59"/>
            <p:cNvSpPr txBox="1"/>
            <p:nvPr/>
          </p:nvSpPr>
          <p:spPr>
            <a:xfrm>
              <a:off x="5057555" y="2164292"/>
              <a:ext cx="1345240" cy="646331"/>
            </a:xfrm>
            <a:prstGeom prst="rect">
              <a:avLst/>
            </a:prstGeom>
            <a:noFill/>
          </p:spPr>
          <p:txBody>
            <a:bodyPr wrap="none" rtlCol="1">
              <a:spAutoFit/>
            </a:bodyPr>
            <a:lstStyle/>
            <a:p>
              <a:r>
                <a:rPr lang="fa-IR" dirty="0">
                  <a:solidFill>
                    <a:schemeClr val="tx1">
                      <a:lumMod val="95000"/>
                    </a:schemeClr>
                  </a:solidFill>
                </a:rPr>
                <a:t>آدرس      ركورد</a:t>
              </a:r>
            </a:p>
            <a:p>
              <a:endParaRPr lang="fa-IR" dirty="0">
                <a:solidFill>
                  <a:schemeClr val="tx1">
                    <a:lumMod val="95000"/>
                  </a:schemeClr>
                </a:solidFill>
              </a:endParaRPr>
            </a:p>
          </p:txBody>
        </p:sp>
        <p:sp>
          <p:nvSpPr>
            <p:cNvPr id="61" name="TextBox 60"/>
            <p:cNvSpPr txBox="1"/>
            <p:nvPr/>
          </p:nvSpPr>
          <p:spPr>
            <a:xfrm>
              <a:off x="7958063" y="2139728"/>
              <a:ext cx="1345240" cy="646331"/>
            </a:xfrm>
            <a:prstGeom prst="rect">
              <a:avLst/>
            </a:prstGeom>
            <a:noFill/>
          </p:spPr>
          <p:txBody>
            <a:bodyPr wrap="none" rtlCol="1">
              <a:spAutoFit/>
            </a:bodyPr>
            <a:lstStyle/>
            <a:p>
              <a:r>
                <a:rPr lang="fa-IR" dirty="0">
                  <a:solidFill>
                    <a:schemeClr val="tx1">
                      <a:lumMod val="95000"/>
                    </a:schemeClr>
                  </a:solidFill>
                </a:rPr>
                <a:t>آدرس      ركورد</a:t>
              </a:r>
            </a:p>
            <a:p>
              <a:endParaRPr lang="fa-IR" dirty="0">
                <a:solidFill>
                  <a:schemeClr val="tx1">
                    <a:lumMod val="95000"/>
                  </a:schemeClr>
                </a:solidFill>
              </a:endParaRPr>
            </a:p>
          </p:txBody>
        </p:sp>
        <p:sp>
          <p:nvSpPr>
            <p:cNvPr id="62" name="TextBox 61"/>
            <p:cNvSpPr txBox="1"/>
            <p:nvPr/>
          </p:nvSpPr>
          <p:spPr>
            <a:xfrm>
              <a:off x="5394471" y="1773784"/>
              <a:ext cx="659155" cy="369332"/>
            </a:xfrm>
            <a:prstGeom prst="rect">
              <a:avLst/>
            </a:prstGeom>
            <a:noFill/>
          </p:spPr>
          <p:txBody>
            <a:bodyPr wrap="none" rtlCol="1">
              <a:spAutoFit/>
            </a:bodyPr>
            <a:lstStyle/>
            <a:p>
              <a:r>
                <a:rPr lang="fa-IR" dirty="0">
                  <a:solidFill>
                    <a:schemeClr val="tx1">
                      <a:lumMod val="95000"/>
                    </a:schemeClr>
                  </a:solidFill>
                </a:rPr>
                <a:t>بدترين</a:t>
              </a:r>
            </a:p>
          </p:txBody>
        </p:sp>
        <p:sp>
          <p:nvSpPr>
            <p:cNvPr id="63" name="TextBox 62"/>
            <p:cNvSpPr txBox="1"/>
            <p:nvPr/>
          </p:nvSpPr>
          <p:spPr>
            <a:xfrm>
              <a:off x="8032355" y="1845222"/>
              <a:ext cx="869149" cy="369332"/>
            </a:xfrm>
            <a:prstGeom prst="rect">
              <a:avLst/>
            </a:prstGeom>
            <a:noFill/>
          </p:spPr>
          <p:txBody>
            <a:bodyPr wrap="none" rtlCol="1">
              <a:spAutoFit/>
            </a:bodyPr>
            <a:lstStyle/>
            <a:p>
              <a:r>
                <a:rPr lang="fa-IR" dirty="0">
                  <a:solidFill>
                    <a:schemeClr val="tx1">
                      <a:lumMod val="95000"/>
                    </a:schemeClr>
                  </a:solidFill>
                </a:rPr>
                <a:t>قابل قبول</a:t>
              </a:r>
            </a:p>
          </p:txBody>
        </p:sp>
      </p:grpSp>
      <p:sp>
        <p:nvSpPr>
          <p:cNvPr id="42" name="Rectangle 2"/>
          <p:cNvSpPr>
            <a:spLocks noGrp="1" noChangeArrowheads="1"/>
          </p:cNvSpPr>
          <p:nvPr>
            <p:ph type="title"/>
          </p:nvPr>
        </p:nvSpPr>
        <p:spPr>
          <a:xfrm>
            <a:off x="854719" y="358636"/>
            <a:ext cx="10515600" cy="1325563"/>
          </a:xfrm>
        </p:spPr>
        <p:txBody>
          <a:bodyPr/>
          <a:lstStyle/>
          <a:p>
            <a:pPr algn="ctr" rtl="1">
              <a:defRPr/>
            </a:pPr>
            <a:r>
              <a:rPr lang="fa-IR" dirty="0">
                <a:cs typeface="B Titr" panose="00000700000000000000" pitchFamily="2" charset="-78"/>
              </a:rPr>
              <a:t>توزيع </a:t>
            </a:r>
            <a:r>
              <a:rPr lang="fa-IR" dirty="0" smtClean="0">
                <a:cs typeface="B Titr" panose="00000700000000000000" pitchFamily="2" charset="-78"/>
              </a:rPr>
              <a:t>ركوردها </a:t>
            </a:r>
            <a:r>
              <a:rPr lang="fa-IR" dirty="0">
                <a:cs typeface="B Titr" panose="00000700000000000000" pitchFamily="2" charset="-78"/>
              </a:rPr>
              <a:t>در بين </a:t>
            </a:r>
            <a:r>
              <a:rPr lang="fa-IR" dirty="0" smtClean="0">
                <a:cs typeface="B Titr" panose="00000700000000000000" pitchFamily="2" charset="-78"/>
              </a:rPr>
              <a:t>آدرس‌ها</a:t>
            </a:r>
            <a:endParaRPr lang="fa-IR" dirty="0">
              <a:cs typeface="B Titr" panose="00000700000000000000" pitchFamily="2" charset="-78"/>
            </a:endParaRPr>
          </a:p>
        </p:txBody>
      </p:sp>
    </p:spTree>
    <p:extLst>
      <p:ext uri="{BB962C8B-B14F-4D97-AF65-F5344CB8AC3E}">
        <p14:creationId xmlns:p14="http://schemas.microsoft.com/office/powerpoint/2010/main" val="78909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animEffect transition="in" filter="fade">
                                      <p:cBhvr>
                                        <p:cTn id="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4526" y="1827444"/>
            <a:ext cx="10058400" cy="4832092"/>
          </a:xfrm>
          <a:prstGeom prst="rect">
            <a:avLst/>
          </a:prstGeom>
          <a:noFill/>
        </p:spPr>
        <p:txBody>
          <a:bodyPr wrap="square" rtlCol="1">
            <a:spAutoFit/>
          </a:bodyPr>
          <a:lstStyle/>
          <a:p>
            <a:pPr algn="r" rtl="1">
              <a:buFont typeface="Wingdings" pitchFamily="2" charset="2"/>
              <a:buChar char="Ø"/>
            </a:pPr>
            <a:r>
              <a:rPr lang="fa-IR" sz="2000" b="1" dirty="0">
                <a:solidFill>
                  <a:schemeClr val="tx1">
                    <a:lumMod val="95000"/>
                  </a:schemeClr>
                </a:solidFill>
                <a:cs typeface="B Nazanin" pitchFamily="2" charset="-78"/>
              </a:rPr>
              <a:t> </a:t>
            </a:r>
            <a:r>
              <a:rPr lang="fa-IR" sz="2400" b="1" dirty="0">
                <a:solidFill>
                  <a:schemeClr val="tx1">
                    <a:lumMod val="95000"/>
                  </a:schemeClr>
                </a:solidFill>
                <a:cs typeface="B Nazanin" pitchFamily="2" charset="-78"/>
              </a:rPr>
              <a:t>جستجو در كليد براي يافتن يك الگو</a:t>
            </a:r>
            <a:r>
              <a:rPr lang="fa-IR" sz="2400" dirty="0" smtClean="0">
                <a:solidFill>
                  <a:schemeClr val="tx1">
                    <a:lumMod val="95000"/>
                  </a:schemeClr>
                </a:solidFill>
                <a:cs typeface="B Nazanin" pitchFamily="2" charset="-78"/>
              </a:rPr>
              <a:t>: اگر </a:t>
            </a:r>
            <a:r>
              <a:rPr lang="fa-IR" sz="2400" dirty="0">
                <a:solidFill>
                  <a:schemeClr val="tx1">
                    <a:lumMod val="95000"/>
                  </a:schemeClr>
                </a:solidFill>
                <a:cs typeface="B Nazanin" pitchFamily="2" charset="-78"/>
              </a:rPr>
              <a:t>بعضي از </a:t>
            </a:r>
            <a:r>
              <a:rPr lang="fa-IR" sz="2400" dirty="0" smtClean="0">
                <a:solidFill>
                  <a:schemeClr val="tx1">
                    <a:lumMod val="95000"/>
                  </a:schemeClr>
                </a:solidFill>
                <a:cs typeface="B Nazanin" pitchFamily="2" charset="-78"/>
              </a:rPr>
              <a:t>قسمت‌هاي </a:t>
            </a:r>
            <a:r>
              <a:rPr lang="fa-IR" sz="2400" dirty="0">
                <a:solidFill>
                  <a:schemeClr val="tx1">
                    <a:lumMod val="95000"/>
                  </a:schemeClr>
                </a:solidFill>
                <a:cs typeface="B Nazanin" pitchFamily="2" charset="-78"/>
              </a:rPr>
              <a:t>يك </a:t>
            </a:r>
            <a:r>
              <a:rPr lang="fa-IR" sz="2400" dirty="0" smtClean="0">
                <a:solidFill>
                  <a:schemeClr val="tx1">
                    <a:lumMod val="95000"/>
                  </a:schemeClr>
                </a:solidFill>
                <a:cs typeface="B Nazanin" pitchFamily="2" charset="-78"/>
              </a:rPr>
              <a:t>كليد، يك </a:t>
            </a:r>
            <a:r>
              <a:rPr lang="fa-IR" sz="2400" dirty="0">
                <a:solidFill>
                  <a:schemeClr val="tx1">
                    <a:lumMod val="95000"/>
                  </a:schemeClr>
                </a:solidFill>
                <a:cs typeface="B Nazanin" pitchFamily="2" charset="-78"/>
              </a:rPr>
              <a:t>الگو </a:t>
            </a:r>
            <a:r>
              <a:rPr lang="fa-IR" sz="2400" dirty="0" smtClean="0">
                <a:solidFill>
                  <a:schemeClr val="tx1">
                    <a:lumMod val="95000"/>
                  </a:schemeClr>
                </a:solidFill>
                <a:cs typeface="B Nazanin" pitchFamily="2" charset="-78"/>
              </a:rPr>
              <a:t>واقعي قابل </a:t>
            </a:r>
            <a:r>
              <a:rPr lang="fa-IR" sz="2400" dirty="0">
                <a:solidFill>
                  <a:schemeClr val="tx1">
                    <a:lumMod val="95000"/>
                  </a:schemeClr>
                </a:solidFill>
                <a:cs typeface="B Nazanin" pitchFamily="2" charset="-78"/>
              </a:rPr>
              <a:t>استفاده </a:t>
            </a:r>
            <a:r>
              <a:rPr lang="fa-IR" sz="2400" dirty="0" smtClean="0">
                <a:solidFill>
                  <a:schemeClr val="tx1">
                    <a:lumMod val="95000"/>
                  </a:schemeClr>
                </a:solidFill>
                <a:cs typeface="B Nazanin" pitchFamily="2" charset="-78"/>
              </a:rPr>
              <a:t>را </a:t>
            </a:r>
            <a:r>
              <a:rPr lang="fa-IR" sz="2400" dirty="0">
                <a:solidFill>
                  <a:schemeClr val="tx1">
                    <a:lumMod val="95000"/>
                  </a:schemeClr>
                </a:solidFill>
                <a:cs typeface="B Nazanin" pitchFamily="2" charset="-78"/>
              </a:rPr>
              <a:t>نشان دهد</a:t>
            </a:r>
            <a:r>
              <a:rPr lang="fa-IR" sz="2400" dirty="0" smtClean="0">
                <a:solidFill>
                  <a:schemeClr val="tx1">
                    <a:lumMod val="95000"/>
                  </a:schemeClr>
                </a:solidFill>
                <a:cs typeface="B Nazanin" pitchFamily="2" charset="-78"/>
              </a:rPr>
              <a:t>. مي‌توان </a:t>
            </a:r>
            <a:r>
              <a:rPr lang="fa-IR" sz="2400" dirty="0">
                <a:solidFill>
                  <a:schemeClr val="tx1">
                    <a:lumMod val="95000"/>
                  </a:schemeClr>
                </a:solidFill>
                <a:cs typeface="B Nazanin" pitchFamily="2" charset="-78"/>
              </a:rPr>
              <a:t>از تابع </a:t>
            </a:r>
            <a:r>
              <a:rPr lang="fa-IR" sz="2400" dirty="0" smtClean="0">
                <a:solidFill>
                  <a:schemeClr val="tx1">
                    <a:lumMod val="95000"/>
                  </a:schemeClr>
                </a:solidFill>
                <a:cs typeface="B Nazanin" pitchFamily="2" charset="-78"/>
              </a:rPr>
              <a:t>درهم‌سازي </a:t>
            </a:r>
            <a:r>
              <a:rPr lang="fa-IR" sz="2400" dirty="0">
                <a:solidFill>
                  <a:schemeClr val="tx1">
                    <a:lumMod val="95000"/>
                  </a:schemeClr>
                </a:solidFill>
                <a:cs typeface="B Nazanin" pitchFamily="2" charset="-78"/>
              </a:rPr>
              <a:t>استفاده كرد كه آن بخش از </a:t>
            </a:r>
            <a:r>
              <a:rPr lang="fa-IR" sz="2400" dirty="0" smtClean="0">
                <a:solidFill>
                  <a:schemeClr val="tx1">
                    <a:lumMod val="95000"/>
                  </a:schemeClr>
                </a:solidFill>
                <a:cs typeface="B Nazanin" pitchFamily="2" charset="-78"/>
              </a:rPr>
              <a:t>كليد را </a:t>
            </a:r>
            <a:r>
              <a:rPr lang="fa-IR" sz="2400" dirty="0">
                <a:solidFill>
                  <a:schemeClr val="tx1">
                    <a:lumMod val="95000"/>
                  </a:schemeClr>
                </a:solidFill>
                <a:cs typeface="B Nazanin" pitchFamily="2" charset="-78"/>
              </a:rPr>
              <a:t>استخراج </a:t>
            </a:r>
            <a:r>
              <a:rPr lang="fa-IR" sz="2400" dirty="0" smtClean="0">
                <a:solidFill>
                  <a:schemeClr val="tx1">
                    <a:lumMod val="95000"/>
                  </a:schemeClr>
                </a:solidFill>
                <a:cs typeface="B Nazanin" pitchFamily="2" charset="-78"/>
              </a:rPr>
              <a:t>كند.</a:t>
            </a:r>
            <a:endParaRPr lang="fa-IR" sz="2400" dirty="0">
              <a:solidFill>
                <a:schemeClr val="tx1">
                  <a:lumMod val="95000"/>
                </a:schemeClr>
              </a:solidFill>
              <a:cs typeface="B Nazanin" pitchFamily="2" charset="-78"/>
            </a:endParaRPr>
          </a:p>
          <a:p>
            <a:pPr algn="r" rtl="1"/>
            <a:endParaRPr lang="fa-IR" sz="2400" dirty="0">
              <a:solidFill>
                <a:schemeClr val="tx1">
                  <a:lumMod val="95000"/>
                </a:schemeClr>
              </a:solidFill>
              <a:cs typeface="B Nazanin" pitchFamily="2" charset="-78"/>
            </a:endParaRPr>
          </a:p>
          <a:p>
            <a:pPr algn="r" rtl="1">
              <a:buFont typeface="Wingdings" pitchFamily="2" charset="2"/>
              <a:buChar char="Ø"/>
            </a:pPr>
            <a:r>
              <a:rPr lang="fa-IR" sz="2400" dirty="0">
                <a:solidFill>
                  <a:schemeClr val="tx1">
                    <a:lumMod val="95000"/>
                  </a:schemeClr>
                </a:solidFill>
                <a:cs typeface="B Nazanin" pitchFamily="2" charset="-78"/>
              </a:rPr>
              <a:t> </a:t>
            </a:r>
            <a:r>
              <a:rPr lang="fa-IR" sz="2400" b="1" dirty="0">
                <a:solidFill>
                  <a:schemeClr val="tx1">
                    <a:lumMod val="95000"/>
                  </a:schemeClr>
                </a:solidFill>
                <a:cs typeface="B Nazanin" pitchFamily="2" charset="-78"/>
              </a:rPr>
              <a:t>تا كردن قسمت هايي از كليد</a:t>
            </a:r>
            <a:r>
              <a:rPr lang="fa-IR" sz="2400" dirty="0" smtClean="0">
                <a:solidFill>
                  <a:schemeClr val="tx1">
                    <a:lumMod val="95000"/>
                  </a:schemeClr>
                </a:solidFill>
                <a:cs typeface="B Nazanin" pitchFamily="2" charset="-78"/>
              </a:rPr>
              <a:t>: عددهايي </a:t>
            </a:r>
            <a:r>
              <a:rPr lang="fa-IR" sz="2400" dirty="0">
                <a:solidFill>
                  <a:schemeClr val="tx1">
                    <a:lumMod val="95000"/>
                  </a:schemeClr>
                </a:solidFill>
                <a:cs typeface="B Nazanin" pitchFamily="2" charset="-78"/>
              </a:rPr>
              <a:t>را از </a:t>
            </a:r>
            <a:r>
              <a:rPr lang="fa-IR" sz="2400" dirty="0" smtClean="0">
                <a:solidFill>
                  <a:schemeClr val="tx1">
                    <a:lumMod val="95000"/>
                  </a:schemeClr>
                </a:solidFill>
                <a:cs typeface="B Nazanin" pitchFamily="2" charset="-78"/>
              </a:rPr>
              <a:t>قسمت‌هايي </a:t>
            </a:r>
            <a:r>
              <a:rPr lang="fa-IR" sz="2400" dirty="0">
                <a:solidFill>
                  <a:schemeClr val="tx1">
                    <a:lumMod val="95000"/>
                  </a:schemeClr>
                </a:solidFill>
                <a:cs typeface="B Nazanin" pitchFamily="2" charset="-78"/>
              </a:rPr>
              <a:t>از كليد استخراج </a:t>
            </a:r>
            <a:r>
              <a:rPr lang="fa-IR" sz="2400" dirty="0" smtClean="0">
                <a:solidFill>
                  <a:schemeClr val="tx1">
                    <a:lumMod val="95000"/>
                  </a:schemeClr>
                </a:solidFill>
                <a:cs typeface="B Nazanin" pitchFamily="2" charset="-78"/>
              </a:rPr>
              <a:t>مي‌كند </a:t>
            </a:r>
            <a:r>
              <a:rPr lang="fa-IR" sz="2400" dirty="0">
                <a:solidFill>
                  <a:schemeClr val="tx1">
                    <a:lumMod val="95000"/>
                  </a:schemeClr>
                </a:solidFill>
                <a:cs typeface="B Nazanin" pitchFamily="2" charset="-78"/>
              </a:rPr>
              <a:t>و </a:t>
            </a:r>
            <a:r>
              <a:rPr lang="fa-IR" sz="2400" dirty="0" smtClean="0">
                <a:solidFill>
                  <a:schemeClr val="tx1">
                    <a:lumMod val="95000"/>
                  </a:schemeClr>
                </a:solidFill>
                <a:cs typeface="B Nazanin" pitchFamily="2" charset="-78"/>
              </a:rPr>
              <a:t>سپس </a:t>
            </a:r>
            <a:r>
              <a:rPr lang="fa-IR" sz="2400" dirty="0">
                <a:solidFill>
                  <a:schemeClr val="tx1">
                    <a:lumMod val="95000"/>
                  </a:schemeClr>
                </a:solidFill>
                <a:cs typeface="B Nazanin" pitchFamily="2" charset="-78"/>
              </a:rPr>
              <a:t>به آنها را به هم اضافه </a:t>
            </a:r>
            <a:r>
              <a:rPr lang="fa-IR" sz="2400" dirty="0" smtClean="0">
                <a:solidFill>
                  <a:schemeClr val="tx1">
                    <a:lumMod val="95000"/>
                  </a:schemeClr>
                </a:solidFill>
                <a:cs typeface="B Nazanin" pitchFamily="2" charset="-78"/>
              </a:rPr>
              <a:t>مي‌كند. اين روش الگوهاي </a:t>
            </a:r>
            <a:r>
              <a:rPr lang="fa-IR" sz="2400" dirty="0">
                <a:solidFill>
                  <a:schemeClr val="tx1">
                    <a:lumMod val="95000"/>
                  </a:schemeClr>
                </a:solidFill>
                <a:cs typeface="B Nazanin" pitchFamily="2" charset="-78"/>
              </a:rPr>
              <a:t>اوليه را خراب </a:t>
            </a:r>
            <a:r>
              <a:rPr lang="fa-IR" sz="2400" dirty="0" smtClean="0">
                <a:solidFill>
                  <a:schemeClr val="tx1">
                    <a:lumMod val="95000"/>
                  </a:schemeClr>
                </a:solidFill>
                <a:cs typeface="B Nazanin" pitchFamily="2" charset="-78"/>
              </a:rPr>
              <a:t>مي‌كند</a:t>
            </a:r>
            <a:r>
              <a:rPr lang="fa-IR" sz="2400" dirty="0">
                <a:solidFill>
                  <a:schemeClr val="tx1">
                    <a:lumMod val="95000"/>
                  </a:schemeClr>
                </a:solidFill>
                <a:cs typeface="B Nazanin" pitchFamily="2" charset="-78"/>
              </a:rPr>
              <a:t>. </a:t>
            </a:r>
          </a:p>
          <a:p>
            <a:pPr algn="r" rtl="1"/>
            <a:endParaRPr lang="fa-IR" sz="2400" dirty="0">
              <a:solidFill>
                <a:schemeClr val="tx1">
                  <a:lumMod val="95000"/>
                </a:schemeClr>
              </a:solidFill>
              <a:cs typeface="B Nazanin" pitchFamily="2" charset="-78"/>
            </a:endParaRPr>
          </a:p>
          <a:p>
            <a:pPr algn="r" rtl="1">
              <a:buFont typeface="Wingdings" pitchFamily="2" charset="2"/>
              <a:buChar char="Ø"/>
            </a:pPr>
            <a:r>
              <a:rPr lang="fa-IR" sz="2400" dirty="0">
                <a:solidFill>
                  <a:schemeClr val="tx1">
                    <a:lumMod val="95000"/>
                  </a:schemeClr>
                </a:solidFill>
                <a:cs typeface="B Nazanin" pitchFamily="2" charset="-78"/>
              </a:rPr>
              <a:t> </a:t>
            </a:r>
            <a:r>
              <a:rPr lang="fa-IR" sz="2400" b="1" dirty="0">
                <a:solidFill>
                  <a:schemeClr val="tx1">
                    <a:lumMod val="95000"/>
                  </a:schemeClr>
                </a:solidFill>
                <a:cs typeface="B Nazanin" pitchFamily="2" charset="-78"/>
              </a:rPr>
              <a:t>تقسيم يك كليد بر يك عدد</a:t>
            </a:r>
            <a:r>
              <a:rPr lang="fa-IR" sz="2400" dirty="0" smtClean="0">
                <a:solidFill>
                  <a:schemeClr val="tx1">
                    <a:lumMod val="95000"/>
                  </a:schemeClr>
                </a:solidFill>
                <a:cs typeface="B Nazanin" pitchFamily="2" charset="-78"/>
              </a:rPr>
              <a:t>: اندازه </a:t>
            </a:r>
            <a:r>
              <a:rPr lang="fa-IR" sz="2400" dirty="0">
                <a:solidFill>
                  <a:schemeClr val="tx1">
                    <a:lumMod val="95000"/>
                  </a:schemeClr>
                </a:solidFill>
                <a:cs typeface="B Nazanin" pitchFamily="2" charset="-78"/>
              </a:rPr>
              <a:t>آدرس را بر يك عدد تقسيم </a:t>
            </a:r>
            <a:r>
              <a:rPr lang="fa-IR" sz="2400" dirty="0" smtClean="0">
                <a:solidFill>
                  <a:schemeClr val="tx1">
                    <a:lumMod val="95000"/>
                  </a:schemeClr>
                </a:solidFill>
                <a:cs typeface="B Nazanin" pitchFamily="2" charset="-78"/>
              </a:rPr>
              <a:t>مي‌كنيم </a:t>
            </a:r>
            <a:r>
              <a:rPr lang="fa-IR" sz="2400" dirty="0">
                <a:solidFill>
                  <a:schemeClr val="tx1">
                    <a:lumMod val="95000"/>
                  </a:schemeClr>
                </a:solidFill>
                <a:cs typeface="B Nazanin" pitchFamily="2" charset="-78"/>
              </a:rPr>
              <a:t>و از </a:t>
            </a:r>
            <a:r>
              <a:rPr lang="fa-IR" sz="2400" dirty="0" smtClean="0">
                <a:solidFill>
                  <a:schemeClr val="tx1">
                    <a:lumMod val="95000"/>
                  </a:schemeClr>
                </a:solidFill>
                <a:cs typeface="B Nazanin" pitchFamily="2" charset="-78"/>
              </a:rPr>
              <a:t>باقيمانده‌ی آن استفاده مي‌كنيم</a:t>
            </a:r>
            <a:r>
              <a:rPr lang="fa-IR" sz="2400" dirty="0">
                <a:solidFill>
                  <a:schemeClr val="tx1">
                    <a:lumMod val="95000"/>
                  </a:schemeClr>
                </a:solidFill>
                <a:cs typeface="B Nazanin" pitchFamily="2" charset="-78"/>
              </a:rPr>
              <a:t>.</a:t>
            </a:r>
          </a:p>
          <a:p>
            <a:pPr algn="r" rtl="1"/>
            <a:endParaRPr lang="fa-IR" sz="2400" dirty="0">
              <a:solidFill>
                <a:schemeClr val="tx1">
                  <a:lumMod val="95000"/>
                </a:schemeClr>
              </a:solidFill>
              <a:cs typeface="B Nazanin" pitchFamily="2" charset="-78"/>
            </a:endParaRPr>
          </a:p>
          <a:p>
            <a:pPr algn="r" rtl="1">
              <a:buFont typeface="Wingdings" pitchFamily="2" charset="2"/>
              <a:buChar char="Ø"/>
            </a:pPr>
            <a:r>
              <a:rPr lang="fa-IR" sz="2400" dirty="0">
                <a:solidFill>
                  <a:schemeClr val="tx1">
                    <a:lumMod val="95000"/>
                  </a:schemeClr>
                </a:solidFill>
                <a:cs typeface="B Nazanin" pitchFamily="2" charset="-78"/>
              </a:rPr>
              <a:t> </a:t>
            </a:r>
            <a:r>
              <a:rPr lang="fa-IR" sz="2400" b="1" dirty="0">
                <a:solidFill>
                  <a:schemeClr val="tx1">
                    <a:lumMod val="95000"/>
                  </a:schemeClr>
                </a:solidFill>
                <a:cs typeface="B Nazanin" pitchFamily="2" charset="-78"/>
              </a:rPr>
              <a:t>مجذور كردن كليد و گرفتن عدد مياني</a:t>
            </a:r>
          </a:p>
          <a:p>
            <a:pPr algn="r" rtl="1"/>
            <a:endParaRPr lang="fa-IR" sz="2400" dirty="0">
              <a:solidFill>
                <a:schemeClr val="tx1">
                  <a:lumMod val="95000"/>
                </a:schemeClr>
              </a:solidFill>
              <a:cs typeface="B Nazanin" pitchFamily="2" charset="-78"/>
            </a:endParaRPr>
          </a:p>
          <a:p>
            <a:pPr algn="r" rtl="1">
              <a:buFont typeface="Wingdings" pitchFamily="2" charset="2"/>
              <a:buChar char="Ø"/>
            </a:pPr>
            <a:r>
              <a:rPr lang="fa-IR" sz="2400" dirty="0">
                <a:solidFill>
                  <a:schemeClr val="tx1">
                    <a:lumMod val="95000"/>
                  </a:schemeClr>
                </a:solidFill>
                <a:cs typeface="B Nazanin" pitchFamily="2" charset="-78"/>
              </a:rPr>
              <a:t> </a:t>
            </a:r>
            <a:r>
              <a:rPr lang="fa-IR" sz="2400" b="1" dirty="0">
                <a:solidFill>
                  <a:schemeClr val="tx1">
                    <a:lumMod val="95000"/>
                  </a:schemeClr>
                </a:solidFill>
                <a:cs typeface="B Nazanin" pitchFamily="2" charset="-78"/>
              </a:rPr>
              <a:t>تبديل مبنا</a:t>
            </a:r>
          </a:p>
          <a:p>
            <a:pPr algn="r" rtl="1"/>
            <a:endParaRPr lang="fa-IR" sz="2000" dirty="0">
              <a:solidFill>
                <a:schemeClr val="tx1">
                  <a:lumMod val="95000"/>
                </a:schemeClr>
              </a:solidFill>
              <a:cs typeface="B Nazanin" pitchFamily="2" charset="-78"/>
            </a:endParaRPr>
          </a:p>
        </p:txBody>
      </p:sp>
      <p:sp>
        <p:nvSpPr>
          <p:cNvPr id="6" name="Rectangle 2"/>
          <p:cNvSpPr>
            <a:spLocks noGrp="1" noChangeArrowheads="1"/>
          </p:cNvSpPr>
          <p:nvPr>
            <p:ph type="title"/>
          </p:nvPr>
        </p:nvSpPr>
        <p:spPr>
          <a:xfrm>
            <a:off x="854719" y="358636"/>
            <a:ext cx="10515600" cy="1325563"/>
          </a:xfrm>
        </p:spPr>
        <p:txBody>
          <a:bodyPr/>
          <a:lstStyle/>
          <a:p>
            <a:pPr algn="ctr" rtl="1">
              <a:defRPr/>
            </a:pPr>
            <a:r>
              <a:rPr lang="fa-IR" dirty="0">
                <a:cs typeface="B Titr" panose="00000700000000000000" pitchFamily="2" charset="-78"/>
              </a:rPr>
              <a:t>روش هاي </a:t>
            </a:r>
            <a:r>
              <a:rPr lang="fa-IR" dirty="0" smtClean="0">
                <a:cs typeface="B Titr" panose="00000700000000000000" pitchFamily="2" charset="-78"/>
              </a:rPr>
              <a:t>درهم سازي</a:t>
            </a:r>
            <a:endParaRPr lang="fa-IR" dirty="0">
              <a:cs typeface="B Titr" panose="00000700000000000000" pitchFamily="2" charset="-78"/>
            </a:endParaRPr>
          </a:p>
        </p:txBody>
      </p:sp>
    </p:spTree>
    <p:extLst>
      <p:ext uri="{BB962C8B-B14F-4D97-AF65-F5344CB8AC3E}">
        <p14:creationId xmlns:p14="http://schemas.microsoft.com/office/powerpoint/2010/main" val="4065014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82890" y="1618273"/>
            <a:ext cx="9785444" cy="4431983"/>
          </a:xfrm>
          <a:prstGeom prst="rect">
            <a:avLst/>
          </a:prstGeom>
          <a:noFill/>
        </p:spPr>
        <p:txBody>
          <a:bodyPr wrap="square" rtlCol="1">
            <a:spAutoFit/>
          </a:bodyPr>
          <a:lstStyle/>
          <a:p>
            <a:pPr algn="r" rtl="1">
              <a:buFont typeface="Wingdings" pitchFamily="2" charset="2"/>
              <a:buChar char="Ø"/>
            </a:pPr>
            <a:r>
              <a:rPr lang="fa-IR" sz="2400" b="1" dirty="0">
                <a:solidFill>
                  <a:schemeClr val="tx1">
                    <a:lumMod val="95000"/>
                  </a:schemeClr>
                </a:solidFill>
                <a:cs typeface="B Nazanin" pitchFamily="2" charset="-78"/>
              </a:rPr>
              <a:t>پراكنده كردن ركوردها</a:t>
            </a:r>
          </a:p>
          <a:p>
            <a:pPr algn="r" rtl="1"/>
            <a:r>
              <a:rPr lang="fa-IR" sz="2400" dirty="0" smtClean="0">
                <a:solidFill>
                  <a:schemeClr val="tx1">
                    <a:lumMod val="95000"/>
                  </a:schemeClr>
                </a:solidFill>
                <a:cs typeface="B Nazanin" pitchFamily="2" charset="-78"/>
              </a:rPr>
              <a:t>بتوانيم </a:t>
            </a:r>
            <a:r>
              <a:rPr lang="fa-IR" sz="2400" dirty="0">
                <a:solidFill>
                  <a:schemeClr val="tx1">
                    <a:lumMod val="95000"/>
                  </a:schemeClr>
                </a:solidFill>
                <a:cs typeface="B Nazanin" pitchFamily="2" charset="-78"/>
              </a:rPr>
              <a:t>الگوريتمي پيدا كنيم كه ركوردها را به صورت تصادفي و پراكنده بين آدرس ها توزيع كند كه تعداد زيادي ازركوردها در اطراف يك آدرس مشخص تجمع نكند.</a:t>
            </a:r>
          </a:p>
          <a:p>
            <a:pPr algn="r" rtl="1"/>
            <a:endParaRPr lang="fa-IR" sz="2400" dirty="0">
              <a:solidFill>
                <a:schemeClr val="tx1">
                  <a:lumMod val="95000"/>
                </a:schemeClr>
              </a:solidFill>
              <a:cs typeface="B Nazanin" pitchFamily="2" charset="-78"/>
            </a:endParaRPr>
          </a:p>
          <a:p>
            <a:pPr algn="r" rtl="1">
              <a:buFont typeface="Wingdings" pitchFamily="2" charset="2"/>
              <a:buChar char="Ø"/>
            </a:pPr>
            <a:r>
              <a:rPr lang="fa-IR" sz="2400" b="1" dirty="0" smtClean="0">
                <a:solidFill>
                  <a:schemeClr val="tx1">
                    <a:lumMod val="95000"/>
                  </a:schemeClr>
                </a:solidFill>
                <a:cs typeface="B Nazanin" pitchFamily="2" charset="-78"/>
              </a:rPr>
              <a:t>استفاده </a:t>
            </a:r>
            <a:r>
              <a:rPr lang="fa-IR" sz="2400" b="1" dirty="0">
                <a:solidFill>
                  <a:schemeClr val="tx1">
                    <a:lumMod val="95000"/>
                  </a:schemeClr>
                </a:solidFill>
                <a:cs typeface="B Nazanin" pitchFamily="2" charset="-78"/>
              </a:rPr>
              <a:t>از حافظه اضافي</a:t>
            </a:r>
          </a:p>
          <a:p>
            <a:pPr algn="r" rtl="1"/>
            <a:r>
              <a:rPr lang="fa-IR" sz="2400" dirty="0">
                <a:solidFill>
                  <a:schemeClr val="tx1">
                    <a:lumMod val="95000"/>
                  </a:schemeClr>
                </a:solidFill>
                <a:cs typeface="B Nazanin" pitchFamily="2" charset="-78"/>
              </a:rPr>
              <a:t>در مقابل تعداد ركورد از حافظه بيشتري كمك </a:t>
            </a:r>
            <a:r>
              <a:rPr lang="fa-IR" sz="2400" dirty="0" smtClean="0">
                <a:solidFill>
                  <a:schemeClr val="tx1">
                    <a:lumMod val="95000"/>
                  </a:schemeClr>
                </a:solidFill>
                <a:cs typeface="B Nazanin" pitchFamily="2" charset="-78"/>
              </a:rPr>
              <a:t>مي‌گيريم  </a:t>
            </a:r>
            <a:r>
              <a:rPr lang="fa-IR" sz="2400" dirty="0">
                <a:solidFill>
                  <a:schemeClr val="tx1">
                    <a:lumMod val="95000"/>
                  </a:schemeClr>
                </a:solidFill>
                <a:cs typeface="B Nazanin" pitchFamily="2" charset="-78"/>
              </a:rPr>
              <a:t>كه پيدا كردن الگوريتم </a:t>
            </a:r>
            <a:r>
              <a:rPr lang="fa-IR" sz="2400" dirty="0" smtClean="0">
                <a:solidFill>
                  <a:schemeClr val="tx1">
                    <a:lumMod val="95000"/>
                  </a:schemeClr>
                </a:solidFill>
                <a:cs typeface="B Nazanin" pitchFamily="2" charset="-78"/>
              </a:rPr>
              <a:t>درهم </a:t>
            </a:r>
            <a:r>
              <a:rPr lang="fa-IR" sz="2400" dirty="0">
                <a:solidFill>
                  <a:schemeClr val="tx1">
                    <a:lumMod val="95000"/>
                  </a:schemeClr>
                </a:solidFill>
                <a:cs typeface="B Nazanin" pitchFamily="2" charset="-78"/>
              </a:rPr>
              <a:t>سازي </a:t>
            </a:r>
            <a:r>
              <a:rPr lang="fa-IR" sz="2400" dirty="0" smtClean="0">
                <a:solidFill>
                  <a:schemeClr val="tx1">
                    <a:lumMod val="95000"/>
                  </a:schemeClr>
                </a:solidFill>
                <a:cs typeface="B Nazanin" pitchFamily="2" charset="-78"/>
              </a:rPr>
              <a:t>ساده‌تر </a:t>
            </a:r>
            <a:r>
              <a:rPr lang="fa-IR" sz="2400" dirty="0">
                <a:solidFill>
                  <a:schemeClr val="tx1">
                    <a:lumMod val="95000"/>
                  </a:schemeClr>
                </a:solidFill>
                <a:cs typeface="B Nazanin" pitchFamily="2" charset="-78"/>
              </a:rPr>
              <a:t>باشد.</a:t>
            </a:r>
          </a:p>
          <a:p>
            <a:pPr algn="r" rtl="1"/>
            <a:endParaRPr lang="fa-IR" sz="2400" dirty="0">
              <a:solidFill>
                <a:schemeClr val="tx1">
                  <a:lumMod val="95000"/>
                </a:schemeClr>
              </a:solidFill>
              <a:cs typeface="B Nazanin" pitchFamily="2" charset="-78"/>
            </a:endParaRPr>
          </a:p>
          <a:p>
            <a:pPr algn="r" rtl="1">
              <a:buFont typeface="Wingdings" pitchFamily="2" charset="2"/>
              <a:buChar char="Ø"/>
            </a:pPr>
            <a:r>
              <a:rPr lang="fa-IR" sz="2400" b="1" dirty="0">
                <a:solidFill>
                  <a:schemeClr val="tx1">
                    <a:lumMod val="95000"/>
                  </a:schemeClr>
                </a:solidFill>
                <a:cs typeface="B Nazanin" pitchFamily="2" charset="-78"/>
              </a:rPr>
              <a:t>قرار دادن بيشتر از يك ركورد دريك آدرس</a:t>
            </a:r>
          </a:p>
          <a:p>
            <a:pPr algn="r" rtl="1"/>
            <a:r>
              <a:rPr lang="fa-IR" sz="2400" dirty="0">
                <a:solidFill>
                  <a:schemeClr val="tx1">
                    <a:lumMod val="95000"/>
                  </a:schemeClr>
                </a:solidFill>
                <a:cs typeface="B Nazanin" pitchFamily="2" charset="-78"/>
              </a:rPr>
              <a:t>فايل به اندازه كافي بزرگ باشد تا چندين ركورد را در خود ذخيره كند.</a:t>
            </a:r>
          </a:p>
          <a:p>
            <a:pPr algn="r" rtl="1"/>
            <a:r>
              <a:rPr lang="fa-IR" sz="2400" dirty="0">
                <a:solidFill>
                  <a:schemeClr val="tx1">
                    <a:lumMod val="95000"/>
                  </a:schemeClr>
                </a:solidFill>
                <a:cs typeface="B Nazanin" pitchFamily="2" charset="-78"/>
              </a:rPr>
              <a:t>به </a:t>
            </a:r>
            <a:r>
              <a:rPr lang="fa-IR" sz="2400" dirty="0" smtClean="0">
                <a:solidFill>
                  <a:schemeClr val="tx1">
                    <a:lumMod val="95000"/>
                  </a:schemeClr>
                </a:solidFill>
                <a:cs typeface="B Nazanin" pitchFamily="2" charset="-78"/>
              </a:rPr>
              <a:t>آدرس‌هايي </a:t>
            </a:r>
            <a:r>
              <a:rPr lang="fa-IR" sz="2400" dirty="0">
                <a:solidFill>
                  <a:schemeClr val="tx1">
                    <a:lumMod val="95000"/>
                  </a:schemeClr>
                </a:solidFill>
                <a:cs typeface="B Nazanin" pitchFamily="2" charset="-78"/>
              </a:rPr>
              <a:t>كه چندين ركورد را نگهداري </a:t>
            </a:r>
            <a:r>
              <a:rPr lang="fa-IR" sz="2400" dirty="0" smtClean="0">
                <a:solidFill>
                  <a:schemeClr val="tx1">
                    <a:lumMod val="95000"/>
                  </a:schemeClr>
                </a:solidFill>
                <a:cs typeface="B Nazanin" pitchFamily="2" charset="-78"/>
              </a:rPr>
              <a:t>مي‌كنند </a:t>
            </a:r>
            <a:r>
              <a:rPr lang="fa-IR" sz="2400" dirty="0">
                <a:solidFill>
                  <a:schemeClr val="tx1">
                    <a:lumMod val="95000"/>
                  </a:schemeClr>
                </a:solidFill>
                <a:cs typeface="B Nazanin" pitchFamily="2" charset="-78"/>
              </a:rPr>
              <a:t>باكت گفته </a:t>
            </a:r>
            <a:r>
              <a:rPr lang="fa-IR" sz="2400" dirty="0" smtClean="0">
                <a:solidFill>
                  <a:schemeClr val="tx1">
                    <a:lumMod val="95000"/>
                  </a:schemeClr>
                </a:solidFill>
                <a:cs typeface="B Nazanin" pitchFamily="2" charset="-78"/>
              </a:rPr>
              <a:t>مي‌شود</a:t>
            </a:r>
            <a:r>
              <a:rPr lang="fa-IR" sz="2400" dirty="0">
                <a:solidFill>
                  <a:schemeClr val="tx1">
                    <a:lumMod val="95000"/>
                  </a:schemeClr>
                </a:solidFill>
                <a:cs typeface="B Nazanin" pitchFamily="2" charset="-78"/>
              </a:rPr>
              <a:t>.</a:t>
            </a:r>
          </a:p>
          <a:p>
            <a:pPr algn="r" rtl="1"/>
            <a:endParaRPr lang="fa-IR" dirty="0">
              <a:solidFill>
                <a:schemeClr val="tx1">
                  <a:lumMod val="95000"/>
                </a:schemeClr>
              </a:solidFill>
              <a:cs typeface="B Nazanin" pitchFamily="2" charset="-78"/>
            </a:endParaRPr>
          </a:p>
        </p:txBody>
      </p:sp>
      <p:sp>
        <p:nvSpPr>
          <p:cNvPr id="7" name="Rectangle 2"/>
          <p:cNvSpPr>
            <a:spLocks noGrp="1" noChangeArrowheads="1"/>
          </p:cNvSpPr>
          <p:nvPr>
            <p:ph type="title"/>
          </p:nvPr>
        </p:nvSpPr>
        <p:spPr>
          <a:xfrm>
            <a:off x="718570" y="177568"/>
            <a:ext cx="10515600" cy="1325563"/>
          </a:xfrm>
        </p:spPr>
        <p:txBody>
          <a:bodyPr/>
          <a:lstStyle/>
          <a:p>
            <a:pPr algn="ctr" rtl="1">
              <a:defRPr/>
            </a:pPr>
            <a:r>
              <a:rPr lang="fa-IR" dirty="0">
                <a:cs typeface="B Titr" panose="00000700000000000000" pitchFamily="2" charset="-78"/>
              </a:rPr>
              <a:t>چندين روش مختلف براي كاهش تعداد برخوردها </a:t>
            </a:r>
          </a:p>
        </p:txBody>
      </p:sp>
    </p:spTree>
    <p:extLst>
      <p:ext uri="{BB962C8B-B14F-4D97-AF65-F5344CB8AC3E}">
        <p14:creationId xmlns:p14="http://schemas.microsoft.com/office/powerpoint/2010/main" val="107762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66435" y="2394231"/>
            <a:ext cx="1276310" cy="369332"/>
          </a:xfrm>
          <a:prstGeom prst="rect">
            <a:avLst/>
          </a:prstGeom>
          <a:noFill/>
        </p:spPr>
        <p:txBody>
          <a:bodyPr wrap="none" rtlCol="1">
            <a:spAutoFit/>
          </a:bodyPr>
          <a:lstStyle/>
          <a:p>
            <a:r>
              <a:rPr lang="fa-IR" b="1" dirty="0">
                <a:solidFill>
                  <a:schemeClr val="tx1">
                    <a:lumMod val="95000"/>
                  </a:schemeClr>
                </a:solidFill>
                <a:cs typeface="B Nazanin" pitchFamily="2" charset="-78"/>
              </a:rPr>
              <a:t>توزیع پواسون</a:t>
            </a:r>
          </a:p>
        </p:txBody>
      </p:sp>
      <p:grpSp>
        <p:nvGrpSpPr>
          <p:cNvPr id="12" name="Group 11"/>
          <p:cNvGrpSpPr/>
          <p:nvPr/>
        </p:nvGrpSpPr>
        <p:grpSpPr>
          <a:xfrm>
            <a:off x="999079" y="2236747"/>
            <a:ext cx="1964276" cy="729911"/>
            <a:chOff x="5822434" y="2925545"/>
            <a:chExt cx="1964276" cy="729911"/>
          </a:xfrm>
        </p:grpSpPr>
        <p:sp>
          <p:nvSpPr>
            <p:cNvPr id="7" name="TextBox 6"/>
            <p:cNvSpPr txBox="1"/>
            <p:nvPr/>
          </p:nvSpPr>
          <p:spPr>
            <a:xfrm>
              <a:off x="5822434" y="3071810"/>
              <a:ext cx="678392" cy="369332"/>
            </a:xfrm>
            <a:prstGeom prst="rect">
              <a:avLst/>
            </a:prstGeom>
            <a:noFill/>
          </p:spPr>
          <p:txBody>
            <a:bodyPr wrap="none" rtlCol="1">
              <a:spAutoFit/>
            </a:bodyPr>
            <a:lstStyle/>
            <a:p>
              <a:r>
                <a:rPr lang="en-US" dirty="0">
                  <a:solidFill>
                    <a:schemeClr val="tx1">
                      <a:lumMod val="95000"/>
                    </a:schemeClr>
                  </a:solidFill>
                  <a:cs typeface="B Nazanin" pitchFamily="2" charset="-78"/>
                </a:rPr>
                <a:t>P(x)=</a:t>
              </a:r>
              <a:endParaRPr lang="fa-IR" dirty="0">
                <a:solidFill>
                  <a:schemeClr val="tx1">
                    <a:lumMod val="95000"/>
                  </a:schemeClr>
                </a:solidFill>
                <a:cs typeface="B Nazanin" pitchFamily="2" charset="-78"/>
              </a:endParaRPr>
            </a:p>
          </p:txBody>
        </p:sp>
        <p:cxnSp>
          <p:nvCxnSpPr>
            <p:cNvPr id="9" name="Straight Connector 8"/>
            <p:cNvCxnSpPr/>
            <p:nvPr/>
          </p:nvCxnSpPr>
          <p:spPr>
            <a:xfrm>
              <a:off x="6500826" y="3286124"/>
              <a:ext cx="1285884" cy="1588"/>
            </a:xfrm>
            <a:prstGeom prst="line">
              <a:avLst/>
            </a:prstGeom>
          </p:spPr>
          <p:style>
            <a:lnRef idx="1">
              <a:schemeClr val="accent3"/>
            </a:lnRef>
            <a:fillRef idx="0">
              <a:schemeClr val="accent3"/>
            </a:fillRef>
            <a:effectRef idx="0">
              <a:schemeClr val="accent3"/>
            </a:effectRef>
            <a:fontRef idx="minor">
              <a:schemeClr val="tx1"/>
            </a:fontRef>
          </p:style>
        </p:cxnSp>
        <p:sp>
          <p:nvSpPr>
            <p:cNvPr id="10" name="TextBox 9"/>
            <p:cNvSpPr txBox="1"/>
            <p:nvPr/>
          </p:nvSpPr>
          <p:spPr>
            <a:xfrm>
              <a:off x="6489471" y="2925545"/>
              <a:ext cx="1128001" cy="646331"/>
            </a:xfrm>
            <a:prstGeom prst="rect">
              <a:avLst/>
            </a:prstGeom>
            <a:noFill/>
          </p:spPr>
          <p:txBody>
            <a:bodyPr wrap="none" rtlCol="1">
              <a:spAutoFit/>
            </a:bodyPr>
            <a:lstStyle/>
            <a:p>
              <a:r>
                <a:rPr lang="en-US" dirty="0">
                  <a:solidFill>
                    <a:schemeClr val="tx1">
                      <a:lumMod val="95000"/>
                    </a:schemeClr>
                  </a:solidFill>
                  <a:cs typeface="B Nazanin" pitchFamily="2" charset="-78"/>
                </a:rPr>
                <a:t>(r/n)</a:t>
              </a:r>
              <a:r>
                <a:rPr lang="en-US" baseline="30000" dirty="0" err="1">
                  <a:solidFill>
                    <a:schemeClr val="tx1">
                      <a:lumMod val="95000"/>
                    </a:schemeClr>
                  </a:solidFill>
                  <a:cs typeface="B Nazanin" pitchFamily="2" charset="-78"/>
                </a:rPr>
                <a:t>x</a:t>
              </a:r>
              <a:r>
                <a:rPr lang="en-US" dirty="0" err="1">
                  <a:solidFill>
                    <a:schemeClr val="tx1">
                      <a:lumMod val="95000"/>
                    </a:schemeClr>
                  </a:solidFill>
                  <a:cs typeface="B Nazanin" pitchFamily="2" charset="-78"/>
                </a:rPr>
                <a:t>e</a:t>
              </a:r>
              <a:r>
                <a:rPr lang="en-US" baseline="30000" dirty="0">
                  <a:solidFill>
                    <a:schemeClr val="tx1">
                      <a:lumMod val="95000"/>
                    </a:schemeClr>
                  </a:solidFill>
                  <a:cs typeface="B Nazanin" pitchFamily="2" charset="-78"/>
                </a:rPr>
                <a:t>-(r/n)</a:t>
              </a:r>
              <a:endParaRPr lang="en-US" dirty="0">
                <a:solidFill>
                  <a:schemeClr val="tx1">
                    <a:lumMod val="95000"/>
                  </a:schemeClr>
                </a:solidFill>
                <a:cs typeface="B Nazanin" pitchFamily="2" charset="-78"/>
              </a:endParaRPr>
            </a:p>
            <a:p>
              <a:endParaRPr lang="fa-IR" dirty="0">
                <a:solidFill>
                  <a:schemeClr val="tx1">
                    <a:lumMod val="95000"/>
                  </a:schemeClr>
                </a:solidFill>
                <a:cs typeface="B Nazanin" pitchFamily="2" charset="-78"/>
              </a:endParaRPr>
            </a:p>
          </p:txBody>
        </p:sp>
        <p:sp>
          <p:nvSpPr>
            <p:cNvPr id="11" name="TextBox 10"/>
            <p:cNvSpPr txBox="1"/>
            <p:nvPr/>
          </p:nvSpPr>
          <p:spPr>
            <a:xfrm>
              <a:off x="6948271" y="3286124"/>
              <a:ext cx="380232" cy="369332"/>
            </a:xfrm>
            <a:prstGeom prst="rect">
              <a:avLst/>
            </a:prstGeom>
            <a:noFill/>
          </p:spPr>
          <p:txBody>
            <a:bodyPr wrap="none" rtlCol="1">
              <a:spAutoFit/>
            </a:bodyPr>
            <a:lstStyle/>
            <a:p>
              <a:r>
                <a:rPr lang="en-US" dirty="0">
                  <a:solidFill>
                    <a:schemeClr val="tx1">
                      <a:lumMod val="95000"/>
                    </a:schemeClr>
                  </a:solidFill>
                  <a:cs typeface="B Nazanin" pitchFamily="2" charset="-78"/>
                </a:rPr>
                <a:t>X!</a:t>
              </a:r>
              <a:endParaRPr lang="fa-IR" dirty="0">
                <a:solidFill>
                  <a:schemeClr val="tx1">
                    <a:lumMod val="95000"/>
                  </a:schemeClr>
                </a:solidFill>
                <a:cs typeface="B Nazanin" pitchFamily="2" charset="-78"/>
              </a:endParaRPr>
            </a:p>
          </p:txBody>
        </p:sp>
      </p:grpSp>
      <p:sp>
        <p:nvSpPr>
          <p:cNvPr id="13" name="TextBox 12"/>
          <p:cNvSpPr txBox="1"/>
          <p:nvPr/>
        </p:nvSpPr>
        <p:spPr>
          <a:xfrm>
            <a:off x="6112519" y="2062765"/>
            <a:ext cx="4923143" cy="923330"/>
          </a:xfrm>
          <a:prstGeom prst="rect">
            <a:avLst/>
          </a:prstGeom>
          <a:noFill/>
        </p:spPr>
        <p:txBody>
          <a:bodyPr wrap="none" rtlCol="1">
            <a:spAutoFit/>
          </a:bodyPr>
          <a:lstStyle/>
          <a:p>
            <a:pPr algn="r" rtl="1"/>
            <a:r>
              <a:rPr lang="en-US" dirty="0" smtClean="0">
                <a:solidFill>
                  <a:schemeClr val="tx1">
                    <a:lumMod val="95000"/>
                  </a:schemeClr>
                </a:solidFill>
                <a:cs typeface="B Nazanin" pitchFamily="2" charset="-78"/>
              </a:rPr>
              <a:t>N</a:t>
            </a:r>
            <a:r>
              <a:rPr lang="fa-IR" dirty="0" smtClean="0">
                <a:solidFill>
                  <a:schemeClr val="tx1">
                    <a:lumMod val="95000"/>
                  </a:schemeClr>
                </a:solidFill>
                <a:cs typeface="B Nazanin" pitchFamily="2" charset="-78"/>
              </a:rPr>
              <a:t> تعداد ادرس‌های </a:t>
            </a:r>
            <a:r>
              <a:rPr lang="fa-IR" dirty="0">
                <a:solidFill>
                  <a:schemeClr val="tx1">
                    <a:lumMod val="95000"/>
                  </a:schemeClr>
                </a:solidFill>
                <a:cs typeface="B Nazanin" pitchFamily="2" charset="-78"/>
              </a:rPr>
              <a:t>موجود</a:t>
            </a:r>
          </a:p>
          <a:p>
            <a:pPr algn="r" rtl="1"/>
            <a:r>
              <a:rPr lang="en-US" dirty="0" smtClean="0">
                <a:solidFill>
                  <a:schemeClr val="tx1">
                    <a:lumMod val="95000"/>
                  </a:schemeClr>
                </a:solidFill>
                <a:cs typeface="B Nazanin" pitchFamily="2" charset="-78"/>
              </a:rPr>
              <a:t>R</a:t>
            </a:r>
            <a:r>
              <a:rPr lang="fa-IR" dirty="0" smtClean="0">
                <a:solidFill>
                  <a:schemeClr val="tx1">
                    <a:lumMod val="95000"/>
                  </a:schemeClr>
                </a:solidFill>
                <a:cs typeface="B Nazanin" pitchFamily="2" charset="-78"/>
              </a:rPr>
              <a:t> تعداد </a:t>
            </a:r>
            <a:r>
              <a:rPr lang="fa-IR" dirty="0">
                <a:solidFill>
                  <a:schemeClr val="tx1">
                    <a:lumMod val="95000"/>
                  </a:schemeClr>
                </a:solidFill>
                <a:cs typeface="B Nazanin" pitchFamily="2" charset="-78"/>
              </a:rPr>
              <a:t>رکوردهایی که باید ذخیره شوند.</a:t>
            </a:r>
          </a:p>
          <a:p>
            <a:pPr algn="r" rtl="1"/>
            <a:r>
              <a:rPr lang="en-US" dirty="0" smtClean="0">
                <a:solidFill>
                  <a:schemeClr val="tx1">
                    <a:lumMod val="95000"/>
                  </a:schemeClr>
                </a:solidFill>
                <a:cs typeface="B Nazanin" pitchFamily="2" charset="-78"/>
              </a:rPr>
              <a:t>X</a:t>
            </a:r>
            <a:r>
              <a:rPr lang="fa-IR" dirty="0" smtClean="0">
                <a:solidFill>
                  <a:schemeClr val="tx1">
                    <a:lumMod val="95000"/>
                  </a:schemeClr>
                </a:solidFill>
                <a:cs typeface="B Nazanin" pitchFamily="2" charset="-78"/>
              </a:rPr>
              <a:t> تعداد </a:t>
            </a:r>
            <a:r>
              <a:rPr lang="fa-IR" dirty="0">
                <a:solidFill>
                  <a:schemeClr val="tx1">
                    <a:lumMod val="95000"/>
                  </a:schemeClr>
                </a:solidFill>
                <a:cs typeface="B Nazanin" pitchFamily="2" charset="-78"/>
              </a:rPr>
              <a:t>رکوردهایی که به یک ادرس مشخص اختصاص داده </a:t>
            </a:r>
            <a:r>
              <a:rPr lang="fa-IR" dirty="0" smtClean="0">
                <a:solidFill>
                  <a:schemeClr val="tx1">
                    <a:lumMod val="95000"/>
                  </a:schemeClr>
                </a:solidFill>
                <a:cs typeface="B Nazanin" pitchFamily="2" charset="-78"/>
              </a:rPr>
              <a:t>شده‌اند</a:t>
            </a:r>
            <a:r>
              <a:rPr lang="fa-IR" dirty="0">
                <a:solidFill>
                  <a:schemeClr val="tx1">
                    <a:lumMod val="95000"/>
                  </a:schemeClr>
                </a:solidFill>
                <a:cs typeface="B Nazanin" pitchFamily="2" charset="-78"/>
              </a:rPr>
              <a:t>.</a:t>
            </a:r>
          </a:p>
        </p:txBody>
      </p:sp>
      <p:sp>
        <p:nvSpPr>
          <p:cNvPr id="14" name="TextBox 13"/>
          <p:cNvSpPr txBox="1"/>
          <p:nvPr/>
        </p:nvSpPr>
        <p:spPr>
          <a:xfrm>
            <a:off x="5320864" y="3258451"/>
            <a:ext cx="5771195" cy="1200329"/>
          </a:xfrm>
          <a:prstGeom prst="rect">
            <a:avLst/>
          </a:prstGeom>
          <a:noFill/>
        </p:spPr>
        <p:txBody>
          <a:bodyPr wrap="none" rtlCol="1">
            <a:spAutoFit/>
          </a:bodyPr>
          <a:lstStyle/>
          <a:p>
            <a:pPr algn="r" rtl="1"/>
            <a:r>
              <a:rPr lang="fa-IR" dirty="0">
                <a:solidFill>
                  <a:schemeClr val="tx1">
                    <a:lumMod val="95000"/>
                  </a:schemeClr>
                </a:solidFill>
                <a:cs typeface="B Nazanin" pitchFamily="2" charset="-78"/>
              </a:rPr>
              <a:t>احتمال اینکه هیچ کلیدی در یک ادرس مشخص درهم سازی نشود:</a:t>
            </a:r>
          </a:p>
          <a:p>
            <a:pPr algn="r" rtl="1"/>
            <a:endParaRPr lang="fa-IR" dirty="0">
              <a:solidFill>
                <a:schemeClr val="tx1">
                  <a:lumMod val="95000"/>
                </a:schemeClr>
              </a:solidFill>
              <a:cs typeface="B Nazanin" pitchFamily="2" charset="-78"/>
            </a:endParaRPr>
          </a:p>
          <a:p>
            <a:pPr algn="r" rtl="1"/>
            <a:endParaRPr lang="fa-IR" dirty="0">
              <a:solidFill>
                <a:schemeClr val="tx1">
                  <a:lumMod val="95000"/>
                </a:schemeClr>
              </a:solidFill>
              <a:cs typeface="B Nazanin" pitchFamily="2" charset="-78"/>
            </a:endParaRPr>
          </a:p>
          <a:p>
            <a:pPr algn="r" rtl="1"/>
            <a:r>
              <a:rPr lang="fa-IR" dirty="0">
                <a:solidFill>
                  <a:schemeClr val="tx1">
                    <a:lumMod val="95000"/>
                  </a:schemeClr>
                </a:solidFill>
                <a:cs typeface="B Nazanin" pitchFamily="2" charset="-78"/>
              </a:rPr>
              <a:t>احتمال اینکه دقیقا یک،دو یا سه کلید در یک ادرس مشخص در هم سازی شوند</a:t>
            </a:r>
            <a:r>
              <a:rPr lang="fa-IR" dirty="0" smtClean="0">
                <a:solidFill>
                  <a:schemeClr val="tx1">
                    <a:lumMod val="95000"/>
                  </a:schemeClr>
                </a:solidFill>
                <a:cs typeface="B Nazanin" pitchFamily="2" charset="-78"/>
              </a:rPr>
              <a:t>:</a:t>
            </a:r>
            <a:endParaRPr lang="fa-IR" dirty="0">
              <a:solidFill>
                <a:schemeClr val="tx1">
                  <a:lumMod val="95000"/>
                </a:schemeClr>
              </a:solidFill>
              <a:cs typeface="B Nazanin" pitchFamily="2" charset="-78"/>
            </a:endParaRPr>
          </a:p>
        </p:txBody>
      </p:sp>
      <p:grpSp>
        <p:nvGrpSpPr>
          <p:cNvPr id="25" name="Group 24"/>
          <p:cNvGrpSpPr/>
          <p:nvPr/>
        </p:nvGrpSpPr>
        <p:grpSpPr>
          <a:xfrm>
            <a:off x="2232697" y="3156472"/>
            <a:ext cx="2214579" cy="714380"/>
            <a:chOff x="642910" y="2285992"/>
            <a:chExt cx="2214579" cy="714380"/>
          </a:xfrm>
        </p:grpSpPr>
        <p:grpSp>
          <p:nvGrpSpPr>
            <p:cNvPr id="23" name="Group 22"/>
            <p:cNvGrpSpPr/>
            <p:nvPr/>
          </p:nvGrpSpPr>
          <p:grpSpPr>
            <a:xfrm>
              <a:off x="642910" y="2285992"/>
              <a:ext cx="1415664" cy="714380"/>
              <a:chOff x="2329472" y="3786190"/>
              <a:chExt cx="1415664" cy="714380"/>
            </a:xfrm>
          </p:grpSpPr>
          <p:sp>
            <p:nvSpPr>
              <p:cNvPr id="15" name="TextBox 14"/>
              <p:cNvSpPr txBox="1"/>
              <p:nvPr/>
            </p:nvSpPr>
            <p:spPr>
              <a:xfrm>
                <a:off x="2329472" y="3929066"/>
                <a:ext cx="784190" cy="369332"/>
              </a:xfrm>
              <a:prstGeom prst="rect">
                <a:avLst/>
              </a:prstGeom>
              <a:noFill/>
            </p:spPr>
            <p:txBody>
              <a:bodyPr wrap="none" rtlCol="1">
                <a:spAutoFit/>
              </a:bodyPr>
              <a:lstStyle/>
              <a:p>
                <a:r>
                  <a:rPr lang="en-US" dirty="0">
                    <a:solidFill>
                      <a:schemeClr val="tx1">
                        <a:lumMod val="95000"/>
                      </a:schemeClr>
                    </a:solidFill>
                    <a:cs typeface="B Nazanin" pitchFamily="2" charset="-78"/>
                  </a:rPr>
                  <a:t>P(0)  =</a:t>
                </a:r>
                <a:endParaRPr lang="fa-IR" dirty="0">
                  <a:solidFill>
                    <a:schemeClr val="tx1">
                      <a:lumMod val="95000"/>
                    </a:schemeClr>
                  </a:solidFill>
                  <a:cs typeface="B Nazanin" pitchFamily="2" charset="-78"/>
                </a:endParaRPr>
              </a:p>
            </p:txBody>
          </p:sp>
          <p:sp>
            <p:nvSpPr>
              <p:cNvPr id="16" name="TextBox 15"/>
              <p:cNvSpPr txBox="1"/>
              <p:nvPr/>
            </p:nvSpPr>
            <p:spPr>
              <a:xfrm>
                <a:off x="3018655" y="3786190"/>
                <a:ext cx="726481" cy="646331"/>
              </a:xfrm>
              <a:prstGeom prst="rect">
                <a:avLst/>
              </a:prstGeom>
              <a:noFill/>
            </p:spPr>
            <p:txBody>
              <a:bodyPr wrap="none" rtlCol="1">
                <a:spAutoFit/>
              </a:bodyPr>
              <a:lstStyle/>
              <a:p>
                <a:r>
                  <a:rPr lang="en-US" dirty="0">
                    <a:solidFill>
                      <a:schemeClr val="tx1">
                        <a:lumMod val="95000"/>
                      </a:schemeClr>
                    </a:solidFill>
                    <a:cs typeface="B Nazanin" pitchFamily="2" charset="-78"/>
                  </a:rPr>
                  <a:t>1</a:t>
                </a:r>
                <a:r>
                  <a:rPr lang="en-US" baseline="30000" dirty="0">
                    <a:solidFill>
                      <a:schemeClr val="tx1">
                        <a:lumMod val="95000"/>
                      </a:schemeClr>
                    </a:solidFill>
                    <a:cs typeface="B Nazanin" pitchFamily="2" charset="-78"/>
                  </a:rPr>
                  <a:t>0</a:t>
                </a:r>
                <a:r>
                  <a:rPr lang="en-US" dirty="0">
                    <a:solidFill>
                      <a:schemeClr val="tx1">
                        <a:lumMod val="95000"/>
                      </a:schemeClr>
                    </a:solidFill>
                    <a:cs typeface="B Nazanin" pitchFamily="2" charset="-78"/>
                  </a:rPr>
                  <a:t>  e</a:t>
                </a:r>
                <a:r>
                  <a:rPr lang="en-US" baseline="30000" dirty="0">
                    <a:solidFill>
                      <a:schemeClr val="tx1">
                        <a:lumMod val="95000"/>
                      </a:schemeClr>
                    </a:solidFill>
                    <a:cs typeface="B Nazanin" pitchFamily="2" charset="-78"/>
                  </a:rPr>
                  <a:t>-1</a:t>
                </a:r>
                <a:endParaRPr lang="en-US" dirty="0">
                  <a:solidFill>
                    <a:schemeClr val="tx1">
                      <a:lumMod val="95000"/>
                    </a:schemeClr>
                  </a:solidFill>
                  <a:cs typeface="B Nazanin" pitchFamily="2" charset="-78"/>
                </a:endParaRPr>
              </a:p>
              <a:p>
                <a:endParaRPr lang="fa-IR" dirty="0">
                  <a:solidFill>
                    <a:schemeClr val="tx1">
                      <a:lumMod val="95000"/>
                    </a:schemeClr>
                  </a:solidFill>
                  <a:cs typeface="B Nazanin" pitchFamily="2" charset="-78"/>
                </a:endParaRPr>
              </a:p>
            </p:txBody>
          </p:sp>
          <p:cxnSp>
            <p:nvCxnSpPr>
              <p:cNvPr id="18" name="Straight Connector 17"/>
              <p:cNvCxnSpPr/>
              <p:nvPr/>
            </p:nvCxnSpPr>
            <p:spPr>
              <a:xfrm>
                <a:off x="3086096" y="4143380"/>
                <a:ext cx="628648"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136227" y="4131238"/>
                <a:ext cx="377026" cy="369332"/>
              </a:xfrm>
              <a:prstGeom prst="rect">
                <a:avLst/>
              </a:prstGeom>
              <a:noFill/>
            </p:spPr>
            <p:txBody>
              <a:bodyPr wrap="none" rtlCol="1">
                <a:spAutoFit/>
              </a:bodyPr>
              <a:lstStyle/>
              <a:p>
                <a:r>
                  <a:rPr lang="en-US" dirty="0">
                    <a:solidFill>
                      <a:schemeClr val="tx1">
                        <a:lumMod val="95000"/>
                      </a:schemeClr>
                    </a:solidFill>
                    <a:cs typeface="B Nazanin" pitchFamily="2" charset="-78"/>
                  </a:rPr>
                  <a:t>0!</a:t>
                </a:r>
                <a:endParaRPr lang="fa-IR" dirty="0">
                  <a:solidFill>
                    <a:schemeClr val="tx1">
                      <a:lumMod val="95000"/>
                    </a:schemeClr>
                  </a:solidFill>
                  <a:cs typeface="B Nazanin" pitchFamily="2" charset="-78"/>
                </a:endParaRPr>
              </a:p>
            </p:txBody>
          </p:sp>
        </p:grpSp>
        <p:sp>
          <p:nvSpPr>
            <p:cNvPr id="24" name="TextBox 23"/>
            <p:cNvSpPr txBox="1"/>
            <p:nvPr/>
          </p:nvSpPr>
          <p:spPr>
            <a:xfrm>
              <a:off x="2010782" y="2428868"/>
              <a:ext cx="846707" cy="369332"/>
            </a:xfrm>
            <a:prstGeom prst="rect">
              <a:avLst/>
            </a:prstGeom>
            <a:noFill/>
          </p:spPr>
          <p:txBody>
            <a:bodyPr wrap="none" rtlCol="1">
              <a:spAutoFit/>
            </a:bodyPr>
            <a:lstStyle/>
            <a:p>
              <a:r>
                <a:rPr lang="fa-IR" dirty="0">
                  <a:solidFill>
                    <a:schemeClr val="tx1">
                      <a:lumMod val="95000"/>
                    </a:schemeClr>
                  </a:solidFill>
                  <a:cs typeface="B Nazanin" pitchFamily="2" charset="-78"/>
                </a:rPr>
                <a:t>0.368=  </a:t>
              </a:r>
            </a:p>
          </p:txBody>
        </p:sp>
      </p:grpSp>
      <p:grpSp>
        <p:nvGrpSpPr>
          <p:cNvPr id="27" name="Group 22"/>
          <p:cNvGrpSpPr/>
          <p:nvPr/>
        </p:nvGrpSpPr>
        <p:grpSpPr>
          <a:xfrm>
            <a:off x="2190864" y="3929066"/>
            <a:ext cx="1410855" cy="714380"/>
            <a:chOff x="2343901" y="3786190"/>
            <a:chExt cx="1410855" cy="714380"/>
          </a:xfrm>
        </p:grpSpPr>
        <p:sp>
          <p:nvSpPr>
            <p:cNvPr id="29" name="TextBox 28"/>
            <p:cNvSpPr txBox="1"/>
            <p:nvPr/>
          </p:nvSpPr>
          <p:spPr>
            <a:xfrm>
              <a:off x="2343901" y="3929066"/>
              <a:ext cx="782587" cy="369332"/>
            </a:xfrm>
            <a:prstGeom prst="rect">
              <a:avLst/>
            </a:prstGeom>
            <a:noFill/>
          </p:spPr>
          <p:txBody>
            <a:bodyPr wrap="none" rtlCol="1">
              <a:spAutoFit/>
            </a:bodyPr>
            <a:lstStyle/>
            <a:p>
              <a:r>
                <a:rPr lang="en-US" dirty="0">
                  <a:solidFill>
                    <a:schemeClr val="tx1">
                      <a:lumMod val="95000"/>
                    </a:schemeClr>
                  </a:solidFill>
                  <a:cs typeface="B Nazanin" pitchFamily="2" charset="-78"/>
                </a:rPr>
                <a:t>P(1)  =</a:t>
              </a:r>
              <a:endParaRPr lang="fa-IR" dirty="0">
                <a:solidFill>
                  <a:schemeClr val="tx1">
                    <a:lumMod val="95000"/>
                  </a:schemeClr>
                </a:solidFill>
                <a:cs typeface="B Nazanin" pitchFamily="2" charset="-78"/>
              </a:endParaRPr>
            </a:p>
          </p:txBody>
        </p:sp>
        <p:sp>
          <p:nvSpPr>
            <p:cNvPr id="30" name="TextBox 29"/>
            <p:cNvSpPr txBox="1"/>
            <p:nvPr/>
          </p:nvSpPr>
          <p:spPr>
            <a:xfrm>
              <a:off x="3028275" y="3786190"/>
              <a:ext cx="726481" cy="646331"/>
            </a:xfrm>
            <a:prstGeom prst="rect">
              <a:avLst/>
            </a:prstGeom>
            <a:noFill/>
          </p:spPr>
          <p:txBody>
            <a:bodyPr wrap="none" rtlCol="1">
              <a:spAutoFit/>
            </a:bodyPr>
            <a:lstStyle/>
            <a:p>
              <a:r>
                <a:rPr lang="en-US" dirty="0">
                  <a:solidFill>
                    <a:schemeClr val="tx1">
                      <a:lumMod val="95000"/>
                    </a:schemeClr>
                  </a:solidFill>
                  <a:cs typeface="B Nazanin" pitchFamily="2" charset="-78"/>
                </a:rPr>
                <a:t>1</a:t>
              </a:r>
              <a:r>
                <a:rPr lang="en-US" baseline="30000" dirty="0">
                  <a:solidFill>
                    <a:schemeClr val="tx1">
                      <a:lumMod val="95000"/>
                    </a:schemeClr>
                  </a:solidFill>
                  <a:cs typeface="B Nazanin" pitchFamily="2" charset="-78"/>
                </a:rPr>
                <a:t>1</a:t>
              </a:r>
              <a:r>
                <a:rPr lang="en-US" dirty="0">
                  <a:solidFill>
                    <a:schemeClr val="tx1">
                      <a:lumMod val="95000"/>
                    </a:schemeClr>
                  </a:solidFill>
                  <a:cs typeface="B Nazanin" pitchFamily="2" charset="-78"/>
                </a:rPr>
                <a:t>  e</a:t>
              </a:r>
              <a:r>
                <a:rPr lang="en-US" baseline="30000" dirty="0">
                  <a:solidFill>
                    <a:schemeClr val="tx1">
                      <a:lumMod val="95000"/>
                    </a:schemeClr>
                  </a:solidFill>
                  <a:cs typeface="B Nazanin" pitchFamily="2" charset="-78"/>
                </a:rPr>
                <a:t>-1</a:t>
              </a:r>
              <a:endParaRPr lang="en-US" dirty="0">
                <a:solidFill>
                  <a:schemeClr val="tx1">
                    <a:lumMod val="95000"/>
                  </a:schemeClr>
                </a:solidFill>
                <a:cs typeface="B Nazanin" pitchFamily="2" charset="-78"/>
              </a:endParaRPr>
            </a:p>
            <a:p>
              <a:endParaRPr lang="fa-IR" dirty="0">
                <a:solidFill>
                  <a:schemeClr val="tx1">
                    <a:lumMod val="95000"/>
                  </a:schemeClr>
                </a:solidFill>
                <a:cs typeface="B Nazanin" pitchFamily="2" charset="-78"/>
              </a:endParaRPr>
            </a:p>
          </p:txBody>
        </p:sp>
        <p:cxnSp>
          <p:nvCxnSpPr>
            <p:cNvPr id="31" name="Straight Connector 30"/>
            <p:cNvCxnSpPr/>
            <p:nvPr/>
          </p:nvCxnSpPr>
          <p:spPr>
            <a:xfrm>
              <a:off x="3086096" y="4143380"/>
              <a:ext cx="628648" cy="1588"/>
            </a:xfrm>
            <a:prstGeom prst="line">
              <a:avLst/>
            </a:prstGeom>
            <a:ln/>
          </p:spPr>
          <p:style>
            <a:lnRef idx="2">
              <a:schemeClr val="accent2"/>
            </a:lnRef>
            <a:fillRef idx="0">
              <a:schemeClr val="accent2"/>
            </a:fillRef>
            <a:effectRef idx="1">
              <a:schemeClr val="accent2"/>
            </a:effectRef>
            <a:fontRef idx="minor">
              <a:schemeClr val="tx1"/>
            </a:fontRef>
          </p:style>
        </p:cxnSp>
        <p:sp>
          <p:nvSpPr>
            <p:cNvPr id="32" name="TextBox 31"/>
            <p:cNvSpPr txBox="1"/>
            <p:nvPr/>
          </p:nvSpPr>
          <p:spPr>
            <a:xfrm>
              <a:off x="3092947" y="4131238"/>
              <a:ext cx="377026" cy="369332"/>
            </a:xfrm>
            <a:prstGeom prst="rect">
              <a:avLst/>
            </a:prstGeom>
            <a:noFill/>
          </p:spPr>
          <p:txBody>
            <a:bodyPr wrap="none" rtlCol="1">
              <a:spAutoFit/>
            </a:bodyPr>
            <a:lstStyle/>
            <a:p>
              <a:r>
                <a:rPr lang="en-US" dirty="0" smtClean="0">
                  <a:solidFill>
                    <a:schemeClr val="tx1">
                      <a:lumMod val="95000"/>
                    </a:schemeClr>
                  </a:solidFill>
                  <a:cs typeface="B Nazanin" pitchFamily="2" charset="-78"/>
                </a:rPr>
                <a:t>1!</a:t>
              </a:r>
              <a:endParaRPr lang="fa-IR" dirty="0">
                <a:solidFill>
                  <a:schemeClr val="tx1">
                    <a:lumMod val="95000"/>
                  </a:schemeClr>
                </a:solidFill>
                <a:cs typeface="B Nazanin" pitchFamily="2" charset="-78"/>
              </a:endParaRPr>
            </a:p>
          </p:txBody>
        </p:sp>
      </p:grpSp>
      <p:sp>
        <p:nvSpPr>
          <p:cNvPr id="28" name="TextBox 27"/>
          <p:cNvSpPr txBox="1"/>
          <p:nvPr/>
        </p:nvSpPr>
        <p:spPr>
          <a:xfrm>
            <a:off x="3544307" y="4071942"/>
            <a:ext cx="846707" cy="369332"/>
          </a:xfrm>
          <a:prstGeom prst="rect">
            <a:avLst/>
          </a:prstGeom>
          <a:noFill/>
        </p:spPr>
        <p:txBody>
          <a:bodyPr wrap="none" rtlCol="1">
            <a:spAutoFit/>
          </a:bodyPr>
          <a:lstStyle/>
          <a:p>
            <a:pPr algn="r"/>
            <a:r>
              <a:rPr lang="fa-IR" dirty="0">
                <a:cs typeface="B Nazanin" pitchFamily="2" charset="-78"/>
              </a:rPr>
              <a:t>0.368=  </a:t>
            </a:r>
          </a:p>
        </p:txBody>
      </p:sp>
      <p:grpSp>
        <p:nvGrpSpPr>
          <p:cNvPr id="33" name="Group 32"/>
          <p:cNvGrpSpPr/>
          <p:nvPr/>
        </p:nvGrpSpPr>
        <p:grpSpPr>
          <a:xfrm>
            <a:off x="2176437" y="4714884"/>
            <a:ext cx="2214581" cy="714380"/>
            <a:chOff x="642912" y="2285992"/>
            <a:chExt cx="2214581" cy="714380"/>
          </a:xfrm>
        </p:grpSpPr>
        <p:grpSp>
          <p:nvGrpSpPr>
            <p:cNvPr id="34" name="Group 22"/>
            <p:cNvGrpSpPr/>
            <p:nvPr/>
          </p:nvGrpSpPr>
          <p:grpSpPr>
            <a:xfrm>
              <a:off x="642912" y="2285992"/>
              <a:ext cx="1415664" cy="714380"/>
              <a:chOff x="2329474" y="3786190"/>
              <a:chExt cx="1415664" cy="714380"/>
            </a:xfrm>
          </p:grpSpPr>
          <p:sp>
            <p:nvSpPr>
              <p:cNvPr id="36" name="TextBox 35"/>
              <p:cNvSpPr txBox="1"/>
              <p:nvPr/>
            </p:nvSpPr>
            <p:spPr>
              <a:xfrm>
                <a:off x="2329474" y="3929066"/>
                <a:ext cx="784189" cy="369332"/>
              </a:xfrm>
              <a:prstGeom prst="rect">
                <a:avLst/>
              </a:prstGeom>
              <a:noFill/>
            </p:spPr>
            <p:txBody>
              <a:bodyPr wrap="none" rtlCol="1">
                <a:spAutoFit/>
              </a:bodyPr>
              <a:lstStyle/>
              <a:p>
                <a:r>
                  <a:rPr lang="en-US" dirty="0">
                    <a:solidFill>
                      <a:schemeClr val="tx1">
                        <a:lumMod val="95000"/>
                      </a:schemeClr>
                    </a:solidFill>
                    <a:cs typeface="B Nazanin" pitchFamily="2" charset="-78"/>
                  </a:rPr>
                  <a:t>P(2)  =</a:t>
                </a:r>
                <a:endParaRPr lang="fa-IR" dirty="0">
                  <a:solidFill>
                    <a:schemeClr val="tx1">
                      <a:lumMod val="95000"/>
                    </a:schemeClr>
                  </a:solidFill>
                  <a:cs typeface="B Nazanin" pitchFamily="2" charset="-78"/>
                </a:endParaRPr>
              </a:p>
            </p:txBody>
          </p:sp>
          <p:sp>
            <p:nvSpPr>
              <p:cNvPr id="37" name="TextBox 36"/>
              <p:cNvSpPr txBox="1"/>
              <p:nvPr/>
            </p:nvSpPr>
            <p:spPr>
              <a:xfrm>
                <a:off x="3018657" y="3786190"/>
                <a:ext cx="726481" cy="646331"/>
              </a:xfrm>
              <a:prstGeom prst="rect">
                <a:avLst/>
              </a:prstGeom>
              <a:noFill/>
            </p:spPr>
            <p:txBody>
              <a:bodyPr wrap="none" rtlCol="1">
                <a:spAutoFit/>
              </a:bodyPr>
              <a:lstStyle/>
              <a:p>
                <a:r>
                  <a:rPr lang="en-US" dirty="0">
                    <a:solidFill>
                      <a:schemeClr val="tx1">
                        <a:lumMod val="95000"/>
                      </a:schemeClr>
                    </a:solidFill>
                    <a:cs typeface="B Nazanin" pitchFamily="2" charset="-78"/>
                  </a:rPr>
                  <a:t>1</a:t>
                </a:r>
                <a:r>
                  <a:rPr lang="en-US" baseline="30000" dirty="0">
                    <a:solidFill>
                      <a:schemeClr val="tx1">
                        <a:lumMod val="95000"/>
                      </a:schemeClr>
                    </a:solidFill>
                    <a:cs typeface="B Nazanin" pitchFamily="2" charset="-78"/>
                  </a:rPr>
                  <a:t>2</a:t>
                </a:r>
                <a:r>
                  <a:rPr lang="en-US" dirty="0">
                    <a:solidFill>
                      <a:schemeClr val="tx1">
                        <a:lumMod val="95000"/>
                      </a:schemeClr>
                    </a:solidFill>
                    <a:cs typeface="B Nazanin" pitchFamily="2" charset="-78"/>
                  </a:rPr>
                  <a:t>  e</a:t>
                </a:r>
                <a:r>
                  <a:rPr lang="en-US" baseline="30000" dirty="0">
                    <a:solidFill>
                      <a:schemeClr val="tx1">
                        <a:lumMod val="95000"/>
                      </a:schemeClr>
                    </a:solidFill>
                    <a:cs typeface="B Nazanin" pitchFamily="2" charset="-78"/>
                  </a:rPr>
                  <a:t>-1</a:t>
                </a:r>
                <a:endParaRPr lang="en-US" dirty="0">
                  <a:solidFill>
                    <a:schemeClr val="tx1">
                      <a:lumMod val="95000"/>
                    </a:schemeClr>
                  </a:solidFill>
                  <a:cs typeface="B Nazanin" pitchFamily="2" charset="-78"/>
                </a:endParaRPr>
              </a:p>
              <a:p>
                <a:endParaRPr lang="fa-IR" dirty="0">
                  <a:solidFill>
                    <a:schemeClr val="tx1">
                      <a:lumMod val="95000"/>
                    </a:schemeClr>
                  </a:solidFill>
                  <a:cs typeface="B Nazanin" pitchFamily="2" charset="-78"/>
                </a:endParaRPr>
              </a:p>
            </p:txBody>
          </p:sp>
          <p:cxnSp>
            <p:nvCxnSpPr>
              <p:cNvPr id="38" name="Straight Connector 37"/>
              <p:cNvCxnSpPr/>
              <p:nvPr/>
            </p:nvCxnSpPr>
            <p:spPr>
              <a:xfrm>
                <a:off x="3086096" y="4143380"/>
                <a:ext cx="628648" cy="1588"/>
              </a:xfrm>
              <a:prstGeom prst="line">
                <a:avLst/>
              </a:prstGeom>
              <a:ln/>
            </p:spPr>
            <p:style>
              <a:lnRef idx="2">
                <a:schemeClr val="accent2"/>
              </a:lnRef>
              <a:fillRef idx="0">
                <a:schemeClr val="accent2"/>
              </a:fillRef>
              <a:effectRef idx="1">
                <a:schemeClr val="accent2"/>
              </a:effectRef>
              <a:fontRef idx="minor">
                <a:schemeClr val="tx1"/>
              </a:fontRef>
            </p:style>
          </p:cxnSp>
          <p:sp>
            <p:nvSpPr>
              <p:cNvPr id="39" name="TextBox 38"/>
              <p:cNvSpPr txBox="1"/>
              <p:nvPr/>
            </p:nvSpPr>
            <p:spPr>
              <a:xfrm>
                <a:off x="3136230" y="4131238"/>
                <a:ext cx="377026" cy="369332"/>
              </a:xfrm>
              <a:prstGeom prst="rect">
                <a:avLst/>
              </a:prstGeom>
              <a:noFill/>
            </p:spPr>
            <p:txBody>
              <a:bodyPr wrap="none" rtlCol="1">
                <a:spAutoFit/>
              </a:bodyPr>
              <a:lstStyle/>
              <a:p>
                <a:r>
                  <a:rPr lang="en-US" dirty="0">
                    <a:solidFill>
                      <a:schemeClr val="tx1">
                        <a:lumMod val="95000"/>
                      </a:schemeClr>
                    </a:solidFill>
                    <a:cs typeface="B Nazanin" pitchFamily="2" charset="-78"/>
                  </a:rPr>
                  <a:t>2!</a:t>
                </a:r>
                <a:endParaRPr lang="fa-IR" dirty="0">
                  <a:solidFill>
                    <a:schemeClr val="tx1">
                      <a:lumMod val="95000"/>
                    </a:schemeClr>
                  </a:solidFill>
                  <a:cs typeface="B Nazanin" pitchFamily="2" charset="-78"/>
                </a:endParaRPr>
              </a:p>
            </p:txBody>
          </p:sp>
        </p:grpSp>
        <p:sp>
          <p:nvSpPr>
            <p:cNvPr id="35" name="TextBox 34"/>
            <p:cNvSpPr txBox="1"/>
            <p:nvPr/>
          </p:nvSpPr>
          <p:spPr>
            <a:xfrm>
              <a:off x="2001168" y="2428868"/>
              <a:ext cx="856325" cy="369332"/>
            </a:xfrm>
            <a:prstGeom prst="rect">
              <a:avLst/>
            </a:prstGeom>
            <a:noFill/>
          </p:spPr>
          <p:txBody>
            <a:bodyPr wrap="none" rtlCol="1">
              <a:spAutoFit/>
            </a:bodyPr>
            <a:lstStyle/>
            <a:p>
              <a:r>
                <a:rPr lang="fa-IR" dirty="0">
                  <a:solidFill>
                    <a:schemeClr val="tx1">
                      <a:lumMod val="95000"/>
                    </a:schemeClr>
                  </a:solidFill>
                  <a:cs typeface="B Nazanin" pitchFamily="2" charset="-78"/>
                </a:rPr>
                <a:t>0.184=  </a:t>
              </a:r>
            </a:p>
          </p:txBody>
        </p:sp>
      </p:grpSp>
      <p:grpSp>
        <p:nvGrpSpPr>
          <p:cNvPr id="40" name="Group 39"/>
          <p:cNvGrpSpPr/>
          <p:nvPr/>
        </p:nvGrpSpPr>
        <p:grpSpPr>
          <a:xfrm>
            <a:off x="2190863" y="5643578"/>
            <a:ext cx="2200154" cy="714380"/>
            <a:chOff x="657339" y="2285992"/>
            <a:chExt cx="2200154" cy="714380"/>
          </a:xfrm>
        </p:grpSpPr>
        <p:grpSp>
          <p:nvGrpSpPr>
            <p:cNvPr id="41" name="Group 22"/>
            <p:cNvGrpSpPr/>
            <p:nvPr/>
          </p:nvGrpSpPr>
          <p:grpSpPr>
            <a:xfrm>
              <a:off x="657339" y="2285992"/>
              <a:ext cx="1410662" cy="714380"/>
              <a:chOff x="2343901" y="3786190"/>
              <a:chExt cx="1410662" cy="714380"/>
            </a:xfrm>
          </p:grpSpPr>
          <p:sp>
            <p:nvSpPr>
              <p:cNvPr id="43" name="TextBox 42"/>
              <p:cNvSpPr txBox="1"/>
              <p:nvPr/>
            </p:nvSpPr>
            <p:spPr>
              <a:xfrm>
                <a:off x="2343901" y="3929066"/>
                <a:ext cx="782587" cy="369332"/>
              </a:xfrm>
              <a:prstGeom prst="rect">
                <a:avLst/>
              </a:prstGeom>
              <a:noFill/>
            </p:spPr>
            <p:txBody>
              <a:bodyPr wrap="none" rtlCol="1">
                <a:spAutoFit/>
              </a:bodyPr>
              <a:lstStyle/>
              <a:p>
                <a:r>
                  <a:rPr lang="en-US" dirty="0">
                    <a:solidFill>
                      <a:schemeClr val="tx1">
                        <a:lumMod val="95000"/>
                      </a:schemeClr>
                    </a:solidFill>
                    <a:cs typeface="B Nazanin" pitchFamily="2" charset="-78"/>
                  </a:rPr>
                  <a:t>P(3)  =</a:t>
                </a:r>
                <a:endParaRPr lang="fa-IR" dirty="0">
                  <a:solidFill>
                    <a:schemeClr val="tx1">
                      <a:lumMod val="95000"/>
                    </a:schemeClr>
                  </a:solidFill>
                  <a:cs typeface="B Nazanin" pitchFamily="2" charset="-78"/>
                </a:endParaRPr>
              </a:p>
            </p:txBody>
          </p:sp>
          <p:sp>
            <p:nvSpPr>
              <p:cNvPr id="44" name="TextBox 43"/>
              <p:cNvSpPr txBox="1"/>
              <p:nvPr/>
            </p:nvSpPr>
            <p:spPr>
              <a:xfrm>
                <a:off x="2963962" y="3786190"/>
                <a:ext cx="790601" cy="646331"/>
              </a:xfrm>
              <a:prstGeom prst="rect">
                <a:avLst/>
              </a:prstGeom>
              <a:noFill/>
            </p:spPr>
            <p:txBody>
              <a:bodyPr wrap="none" rtlCol="1">
                <a:spAutoFit/>
              </a:bodyPr>
              <a:lstStyle/>
              <a:p>
                <a:r>
                  <a:rPr lang="en-US" dirty="0">
                    <a:solidFill>
                      <a:schemeClr val="tx1">
                        <a:lumMod val="95000"/>
                      </a:schemeClr>
                    </a:solidFill>
                    <a:cs typeface="B Nazanin" pitchFamily="2" charset="-78"/>
                  </a:rPr>
                  <a:t>1</a:t>
                </a:r>
                <a:r>
                  <a:rPr lang="en-US" baseline="30000" dirty="0">
                    <a:solidFill>
                      <a:schemeClr val="tx1">
                        <a:lumMod val="95000"/>
                      </a:schemeClr>
                    </a:solidFill>
                    <a:cs typeface="B Nazanin" pitchFamily="2" charset="-78"/>
                  </a:rPr>
                  <a:t>0</a:t>
                </a:r>
                <a:r>
                  <a:rPr lang="en-US" dirty="0">
                    <a:solidFill>
                      <a:schemeClr val="tx1">
                        <a:lumMod val="95000"/>
                      </a:schemeClr>
                    </a:solidFill>
                    <a:cs typeface="B Nazanin" pitchFamily="2" charset="-78"/>
                  </a:rPr>
                  <a:t>3 e</a:t>
                </a:r>
                <a:r>
                  <a:rPr lang="en-US" baseline="30000" dirty="0">
                    <a:solidFill>
                      <a:schemeClr val="tx1">
                        <a:lumMod val="95000"/>
                      </a:schemeClr>
                    </a:solidFill>
                    <a:cs typeface="B Nazanin" pitchFamily="2" charset="-78"/>
                  </a:rPr>
                  <a:t>-1</a:t>
                </a:r>
                <a:endParaRPr lang="en-US" dirty="0">
                  <a:solidFill>
                    <a:schemeClr val="tx1">
                      <a:lumMod val="95000"/>
                    </a:schemeClr>
                  </a:solidFill>
                  <a:cs typeface="B Nazanin" pitchFamily="2" charset="-78"/>
                </a:endParaRPr>
              </a:p>
              <a:p>
                <a:endParaRPr lang="fa-IR" dirty="0">
                  <a:solidFill>
                    <a:schemeClr val="tx1">
                      <a:lumMod val="95000"/>
                    </a:schemeClr>
                  </a:solidFill>
                  <a:cs typeface="B Nazanin" pitchFamily="2" charset="-78"/>
                </a:endParaRPr>
              </a:p>
            </p:txBody>
          </p:sp>
          <p:cxnSp>
            <p:nvCxnSpPr>
              <p:cNvPr id="45" name="Straight Connector 44"/>
              <p:cNvCxnSpPr/>
              <p:nvPr/>
            </p:nvCxnSpPr>
            <p:spPr>
              <a:xfrm>
                <a:off x="3086096" y="4143380"/>
                <a:ext cx="628648"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150655" y="4131238"/>
                <a:ext cx="377026" cy="369332"/>
              </a:xfrm>
              <a:prstGeom prst="rect">
                <a:avLst/>
              </a:prstGeom>
              <a:noFill/>
            </p:spPr>
            <p:txBody>
              <a:bodyPr wrap="none" rtlCol="1">
                <a:spAutoFit/>
              </a:bodyPr>
              <a:lstStyle/>
              <a:p>
                <a:r>
                  <a:rPr lang="en-US" dirty="0">
                    <a:solidFill>
                      <a:schemeClr val="tx1">
                        <a:lumMod val="95000"/>
                      </a:schemeClr>
                    </a:solidFill>
                    <a:cs typeface="B Nazanin" pitchFamily="2" charset="-78"/>
                  </a:rPr>
                  <a:t>3!</a:t>
                </a:r>
                <a:endParaRPr lang="fa-IR" dirty="0">
                  <a:solidFill>
                    <a:schemeClr val="tx1">
                      <a:lumMod val="95000"/>
                    </a:schemeClr>
                  </a:solidFill>
                  <a:cs typeface="B Nazanin" pitchFamily="2" charset="-78"/>
                </a:endParaRPr>
              </a:p>
            </p:txBody>
          </p:sp>
        </p:grpSp>
        <p:sp>
          <p:nvSpPr>
            <p:cNvPr id="42" name="TextBox 41"/>
            <p:cNvSpPr txBox="1"/>
            <p:nvPr/>
          </p:nvSpPr>
          <p:spPr>
            <a:xfrm>
              <a:off x="2010786" y="2428868"/>
              <a:ext cx="846707" cy="369332"/>
            </a:xfrm>
            <a:prstGeom prst="rect">
              <a:avLst/>
            </a:prstGeom>
            <a:noFill/>
          </p:spPr>
          <p:txBody>
            <a:bodyPr wrap="none" rtlCol="1">
              <a:spAutoFit/>
            </a:bodyPr>
            <a:lstStyle/>
            <a:p>
              <a:r>
                <a:rPr lang="fa-IR" dirty="0">
                  <a:solidFill>
                    <a:schemeClr val="tx1">
                      <a:lumMod val="95000"/>
                    </a:schemeClr>
                  </a:solidFill>
                  <a:cs typeface="B Nazanin" pitchFamily="2" charset="-78"/>
                </a:rPr>
                <a:t>0.061=  </a:t>
              </a:r>
            </a:p>
          </p:txBody>
        </p:sp>
      </p:grpSp>
      <p:sp>
        <p:nvSpPr>
          <p:cNvPr id="47" name="Rectangle 2"/>
          <p:cNvSpPr>
            <a:spLocks noGrp="1" noChangeArrowheads="1"/>
          </p:cNvSpPr>
          <p:nvPr>
            <p:ph type="title"/>
          </p:nvPr>
        </p:nvSpPr>
        <p:spPr>
          <a:xfrm>
            <a:off x="854719" y="358636"/>
            <a:ext cx="10515600" cy="1325563"/>
          </a:xfrm>
        </p:spPr>
        <p:txBody>
          <a:bodyPr/>
          <a:lstStyle/>
          <a:p>
            <a:pPr algn="ctr" rtl="1">
              <a:defRPr/>
            </a:pPr>
            <a:r>
              <a:rPr lang="fa-IR" dirty="0">
                <a:cs typeface="B Titr" panose="00000700000000000000" pitchFamily="2" charset="-78"/>
              </a:rPr>
              <a:t>پیش بینی توزیع رکوردها</a:t>
            </a:r>
          </a:p>
        </p:txBody>
      </p:sp>
    </p:spTree>
    <p:extLst>
      <p:ext uri="{BB962C8B-B14F-4D97-AF65-F5344CB8AC3E}">
        <p14:creationId xmlns:p14="http://schemas.microsoft.com/office/powerpoint/2010/main" val="192057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ppt_w</p:attrName>
                                        </p:attrNameLst>
                                      </p:cBhvr>
                                      <p:tavLst>
                                        <p:tav tm="0">
                                          <p:val>
                                            <p:fltVal val="0"/>
                                          </p:val>
                                        </p:tav>
                                        <p:tav tm="100000">
                                          <p:val>
                                            <p:strVal val="#ppt_w"/>
                                          </p:val>
                                        </p:tav>
                                      </p:tavLst>
                                    </p:anim>
                                    <p:anim calcmode="lin" valueType="num">
                                      <p:cBhvr>
                                        <p:cTn id="8" dur="500" fill="hold"/>
                                        <p:tgtEl>
                                          <p:spTgt spid="47"/>
                                        </p:tgtEl>
                                        <p:attrNameLst>
                                          <p:attrName>ppt_h</p:attrName>
                                        </p:attrNameLst>
                                      </p:cBhvr>
                                      <p:tavLst>
                                        <p:tav tm="0">
                                          <p:val>
                                            <p:fltVal val="0"/>
                                          </p:val>
                                        </p:tav>
                                        <p:tav tm="100000">
                                          <p:val>
                                            <p:strVal val="#ppt_h"/>
                                          </p:val>
                                        </p:tav>
                                      </p:tavLst>
                                    </p:anim>
                                    <p:animEffect transition="in" filter="fade">
                                      <p:cBhvr>
                                        <p:cTn id="9"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29931" y="2000241"/>
            <a:ext cx="1553630" cy="461665"/>
          </a:xfrm>
          <a:prstGeom prst="rect">
            <a:avLst/>
          </a:prstGeom>
          <a:noFill/>
        </p:spPr>
        <p:txBody>
          <a:bodyPr wrap="none" rtlCol="1">
            <a:spAutoFit/>
          </a:bodyPr>
          <a:lstStyle/>
          <a:p>
            <a:r>
              <a:rPr lang="fa-IR" sz="2400" dirty="0">
                <a:solidFill>
                  <a:schemeClr val="tx1">
                    <a:lumMod val="95000"/>
                  </a:schemeClr>
                </a:solidFill>
                <a:cs typeface="B Nazanin" pitchFamily="2" charset="-78"/>
              </a:rPr>
              <a:t>تعداد ركورد ها</a:t>
            </a:r>
          </a:p>
        </p:txBody>
      </p:sp>
      <p:sp>
        <p:nvSpPr>
          <p:cNvPr id="6" name="TextBox 5"/>
          <p:cNvSpPr txBox="1"/>
          <p:nvPr/>
        </p:nvSpPr>
        <p:spPr>
          <a:xfrm>
            <a:off x="4234249" y="2357431"/>
            <a:ext cx="1075936" cy="461665"/>
          </a:xfrm>
          <a:prstGeom prst="rect">
            <a:avLst/>
          </a:prstGeom>
          <a:noFill/>
        </p:spPr>
        <p:txBody>
          <a:bodyPr wrap="none" rtlCol="1">
            <a:spAutoFit/>
          </a:bodyPr>
          <a:lstStyle/>
          <a:p>
            <a:r>
              <a:rPr lang="fa-IR" sz="2400" dirty="0">
                <a:solidFill>
                  <a:schemeClr val="tx1">
                    <a:lumMod val="95000"/>
                  </a:schemeClr>
                </a:solidFill>
                <a:cs typeface="B Nazanin" pitchFamily="2" charset="-78"/>
              </a:rPr>
              <a:t>تعداد فضا</a:t>
            </a:r>
          </a:p>
        </p:txBody>
      </p:sp>
      <p:cxnSp>
        <p:nvCxnSpPr>
          <p:cNvPr id="8" name="Straight Connector 7"/>
          <p:cNvCxnSpPr/>
          <p:nvPr/>
        </p:nvCxnSpPr>
        <p:spPr>
          <a:xfrm rot="10800000">
            <a:off x="3881422" y="2428868"/>
            <a:ext cx="1643074" cy="1588"/>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TextBox 8"/>
          <p:cNvSpPr txBox="1"/>
          <p:nvPr/>
        </p:nvSpPr>
        <p:spPr>
          <a:xfrm>
            <a:off x="5743958" y="2203318"/>
            <a:ext cx="1071570" cy="461665"/>
          </a:xfrm>
          <a:prstGeom prst="rect">
            <a:avLst/>
          </a:prstGeom>
          <a:noFill/>
        </p:spPr>
        <p:txBody>
          <a:bodyPr wrap="square" rtlCol="1">
            <a:spAutoFit/>
          </a:bodyPr>
          <a:lstStyle/>
          <a:p>
            <a:r>
              <a:rPr lang="en-US" sz="2400" dirty="0">
                <a:solidFill>
                  <a:schemeClr val="tx1">
                    <a:lumMod val="95000"/>
                  </a:schemeClr>
                </a:solidFill>
              </a:rPr>
              <a:t>=R/N= </a:t>
            </a:r>
            <a:endParaRPr lang="fa-IR" sz="2400" dirty="0">
              <a:solidFill>
                <a:schemeClr val="tx1">
                  <a:lumMod val="95000"/>
                </a:schemeClr>
              </a:solidFill>
            </a:endParaRPr>
          </a:p>
        </p:txBody>
      </p:sp>
      <p:sp>
        <p:nvSpPr>
          <p:cNvPr id="10" name="TextBox 9"/>
          <p:cNvSpPr txBox="1"/>
          <p:nvPr/>
        </p:nvSpPr>
        <p:spPr>
          <a:xfrm>
            <a:off x="7075925" y="2196701"/>
            <a:ext cx="2357454" cy="461665"/>
          </a:xfrm>
          <a:prstGeom prst="rect">
            <a:avLst/>
          </a:prstGeom>
          <a:noFill/>
        </p:spPr>
        <p:txBody>
          <a:bodyPr wrap="square" rtlCol="1">
            <a:spAutoFit/>
          </a:bodyPr>
          <a:lstStyle/>
          <a:p>
            <a:r>
              <a:rPr lang="fa-IR" sz="2400" dirty="0">
                <a:solidFill>
                  <a:schemeClr val="tx1">
                    <a:lumMod val="95000"/>
                  </a:schemeClr>
                </a:solidFill>
                <a:cs typeface="B Nazanin" pitchFamily="2" charset="-78"/>
              </a:rPr>
              <a:t>دانسيته فشردگي</a:t>
            </a:r>
          </a:p>
        </p:txBody>
      </p:sp>
      <p:sp>
        <p:nvSpPr>
          <p:cNvPr id="11" name="TextBox 10"/>
          <p:cNvSpPr txBox="1"/>
          <p:nvPr/>
        </p:nvSpPr>
        <p:spPr>
          <a:xfrm>
            <a:off x="841071" y="3357563"/>
            <a:ext cx="9684085" cy="461665"/>
          </a:xfrm>
          <a:prstGeom prst="rect">
            <a:avLst/>
          </a:prstGeom>
          <a:noFill/>
        </p:spPr>
        <p:txBody>
          <a:bodyPr wrap="square" rtlCol="1">
            <a:spAutoFit/>
          </a:bodyPr>
          <a:lstStyle/>
          <a:p>
            <a:pPr algn="r" rtl="1"/>
            <a:r>
              <a:rPr lang="fa-IR" sz="2400" dirty="0">
                <a:solidFill>
                  <a:schemeClr val="tx1">
                    <a:lumMod val="95000"/>
                  </a:schemeClr>
                </a:solidFill>
                <a:cs typeface="B Nazanin" pitchFamily="2" charset="-78"/>
              </a:rPr>
              <a:t>اندازه فضاي استفاده شده در فايل را نشان </a:t>
            </a:r>
            <a:r>
              <a:rPr lang="fa-IR" sz="2400" dirty="0" smtClean="0">
                <a:solidFill>
                  <a:schemeClr val="tx1">
                    <a:lumMod val="95000"/>
                  </a:schemeClr>
                </a:solidFill>
                <a:cs typeface="B Nazanin" pitchFamily="2" charset="-78"/>
              </a:rPr>
              <a:t>مي‌دهد </a:t>
            </a:r>
            <a:r>
              <a:rPr lang="fa-IR" sz="2400" dirty="0">
                <a:solidFill>
                  <a:schemeClr val="tx1">
                    <a:lumMod val="95000"/>
                  </a:schemeClr>
                </a:solidFill>
                <a:cs typeface="B Nazanin" pitchFamily="2" charset="-78"/>
              </a:rPr>
              <a:t>و تنها راه تخمين كارايي محيط </a:t>
            </a:r>
            <a:r>
              <a:rPr lang="fa-IR" sz="2400" dirty="0" smtClean="0">
                <a:solidFill>
                  <a:schemeClr val="tx1">
                    <a:lumMod val="95000"/>
                  </a:schemeClr>
                </a:solidFill>
                <a:cs typeface="B Nazanin" pitchFamily="2" charset="-78"/>
              </a:rPr>
              <a:t>درهم‌سازي </a:t>
            </a:r>
            <a:r>
              <a:rPr lang="fa-IR" sz="2400" dirty="0">
                <a:solidFill>
                  <a:schemeClr val="tx1">
                    <a:lumMod val="95000"/>
                  </a:schemeClr>
                </a:solidFill>
                <a:cs typeface="B Nazanin" pitchFamily="2" charset="-78"/>
              </a:rPr>
              <a:t>است.</a:t>
            </a:r>
          </a:p>
        </p:txBody>
      </p:sp>
      <p:sp>
        <p:nvSpPr>
          <p:cNvPr id="13" name="Rectangle 2"/>
          <p:cNvSpPr>
            <a:spLocks noGrp="1" noChangeArrowheads="1"/>
          </p:cNvSpPr>
          <p:nvPr>
            <p:ph type="title"/>
          </p:nvPr>
        </p:nvSpPr>
        <p:spPr>
          <a:xfrm>
            <a:off x="841071" y="226849"/>
            <a:ext cx="10515600" cy="1325563"/>
          </a:xfrm>
        </p:spPr>
        <p:txBody>
          <a:bodyPr/>
          <a:lstStyle/>
          <a:p>
            <a:pPr algn="ctr" rtl="1">
              <a:defRPr/>
            </a:pPr>
            <a:r>
              <a:rPr lang="fa-IR" dirty="0">
                <a:cs typeface="B Titr" panose="00000700000000000000" pitchFamily="2" charset="-78"/>
              </a:rPr>
              <a:t>دانسيته </a:t>
            </a:r>
            <a:r>
              <a:rPr lang="fa-IR" dirty="0" smtClean="0">
                <a:cs typeface="B Titr" panose="00000700000000000000" pitchFamily="2" charset="-78"/>
              </a:rPr>
              <a:t>فشردگي</a:t>
            </a:r>
            <a:endParaRPr lang="fa-IR" dirty="0">
              <a:cs typeface="B Titr" panose="00000700000000000000" pitchFamily="2" charset="-78"/>
            </a:endParaRPr>
          </a:p>
        </p:txBody>
      </p:sp>
    </p:spTree>
    <p:extLst>
      <p:ext uri="{BB962C8B-B14F-4D97-AF65-F5344CB8AC3E}">
        <p14:creationId xmlns:p14="http://schemas.microsoft.com/office/powerpoint/2010/main" val="264328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71878" y="2017109"/>
            <a:ext cx="8358253" cy="1323439"/>
          </a:xfrm>
          <a:prstGeom prst="rect">
            <a:avLst/>
          </a:prstGeom>
          <a:noFill/>
        </p:spPr>
        <p:txBody>
          <a:bodyPr wrap="square" rtlCol="1">
            <a:spAutoFit/>
          </a:bodyPr>
          <a:lstStyle/>
          <a:p>
            <a:pPr algn="r" rtl="1"/>
            <a:r>
              <a:rPr lang="fa-IR" sz="2000" dirty="0">
                <a:solidFill>
                  <a:schemeClr val="tx1">
                    <a:lumMod val="95000"/>
                  </a:schemeClr>
                </a:solidFill>
                <a:cs typeface="B Nazanin" pitchFamily="2" charset="-78"/>
              </a:rPr>
              <a:t>اگر دانسیته فشردگی 50 درصد باشد وهر ادرس تنها قادر باشد یک رکورد را در خود ذخیره کند انتظار داریم که 21 درصد تعداد کل رکورد ها در جایی غیر از ادرس خانگی خودشان ذخیره شوند.</a:t>
            </a:r>
          </a:p>
          <a:p>
            <a:pPr algn="r" rtl="1"/>
            <a:endParaRPr lang="fa-IR" sz="2000" dirty="0" smtClean="0">
              <a:solidFill>
                <a:schemeClr val="tx1">
                  <a:lumMod val="95000"/>
                </a:schemeClr>
              </a:solidFill>
              <a:cs typeface="B Nazanin" pitchFamily="2" charset="-78"/>
            </a:endParaRPr>
          </a:p>
          <a:p>
            <a:pPr algn="r" rtl="1"/>
            <a:r>
              <a:rPr lang="fa-IR" sz="2000" dirty="0" smtClean="0">
                <a:solidFill>
                  <a:schemeClr val="tx1">
                    <a:lumMod val="95000"/>
                  </a:schemeClr>
                </a:solidFill>
                <a:cs typeface="B Nazanin" pitchFamily="2" charset="-78"/>
              </a:rPr>
              <a:t>اثر </a:t>
            </a:r>
            <a:r>
              <a:rPr lang="fa-IR" sz="2000" dirty="0">
                <a:solidFill>
                  <a:schemeClr val="tx1">
                    <a:lumMod val="95000"/>
                  </a:schemeClr>
                </a:solidFill>
                <a:cs typeface="B Nazanin" pitchFamily="2" charset="-78"/>
              </a:rPr>
              <a:t>دانسیته فشردگی نسبت به رکورد هایی که در ادرس خانگی خود ذخیره نشده اند:</a:t>
            </a:r>
          </a:p>
        </p:txBody>
      </p:sp>
      <p:graphicFrame>
        <p:nvGraphicFramePr>
          <p:cNvPr id="6" name="Table 5"/>
          <p:cNvGraphicFramePr>
            <a:graphicFrameLocks noGrp="1"/>
          </p:cNvGraphicFramePr>
          <p:nvPr>
            <p:extLst>
              <p:ext uri="{D42A27DB-BD31-4B8C-83A1-F6EECF244321}">
                <p14:modId xmlns:p14="http://schemas.microsoft.com/office/powerpoint/2010/main" val="17244816"/>
              </p:ext>
            </p:extLst>
          </p:nvPr>
        </p:nvGraphicFramePr>
        <p:xfrm>
          <a:off x="1086625" y="2712751"/>
          <a:ext cx="2547934" cy="3007360"/>
        </p:xfrm>
        <a:graphic>
          <a:graphicData uri="http://schemas.openxmlformats.org/drawingml/2006/table">
            <a:tbl>
              <a:tblPr rtl="1" firstRow="1" bandRow="1">
                <a:tableStyleId>{5940675A-B579-460E-94D1-54222C63F5DA}</a:tableStyleId>
              </a:tblPr>
              <a:tblGrid>
                <a:gridCol w="1273967"/>
                <a:gridCol w="1273967"/>
              </a:tblGrid>
              <a:tr h="370840">
                <a:tc>
                  <a:txBody>
                    <a:bodyPr/>
                    <a:lstStyle/>
                    <a:p>
                      <a:pPr rtl="1"/>
                      <a:r>
                        <a:rPr lang="fa-IR" sz="1050" dirty="0" smtClean="0">
                          <a:solidFill>
                            <a:schemeClr val="tx1">
                              <a:lumMod val="95000"/>
                            </a:schemeClr>
                          </a:solidFill>
                        </a:rPr>
                        <a:t>مترادف ها به صورت درصدی از رکوردها</a:t>
                      </a:r>
                      <a:endParaRPr lang="fa-IR" sz="1050" dirty="0">
                        <a:solidFill>
                          <a:schemeClr val="tx1">
                            <a:lumMod val="95000"/>
                          </a:schemeClr>
                        </a:solidFill>
                      </a:endParaRPr>
                    </a:p>
                  </a:txBody>
                  <a:tcPr/>
                </a:tc>
                <a:tc>
                  <a:txBody>
                    <a:bodyPr/>
                    <a:lstStyle/>
                    <a:p>
                      <a:pPr rtl="1"/>
                      <a:r>
                        <a:rPr lang="fa-IR" sz="1050" dirty="0" smtClean="0">
                          <a:solidFill>
                            <a:schemeClr val="tx1">
                              <a:lumMod val="95000"/>
                            </a:schemeClr>
                          </a:solidFill>
                        </a:rPr>
                        <a:t>دانسیته فشردگی(درصد)</a:t>
                      </a:r>
                      <a:endParaRPr lang="fa-IR" sz="1050" dirty="0">
                        <a:solidFill>
                          <a:schemeClr val="tx1">
                            <a:lumMod val="95000"/>
                          </a:schemeClr>
                        </a:solidFill>
                      </a:endParaRPr>
                    </a:p>
                  </a:txBody>
                  <a:tcPr/>
                </a:tc>
              </a:tr>
              <a:tr h="370840">
                <a:tc>
                  <a:txBody>
                    <a:bodyPr/>
                    <a:lstStyle/>
                    <a:p>
                      <a:pPr rtl="1"/>
                      <a:r>
                        <a:rPr lang="fa-IR" dirty="0" smtClean="0">
                          <a:solidFill>
                            <a:schemeClr val="tx1">
                              <a:lumMod val="95000"/>
                            </a:schemeClr>
                          </a:solidFill>
                        </a:rPr>
                        <a:t>4.8</a:t>
                      </a:r>
                      <a:endParaRPr lang="fa-IR" dirty="0">
                        <a:solidFill>
                          <a:schemeClr val="tx1">
                            <a:lumMod val="95000"/>
                          </a:schemeClr>
                        </a:solidFill>
                      </a:endParaRPr>
                    </a:p>
                  </a:txBody>
                  <a:tcPr/>
                </a:tc>
                <a:tc>
                  <a:txBody>
                    <a:bodyPr/>
                    <a:lstStyle/>
                    <a:p>
                      <a:pPr rtl="1"/>
                      <a:r>
                        <a:rPr lang="fa-IR" dirty="0" smtClean="0">
                          <a:solidFill>
                            <a:schemeClr val="tx1">
                              <a:lumMod val="95000"/>
                            </a:schemeClr>
                          </a:solidFill>
                        </a:rPr>
                        <a:t>10</a:t>
                      </a:r>
                      <a:endParaRPr lang="fa-IR" dirty="0">
                        <a:solidFill>
                          <a:schemeClr val="tx1">
                            <a:lumMod val="95000"/>
                          </a:schemeClr>
                        </a:solidFill>
                      </a:endParaRPr>
                    </a:p>
                  </a:txBody>
                  <a:tcPr/>
                </a:tc>
              </a:tr>
              <a:tr h="370840">
                <a:tc>
                  <a:txBody>
                    <a:bodyPr/>
                    <a:lstStyle/>
                    <a:p>
                      <a:pPr rtl="1"/>
                      <a:r>
                        <a:rPr lang="fa-IR" dirty="0" smtClean="0">
                          <a:solidFill>
                            <a:schemeClr val="tx1">
                              <a:lumMod val="95000"/>
                            </a:schemeClr>
                          </a:solidFill>
                        </a:rPr>
                        <a:t>13.6</a:t>
                      </a:r>
                      <a:endParaRPr lang="fa-IR" dirty="0">
                        <a:solidFill>
                          <a:schemeClr val="tx1">
                            <a:lumMod val="95000"/>
                          </a:schemeClr>
                        </a:solidFill>
                      </a:endParaRPr>
                    </a:p>
                  </a:txBody>
                  <a:tcPr/>
                </a:tc>
                <a:tc>
                  <a:txBody>
                    <a:bodyPr/>
                    <a:lstStyle/>
                    <a:p>
                      <a:pPr rtl="1"/>
                      <a:r>
                        <a:rPr lang="fa-IR" dirty="0" smtClean="0">
                          <a:solidFill>
                            <a:schemeClr val="tx1">
                              <a:lumMod val="95000"/>
                            </a:schemeClr>
                          </a:solidFill>
                        </a:rPr>
                        <a:t>30</a:t>
                      </a:r>
                      <a:endParaRPr lang="fa-IR" dirty="0">
                        <a:solidFill>
                          <a:schemeClr val="tx1">
                            <a:lumMod val="95000"/>
                          </a:schemeClr>
                        </a:solidFill>
                      </a:endParaRPr>
                    </a:p>
                  </a:txBody>
                  <a:tcPr/>
                </a:tc>
              </a:tr>
              <a:tr h="370840">
                <a:tc>
                  <a:txBody>
                    <a:bodyPr/>
                    <a:lstStyle/>
                    <a:p>
                      <a:pPr rtl="1"/>
                      <a:r>
                        <a:rPr lang="fa-IR" dirty="0" smtClean="0">
                          <a:solidFill>
                            <a:schemeClr val="tx1">
                              <a:lumMod val="95000"/>
                            </a:schemeClr>
                          </a:solidFill>
                        </a:rPr>
                        <a:t>21.4</a:t>
                      </a:r>
                      <a:endParaRPr lang="fa-IR" dirty="0">
                        <a:solidFill>
                          <a:schemeClr val="tx1">
                            <a:lumMod val="95000"/>
                          </a:schemeClr>
                        </a:solidFill>
                      </a:endParaRPr>
                    </a:p>
                  </a:txBody>
                  <a:tcPr/>
                </a:tc>
                <a:tc>
                  <a:txBody>
                    <a:bodyPr/>
                    <a:lstStyle/>
                    <a:p>
                      <a:pPr rtl="1"/>
                      <a:r>
                        <a:rPr lang="fa-IR" dirty="0" smtClean="0">
                          <a:solidFill>
                            <a:schemeClr val="tx1">
                              <a:lumMod val="95000"/>
                            </a:schemeClr>
                          </a:solidFill>
                        </a:rPr>
                        <a:t>50</a:t>
                      </a:r>
                      <a:endParaRPr lang="fa-IR" dirty="0">
                        <a:solidFill>
                          <a:schemeClr val="tx1">
                            <a:lumMod val="95000"/>
                          </a:schemeClr>
                        </a:solidFill>
                      </a:endParaRPr>
                    </a:p>
                  </a:txBody>
                  <a:tcPr/>
                </a:tc>
              </a:tr>
              <a:tr h="370840">
                <a:tc>
                  <a:txBody>
                    <a:bodyPr/>
                    <a:lstStyle/>
                    <a:p>
                      <a:pPr rtl="1"/>
                      <a:r>
                        <a:rPr lang="fa-IR" dirty="0" smtClean="0">
                          <a:solidFill>
                            <a:schemeClr val="tx1">
                              <a:lumMod val="95000"/>
                            </a:schemeClr>
                          </a:solidFill>
                        </a:rPr>
                        <a:t>28.1</a:t>
                      </a:r>
                      <a:endParaRPr lang="fa-IR" dirty="0">
                        <a:solidFill>
                          <a:schemeClr val="tx1">
                            <a:lumMod val="95000"/>
                          </a:schemeClr>
                        </a:solidFill>
                      </a:endParaRPr>
                    </a:p>
                  </a:txBody>
                  <a:tcPr/>
                </a:tc>
                <a:tc>
                  <a:txBody>
                    <a:bodyPr/>
                    <a:lstStyle/>
                    <a:p>
                      <a:pPr rtl="1"/>
                      <a:r>
                        <a:rPr lang="fa-IR" dirty="0" smtClean="0">
                          <a:solidFill>
                            <a:schemeClr val="tx1">
                              <a:lumMod val="95000"/>
                            </a:schemeClr>
                          </a:solidFill>
                        </a:rPr>
                        <a:t>70</a:t>
                      </a:r>
                      <a:endParaRPr lang="fa-IR" dirty="0">
                        <a:solidFill>
                          <a:schemeClr val="tx1">
                            <a:lumMod val="95000"/>
                          </a:schemeClr>
                        </a:solidFill>
                      </a:endParaRPr>
                    </a:p>
                  </a:txBody>
                  <a:tcPr/>
                </a:tc>
              </a:tr>
              <a:tr h="370840">
                <a:tc>
                  <a:txBody>
                    <a:bodyPr/>
                    <a:lstStyle/>
                    <a:p>
                      <a:pPr rtl="1"/>
                      <a:r>
                        <a:rPr lang="fa-IR" dirty="0" smtClean="0">
                          <a:solidFill>
                            <a:schemeClr val="tx1">
                              <a:lumMod val="95000"/>
                            </a:schemeClr>
                          </a:solidFill>
                        </a:rPr>
                        <a:t>31.2</a:t>
                      </a:r>
                      <a:endParaRPr lang="fa-IR" dirty="0">
                        <a:solidFill>
                          <a:schemeClr val="tx1">
                            <a:lumMod val="95000"/>
                          </a:schemeClr>
                        </a:solidFill>
                      </a:endParaRPr>
                    </a:p>
                  </a:txBody>
                  <a:tcPr/>
                </a:tc>
                <a:tc>
                  <a:txBody>
                    <a:bodyPr/>
                    <a:lstStyle/>
                    <a:p>
                      <a:pPr rtl="1"/>
                      <a:r>
                        <a:rPr lang="fa-IR" dirty="0" smtClean="0">
                          <a:solidFill>
                            <a:schemeClr val="tx1">
                              <a:lumMod val="95000"/>
                            </a:schemeClr>
                          </a:solidFill>
                        </a:rPr>
                        <a:t>80</a:t>
                      </a:r>
                      <a:endParaRPr lang="fa-IR" dirty="0">
                        <a:solidFill>
                          <a:schemeClr val="tx1">
                            <a:lumMod val="95000"/>
                          </a:schemeClr>
                        </a:solidFill>
                      </a:endParaRPr>
                    </a:p>
                  </a:txBody>
                  <a:tcPr/>
                </a:tc>
              </a:tr>
              <a:tr h="370840">
                <a:tc>
                  <a:txBody>
                    <a:bodyPr/>
                    <a:lstStyle/>
                    <a:p>
                      <a:pPr rtl="1"/>
                      <a:r>
                        <a:rPr lang="fa-IR" dirty="0" smtClean="0">
                          <a:solidFill>
                            <a:schemeClr val="tx1">
                              <a:lumMod val="95000"/>
                            </a:schemeClr>
                          </a:solidFill>
                        </a:rPr>
                        <a:t>34.1</a:t>
                      </a:r>
                      <a:endParaRPr lang="fa-IR" dirty="0">
                        <a:solidFill>
                          <a:schemeClr val="tx1">
                            <a:lumMod val="95000"/>
                          </a:schemeClr>
                        </a:solidFill>
                      </a:endParaRPr>
                    </a:p>
                  </a:txBody>
                  <a:tcPr/>
                </a:tc>
                <a:tc>
                  <a:txBody>
                    <a:bodyPr/>
                    <a:lstStyle/>
                    <a:p>
                      <a:pPr rtl="1"/>
                      <a:r>
                        <a:rPr lang="fa-IR" dirty="0" smtClean="0">
                          <a:solidFill>
                            <a:schemeClr val="tx1">
                              <a:lumMod val="95000"/>
                            </a:schemeClr>
                          </a:solidFill>
                        </a:rPr>
                        <a:t>90</a:t>
                      </a:r>
                      <a:endParaRPr lang="fa-IR" dirty="0">
                        <a:solidFill>
                          <a:schemeClr val="tx1">
                            <a:lumMod val="95000"/>
                          </a:schemeClr>
                        </a:solidFill>
                      </a:endParaRPr>
                    </a:p>
                  </a:txBody>
                  <a:tcPr/>
                </a:tc>
              </a:tr>
              <a:tr h="370840">
                <a:tc>
                  <a:txBody>
                    <a:bodyPr/>
                    <a:lstStyle/>
                    <a:p>
                      <a:pPr rtl="1"/>
                      <a:r>
                        <a:rPr lang="fa-IR" dirty="0" smtClean="0">
                          <a:solidFill>
                            <a:schemeClr val="tx1">
                              <a:lumMod val="95000"/>
                            </a:schemeClr>
                          </a:solidFill>
                        </a:rPr>
                        <a:t>36.8</a:t>
                      </a:r>
                      <a:endParaRPr lang="fa-IR" dirty="0">
                        <a:solidFill>
                          <a:schemeClr val="tx1">
                            <a:lumMod val="95000"/>
                          </a:schemeClr>
                        </a:solidFill>
                      </a:endParaRPr>
                    </a:p>
                  </a:txBody>
                  <a:tcPr/>
                </a:tc>
                <a:tc>
                  <a:txBody>
                    <a:bodyPr/>
                    <a:lstStyle/>
                    <a:p>
                      <a:pPr rtl="1"/>
                      <a:r>
                        <a:rPr lang="fa-IR" dirty="0" smtClean="0">
                          <a:solidFill>
                            <a:schemeClr val="tx1">
                              <a:lumMod val="95000"/>
                            </a:schemeClr>
                          </a:solidFill>
                        </a:rPr>
                        <a:t>100</a:t>
                      </a:r>
                      <a:endParaRPr lang="fa-IR" dirty="0">
                        <a:solidFill>
                          <a:schemeClr val="tx1">
                            <a:lumMod val="95000"/>
                          </a:schemeClr>
                        </a:solidFill>
                      </a:endParaRPr>
                    </a:p>
                  </a:txBody>
                  <a:tcPr/>
                </a:tc>
              </a:tr>
            </a:tbl>
          </a:graphicData>
        </a:graphic>
      </p:graphicFrame>
      <p:sp>
        <p:nvSpPr>
          <p:cNvPr id="7" name="Rectangle 2"/>
          <p:cNvSpPr>
            <a:spLocks noGrp="1" noChangeArrowheads="1"/>
          </p:cNvSpPr>
          <p:nvPr>
            <p:ph type="title"/>
          </p:nvPr>
        </p:nvSpPr>
        <p:spPr>
          <a:xfrm>
            <a:off x="841071" y="226849"/>
            <a:ext cx="10515600" cy="1325563"/>
          </a:xfrm>
        </p:spPr>
        <p:txBody>
          <a:bodyPr/>
          <a:lstStyle/>
          <a:p>
            <a:pPr algn="ctr">
              <a:defRPr/>
            </a:pPr>
            <a:r>
              <a:rPr lang="fa-IR" dirty="0">
                <a:cs typeface="B Titr" panose="00000700000000000000" pitchFamily="2" charset="-78"/>
              </a:rPr>
              <a:t>دانسيته </a:t>
            </a:r>
            <a:r>
              <a:rPr lang="fa-IR" dirty="0" smtClean="0">
                <a:cs typeface="B Titr" panose="00000700000000000000" pitchFamily="2" charset="-78"/>
              </a:rPr>
              <a:t>فشردگي</a:t>
            </a:r>
            <a:r>
              <a:rPr lang="fa-IR" sz="3600" dirty="0" smtClean="0">
                <a:cs typeface="B Titr" panose="00000700000000000000" pitchFamily="2" charset="-78"/>
              </a:rPr>
              <a:t>- ادامه</a:t>
            </a:r>
            <a:endParaRPr lang="fa-IR" dirty="0">
              <a:cs typeface="B Titr" panose="00000700000000000000" pitchFamily="2" charset="-78"/>
            </a:endParaRPr>
          </a:p>
        </p:txBody>
      </p:sp>
      <p:sp>
        <p:nvSpPr>
          <p:cNvPr id="8" name="Rectangle 7"/>
          <p:cNvSpPr/>
          <p:nvPr/>
        </p:nvSpPr>
        <p:spPr>
          <a:xfrm>
            <a:off x="3905224" y="4537808"/>
            <a:ext cx="7451447" cy="830997"/>
          </a:xfrm>
          <a:prstGeom prst="rect">
            <a:avLst/>
          </a:prstGeom>
          <a:solidFill>
            <a:srgbClr val="FFFF00"/>
          </a:solidFill>
        </p:spPr>
        <p:txBody>
          <a:bodyPr wrap="square">
            <a:spAutoFit/>
          </a:bodyPr>
          <a:lstStyle/>
          <a:p>
            <a:pPr algn="ctr"/>
            <a:r>
              <a:rPr lang="fa-IR" sz="2400" b="1" dirty="0">
                <a:solidFill>
                  <a:schemeClr val="tx1">
                    <a:lumMod val="95000"/>
                  </a:schemeClr>
                </a:solidFill>
                <a:cs typeface="B Nazanin" pitchFamily="2" charset="-78"/>
              </a:rPr>
              <a:t>از تابع پواسون  و دانسیته نتیجه </a:t>
            </a:r>
            <a:r>
              <a:rPr lang="fa-IR" sz="2400" b="1" dirty="0" smtClean="0">
                <a:solidFill>
                  <a:schemeClr val="tx1">
                    <a:lumMod val="95000"/>
                  </a:schemeClr>
                </a:solidFill>
                <a:cs typeface="B Nazanin" pitchFamily="2" charset="-78"/>
              </a:rPr>
              <a:t>می‌شود </a:t>
            </a:r>
            <a:r>
              <a:rPr lang="fa-IR" sz="2400" b="1" dirty="0">
                <a:solidFill>
                  <a:schemeClr val="tx1">
                    <a:lumMod val="95000"/>
                  </a:schemeClr>
                </a:solidFill>
                <a:cs typeface="B Nazanin" pitchFamily="2" charset="-78"/>
              </a:rPr>
              <a:t>که برخورد اجتناب ناپذیر است در نتیجه باید  به </a:t>
            </a:r>
            <a:r>
              <a:rPr lang="fa-IR" sz="2400" b="1" dirty="0" smtClean="0">
                <a:solidFill>
                  <a:schemeClr val="tx1">
                    <a:lumMod val="95000"/>
                  </a:schemeClr>
                </a:solidFill>
                <a:cs typeface="B Nazanin" pitchFamily="2" charset="-78"/>
              </a:rPr>
              <a:t>روش‌های </a:t>
            </a:r>
            <a:r>
              <a:rPr lang="fa-IR" sz="2400" b="1" dirty="0">
                <a:solidFill>
                  <a:schemeClr val="tx1">
                    <a:lumMod val="95000"/>
                  </a:schemeClr>
                </a:solidFill>
                <a:cs typeface="B Nazanin" pitchFamily="2" charset="-78"/>
              </a:rPr>
              <a:t>رفع برخورد بیاندیشیم. </a:t>
            </a:r>
          </a:p>
        </p:txBody>
      </p:sp>
    </p:spTree>
    <p:extLst>
      <p:ext uri="{BB962C8B-B14F-4D97-AF65-F5344CB8AC3E}">
        <p14:creationId xmlns:p14="http://schemas.microsoft.com/office/powerpoint/2010/main" val="294588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alibri Light"/>
        <a:ea typeface=""/>
        <a:cs typeface="B Tite"/>
      </a:majorFont>
      <a:minorFont>
        <a:latin typeface="Calibri"/>
        <a:ea typeface=""/>
        <a:cs typeface="B Nazani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1744</TotalTime>
  <Words>2008</Words>
  <Application>Microsoft Office PowerPoint</Application>
  <PresentationFormat>Widescreen</PresentationFormat>
  <Paragraphs>422</Paragraphs>
  <Slides>29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29</vt:i4>
      </vt:variant>
    </vt:vector>
  </HeadingPairs>
  <TitlesOfParts>
    <vt:vector size="40" baseType="lpstr">
      <vt:lpstr>Arial</vt:lpstr>
      <vt:lpstr>B Nazanin</vt:lpstr>
      <vt:lpstr>B Tite</vt:lpstr>
      <vt:lpstr>B Titr</vt:lpstr>
      <vt:lpstr>Calibri</vt:lpstr>
      <vt:lpstr>Calibri Light</vt:lpstr>
      <vt:lpstr>Cambria Math</vt:lpstr>
      <vt:lpstr>Times New Roman</vt:lpstr>
      <vt:lpstr>Verdana</vt:lpstr>
      <vt:lpstr>Wingdings</vt:lpstr>
      <vt:lpstr>Office Theme</vt:lpstr>
      <vt:lpstr>درهم سازی</vt:lpstr>
      <vt:lpstr>درهم سازی</vt:lpstr>
      <vt:lpstr>تفاوت درهم سازي و انديس سازي</vt:lpstr>
      <vt:lpstr>توزيع ركوردها در بين آدرس‌ها</vt:lpstr>
      <vt:lpstr>روش هاي درهم سازي</vt:lpstr>
      <vt:lpstr>چندين روش مختلف براي كاهش تعداد برخوردها </vt:lpstr>
      <vt:lpstr>پیش بینی توزیع رکوردها</vt:lpstr>
      <vt:lpstr>دانسيته فشردگي</vt:lpstr>
      <vt:lpstr>دانسيته فشردگي- ادامه</vt:lpstr>
      <vt:lpstr>روش های رفع برخورد</vt:lpstr>
      <vt:lpstr>درهم سازي آدرس دهي باز درهم‌سازي خطي</vt:lpstr>
      <vt:lpstr>درهم سازي آدرس دهي باز روش سرریز فزاینده</vt:lpstr>
      <vt:lpstr>روش‌هاي مختلف جانشين‌سازي</vt:lpstr>
      <vt:lpstr>درهم سازي آدرس دهي باز درهم‌سازي دوگانه</vt:lpstr>
      <vt:lpstr>PowerPoint Presentation</vt:lpstr>
      <vt:lpstr>PowerPoint Presentation</vt:lpstr>
      <vt:lpstr>ذخيره‌كردن بيشتر از يك ركورد در يك آدرس: باكت ها</vt:lpstr>
      <vt:lpstr>حذف رکورد</vt:lpstr>
      <vt:lpstr>سرريز فزاينده زنجيره‌اي</vt:lpstr>
      <vt:lpstr>پيوند با ناحيه سرريز</vt:lpstr>
      <vt:lpstr>جدول هاي پراكندگي:انديس سازي</vt:lpstr>
      <vt:lpstr>درهم‌سازي قابل توسعه</vt:lpstr>
      <vt:lpstr>نمونه‌ای از ترای</vt:lpstr>
      <vt:lpstr>تبديل تراي به فهرست راهنما</vt:lpstr>
      <vt:lpstr>شكافتن براي كنترل سرريز شدن</vt:lpstr>
      <vt:lpstr>حذف</vt:lpstr>
      <vt:lpstr>درهم سازي پويا</vt:lpstr>
      <vt:lpstr>درهم سازي پويا-نمونه</vt:lpstr>
      <vt:lpstr>Minimum perfect hash function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مبانی بازیابی اطلاعات و جستجو</dc:title>
  <dc:creator>SM Vahidipour</dc:creator>
  <cp:lastModifiedBy>noor</cp:lastModifiedBy>
  <cp:revision>94</cp:revision>
  <dcterms:created xsi:type="dcterms:W3CDTF">2018-02-07T18:56:35Z</dcterms:created>
  <dcterms:modified xsi:type="dcterms:W3CDTF">2020-02-16T09:42:44Z</dcterms:modified>
</cp:coreProperties>
</file>