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>
  <p:sldMasterIdLst>
    <p:sldMasterId id="2147483649" r:id="rId1"/>
  </p:sldMasterIdLst>
  <p:notesMasterIdLst>
    <p:notesMasterId r:id="rId18"/>
  </p:notesMasterIdLst>
  <p:handoutMasterIdLst>
    <p:handoutMasterId r:id="rId19"/>
  </p:handoutMasterIdLst>
  <p:sldIdLst>
    <p:sldId id="626" r:id="rId2"/>
    <p:sldId id="445" r:id="rId3"/>
    <p:sldId id="543" r:id="rId4"/>
    <p:sldId id="513" r:id="rId5"/>
    <p:sldId id="544" r:id="rId6"/>
    <p:sldId id="545" r:id="rId7"/>
    <p:sldId id="546" r:id="rId8"/>
    <p:sldId id="547" r:id="rId9"/>
    <p:sldId id="508" r:id="rId10"/>
    <p:sldId id="509" r:id="rId11"/>
    <p:sldId id="510" r:id="rId12"/>
    <p:sldId id="511" r:id="rId13"/>
    <p:sldId id="548" r:id="rId14"/>
    <p:sldId id="549" r:id="rId15"/>
    <p:sldId id="550" r:id="rId16"/>
    <p:sldId id="551" r:id="rId17"/>
  </p:sldIdLst>
  <p:sldSz cx="9144000" cy="6858000" type="screen4x3"/>
  <p:notesSz cx="6991350" cy="9282113"/>
  <p:embeddedFontLst>
    <p:embeddedFont>
      <p:font typeface="B Nazanin" panose="00000400000000000000" pitchFamily="2" charset="-78"/>
      <p:regular r:id="rId20"/>
      <p:bold r:id="rId21"/>
    </p:embeddedFont>
    <p:embeddedFont>
      <p:font typeface="新細明體" panose="02020500000000000000" pitchFamily="18" charset="-120"/>
      <p:regular r:id="rId22"/>
    </p:embeddedFont>
    <p:embeddedFont>
      <p:font typeface="B Zar" panose="00000400000000000000" pitchFamily="2" charset="-78"/>
      <p:regular r:id="rId23"/>
      <p:bold r:id="rId24"/>
    </p:embeddedFont>
    <p:embeddedFont>
      <p:font typeface="Tahoma" panose="020B0604030504040204" pitchFamily="34" charset="0"/>
      <p:regular r:id="rId25"/>
      <p:bold r:id="rId26"/>
    </p:embeddedFont>
    <p:embeddedFont>
      <p:font typeface="Perpetua" panose="02020502060401020303" pitchFamily="18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algn="r" rtl="1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1pPr>
    <a:lvl2pPr marL="457200" algn="r" rtl="1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2pPr>
    <a:lvl3pPr marL="914400" algn="r" rtl="1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3pPr>
    <a:lvl4pPr marL="1371600" algn="r" rtl="1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4pPr>
    <a:lvl5pPr marL="1828800" algn="r" rtl="1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5pPr>
    <a:lvl6pPr marL="2286000" algn="r" defTabSz="914400" rtl="1" eaLnBrk="1" latinLnBrk="0" hangingPunct="1">
      <a:defRPr sz="10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6pPr>
    <a:lvl7pPr marL="2743200" algn="r" defTabSz="914400" rtl="1" eaLnBrk="1" latinLnBrk="0" hangingPunct="1">
      <a:defRPr sz="10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7pPr>
    <a:lvl8pPr marL="3200400" algn="r" defTabSz="914400" rtl="1" eaLnBrk="1" latinLnBrk="0" hangingPunct="1">
      <a:defRPr sz="10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8pPr>
    <a:lvl9pPr marL="3657600" algn="r" defTabSz="914400" rtl="1" eaLnBrk="1" latinLnBrk="0" hangingPunct="1">
      <a:defRPr sz="10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3">
          <p15:clr>
            <a:srgbClr val="A4A3A4"/>
          </p15:clr>
        </p15:guide>
        <p15:guide id="2" pos="220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08EE"/>
    <a:srgbClr val="5A2781"/>
    <a:srgbClr val="800000"/>
    <a:srgbClr val="040408"/>
    <a:srgbClr val="66FFFF"/>
    <a:srgbClr val="756A94"/>
    <a:srgbClr val="CCFF99"/>
    <a:srgbClr val="F703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471" autoAdjust="0"/>
    <p:restoredTop sz="82226" autoAdjust="0"/>
  </p:normalViewPr>
  <p:slideViewPr>
    <p:cSldViewPr snapToGrid="0">
      <p:cViewPr varScale="1">
        <p:scale>
          <a:sx n="51" d="100"/>
          <a:sy n="51" d="100"/>
        </p:scale>
        <p:origin x="192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6" y="158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924"/>
    </p:cViewPr>
  </p:sorterViewPr>
  <p:notesViewPr>
    <p:cSldViewPr snapToGrid="0">
      <p:cViewPr varScale="1">
        <p:scale>
          <a:sx n="57" d="100"/>
          <a:sy n="57" d="100"/>
        </p:scale>
        <p:origin x="-1806" y="-102"/>
      </p:cViewPr>
      <p:guideLst>
        <p:guide orient="horz" pos="2923"/>
        <p:guide pos="220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png"/><Relationship Id="rId4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t" anchorCtr="0" compatLnSpc="1">
            <a:prstTxWarp prst="textNoShape">
              <a:avLst/>
            </a:prstTxWarp>
          </a:bodyPr>
          <a:lstStyle>
            <a:lvl1pPr algn="l" defTabSz="930275" rtl="0" eaLnBrk="0" hangingPunct="0">
              <a:spcBef>
                <a:spcPct val="0"/>
              </a:spcBef>
              <a:buClrTx/>
              <a:buFontTx/>
              <a:buNone/>
              <a:defRPr sz="12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2400" y="0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t" anchorCtr="0" compatLnSpc="1">
            <a:prstTxWarp prst="textNoShape">
              <a:avLst/>
            </a:prstTxWarp>
          </a:bodyPr>
          <a:lstStyle>
            <a:lvl1pPr algn="r" defTabSz="930275" rtl="0" eaLnBrk="0" hangingPunct="0">
              <a:spcBef>
                <a:spcPct val="0"/>
              </a:spcBef>
              <a:buClrTx/>
              <a:buFontTx/>
              <a:buNone/>
              <a:defRPr sz="12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b" anchorCtr="0" compatLnSpc="1">
            <a:prstTxWarp prst="textNoShape">
              <a:avLst/>
            </a:prstTxWarp>
          </a:bodyPr>
          <a:lstStyle>
            <a:lvl1pPr algn="l" defTabSz="930275" rtl="0" eaLnBrk="0" hangingPunct="0">
              <a:spcBef>
                <a:spcPct val="0"/>
              </a:spcBef>
              <a:buClrTx/>
              <a:buFontTx/>
              <a:buNone/>
              <a:defRPr sz="12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2400" y="8818563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b" anchorCtr="0" compatLnSpc="1">
            <a:prstTxWarp prst="textNoShape">
              <a:avLst/>
            </a:prstTxWarp>
          </a:bodyPr>
          <a:lstStyle>
            <a:lvl1pPr algn="r" defTabSz="930275" rtl="0" eaLnBrk="0" hangingPunct="0">
              <a:spcBef>
                <a:spcPct val="0"/>
              </a:spcBef>
              <a:buClrTx/>
              <a:buFontTx/>
              <a:buNone/>
              <a:defRPr sz="12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fld id="{D41077D1-F372-4CD4-9583-4D5996FB8EF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8134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t" anchorCtr="0" compatLnSpc="1">
            <a:prstTxWarp prst="textNoShape">
              <a:avLst/>
            </a:prstTxWarp>
          </a:bodyPr>
          <a:lstStyle>
            <a:lvl1pPr algn="l" defTabSz="930275" rtl="0" eaLnBrk="0" hangingPunct="0">
              <a:spcBef>
                <a:spcPct val="0"/>
              </a:spcBef>
              <a:buClrTx/>
              <a:buFontTx/>
              <a:buNone/>
              <a:defRPr sz="12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t" anchorCtr="0" compatLnSpc="1">
            <a:prstTxWarp prst="textNoShape">
              <a:avLst/>
            </a:prstTxWarp>
          </a:bodyPr>
          <a:lstStyle>
            <a:lvl1pPr algn="r" defTabSz="930275" rtl="0" eaLnBrk="0" hangingPunct="0">
              <a:spcBef>
                <a:spcPct val="0"/>
              </a:spcBef>
              <a:buClrTx/>
              <a:buFontTx/>
              <a:buNone/>
              <a:defRPr sz="12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6338" y="696913"/>
            <a:ext cx="4640262" cy="3479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08488"/>
            <a:ext cx="5127625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b" anchorCtr="0" compatLnSpc="1">
            <a:prstTxWarp prst="textNoShape">
              <a:avLst/>
            </a:prstTxWarp>
          </a:bodyPr>
          <a:lstStyle>
            <a:lvl1pPr algn="l" defTabSz="930275" rtl="0" eaLnBrk="0" hangingPunct="0">
              <a:spcBef>
                <a:spcPct val="0"/>
              </a:spcBef>
              <a:buClrTx/>
              <a:buFontTx/>
              <a:buNone/>
              <a:defRPr sz="12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818563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b" anchorCtr="0" compatLnSpc="1">
            <a:prstTxWarp prst="textNoShape">
              <a:avLst/>
            </a:prstTxWarp>
          </a:bodyPr>
          <a:lstStyle>
            <a:lvl1pPr algn="r" defTabSz="930275" rtl="0" eaLnBrk="0" hangingPunct="0">
              <a:spcBef>
                <a:spcPct val="0"/>
              </a:spcBef>
              <a:buClrTx/>
              <a:buFontTx/>
              <a:buNone/>
              <a:defRPr sz="12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fld id="{AA8CF4E4-080F-4C04-A792-7F3345AFF16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4504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FA6F7C-CB2A-4BF2-8A6B-E6753E9969C0}" type="slidenum">
              <a:rPr lang="ar-SA" smtClean="0"/>
              <a:pPr/>
              <a:t>1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smtClean="0"/>
          </a:p>
        </p:txBody>
      </p:sp>
    </p:spTree>
    <p:extLst>
      <p:ext uri="{BB962C8B-B14F-4D97-AF65-F5344CB8AC3E}">
        <p14:creationId xmlns:p14="http://schemas.microsoft.com/office/powerpoint/2010/main" val="501604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F79E64-37D9-4301-8CA7-920C497082F0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1675"/>
            <a:ext cx="4622800" cy="3467100"/>
          </a:xfrm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a-IR" smtClean="0"/>
          </a:p>
        </p:txBody>
      </p:sp>
    </p:spTree>
    <p:extLst>
      <p:ext uri="{BB962C8B-B14F-4D97-AF65-F5344CB8AC3E}">
        <p14:creationId xmlns:p14="http://schemas.microsoft.com/office/powerpoint/2010/main" val="33826730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a-IR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8AF3A9-5547-4DCD-B77F-66B9A1B07EF8}" type="slidenum">
              <a:rPr lang="ar-SA" smtClean="0"/>
              <a:pPr/>
              <a:t>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409094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50000"/>
              </a:spcBef>
            </a:pPr>
            <a:r>
              <a:rPr lang="fa-IR" smtClean="0"/>
              <a:t>راحت ترين روش پياده سازي اين </a:t>
            </a:r>
            <a:r>
              <a:rPr lang="en-US" smtClean="0"/>
              <a:t>ADT</a:t>
            </a:r>
            <a:r>
              <a:rPr lang="fa-IR" smtClean="0"/>
              <a:t> ، استفاده از يک آرايه يک بعدي به نام </a:t>
            </a:r>
            <a:r>
              <a:rPr lang="en-US" i="1" smtClean="0">
                <a:latin typeface="Perpetua" pitchFamily="18" charset="0"/>
              </a:rPr>
              <a:t>stack[MAX_STACK_SIZE]</a:t>
            </a:r>
            <a:r>
              <a:rPr lang="fa-IR" i="1" smtClean="0">
                <a:latin typeface="Perpetua" pitchFamily="18" charset="0"/>
              </a:rPr>
              <a:t> </a:t>
            </a:r>
            <a:r>
              <a:rPr lang="fa-IR" smtClean="0">
                <a:latin typeface="Perpetua" pitchFamily="18" charset="0"/>
              </a:rPr>
              <a:t>است که </a:t>
            </a:r>
            <a:r>
              <a:rPr lang="en-US" i="1" smtClean="0"/>
              <a:t>[</a:t>
            </a:r>
            <a:r>
              <a:rPr lang="en-US" i="1" smtClean="0">
                <a:latin typeface="Perpetua" pitchFamily="18" charset="0"/>
              </a:rPr>
              <a:t>MAX_STACK_SIZE]</a:t>
            </a:r>
            <a:r>
              <a:rPr lang="fa-IR" i="1" smtClean="0">
                <a:latin typeface="Perpetua" pitchFamily="18" charset="0"/>
              </a:rPr>
              <a:t> </a:t>
            </a:r>
            <a:r>
              <a:rPr lang="fa-IR" smtClean="0">
                <a:latin typeface="Perpetua" pitchFamily="18" charset="0"/>
              </a:rPr>
              <a:t>حداکثر تعداد عناصر آرايه مي باشد. </a:t>
            </a:r>
          </a:p>
          <a:p>
            <a:pPr>
              <a:spcBef>
                <a:spcPct val="50000"/>
              </a:spcBef>
            </a:pPr>
            <a:r>
              <a:rPr lang="fa-IR" smtClean="0">
                <a:latin typeface="Perpetua" pitchFamily="18" charset="0"/>
              </a:rPr>
              <a:t>اولين يا پايين ترين عنصر پشته در</a:t>
            </a:r>
            <a:r>
              <a:rPr lang="en-US" i="1" smtClean="0">
                <a:latin typeface="Perpetua" pitchFamily="18" charset="0"/>
              </a:rPr>
              <a:t>stack[0]</a:t>
            </a:r>
            <a:r>
              <a:rPr lang="fa-IR" smtClean="0">
                <a:latin typeface="Perpetua" pitchFamily="18" charset="0"/>
              </a:rPr>
              <a:t> ذخيره </a:t>
            </a:r>
            <a:r>
              <a:rPr lang="fa-IR" i="1" smtClean="0">
                <a:latin typeface="Perpetua" pitchFamily="18" charset="0"/>
              </a:rPr>
              <a:t>، </a:t>
            </a:r>
            <a:r>
              <a:rPr lang="fa-IR" smtClean="0">
                <a:latin typeface="Perpetua" pitchFamily="18" charset="0"/>
              </a:rPr>
              <a:t>دومي در </a:t>
            </a:r>
            <a:r>
              <a:rPr lang="en-US" i="1" smtClean="0">
                <a:latin typeface="Perpetua" pitchFamily="18" charset="0"/>
              </a:rPr>
              <a:t>stack[1]</a:t>
            </a:r>
            <a:r>
              <a:rPr lang="fa-IR" smtClean="0"/>
              <a:t> و </a:t>
            </a:r>
            <a:r>
              <a:rPr lang="en-US" smtClean="0"/>
              <a:t>i</a:t>
            </a:r>
            <a:r>
              <a:rPr lang="fa-IR" smtClean="0"/>
              <a:t> امين عنصر در </a:t>
            </a:r>
            <a:r>
              <a:rPr lang="en-US" i="1" smtClean="0">
                <a:latin typeface="Perpetua" pitchFamily="18" charset="0"/>
              </a:rPr>
              <a:t>stack[i-1]</a:t>
            </a:r>
            <a:r>
              <a:rPr lang="fa-IR" smtClean="0"/>
              <a:t> ذخيره مي گردد.همراه با آرايه ، يک متغير به نام </a:t>
            </a:r>
            <a:r>
              <a:rPr lang="en-US" smtClean="0"/>
              <a:t>top</a:t>
            </a:r>
            <a:r>
              <a:rPr lang="fa-IR" smtClean="0"/>
              <a:t> وجود دارد که به عنصر بالايي پشته اشاره مي کند. در ابتدا به </a:t>
            </a:r>
            <a:r>
              <a:rPr lang="en-US" smtClean="0"/>
              <a:t>top</a:t>
            </a:r>
            <a:r>
              <a:rPr lang="fa-IR" smtClean="0"/>
              <a:t> مقدار 1- داده مي شود که نشان دهنده يک پشته خالي است. </a:t>
            </a:r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E97E88-FCB8-4096-B2DB-0994B26FF5B3}" type="slidenum">
              <a:rPr lang="ar-SA" smtClean="0"/>
              <a:pPr/>
              <a:t>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369716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8DFD2B-2A01-4585-A21D-EA9FDCB3D10A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1675"/>
            <a:ext cx="4622800" cy="3467100"/>
          </a:xfrm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a-IR" smtClean="0"/>
          </a:p>
        </p:txBody>
      </p:sp>
    </p:spTree>
    <p:extLst>
      <p:ext uri="{BB962C8B-B14F-4D97-AF65-F5344CB8AC3E}">
        <p14:creationId xmlns:p14="http://schemas.microsoft.com/office/powerpoint/2010/main" val="4150375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2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1028"/>
            <p:cNvSpPr>
              <a:spLocks noChangeArrowheads="1"/>
            </p:cNvSpPr>
            <p:nvPr/>
          </p:nvSpPr>
          <p:spPr bwMode="ltGray">
            <a:xfrm>
              <a:off x="2112" y="0"/>
              <a:ext cx="3648" cy="9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>
                <a:spcBef>
                  <a:spcPct val="50000"/>
                </a:spcBef>
                <a:buClr>
                  <a:srgbClr val="A50021"/>
                </a:buClr>
                <a:buFont typeface="Wingdings" pitchFamily="2" charset="2"/>
                <a:buChar char="ü"/>
                <a:defRPr/>
              </a:pPr>
              <a:endParaRPr lang="fa-I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6" name="Group 1029"/>
            <p:cNvGrpSpPr>
              <a:grpSpLocks/>
            </p:cNvGrpSpPr>
            <p:nvPr userDrawn="1"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8" name="Line 1030"/>
              <p:cNvSpPr>
                <a:spLocks noChangeShapeType="1"/>
              </p:cNvSpPr>
              <p:nvPr/>
            </p:nvSpPr>
            <p:spPr bwMode="white">
              <a:xfrm>
                <a:off x="0" y="192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" name="Line 1031"/>
              <p:cNvSpPr>
                <a:spLocks noChangeShapeType="1"/>
              </p:cNvSpPr>
              <p:nvPr/>
            </p:nvSpPr>
            <p:spPr bwMode="white">
              <a:xfrm>
                <a:off x="0" y="384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" name="Line 1032"/>
              <p:cNvSpPr>
                <a:spLocks noChangeShapeType="1"/>
              </p:cNvSpPr>
              <p:nvPr/>
            </p:nvSpPr>
            <p:spPr bwMode="white">
              <a:xfrm>
                <a:off x="0" y="576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1" name="Line 1033"/>
              <p:cNvSpPr>
                <a:spLocks noChangeShapeType="1"/>
              </p:cNvSpPr>
              <p:nvPr/>
            </p:nvSpPr>
            <p:spPr bwMode="white">
              <a:xfrm>
                <a:off x="0" y="768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" name="Line 1034"/>
              <p:cNvSpPr>
                <a:spLocks noChangeShapeType="1"/>
              </p:cNvSpPr>
              <p:nvPr/>
            </p:nvSpPr>
            <p:spPr bwMode="white">
              <a:xfrm>
                <a:off x="0" y="960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" name="Line 1035"/>
              <p:cNvSpPr>
                <a:spLocks noChangeShapeType="1"/>
              </p:cNvSpPr>
              <p:nvPr/>
            </p:nvSpPr>
            <p:spPr bwMode="white">
              <a:xfrm>
                <a:off x="0" y="1152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4" name="Line 1036"/>
              <p:cNvSpPr>
                <a:spLocks noChangeShapeType="1"/>
              </p:cNvSpPr>
              <p:nvPr/>
            </p:nvSpPr>
            <p:spPr bwMode="white">
              <a:xfrm>
                <a:off x="0" y="1344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" name="Line 1037"/>
              <p:cNvSpPr>
                <a:spLocks noChangeShapeType="1"/>
              </p:cNvSpPr>
              <p:nvPr/>
            </p:nvSpPr>
            <p:spPr bwMode="white">
              <a:xfrm>
                <a:off x="0" y="1536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6" name="Line 1038"/>
              <p:cNvSpPr>
                <a:spLocks noChangeShapeType="1"/>
              </p:cNvSpPr>
              <p:nvPr/>
            </p:nvSpPr>
            <p:spPr bwMode="white">
              <a:xfrm>
                <a:off x="0" y="1728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7" name="Line 1039"/>
              <p:cNvSpPr>
                <a:spLocks noChangeShapeType="1"/>
              </p:cNvSpPr>
              <p:nvPr/>
            </p:nvSpPr>
            <p:spPr bwMode="white">
              <a:xfrm>
                <a:off x="0" y="1920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8" name="Line 1040"/>
              <p:cNvSpPr>
                <a:spLocks noChangeShapeType="1"/>
              </p:cNvSpPr>
              <p:nvPr/>
            </p:nvSpPr>
            <p:spPr bwMode="white">
              <a:xfrm>
                <a:off x="0" y="2112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9" name="Line 1041"/>
              <p:cNvSpPr>
                <a:spLocks noChangeShapeType="1"/>
              </p:cNvSpPr>
              <p:nvPr/>
            </p:nvSpPr>
            <p:spPr bwMode="white">
              <a:xfrm>
                <a:off x="0" y="2304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" name="Line 1042"/>
              <p:cNvSpPr>
                <a:spLocks noChangeShapeType="1"/>
              </p:cNvSpPr>
              <p:nvPr/>
            </p:nvSpPr>
            <p:spPr bwMode="white">
              <a:xfrm>
                <a:off x="0" y="2496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1" name="Line 1043"/>
              <p:cNvSpPr>
                <a:spLocks noChangeShapeType="1"/>
              </p:cNvSpPr>
              <p:nvPr/>
            </p:nvSpPr>
            <p:spPr bwMode="white">
              <a:xfrm>
                <a:off x="0" y="2688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2" name="Line 1044"/>
              <p:cNvSpPr>
                <a:spLocks noChangeShapeType="1"/>
              </p:cNvSpPr>
              <p:nvPr/>
            </p:nvSpPr>
            <p:spPr bwMode="white">
              <a:xfrm>
                <a:off x="0" y="2880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3" name="Line 1045"/>
              <p:cNvSpPr>
                <a:spLocks noChangeShapeType="1"/>
              </p:cNvSpPr>
              <p:nvPr/>
            </p:nvSpPr>
            <p:spPr bwMode="white">
              <a:xfrm>
                <a:off x="0" y="3072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4" name="Line 1046"/>
              <p:cNvSpPr>
                <a:spLocks noChangeShapeType="1"/>
              </p:cNvSpPr>
              <p:nvPr/>
            </p:nvSpPr>
            <p:spPr bwMode="white">
              <a:xfrm>
                <a:off x="0" y="3264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" name="Line 1047"/>
              <p:cNvSpPr>
                <a:spLocks noChangeShapeType="1"/>
              </p:cNvSpPr>
              <p:nvPr/>
            </p:nvSpPr>
            <p:spPr bwMode="white">
              <a:xfrm>
                <a:off x="0" y="3456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6" name="Line 1048"/>
              <p:cNvSpPr>
                <a:spLocks noChangeShapeType="1"/>
              </p:cNvSpPr>
              <p:nvPr/>
            </p:nvSpPr>
            <p:spPr bwMode="white">
              <a:xfrm>
                <a:off x="0" y="3648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" name="Line 1049"/>
              <p:cNvSpPr>
                <a:spLocks noChangeShapeType="1"/>
              </p:cNvSpPr>
              <p:nvPr/>
            </p:nvSpPr>
            <p:spPr bwMode="white">
              <a:xfrm>
                <a:off x="0" y="3840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8" name="Line 1050"/>
              <p:cNvSpPr>
                <a:spLocks noChangeShapeType="1"/>
              </p:cNvSpPr>
              <p:nvPr/>
            </p:nvSpPr>
            <p:spPr bwMode="white">
              <a:xfrm>
                <a:off x="0" y="4032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9" name="Line 1051"/>
              <p:cNvSpPr>
                <a:spLocks noChangeShapeType="1"/>
              </p:cNvSpPr>
              <p:nvPr/>
            </p:nvSpPr>
            <p:spPr bwMode="white">
              <a:xfrm>
                <a:off x="0" y="4224"/>
                <a:ext cx="5760" cy="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0" name="Line 1052"/>
              <p:cNvSpPr>
                <a:spLocks noChangeShapeType="1"/>
              </p:cNvSpPr>
              <p:nvPr/>
            </p:nvSpPr>
            <p:spPr bwMode="white">
              <a:xfrm>
                <a:off x="192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1" name="Line 1053"/>
              <p:cNvSpPr>
                <a:spLocks noChangeShapeType="1"/>
              </p:cNvSpPr>
              <p:nvPr/>
            </p:nvSpPr>
            <p:spPr bwMode="white">
              <a:xfrm>
                <a:off x="384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2" name="Line 1054"/>
              <p:cNvSpPr>
                <a:spLocks noChangeShapeType="1"/>
              </p:cNvSpPr>
              <p:nvPr/>
            </p:nvSpPr>
            <p:spPr bwMode="white">
              <a:xfrm>
                <a:off x="576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3" name="Line 1055"/>
              <p:cNvSpPr>
                <a:spLocks noChangeShapeType="1"/>
              </p:cNvSpPr>
              <p:nvPr/>
            </p:nvSpPr>
            <p:spPr bwMode="white">
              <a:xfrm>
                <a:off x="768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4" name="Line 1056"/>
              <p:cNvSpPr>
                <a:spLocks noChangeShapeType="1"/>
              </p:cNvSpPr>
              <p:nvPr/>
            </p:nvSpPr>
            <p:spPr bwMode="white">
              <a:xfrm>
                <a:off x="960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5" name="Line 1057"/>
              <p:cNvSpPr>
                <a:spLocks noChangeShapeType="1"/>
              </p:cNvSpPr>
              <p:nvPr/>
            </p:nvSpPr>
            <p:spPr bwMode="white">
              <a:xfrm>
                <a:off x="1152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6" name="Line 1058"/>
              <p:cNvSpPr>
                <a:spLocks noChangeShapeType="1"/>
              </p:cNvSpPr>
              <p:nvPr/>
            </p:nvSpPr>
            <p:spPr bwMode="white">
              <a:xfrm>
                <a:off x="1344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7" name="Line 1059"/>
              <p:cNvSpPr>
                <a:spLocks noChangeShapeType="1"/>
              </p:cNvSpPr>
              <p:nvPr/>
            </p:nvSpPr>
            <p:spPr bwMode="white">
              <a:xfrm>
                <a:off x="1536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8" name="Line 1060"/>
              <p:cNvSpPr>
                <a:spLocks noChangeShapeType="1"/>
              </p:cNvSpPr>
              <p:nvPr/>
            </p:nvSpPr>
            <p:spPr bwMode="white">
              <a:xfrm>
                <a:off x="1728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9" name="Line 1061"/>
              <p:cNvSpPr>
                <a:spLocks noChangeShapeType="1"/>
              </p:cNvSpPr>
              <p:nvPr/>
            </p:nvSpPr>
            <p:spPr bwMode="white">
              <a:xfrm>
                <a:off x="1920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0" name="Line 1062"/>
              <p:cNvSpPr>
                <a:spLocks noChangeShapeType="1"/>
              </p:cNvSpPr>
              <p:nvPr/>
            </p:nvSpPr>
            <p:spPr bwMode="white">
              <a:xfrm>
                <a:off x="2112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" name="Line 1063"/>
              <p:cNvSpPr>
                <a:spLocks noChangeShapeType="1"/>
              </p:cNvSpPr>
              <p:nvPr/>
            </p:nvSpPr>
            <p:spPr bwMode="white">
              <a:xfrm>
                <a:off x="2304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2" name="Line 1064"/>
              <p:cNvSpPr>
                <a:spLocks noChangeShapeType="1"/>
              </p:cNvSpPr>
              <p:nvPr/>
            </p:nvSpPr>
            <p:spPr bwMode="white">
              <a:xfrm>
                <a:off x="2496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3" name="Line 1065"/>
              <p:cNvSpPr>
                <a:spLocks noChangeShapeType="1"/>
              </p:cNvSpPr>
              <p:nvPr/>
            </p:nvSpPr>
            <p:spPr bwMode="white">
              <a:xfrm>
                <a:off x="2688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4" name="Line 1066"/>
              <p:cNvSpPr>
                <a:spLocks noChangeShapeType="1"/>
              </p:cNvSpPr>
              <p:nvPr/>
            </p:nvSpPr>
            <p:spPr bwMode="white">
              <a:xfrm>
                <a:off x="2880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5" name="Line 1067"/>
              <p:cNvSpPr>
                <a:spLocks noChangeShapeType="1"/>
              </p:cNvSpPr>
              <p:nvPr/>
            </p:nvSpPr>
            <p:spPr bwMode="white">
              <a:xfrm>
                <a:off x="3072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6" name="Line 1068"/>
              <p:cNvSpPr>
                <a:spLocks noChangeShapeType="1"/>
              </p:cNvSpPr>
              <p:nvPr/>
            </p:nvSpPr>
            <p:spPr bwMode="white">
              <a:xfrm>
                <a:off x="3264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7" name="Line 1069"/>
              <p:cNvSpPr>
                <a:spLocks noChangeShapeType="1"/>
              </p:cNvSpPr>
              <p:nvPr/>
            </p:nvSpPr>
            <p:spPr bwMode="white">
              <a:xfrm>
                <a:off x="3456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8" name="Line 1070"/>
              <p:cNvSpPr>
                <a:spLocks noChangeShapeType="1"/>
              </p:cNvSpPr>
              <p:nvPr/>
            </p:nvSpPr>
            <p:spPr bwMode="white">
              <a:xfrm>
                <a:off x="3648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9" name="Line 1071"/>
              <p:cNvSpPr>
                <a:spLocks noChangeShapeType="1"/>
              </p:cNvSpPr>
              <p:nvPr/>
            </p:nvSpPr>
            <p:spPr bwMode="white">
              <a:xfrm>
                <a:off x="3840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0" name="Line 1072"/>
              <p:cNvSpPr>
                <a:spLocks noChangeShapeType="1"/>
              </p:cNvSpPr>
              <p:nvPr/>
            </p:nvSpPr>
            <p:spPr bwMode="white">
              <a:xfrm>
                <a:off x="4032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1" name="Line 1073"/>
              <p:cNvSpPr>
                <a:spLocks noChangeShapeType="1"/>
              </p:cNvSpPr>
              <p:nvPr/>
            </p:nvSpPr>
            <p:spPr bwMode="white">
              <a:xfrm>
                <a:off x="4224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2" name="Line 1074"/>
              <p:cNvSpPr>
                <a:spLocks noChangeShapeType="1"/>
              </p:cNvSpPr>
              <p:nvPr/>
            </p:nvSpPr>
            <p:spPr bwMode="white">
              <a:xfrm>
                <a:off x="4416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3" name="Line 1075"/>
              <p:cNvSpPr>
                <a:spLocks noChangeShapeType="1"/>
              </p:cNvSpPr>
              <p:nvPr/>
            </p:nvSpPr>
            <p:spPr bwMode="white">
              <a:xfrm>
                <a:off x="4608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4" name="Line 1076"/>
              <p:cNvSpPr>
                <a:spLocks noChangeShapeType="1"/>
              </p:cNvSpPr>
              <p:nvPr/>
            </p:nvSpPr>
            <p:spPr bwMode="white">
              <a:xfrm>
                <a:off x="4800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5" name="Line 1077"/>
              <p:cNvSpPr>
                <a:spLocks noChangeShapeType="1"/>
              </p:cNvSpPr>
              <p:nvPr/>
            </p:nvSpPr>
            <p:spPr bwMode="white">
              <a:xfrm>
                <a:off x="4992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6" name="Line 1078"/>
              <p:cNvSpPr>
                <a:spLocks noChangeShapeType="1"/>
              </p:cNvSpPr>
              <p:nvPr/>
            </p:nvSpPr>
            <p:spPr bwMode="white">
              <a:xfrm>
                <a:off x="5184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7" name="Line 1079"/>
              <p:cNvSpPr>
                <a:spLocks noChangeShapeType="1"/>
              </p:cNvSpPr>
              <p:nvPr/>
            </p:nvSpPr>
            <p:spPr bwMode="white">
              <a:xfrm>
                <a:off x="5376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8" name="Line 1080"/>
              <p:cNvSpPr>
                <a:spLocks noChangeShapeType="1"/>
              </p:cNvSpPr>
              <p:nvPr/>
            </p:nvSpPr>
            <p:spPr bwMode="white">
              <a:xfrm>
                <a:off x="5568" y="0"/>
                <a:ext cx="0" cy="4320"/>
              </a:xfrm>
              <a:prstGeom prst="line">
                <a:avLst/>
              </a:prstGeom>
              <a:noFill/>
              <a:ln w="9525">
                <a:pattFill prst="pct30">
                  <a:fgClr>
                    <a:schemeClr val="folHlink"/>
                  </a:fgClr>
                  <a:bgClr>
                    <a:schemeClr val="bg1"/>
                  </a:bgClr>
                </a:patt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7" name="Line 1081"/>
            <p:cNvSpPr>
              <a:spLocks noChangeShapeType="1"/>
            </p:cNvSpPr>
            <p:nvPr/>
          </p:nvSpPr>
          <p:spPr bwMode="ltGray">
            <a:xfrm>
              <a:off x="5568" y="0"/>
              <a:ext cx="0" cy="148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rtl="0">
                <a:spcBef>
                  <a:spcPct val="50000"/>
                </a:spcBef>
                <a:buClr>
                  <a:srgbClr val="A50021"/>
                </a:buClr>
                <a:buFont typeface="Wingdings" pitchFamily="2" charset="2"/>
                <a:buChar char="ü"/>
                <a:defRPr/>
              </a:pPr>
              <a:endParaRPr lang="fa-I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9" name="Line 1083"/>
          <p:cNvSpPr>
            <a:spLocks noChangeShapeType="1"/>
          </p:cNvSpPr>
          <p:nvPr/>
        </p:nvSpPr>
        <p:spPr bwMode="ltGray">
          <a:xfrm>
            <a:off x="798513" y="877888"/>
            <a:ext cx="0" cy="285115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rtl="0">
              <a:spcBef>
                <a:spcPct val="50000"/>
              </a:spcBef>
              <a:buClr>
                <a:srgbClr val="A50021"/>
              </a:buClr>
              <a:buFont typeface="Wingdings" pitchFamily="2" charset="2"/>
              <a:buChar char="ü"/>
              <a:defRPr/>
            </a:pPr>
            <a:endParaRPr lang="fa-I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" name="Line 1084"/>
          <p:cNvSpPr>
            <a:spLocks noChangeShapeType="1"/>
          </p:cNvSpPr>
          <p:nvPr/>
        </p:nvSpPr>
        <p:spPr bwMode="ltGray">
          <a:xfrm flipH="1" flipV="1">
            <a:off x="0" y="3549650"/>
            <a:ext cx="5097463" cy="1588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rtl="0">
              <a:spcBef>
                <a:spcPct val="50000"/>
              </a:spcBef>
              <a:buClr>
                <a:srgbClr val="A50021"/>
              </a:buClr>
              <a:buFont typeface="Wingdings" pitchFamily="2" charset="2"/>
              <a:buChar char="ü"/>
              <a:defRPr/>
            </a:pPr>
            <a:endParaRPr lang="fa-I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" name="Line 1085"/>
          <p:cNvSpPr>
            <a:spLocks noChangeShapeType="1"/>
          </p:cNvSpPr>
          <p:nvPr/>
        </p:nvSpPr>
        <p:spPr bwMode="ltGray">
          <a:xfrm flipH="1" flipV="1">
            <a:off x="604838" y="1479550"/>
            <a:ext cx="6049962" cy="1588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rtl="0">
              <a:spcBef>
                <a:spcPct val="50000"/>
              </a:spcBef>
              <a:buClr>
                <a:srgbClr val="A50021"/>
              </a:buClr>
              <a:buFont typeface="Wingdings" pitchFamily="2" charset="2"/>
              <a:buChar char="ü"/>
              <a:defRPr/>
            </a:pPr>
            <a:endParaRPr lang="fa-I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" name="Arc 1086"/>
          <p:cNvSpPr>
            <a:spLocks/>
          </p:cNvSpPr>
          <p:nvPr/>
        </p:nvSpPr>
        <p:spPr bwMode="ltGray">
          <a:xfrm rot="16200000" flipH="1">
            <a:off x="670719" y="1356519"/>
            <a:ext cx="247650" cy="249238"/>
          </a:xfrm>
          <a:custGeom>
            <a:avLst/>
            <a:gdLst>
              <a:gd name="G0" fmla="+- 21595 0 0"/>
              <a:gd name="G1" fmla="+- 21600 0 0"/>
              <a:gd name="G2" fmla="+- 21600 0 0"/>
              <a:gd name="T0" fmla="*/ 21114 w 43195"/>
              <a:gd name="T1" fmla="*/ 5 h 43200"/>
              <a:gd name="T2" fmla="*/ 0 w 43195"/>
              <a:gd name="T3" fmla="*/ 22056 h 43200"/>
              <a:gd name="T4" fmla="*/ 21595 w 43195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195" h="43200" fill="none" extrusionOk="0">
                <a:moveTo>
                  <a:pt x="21114" y="5"/>
                </a:moveTo>
                <a:cubicBezTo>
                  <a:pt x="21274" y="1"/>
                  <a:pt x="21434" y="-1"/>
                  <a:pt x="21595" y="0"/>
                </a:cubicBezTo>
                <a:cubicBezTo>
                  <a:pt x="33524" y="0"/>
                  <a:pt x="43195" y="9670"/>
                  <a:pt x="43195" y="21600"/>
                </a:cubicBezTo>
                <a:cubicBezTo>
                  <a:pt x="43195" y="33529"/>
                  <a:pt x="33524" y="43200"/>
                  <a:pt x="21595" y="43200"/>
                </a:cubicBezTo>
                <a:cubicBezTo>
                  <a:pt x="9843" y="43200"/>
                  <a:pt x="247" y="33805"/>
                  <a:pt x="-1" y="22056"/>
                </a:cubicBezTo>
              </a:path>
              <a:path w="43195" h="43200" stroke="0" extrusionOk="0">
                <a:moveTo>
                  <a:pt x="21114" y="5"/>
                </a:moveTo>
                <a:cubicBezTo>
                  <a:pt x="21274" y="1"/>
                  <a:pt x="21434" y="-1"/>
                  <a:pt x="21595" y="0"/>
                </a:cubicBezTo>
                <a:cubicBezTo>
                  <a:pt x="33524" y="0"/>
                  <a:pt x="43195" y="9670"/>
                  <a:pt x="43195" y="21600"/>
                </a:cubicBezTo>
                <a:cubicBezTo>
                  <a:pt x="43195" y="33529"/>
                  <a:pt x="33524" y="43200"/>
                  <a:pt x="21595" y="43200"/>
                </a:cubicBezTo>
                <a:cubicBezTo>
                  <a:pt x="9843" y="43200"/>
                  <a:pt x="247" y="33805"/>
                  <a:pt x="-1" y="22056"/>
                </a:cubicBezTo>
                <a:lnTo>
                  <a:pt x="21595" y="21600"/>
                </a:lnTo>
                <a:close/>
              </a:path>
            </a:pathLst>
          </a:cu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rtl="0">
              <a:spcBef>
                <a:spcPct val="50000"/>
              </a:spcBef>
              <a:buClr>
                <a:srgbClr val="A50021"/>
              </a:buClr>
              <a:buFont typeface="Wingdings" pitchFamily="2" charset="2"/>
              <a:buChar char="ü"/>
              <a:defRPr/>
            </a:pPr>
            <a:endParaRPr lang="fa-I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3" name="Group 1087"/>
          <p:cNvGrpSpPr>
            <a:grpSpLocks/>
          </p:cNvGrpSpPr>
          <p:nvPr/>
        </p:nvGrpSpPr>
        <p:grpSpPr bwMode="auto">
          <a:xfrm>
            <a:off x="2349500" y="3098800"/>
            <a:ext cx="6045200" cy="2876550"/>
            <a:chOff x="1480" y="1952"/>
            <a:chExt cx="3808" cy="1812"/>
          </a:xfrm>
        </p:grpSpPr>
        <p:sp>
          <p:nvSpPr>
            <p:cNvPr id="64" name="Line 1088"/>
            <p:cNvSpPr>
              <a:spLocks noChangeShapeType="1"/>
            </p:cNvSpPr>
            <p:nvPr/>
          </p:nvSpPr>
          <p:spPr bwMode="ltGray">
            <a:xfrm flipV="1">
              <a:off x="1480" y="3442"/>
              <a:ext cx="3808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rtl="0">
                <a:spcBef>
                  <a:spcPct val="50000"/>
                </a:spcBef>
                <a:buClr>
                  <a:srgbClr val="A50021"/>
                </a:buClr>
                <a:buFont typeface="Wingdings" pitchFamily="2" charset="2"/>
                <a:buChar char="ü"/>
                <a:defRPr/>
              </a:pPr>
              <a:endParaRPr lang="fa-I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5" name="Line 1089"/>
            <p:cNvSpPr>
              <a:spLocks noChangeShapeType="1"/>
            </p:cNvSpPr>
            <p:nvPr/>
          </p:nvSpPr>
          <p:spPr bwMode="ltGray">
            <a:xfrm flipH="1">
              <a:off x="5172" y="1952"/>
              <a:ext cx="0" cy="1812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rtl="0">
                <a:spcBef>
                  <a:spcPct val="50000"/>
                </a:spcBef>
                <a:buClr>
                  <a:srgbClr val="A50021"/>
                </a:buClr>
                <a:buFont typeface="Wingdings" pitchFamily="2" charset="2"/>
                <a:buChar char="ü"/>
                <a:defRPr/>
              </a:pPr>
              <a:endParaRPr lang="fa-I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6" name="Arc 1090"/>
            <p:cNvSpPr>
              <a:spLocks/>
            </p:cNvSpPr>
            <p:nvPr/>
          </p:nvSpPr>
          <p:spPr bwMode="ltGray">
            <a:xfrm rot="5400000">
              <a:off x="5097" y="3347"/>
              <a:ext cx="156" cy="157"/>
            </a:xfrm>
            <a:custGeom>
              <a:avLst/>
              <a:gdLst>
                <a:gd name="G0" fmla="+- 21595 0 0"/>
                <a:gd name="G1" fmla="+- 21600 0 0"/>
                <a:gd name="G2" fmla="+- 21600 0 0"/>
                <a:gd name="T0" fmla="*/ 21114 w 43195"/>
                <a:gd name="T1" fmla="*/ 5 h 43200"/>
                <a:gd name="T2" fmla="*/ 0 w 43195"/>
                <a:gd name="T3" fmla="*/ 22056 h 43200"/>
                <a:gd name="T4" fmla="*/ 21595 w 4319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195" h="43200" fill="none" extrusionOk="0">
                  <a:moveTo>
                    <a:pt x="21114" y="5"/>
                  </a:moveTo>
                  <a:cubicBezTo>
                    <a:pt x="21274" y="1"/>
                    <a:pt x="21434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cubicBezTo>
                    <a:pt x="43195" y="33529"/>
                    <a:pt x="33524" y="43200"/>
                    <a:pt x="21595" y="43200"/>
                  </a:cubicBezTo>
                  <a:cubicBezTo>
                    <a:pt x="9843" y="43200"/>
                    <a:pt x="247" y="33805"/>
                    <a:pt x="-1" y="22056"/>
                  </a:cubicBezTo>
                </a:path>
                <a:path w="43195" h="43200" stroke="0" extrusionOk="0">
                  <a:moveTo>
                    <a:pt x="21114" y="5"/>
                  </a:moveTo>
                  <a:cubicBezTo>
                    <a:pt x="21274" y="1"/>
                    <a:pt x="21434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cubicBezTo>
                    <a:pt x="43195" y="33529"/>
                    <a:pt x="33524" y="43200"/>
                    <a:pt x="21595" y="43200"/>
                  </a:cubicBezTo>
                  <a:cubicBezTo>
                    <a:pt x="9843" y="43200"/>
                    <a:pt x="247" y="33805"/>
                    <a:pt x="-1" y="22056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rtl="0">
                <a:spcBef>
                  <a:spcPct val="50000"/>
                </a:spcBef>
                <a:buClr>
                  <a:srgbClr val="A50021"/>
                </a:buClr>
                <a:buFont typeface="Wingdings" pitchFamily="2" charset="2"/>
                <a:buChar char="ü"/>
                <a:defRPr/>
              </a:pPr>
              <a:endParaRPr lang="fa-I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3075" name="Rectangle 1091"/>
          <p:cNvSpPr>
            <a:spLocks noGrp="1" noChangeArrowheads="1"/>
          </p:cNvSpPr>
          <p:nvPr>
            <p:ph type="ctrTitle"/>
          </p:nvPr>
        </p:nvSpPr>
        <p:spPr>
          <a:xfrm>
            <a:off x="990600" y="1752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3076" name="Rectangle 1092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776663"/>
            <a:ext cx="6400800" cy="128587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7" name="Rectangle 109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" name="Rectangle 109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dirty="0" smtClean="0"/>
              <a:t>دانشگاه کاشان- دانشکده مهندسی برق و کامپیوتر</a:t>
            </a:r>
            <a:endParaRPr lang="en-US" dirty="0"/>
          </a:p>
        </p:txBody>
      </p:sp>
      <p:sp>
        <p:nvSpPr>
          <p:cNvPr id="69" name="Rectangle 109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C9CDB3F2-49BE-429B-8C9A-792A3C0E5A7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108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9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dirty="0" smtClean="0"/>
              <a:t>دانشگاه کاشان- دانشکده مهندسی برق و کامپیوتر</a:t>
            </a:r>
            <a:endParaRPr lang="en-US" dirty="0"/>
          </a:p>
        </p:txBody>
      </p:sp>
      <p:sp>
        <p:nvSpPr>
          <p:cNvPr id="6" name="Rectangle 109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099F5A-0D0C-4A5D-BC39-0AEC9E8680F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95275"/>
            <a:ext cx="1943100" cy="5724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95275"/>
            <a:ext cx="5676900" cy="5724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108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9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dirty="0" smtClean="0"/>
              <a:t>دانشگاه کاشان- دانشکده مهندسی برق و کامپیوتر</a:t>
            </a:r>
            <a:endParaRPr lang="en-US" dirty="0"/>
          </a:p>
        </p:txBody>
      </p:sp>
      <p:sp>
        <p:nvSpPr>
          <p:cNvPr id="6" name="Rectangle 109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726A70-A2AE-4EB1-8B28-0D7B073F47C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5275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/>
          <a:p>
            <a:pPr lvl="0"/>
            <a:endParaRPr lang="fa-IR" noProof="0" smtClean="0"/>
          </a:p>
        </p:txBody>
      </p:sp>
      <p:sp>
        <p:nvSpPr>
          <p:cNvPr id="5" name="Rectangle 108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9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dirty="0" smtClean="0"/>
              <a:t>دانشگاه کاشان- دانشکده مهندسی برق و کامپیوتر</a:t>
            </a:r>
            <a:endParaRPr lang="en-US" dirty="0"/>
          </a:p>
        </p:txBody>
      </p:sp>
      <p:sp>
        <p:nvSpPr>
          <p:cNvPr id="7" name="Rectangle 109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35BD4C-89EA-4F2B-B4D8-961723ED3F2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5275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838200" y="1905000"/>
            <a:ext cx="7772400" cy="4114800"/>
          </a:xfrm>
        </p:spPr>
        <p:txBody>
          <a:bodyPr/>
          <a:lstStyle/>
          <a:p>
            <a:pPr lvl="0"/>
            <a:endParaRPr lang="fa-IR" noProof="0" smtClean="0"/>
          </a:p>
        </p:txBody>
      </p:sp>
      <p:sp>
        <p:nvSpPr>
          <p:cNvPr id="4" name="Rectangle 108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9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dirty="0" smtClean="0"/>
              <a:t>دانشگاه کاشان- دانشکده مهندسی برق و کامپیوتر</a:t>
            </a:r>
            <a:endParaRPr lang="en-US" dirty="0"/>
          </a:p>
        </p:txBody>
      </p:sp>
      <p:sp>
        <p:nvSpPr>
          <p:cNvPr id="6" name="Rectangle 109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D0E37D-22E7-493C-B02F-3439FBADF1D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a-IR" dirty="0"/>
          </a:p>
        </p:txBody>
      </p:sp>
      <p:sp>
        <p:nvSpPr>
          <p:cNvPr id="4" name="Rectangle 108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90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6248400"/>
            <a:ext cx="3200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dirty="0" smtClean="0"/>
              <a:t>دانشگاه کاشان- دانشکده مهندسی برق و کامپیوتر</a:t>
            </a:r>
            <a:endParaRPr lang="en-US" dirty="0"/>
          </a:p>
        </p:txBody>
      </p:sp>
      <p:sp>
        <p:nvSpPr>
          <p:cNvPr id="6" name="Rectangle 109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CB474-93DC-44CB-A0A4-B5D0A1F1962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8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9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dirty="0" smtClean="0"/>
              <a:t>دانشگاه کاشان- دانشکده مهندسی برق و کامپیوتر</a:t>
            </a:r>
            <a:endParaRPr lang="en-US" dirty="0"/>
          </a:p>
        </p:txBody>
      </p:sp>
      <p:sp>
        <p:nvSpPr>
          <p:cNvPr id="6" name="Rectangle 109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80F4CA-9EE5-4CCD-BE6B-6665938A05A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Rectangle 108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9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dirty="0" smtClean="0"/>
              <a:t>دانشگاه کاشان- دانشکده مهندسی برق و کامپیوتر</a:t>
            </a:r>
            <a:endParaRPr lang="en-US" dirty="0"/>
          </a:p>
        </p:txBody>
      </p:sp>
      <p:sp>
        <p:nvSpPr>
          <p:cNvPr id="7" name="Rectangle 109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DA258-385D-4FC6-841A-1CD06B1D31C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Rectangle 108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9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dirty="0" smtClean="0"/>
              <a:t>دانشگاه کاشان- دانشکده مهندسی برق و کامپیوتر</a:t>
            </a:r>
            <a:endParaRPr lang="en-US" dirty="0"/>
          </a:p>
        </p:txBody>
      </p:sp>
      <p:sp>
        <p:nvSpPr>
          <p:cNvPr id="9" name="Rectangle 109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3E4E0F-7060-4955-BF08-FDF82682ADA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Rectangle 108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9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dirty="0" smtClean="0"/>
              <a:t>دانشگاه کاشان- دانشکده مهندسی برق و کامپیوتر</a:t>
            </a:r>
            <a:endParaRPr lang="en-US" dirty="0"/>
          </a:p>
        </p:txBody>
      </p:sp>
      <p:sp>
        <p:nvSpPr>
          <p:cNvPr id="5" name="Rectangle 109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B0883E-5384-4CA6-8B76-B552C186B36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8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9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dirty="0" smtClean="0"/>
              <a:t>دانشگاه کاشان- دانشکده مهندسی برق و کامپیوتر</a:t>
            </a:r>
            <a:endParaRPr lang="en-US" dirty="0"/>
          </a:p>
        </p:txBody>
      </p:sp>
      <p:sp>
        <p:nvSpPr>
          <p:cNvPr id="4" name="Rectangle 109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6D1ADB-5046-4667-89AA-4E41B0BE012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8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9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dirty="0" smtClean="0"/>
              <a:t>دانشگاه کاشان- دانشکده مهندسی برق و کامپیوتر</a:t>
            </a:r>
            <a:endParaRPr lang="en-US" dirty="0"/>
          </a:p>
        </p:txBody>
      </p:sp>
      <p:sp>
        <p:nvSpPr>
          <p:cNvPr id="7" name="Rectangle 109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F08811-128A-4188-821D-26C671418D1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a-I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8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9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dirty="0" smtClean="0"/>
              <a:t>دانشگاه کاشان- دانشکده مهندسی برق و کامپیوتر</a:t>
            </a:r>
            <a:endParaRPr lang="en-US" dirty="0"/>
          </a:p>
        </p:txBody>
      </p:sp>
      <p:sp>
        <p:nvSpPr>
          <p:cNvPr id="7" name="Rectangle 109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2C3D04-7658-4CE6-8BB4-88FDCAA3F2C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41" name="Rectangle 1081" descr="60%"/>
          <p:cNvSpPr>
            <a:spLocks noChangeArrowheads="1"/>
          </p:cNvSpPr>
          <p:nvPr/>
        </p:nvSpPr>
        <p:spPr bwMode="ltGray">
          <a:xfrm>
            <a:off x="0" y="0"/>
            <a:ext cx="5791200" cy="152400"/>
          </a:xfrm>
          <a:prstGeom prst="rect">
            <a:avLst/>
          </a:prstGeom>
          <a:pattFill prst="pct60">
            <a:fgClr>
              <a:schemeClr val="folHlink"/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>
              <a:spcBef>
                <a:spcPct val="50000"/>
              </a:spcBef>
              <a:buClr>
                <a:srgbClr val="A50021"/>
              </a:buClr>
              <a:buFont typeface="Wingdings" pitchFamily="2" charset="2"/>
              <a:buChar char="ü"/>
              <a:defRPr/>
            </a:pPr>
            <a:endParaRPr lang="fa-I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051" name="Group 109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2058" name="Group 1027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2063" name="Group 1028"/>
              <p:cNvGrpSpPr>
                <a:grpSpLocks/>
              </p:cNvGrpSpPr>
              <p:nvPr/>
            </p:nvGrpSpPr>
            <p:grpSpPr bwMode="auto">
              <a:xfrm>
                <a:off x="0" y="192"/>
                <a:ext cx="5760" cy="4032"/>
                <a:chOff x="0" y="192"/>
                <a:chExt cx="5760" cy="4032"/>
              </a:xfrm>
            </p:grpSpPr>
            <p:sp>
              <p:nvSpPr>
                <p:cNvPr id="41989" name="Line 1029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1990" name="Line 1030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1991" name="Line 1031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1992" name="Line 1032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1993" name="Line 1033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1994" name="Line 1034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1995" name="Line 1035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1996" name="Line 1036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1997" name="Line 1037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1998" name="Line 1038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1999" name="Line 1039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2000" name="Line 1040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2001" name="Line 1041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2002" name="Line 1042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2003" name="Line 1043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2004" name="Line 1044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2005" name="Line 1045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2006" name="Line 1046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2007" name="Line 1047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2008" name="Line 1048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2009" name="Line 1049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2010" name="Line 1050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2064" name="Group 1051"/>
              <p:cNvGrpSpPr>
                <a:grpSpLocks/>
              </p:cNvGrpSpPr>
              <p:nvPr/>
            </p:nvGrpSpPr>
            <p:grpSpPr bwMode="auto">
              <a:xfrm>
                <a:off x="192" y="0"/>
                <a:ext cx="5376" cy="4320"/>
                <a:chOff x="192" y="0"/>
                <a:chExt cx="5376" cy="4320"/>
              </a:xfrm>
            </p:grpSpPr>
            <p:sp>
              <p:nvSpPr>
                <p:cNvPr id="42012" name="Line 1052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2013" name="Line 1053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2014" name="Line 1054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2015" name="Line 1055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2016" name="Line 1056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2017" name="Line 1057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2018" name="Line 1058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2019" name="Line 1059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2020" name="Line 1060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2021" name="Line 1061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2022" name="Line 1062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2023" name="Line 1063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2024" name="Line 1064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2025" name="Line 1065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2026" name="Line 1066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2027" name="Line 1067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2028" name="Line 1068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2029" name="Line 1069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2030" name="Line 1070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2031" name="Line 1071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2032" name="Line 1072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2033" name="Line 1073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2034" name="Line 1074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2035" name="Line 1075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2036" name="Line 1076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2037" name="Line 1077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2038" name="Line 1078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2039" name="Line 1079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2040" name="Line 1080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spcBef>
                      <a:spcPct val="50000"/>
                    </a:spcBef>
                    <a:buClr>
                      <a:srgbClr val="A50021"/>
                    </a:buClr>
                    <a:buFont typeface="Wingdings" pitchFamily="2" charset="2"/>
                    <a:buChar char="ü"/>
                    <a:defRPr/>
                  </a:pPr>
                  <a:endParaRPr lang="fa-I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  <p:grpSp>
          <p:nvGrpSpPr>
            <p:cNvPr id="2059" name="Group 1093"/>
            <p:cNvGrpSpPr>
              <a:grpSpLocks/>
            </p:cNvGrpSpPr>
            <p:nvPr userDrawn="1"/>
          </p:nvGrpSpPr>
          <p:grpSpPr bwMode="auto">
            <a:xfrm>
              <a:off x="4418" y="834"/>
              <a:ext cx="1102" cy="1364"/>
              <a:chOff x="4418" y="834"/>
              <a:chExt cx="1102" cy="1364"/>
            </a:xfrm>
          </p:grpSpPr>
          <p:sp>
            <p:nvSpPr>
              <p:cNvPr id="42044" name="Line 1084"/>
              <p:cNvSpPr>
                <a:spLocks noChangeShapeType="1"/>
              </p:cNvSpPr>
              <p:nvPr/>
            </p:nvSpPr>
            <p:spPr bwMode="ltGray">
              <a:xfrm rot="5400000" flipH="1">
                <a:off x="4772" y="1516"/>
                <a:ext cx="1364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2045" name="Line 1085"/>
              <p:cNvSpPr>
                <a:spLocks noChangeShapeType="1"/>
              </p:cNvSpPr>
              <p:nvPr/>
            </p:nvSpPr>
            <p:spPr bwMode="ltGray">
              <a:xfrm rot="5400000">
                <a:off x="4963" y="411"/>
                <a:ext cx="6" cy="109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2046" name="Arc 1086"/>
              <p:cNvSpPr>
                <a:spLocks/>
              </p:cNvSpPr>
              <p:nvPr/>
            </p:nvSpPr>
            <p:spPr bwMode="ltGray">
              <a:xfrm rot="5400000" flipH="1">
                <a:off x="5398" y="898"/>
                <a:ext cx="122" cy="122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22385 w 43200"/>
                  <a:gd name="T1" fmla="*/ 43186 h 43200"/>
                  <a:gd name="T2" fmla="*/ 43153 w 43200"/>
                  <a:gd name="T3" fmla="*/ 23020 h 43200"/>
                  <a:gd name="T4" fmla="*/ 21600 w 43200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43200" fill="none" extrusionOk="0">
                    <a:moveTo>
                      <a:pt x="22384" y="43185"/>
                    </a:moveTo>
                    <a:cubicBezTo>
                      <a:pt x="22123" y="43195"/>
                      <a:pt x="21861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2073"/>
                      <a:pt x="43184" y="22547"/>
                      <a:pt x="43153" y="23020"/>
                    </a:cubicBezTo>
                  </a:path>
                  <a:path w="43200" h="43200" stroke="0" extrusionOk="0">
                    <a:moveTo>
                      <a:pt x="22384" y="43185"/>
                    </a:moveTo>
                    <a:cubicBezTo>
                      <a:pt x="22123" y="43195"/>
                      <a:pt x="21861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2073"/>
                      <a:pt x="43184" y="22547"/>
                      <a:pt x="43153" y="23020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spcBef>
                    <a:spcPct val="50000"/>
                  </a:spcBef>
                  <a:buClr>
                    <a:srgbClr val="A50021"/>
                  </a:buClr>
                  <a:buFont typeface="Wingdings" pitchFamily="2" charset="2"/>
                  <a:buChar char="ü"/>
                  <a:defRPr/>
                </a:pPr>
                <a:endParaRPr lang="fa-I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2052" name="Rectangle 1087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2952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3" name="Rectangle 1088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05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2049" name="Rectangle 108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>
              <a:spcBef>
                <a:spcPct val="0"/>
              </a:spcBef>
              <a:buClrTx/>
              <a:buFontTx/>
              <a:buNone/>
              <a:defRPr sz="1400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050" name="Rectangle 109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>
              <a:spcBef>
                <a:spcPct val="0"/>
              </a:spcBef>
              <a:buClrTx/>
              <a:buFontTx/>
              <a:buNone/>
              <a:defRPr sz="1400">
                <a:effectLst/>
                <a:cs typeface="+mn-cs"/>
              </a:defRPr>
            </a:lvl1pPr>
          </a:lstStyle>
          <a:p>
            <a:pPr>
              <a:defRPr/>
            </a:pPr>
            <a:r>
              <a:rPr lang="fa-IR" dirty="0" smtClean="0"/>
              <a:t>دانشگاه کاشان- دانشکده مهندسی برق و کامپیوتر</a:t>
            </a:r>
            <a:endParaRPr lang="en-US" dirty="0"/>
          </a:p>
        </p:txBody>
      </p:sp>
      <p:sp>
        <p:nvSpPr>
          <p:cNvPr id="42051" name="Rectangle 109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0">
              <a:spcBef>
                <a:spcPct val="0"/>
              </a:spcBef>
              <a:buClrTx/>
              <a:buFontTx/>
              <a:buNone/>
              <a:defRPr sz="1800">
                <a:effectLst/>
                <a:cs typeface="Arial" pitchFamily="34" charset="0"/>
              </a:defRPr>
            </a:lvl1pPr>
          </a:lstStyle>
          <a:p>
            <a:pPr>
              <a:defRPr/>
            </a:pPr>
            <a:fld id="{FF4F8538-D474-4BFD-9992-053702FC14D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42052" name="Line 1092"/>
          <p:cNvSpPr>
            <a:spLocks noChangeShapeType="1"/>
          </p:cNvSpPr>
          <p:nvPr/>
        </p:nvSpPr>
        <p:spPr bwMode="ltGray">
          <a:xfrm>
            <a:off x="314325" y="0"/>
            <a:ext cx="0" cy="23622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rtl="0">
              <a:spcBef>
                <a:spcPct val="50000"/>
              </a:spcBef>
              <a:buClr>
                <a:srgbClr val="A50021"/>
              </a:buClr>
              <a:buFont typeface="Wingdings" pitchFamily="2" charset="2"/>
              <a:buChar char="ü"/>
              <a:defRPr/>
            </a:pPr>
            <a:endParaRPr lang="fa-I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5" r:id="rId1"/>
    <p:sldLayoutId id="2147484076" r:id="rId2"/>
    <p:sldLayoutId id="2147484051" r:id="rId3"/>
    <p:sldLayoutId id="2147484052" r:id="rId4"/>
    <p:sldLayoutId id="2147484053" r:id="rId5"/>
    <p:sldLayoutId id="2147484054" r:id="rId6"/>
    <p:sldLayoutId id="2147484055" r:id="rId7"/>
    <p:sldLayoutId id="2147484056" r:id="rId8"/>
    <p:sldLayoutId id="2147484057" r:id="rId9"/>
    <p:sldLayoutId id="2147484058" r:id="rId10"/>
    <p:sldLayoutId id="2147484059" r:id="rId11"/>
    <p:sldLayoutId id="2147484060" r:id="rId12"/>
    <p:sldLayoutId id="2147484061" r:id="rId13"/>
  </p:sldLayoutIdLst>
  <p:hf hdr="0" dt="0"/>
  <p:txStyles>
    <p:titleStyle>
      <a:lvl1pPr algn="r" rtl="1" eaLnBrk="0" fontAlgn="base" hangingPunct="0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+mj-lt"/>
          <a:ea typeface="+mj-ea"/>
          <a:cs typeface="+mj-cs"/>
        </a:defRPr>
      </a:lvl1pPr>
      <a:lvl2pPr algn="r" rtl="1" eaLnBrk="0" fontAlgn="base" hangingPunct="0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Tahoma" pitchFamily="34" charset="0"/>
          <a:cs typeface="Zar" pitchFamily="2" charset="-78"/>
        </a:defRPr>
      </a:lvl2pPr>
      <a:lvl3pPr algn="r" rtl="1" eaLnBrk="0" fontAlgn="base" hangingPunct="0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Tahoma" pitchFamily="34" charset="0"/>
          <a:cs typeface="Zar" pitchFamily="2" charset="-78"/>
        </a:defRPr>
      </a:lvl3pPr>
      <a:lvl4pPr algn="r" rtl="1" eaLnBrk="0" fontAlgn="base" hangingPunct="0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Tahoma" pitchFamily="34" charset="0"/>
          <a:cs typeface="Zar" pitchFamily="2" charset="-78"/>
        </a:defRPr>
      </a:lvl4pPr>
      <a:lvl5pPr algn="r" rtl="1" eaLnBrk="0" fontAlgn="base" hangingPunct="0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Tahoma" pitchFamily="34" charset="0"/>
          <a:cs typeface="Zar" pitchFamily="2" charset="-78"/>
        </a:defRPr>
      </a:lvl5pPr>
      <a:lvl6pPr marL="457200" algn="r" rtl="1" fontAlgn="base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Tahoma" pitchFamily="34" charset="0"/>
          <a:cs typeface="Zar" pitchFamily="2" charset="-78"/>
        </a:defRPr>
      </a:lvl6pPr>
      <a:lvl7pPr marL="914400" algn="r" rtl="1" fontAlgn="base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Tahoma" pitchFamily="34" charset="0"/>
          <a:cs typeface="Zar" pitchFamily="2" charset="-78"/>
        </a:defRPr>
      </a:lvl7pPr>
      <a:lvl8pPr marL="1371600" algn="r" rtl="1" fontAlgn="base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Tahoma" pitchFamily="34" charset="0"/>
          <a:cs typeface="Zar" pitchFamily="2" charset="-78"/>
        </a:defRPr>
      </a:lvl8pPr>
      <a:lvl9pPr marL="1828800" algn="r" rtl="1" fontAlgn="base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Tahoma" pitchFamily="34" charset="0"/>
          <a:cs typeface="Zar" pitchFamily="2" charset="-78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rgbClr val="0034DC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image" Target="../media/image13.gif"/><Relationship Id="rId7" Type="http://schemas.openxmlformats.org/officeDocument/2006/relationships/image" Target="../media/image17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7" Type="http://schemas.openxmlformats.org/officeDocument/2006/relationships/image" Target="../media/image17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audio" Target="../media/audio7.wav"/><Relationship Id="rId7" Type="http://schemas.openxmlformats.org/officeDocument/2006/relationships/image" Target="../media/image16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5" Type="http://schemas.openxmlformats.org/officeDocument/2006/relationships/image" Target="../media/image14.gif"/><Relationship Id="rId4" Type="http://schemas.openxmlformats.org/officeDocument/2006/relationships/image" Target="../media/image13.gif"/><Relationship Id="rId9" Type="http://schemas.openxmlformats.org/officeDocument/2006/relationships/image" Target="../media/image20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oleObject" Target="../embeddings/oleObject9.bin"/><Relationship Id="rId18" Type="http://schemas.openxmlformats.org/officeDocument/2006/relationships/oleObject" Target="../embeddings/oleObject13.bin"/><Relationship Id="rId3" Type="http://schemas.openxmlformats.org/officeDocument/2006/relationships/notesSlide" Target="../notesSlides/notesSlide2.xml"/><Relationship Id="rId21" Type="http://schemas.openxmlformats.org/officeDocument/2006/relationships/image" Target="../media/image7.wmf"/><Relationship Id="rId7" Type="http://schemas.openxmlformats.org/officeDocument/2006/relationships/oleObject" Target="../embeddings/oleObject3.bin"/><Relationship Id="rId12" Type="http://schemas.openxmlformats.org/officeDocument/2006/relationships/oleObject" Target="../embeddings/oleObject8.bin"/><Relationship Id="rId17" Type="http://schemas.openxmlformats.org/officeDocument/2006/relationships/image" Target="../media/image5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2.bin"/><Relationship Id="rId20" Type="http://schemas.openxmlformats.org/officeDocument/2006/relationships/oleObject" Target="../embeddings/oleObject14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7.bin"/><Relationship Id="rId5" Type="http://schemas.openxmlformats.org/officeDocument/2006/relationships/image" Target="../media/image4.png"/><Relationship Id="rId15" Type="http://schemas.openxmlformats.org/officeDocument/2006/relationships/oleObject" Target="../embeddings/oleObject11.bin"/><Relationship Id="rId10" Type="http://schemas.openxmlformats.org/officeDocument/2006/relationships/oleObject" Target="../embeddings/oleObject6.bin"/><Relationship Id="rId19" Type="http://schemas.openxmlformats.org/officeDocument/2006/relationships/image" Target="../media/image6.wmf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5.bin"/><Relationship Id="rId14" Type="http://schemas.openxmlformats.org/officeDocument/2006/relationships/oleObject" Target="../embeddings/oleObject10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13" Type="http://schemas.openxmlformats.org/officeDocument/2006/relationships/image" Target="../media/image18.gif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12" Type="http://schemas.openxmlformats.org/officeDocument/2006/relationships/image" Target="../media/image1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16.gif"/><Relationship Id="rId5" Type="http://schemas.openxmlformats.org/officeDocument/2006/relationships/audio" Target="../media/audio4.wav"/><Relationship Id="rId10" Type="http://schemas.openxmlformats.org/officeDocument/2006/relationships/image" Target="../media/image15.gif"/><Relationship Id="rId4" Type="http://schemas.openxmlformats.org/officeDocument/2006/relationships/audio" Target="../media/audio3.wav"/><Relationship Id="rId9" Type="http://schemas.openxmlformats.org/officeDocument/2006/relationships/image" Target="../media/image14.gif"/><Relationship Id="rId14" Type="http://schemas.openxmlformats.org/officeDocument/2006/relationships/image" Target="../media/image1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08113" y="1766888"/>
            <a:ext cx="6196012" cy="1223962"/>
          </a:xfrm>
        </p:spPr>
        <p:txBody>
          <a:bodyPr/>
          <a:lstStyle/>
          <a:p>
            <a:pPr algn="ctr" eaLnBrk="1" hangingPunct="1"/>
            <a:r>
              <a:rPr lang="fa-IR" sz="4000" dirty="0" smtClean="0">
                <a:cs typeface="B Zar" panose="00000400000000000000" pitchFamily="2" charset="-78"/>
              </a:rPr>
              <a:t>پشته و صف</a:t>
            </a:r>
            <a:endParaRPr lang="en-US" sz="4000" dirty="0" smtClean="0">
              <a:cs typeface="B Zar" panose="00000400000000000000" pitchFamily="2" charset="-78"/>
            </a:endParaRPr>
          </a:p>
        </p:txBody>
      </p:sp>
      <p:sp>
        <p:nvSpPr>
          <p:cNvPr id="11267" name="Text Box 7"/>
          <p:cNvSpPr txBox="1">
            <a:spLocks noChangeArrowheads="1"/>
          </p:cNvSpPr>
          <p:nvPr/>
        </p:nvSpPr>
        <p:spPr bwMode="auto">
          <a:xfrm>
            <a:off x="723900" y="5594350"/>
            <a:ext cx="4948238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l" defTabSz="762000">
              <a:spcBef>
                <a:spcPct val="50000"/>
              </a:spcBef>
              <a:buClr>
                <a:srgbClr val="A50021"/>
              </a:buClr>
              <a:buFont typeface="Wingdings" pitchFamily="2" charset="2"/>
              <a:buNone/>
            </a:pPr>
            <a:r>
              <a:rPr lang="fa-IR" sz="1800" dirty="0" smtClean="0">
                <a:cs typeface="B Nazanin" panose="00000400000000000000" pitchFamily="2" charset="-78"/>
              </a:rPr>
              <a:t>دانشگاه کاشان- دانشکده مهندسی برق و کامپیوتر</a:t>
            </a:r>
            <a:endParaRPr lang="en-GB" sz="1800" dirty="0">
              <a:cs typeface="B Nazanin" panose="00000400000000000000" pitchFamily="2" charset="-78"/>
            </a:endParaRPr>
          </a:p>
        </p:txBody>
      </p:sp>
      <p:sp>
        <p:nvSpPr>
          <p:cNvPr id="11268" name="Rectangle 13"/>
          <p:cNvSpPr>
            <a:spLocks noChangeArrowheads="1"/>
          </p:cNvSpPr>
          <p:nvPr/>
        </p:nvSpPr>
        <p:spPr bwMode="auto">
          <a:xfrm>
            <a:off x="1804988" y="3839489"/>
            <a:ext cx="5402262" cy="15604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 bIns="0" anchor="ctr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fa-IR" sz="2400" b="1" dirty="0" smtClean="0">
                <a:solidFill>
                  <a:srgbClr val="0034DC"/>
                </a:solidFill>
                <a:cs typeface="B Zar" panose="00000400000000000000" pitchFamily="2" charset="-78"/>
              </a:rPr>
              <a:t>سید مهدی وحیدی پور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endParaRPr lang="fa-IR" sz="2400" b="1" dirty="0">
              <a:solidFill>
                <a:srgbClr val="0034DC"/>
              </a:solidFill>
              <a:cs typeface="Zar" pitchFamily="2" charset="-78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fa-IR" sz="1800" b="1" dirty="0" smtClean="0">
                <a:solidFill>
                  <a:srgbClr val="0034DC"/>
                </a:solidFill>
                <a:cs typeface="B Zar" panose="00000400000000000000" pitchFamily="2" charset="-78"/>
              </a:rPr>
              <a:t>با تشکر از دکتر جواد سلیمی</a:t>
            </a:r>
            <a:endParaRPr lang="en-US" sz="1800" b="1" dirty="0">
              <a:solidFill>
                <a:srgbClr val="0034DC"/>
              </a:solidFill>
              <a:cs typeface="B Zar" panose="00000400000000000000" pitchFamily="2" charset="-78"/>
            </a:endParaRPr>
          </a:p>
          <a:p>
            <a:pPr algn="l">
              <a:spcBef>
                <a:spcPct val="20000"/>
              </a:spcBef>
              <a:buClr>
                <a:schemeClr val="hlink"/>
              </a:buClr>
            </a:pPr>
            <a:endParaRPr lang="en-US" sz="2000" dirty="0">
              <a:solidFill>
                <a:srgbClr val="0034DC"/>
              </a:solidFill>
              <a:cs typeface="Zar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385" y="138035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011926"/>
      </p:ext>
    </p:extLst>
  </p:cSld>
  <p:clrMapOvr>
    <a:masterClrMapping/>
  </p:clrMapOvr>
  <p:transition advClick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307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3"/>
          <p:cNvGrpSpPr>
            <a:grpSpLocks/>
          </p:cNvGrpSpPr>
          <p:nvPr/>
        </p:nvGrpSpPr>
        <p:grpSpPr bwMode="auto">
          <a:xfrm>
            <a:off x="228600" y="1981200"/>
            <a:ext cx="1246188" cy="868363"/>
            <a:chOff x="144" y="1248"/>
            <a:chExt cx="785" cy="547"/>
          </a:xfrm>
        </p:grpSpPr>
        <p:sp>
          <p:nvSpPr>
            <p:cNvPr id="17423" name="Text Box 4"/>
            <p:cNvSpPr txBox="1">
              <a:spLocks noChangeArrowheads="1"/>
            </p:cNvSpPr>
            <p:nvPr/>
          </p:nvSpPr>
          <p:spPr bwMode="auto">
            <a:xfrm>
              <a:off x="144" y="1344"/>
              <a:ext cx="576" cy="442"/>
            </a:xfrm>
            <a:prstGeom prst="rect">
              <a:avLst/>
            </a:prstGeom>
            <a:solidFill>
              <a:schemeClr val="accent2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l" rtl="0">
                <a:spcBef>
                  <a:spcPct val="50000"/>
                </a:spcBef>
              </a:pPr>
              <a:r>
                <a:rPr lang="en-US" sz="2000">
                  <a:solidFill>
                    <a:srgbClr val="C00000"/>
                  </a:solidFill>
                  <a:cs typeface="B Zar" panose="00000400000000000000" pitchFamily="2" charset="-78"/>
                </a:rPr>
                <a:t>Bus Stop</a:t>
              </a:r>
            </a:p>
          </p:txBody>
        </p:sp>
        <p:pic>
          <p:nvPicPr>
            <p:cNvPr id="17424" name="Picture 5" descr="palmtree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32" y="1248"/>
              <a:ext cx="497" cy="5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7411" name="Picture 6" descr="person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2133600"/>
            <a:ext cx="457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7" descr="person6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86200" y="2438400"/>
            <a:ext cx="4572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8" descr="caveman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95800" y="21336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Text Box 9"/>
          <p:cNvSpPr txBox="1">
            <a:spLocks noChangeArrowheads="1"/>
          </p:cNvSpPr>
          <p:nvPr/>
        </p:nvSpPr>
        <p:spPr bwMode="auto">
          <a:xfrm>
            <a:off x="2133600" y="2971800"/>
            <a:ext cx="13716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2000">
                <a:solidFill>
                  <a:srgbClr val="C00000"/>
                </a:solidFill>
                <a:cs typeface="B Zar" panose="00000400000000000000" pitchFamily="2" charset="-78"/>
              </a:rPr>
              <a:t>front</a:t>
            </a:r>
          </a:p>
        </p:txBody>
      </p:sp>
      <p:sp>
        <p:nvSpPr>
          <p:cNvPr id="17415" name="Text Box 10"/>
          <p:cNvSpPr txBox="1">
            <a:spLocks noChangeArrowheads="1"/>
          </p:cNvSpPr>
          <p:nvPr/>
        </p:nvSpPr>
        <p:spPr bwMode="auto">
          <a:xfrm>
            <a:off x="1371600" y="3276600"/>
            <a:ext cx="13716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2000">
                <a:solidFill>
                  <a:srgbClr val="C00000"/>
                </a:solidFill>
                <a:cs typeface="B Zar" panose="00000400000000000000" pitchFamily="2" charset="-78"/>
              </a:rPr>
              <a:t>rear</a:t>
            </a:r>
          </a:p>
        </p:txBody>
      </p:sp>
      <p:sp>
        <p:nvSpPr>
          <p:cNvPr id="17416" name="Rectangle 12"/>
          <p:cNvSpPr>
            <a:spLocks noChangeArrowheads="1"/>
          </p:cNvSpPr>
          <p:nvPr/>
        </p:nvSpPr>
        <p:spPr bwMode="auto">
          <a:xfrm>
            <a:off x="1219200" y="3352800"/>
            <a:ext cx="914400" cy="381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l" rtl="0"/>
            <a:endParaRPr lang="fa-IR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sp>
        <p:nvSpPr>
          <p:cNvPr id="17417" name="Text Box 16"/>
          <p:cNvSpPr txBox="1">
            <a:spLocks noChangeArrowheads="1"/>
          </p:cNvSpPr>
          <p:nvPr/>
        </p:nvSpPr>
        <p:spPr bwMode="auto">
          <a:xfrm>
            <a:off x="3810000" y="2971800"/>
            <a:ext cx="13716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2000">
                <a:solidFill>
                  <a:srgbClr val="C00000"/>
                </a:solidFill>
                <a:cs typeface="B Zar" panose="00000400000000000000" pitchFamily="2" charset="-78"/>
              </a:rPr>
              <a:t>rear</a:t>
            </a:r>
          </a:p>
        </p:txBody>
      </p:sp>
      <p:sp>
        <p:nvSpPr>
          <p:cNvPr id="17418" name="Rectangle 17"/>
          <p:cNvSpPr>
            <a:spLocks noChangeArrowheads="1"/>
          </p:cNvSpPr>
          <p:nvPr/>
        </p:nvSpPr>
        <p:spPr bwMode="auto">
          <a:xfrm>
            <a:off x="3581400" y="3048000"/>
            <a:ext cx="914400" cy="381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l" rtl="0"/>
            <a:endParaRPr lang="fa-IR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sp>
        <p:nvSpPr>
          <p:cNvPr id="17419" name="Text Box 18"/>
          <p:cNvSpPr txBox="1">
            <a:spLocks noChangeArrowheads="1"/>
          </p:cNvSpPr>
          <p:nvPr/>
        </p:nvSpPr>
        <p:spPr bwMode="auto">
          <a:xfrm>
            <a:off x="4648200" y="2971800"/>
            <a:ext cx="13716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2000">
                <a:solidFill>
                  <a:srgbClr val="C00000"/>
                </a:solidFill>
                <a:cs typeface="B Zar" panose="00000400000000000000" pitchFamily="2" charset="-78"/>
              </a:rPr>
              <a:t>rear</a:t>
            </a:r>
          </a:p>
        </p:txBody>
      </p:sp>
      <p:pic>
        <p:nvPicPr>
          <p:cNvPr id="17420" name="Picture 19" descr="FVBUS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14400" y="3429000"/>
            <a:ext cx="10636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1" name="Picture 20" descr="person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33600" y="1752600"/>
            <a:ext cx="7429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2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>
                <a:cs typeface="B Zar" panose="00000400000000000000" pitchFamily="2" charset="-78"/>
              </a:rPr>
              <a:t>صف اتوبوس</a:t>
            </a: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19400" y="6248400"/>
            <a:ext cx="3200400" cy="457200"/>
          </a:xfrm>
        </p:spPr>
        <p:txBody>
          <a:bodyPr/>
          <a:lstStyle/>
          <a:p>
            <a:pPr>
              <a:defRPr/>
            </a:pPr>
            <a:r>
              <a:rPr lang="fa-IR" dirty="0" smtClean="0">
                <a:cs typeface="B Zar" panose="00000400000000000000" pitchFamily="2" charset="-78"/>
              </a:rPr>
              <a:t>دانشگاه کاشان- دانشکده مهندسی برق و کامپیوتر</a:t>
            </a:r>
            <a:endParaRPr lang="en-US" dirty="0">
              <a:cs typeface="B Zar" panose="00000400000000000000" pitchFamily="2" charset="-78"/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3"/>
          <p:cNvGrpSpPr>
            <a:grpSpLocks/>
          </p:cNvGrpSpPr>
          <p:nvPr/>
        </p:nvGrpSpPr>
        <p:grpSpPr bwMode="auto">
          <a:xfrm>
            <a:off x="228600" y="1981200"/>
            <a:ext cx="1246188" cy="868363"/>
            <a:chOff x="144" y="1248"/>
            <a:chExt cx="785" cy="547"/>
          </a:xfrm>
        </p:grpSpPr>
        <p:sp>
          <p:nvSpPr>
            <p:cNvPr id="18444" name="Text Box 4"/>
            <p:cNvSpPr txBox="1">
              <a:spLocks noChangeArrowheads="1"/>
            </p:cNvSpPr>
            <p:nvPr/>
          </p:nvSpPr>
          <p:spPr bwMode="auto">
            <a:xfrm>
              <a:off x="144" y="1344"/>
              <a:ext cx="576" cy="442"/>
            </a:xfrm>
            <a:prstGeom prst="rect">
              <a:avLst/>
            </a:prstGeom>
            <a:solidFill>
              <a:schemeClr val="accent2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l" rtl="0">
                <a:spcBef>
                  <a:spcPct val="50000"/>
                </a:spcBef>
              </a:pPr>
              <a:r>
                <a:rPr lang="en-US" sz="2000">
                  <a:solidFill>
                    <a:srgbClr val="C00000"/>
                  </a:solidFill>
                  <a:cs typeface="B Zar" panose="00000400000000000000" pitchFamily="2" charset="-78"/>
                </a:rPr>
                <a:t>Bus Stop</a:t>
              </a:r>
            </a:p>
          </p:txBody>
        </p:sp>
        <p:pic>
          <p:nvPicPr>
            <p:cNvPr id="18445" name="Picture 5" descr="palmtree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32" y="1248"/>
              <a:ext cx="497" cy="5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8435" name="Picture 6" descr="person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2133600"/>
            <a:ext cx="457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7" descr="person6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86200" y="2438400"/>
            <a:ext cx="4572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8" descr="caveman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95800" y="21336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Text Box 9"/>
          <p:cNvSpPr txBox="1">
            <a:spLocks noChangeArrowheads="1"/>
          </p:cNvSpPr>
          <p:nvPr/>
        </p:nvSpPr>
        <p:spPr bwMode="auto">
          <a:xfrm>
            <a:off x="3048000" y="2971800"/>
            <a:ext cx="13716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2000">
                <a:solidFill>
                  <a:srgbClr val="C00000"/>
                </a:solidFill>
                <a:cs typeface="B Zar" panose="00000400000000000000" pitchFamily="2" charset="-78"/>
              </a:rPr>
              <a:t>front</a:t>
            </a:r>
          </a:p>
        </p:txBody>
      </p:sp>
      <p:sp>
        <p:nvSpPr>
          <p:cNvPr id="18439" name="Text Box 10"/>
          <p:cNvSpPr txBox="1">
            <a:spLocks noChangeArrowheads="1"/>
          </p:cNvSpPr>
          <p:nvPr/>
        </p:nvSpPr>
        <p:spPr bwMode="auto">
          <a:xfrm>
            <a:off x="1371600" y="3276600"/>
            <a:ext cx="13716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2000">
                <a:solidFill>
                  <a:srgbClr val="C00000"/>
                </a:solidFill>
                <a:cs typeface="B Zar" panose="00000400000000000000" pitchFamily="2" charset="-78"/>
              </a:rPr>
              <a:t>rear</a:t>
            </a:r>
          </a:p>
        </p:txBody>
      </p:sp>
      <p:sp>
        <p:nvSpPr>
          <p:cNvPr id="18440" name="Rectangle 11"/>
          <p:cNvSpPr>
            <a:spLocks noChangeArrowheads="1"/>
          </p:cNvSpPr>
          <p:nvPr/>
        </p:nvSpPr>
        <p:spPr bwMode="auto">
          <a:xfrm>
            <a:off x="1219200" y="3352800"/>
            <a:ext cx="914400" cy="381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l" rtl="0"/>
            <a:endParaRPr lang="fa-IR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sp>
        <p:nvSpPr>
          <p:cNvPr id="18441" name="Text Box 14"/>
          <p:cNvSpPr txBox="1">
            <a:spLocks noChangeArrowheads="1"/>
          </p:cNvSpPr>
          <p:nvPr/>
        </p:nvSpPr>
        <p:spPr bwMode="auto">
          <a:xfrm>
            <a:off x="4648200" y="2971800"/>
            <a:ext cx="13716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2000">
                <a:solidFill>
                  <a:srgbClr val="C00000"/>
                </a:solidFill>
                <a:cs typeface="B Zar" panose="00000400000000000000" pitchFamily="2" charset="-78"/>
              </a:rPr>
              <a:t>rear</a:t>
            </a:r>
          </a:p>
        </p:txBody>
      </p:sp>
      <p:pic>
        <p:nvPicPr>
          <p:cNvPr id="18442" name="Picture 15" descr="FVBUS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14400" y="3429000"/>
            <a:ext cx="10636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3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>
                <a:cs typeface="B Zar" panose="00000400000000000000" pitchFamily="2" charset="-78"/>
              </a:rPr>
              <a:t>صف اتوبوس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19400" y="6248400"/>
            <a:ext cx="3200400" cy="457200"/>
          </a:xfrm>
        </p:spPr>
        <p:txBody>
          <a:bodyPr/>
          <a:lstStyle/>
          <a:p>
            <a:pPr>
              <a:defRPr/>
            </a:pPr>
            <a:r>
              <a:rPr lang="fa-IR" dirty="0" smtClean="0">
                <a:cs typeface="B Zar" panose="00000400000000000000" pitchFamily="2" charset="-78"/>
              </a:rPr>
              <a:t>دانشگاه کاشان- دانشکده مهندسی برق و کامپیوتر</a:t>
            </a:r>
            <a:endParaRPr lang="en-US" dirty="0">
              <a:cs typeface="B Zar" panose="00000400000000000000" pitchFamily="2" charset="-78"/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3"/>
          <p:cNvGrpSpPr>
            <a:grpSpLocks/>
          </p:cNvGrpSpPr>
          <p:nvPr/>
        </p:nvGrpSpPr>
        <p:grpSpPr bwMode="auto">
          <a:xfrm>
            <a:off x="228600" y="1981200"/>
            <a:ext cx="1246188" cy="868363"/>
            <a:chOff x="144" y="1248"/>
            <a:chExt cx="785" cy="547"/>
          </a:xfrm>
        </p:grpSpPr>
        <p:sp>
          <p:nvSpPr>
            <p:cNvPr id="19469" name="Text Box 4"/>
            <p:cNvSpPr txBox="1">
              <a:spLocks noChangeArrowheads="1"/>
            </p:cNvSpPr>
            <p:nvPr/>
          </p:nvSpPr>
          <p:spPr bwMode="auto">
            <a:xfrm>
              <a:off x="144" y="1344"/>
              <a:ext cx="576" cy="442"/>
            </a:xfrm>
            <a:prstGeom prst="rect">
              <a:avLst/>
            </a:prstGeom>
            <a:solidFill>
              <a:schemeClr val="accent2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l" rtl="0">
                <a:spcBef>
                  <a:spcPct val="50000"/>
                </a:spcBef>
              </a:pPr>
              <a:r>
                <a:rPr lang="en-US" sz="2000">
                  <a:solidFill>
                    <a:srgbClr val="C00000"/>
                  </a:solidFill>
                  <a:cs typeface="B Zar" panose="00000400000000000000" pitchFamily="2" charset="-78"/>
                </a:rPr>
                <a:t>Bus Stop</a:t>
              </a:r>
            </a:p>
          </p:txBody>
        </p:sp>
        <p:pic>
          <p:nvPicPr>
            <p:cNvPr id="19470" name="Picture 5" descr="palmtree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32" y="1248"/>
              <a:ext cx="497" cy="5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9459" name="Picture 6" descr="person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24200" y="2133600"/>
            <a:ext cx="457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7" descr="person6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86200" y="2438400"/>
            <a:ext cx="4572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8" descr="caveman1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95800" y="21336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Text Box 9"/>
          <p:cNvSpPr txBox="1">
            <a:spLocks noChangeArrowheads="1"/>
          </p:cNvSpPr>
          <p:nvPr/>
        </p:nvSpPr>
        <p:spPr bwMode="auto">
          <a:xfrm>
            <a:off x="3048000" y="2971800"/>
            <a:ext cx="13716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2000">
                <a:solidFill>
                  <a:srgbClr val="C00000"/>
                </a:solidFill>
                <a:cs typeface="B Zar" panose="00000400000000000000" pitchFamily="2" charset="-78"/>
              </a:rPr>
              <a:t>front</a:t>
            </a:r>
          </a:p>
        </p:txBody>
      </p:sp>
      <p:sp>
        <p:nvSpPr>
          <p:cNvPr id="19463" name="Text Box 10"/>
          <p:cNvSpPr txBox="1">
            <a:spLocks noChangeArrowheads="1"/>
          </p:cNvSpPr>
          <p:nvPr/>
        </p:nvSpPr>
        <p:spPr bwMode="auto">
          <a:xfrm>
            <a:off x="1371600" y="3276600"/>
            <a:ext cx="13716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2000">
                <a:solidFill>
                  <a:srgbClr val="C00000"/>
                </a:solidFill>
                <a:cs typeface="B Zar" panose="00000400000000000000" pitchFamily="2" charset="-78"/>
              </a:rPr>
              <a:t>rear</a:t>
            </a:r>
          </a:p>
        </p:txBody>
      </p:sp>
      <p:sp>
        <p:nvSpPr>
          <p:cNvPr id="19464" name="Rectangle 11"/>
          <p:cNvSpPr>
            <a:spLocks noChangeArrowheads="1"/>
          </p:cNvSpPr>
          <p:nvPr/>
        </p:nvSpPr>
        <p:spPr bwMode="auto">
          <a:xfrm>
            <a:off x="1219200" y="3352800"/>
            <a:ext cx="914400" cy="381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l" rtl="0"/>
            <a:endParaRPr lang="fa-IR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sp>
        <p:nvSpPr>
          <p:cNvPr id="19465" name="Text Box 12"/>
          <p:cNvSpPr txBox="1">
            <a:spLocks noChangeArrowheads="1"/>
          </p:cNvSpPr>
          <p:nvPr/>
        </p:nvSpPr>
        <p:spPr bwMode="auto">
          <a:xfrm>
            <a:off x="5486400" y="2971800"/>
            <a:ext cx="13716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2000">
                <a:solidFill>
                  <a:srgbClr val="C00000"/>
                </a:solidFill>
                <a:cs typeface="B Zar" panose="00000400000000000000" pitchFamily="2" charset="-78"/>
              </a:rPr>
              <a:t>rear</a:t>
            </a:r>
          </a:p>
        </p:txBody>
      </p:sp>
      <p:pic>
        <p:nvPicPr>
          <p:cNvPr id="19466" name="Picture 13" descr="FVBUS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14400" y="3429000"/>
            <a:ext cx="10636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7" name="Picture 14" descr="person7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334000" y="1981200"/>
            <a:ext cx="879475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8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>
                <a:cs typeface="B Zar" panose="00000400000000000000" pitchFamily="2" charset="-78"/>
              </a:rPr>
              <a:t>صف اتوبوس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19400" y="6248400"/>
            <a:ext cx="3200400" cy="457200"/>
          </a:xfrm>
        </p:spPr>
        <p:txBody>
          <a:bodyPr/>
          <a:lstStyle/>
          <a:p>
            <a:pPr>
              <a:defRPr/>
            </a:pPr>
            <a:r>
              <a:rPr lang="fa-IR" dirty="0" smtClean="0">
                <a:cs typeface="B Zar" panose="00000400000000000000" pitchFamily="2" charset="-78"/>
              </a:rPr>
              <a:t>دانشگاه کاشان- دانشکده مهندسی برق و کامپیوتر</a:t>
            </a:r>
            <a:endParaRPr lang="en-US" dirty="0">
              <a:cs typeface="B Zar" panose="00000400000000000000" pitchFamily="2" charset="-78"/>
            </a:endParaRPr>
          </a:p>
        </p:txBody>
      </p:sp>
    </p:spTree>
  </p:cSld>
  <p:clrMapOvr>
    <a:masterClrMapping/>
  </p:clrMapOvr>
  <p:transition>
    <p:sndAc>
      <p:stSnd>
        <p:snd r:embed="rId3" name="ricochet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260350"/>
            <a:ext cx="8226425" cy="1143000"/>
          </a:xfrm>
        </p:spPr>
        <p:txBody>
          <a:bodyPr/>
          <a:lstStyle/>
          <a:p>
            <a:r>
              <a:rPr lang="fa-IR" smtClean="0">
                <a:cs typeface="B Zar" panose="00000400000000000000" pitchFamily="2" charset="-78"/>
              </a:rPr>
              <a:t>صف ها به عنوان يک نوع داده مجرد</a:t>
            </a:r>
            <a:endParaRPr lang="en-US" altLang="zh-TW" smtClean="0">
              <a:ea typeface="新細明體" charset="-120"/>
              <a:cs typeface="B Zar" panose="00000400000000000000" pitchFamily="2" charset="-78"/>
            </a:endParaRPr>
          </a:p>
        </p:txBody>
      </p:sp>
      <p:pic>
        <p:nvPicPr>
          <p:cNvPr id="20483" name="Picture 4" descr="structure3"/>
          <p:cNvPicPr>
            <a:picLocks noChangeAspect="1" noChangeArrowheads="1"/>
          </p:cNvPicPr>
          <p:nvPr/>
        </p:nvPicPr>
        <p:blipFill>
          <a:blip r:embed="rId2">
            <a:lum bright="-30000" contrast="18000"/>
          </a:blip>
          <a:srcRect b="5070"/>
          <a:stretch>
            <a:fillRect/>
          </a:stretch>
        </p:blipFill>
        <p:spPr bwMode="auto">
          <a:xfrm>
            <a:off x="557213" y="1617663"/>
            <a:ext cx="7200900" cy="520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>
                <a:cs typeface="B Zar" panose="00000400000000000000" pitchFamily="2" charset="-78"/>
              </a:rPr>
              <a:t>صف ها به عنوان يک نوع داده مجرد</a:t>
            </a:r>
            <a:endParaRPr lang="en-US" altLang="zh-TW" smtClean="0">
              <a:ea typeface="新細明體" charset="-120"/>
              <a:cs typeface="B Zar" panose="00000400000000000000" pitchFamily="2" charset="-78"/>
            </a:endParaRPr>
          </a:p>
        </p:txBody>
      </p:sp>
      <p:sp>
        <p:nvSpPr>
          <p:cNvPr id="2150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323850" y="1484313"/>
            <a:ext cx="8509000" cy="1584325"/>
          </a:xfrm>
        </p:spPr>
        <p:txBody>
          <a:bodyPr/>
          <a:lstStyle/>
          <a:p>
            <a:r>
              <a:rPr lang="fa-IR" b="1" smtClean="0">
                <a:cs typeface="B Zar" panose="00000400000000000000" pitchFamily="2" charset="-78"/>
              </a:rPr>
              <a:t>پياده سازي: </a:t>
            </a:r>
            <a:r>
              <a:rPr lang="fa-IR" smtClean="0">
                <a:cs typeface="B Zar" panose="00000400000000000000" pitchFamily="2" charset="-78"/>
              </a:rPr>
              <a:t>با کمک آرايه يک بعدي و دو متغير </a:t>
            </a:r>
            <a:r>
              <a:rPr lang="en-US" altLang="zh-TW" sz="2800" smtClean="0">
                <a:solidFill>
                  <a:schemeClr val="tx2"/>
                </a:solidFill>
                <a:ea typeface="新細明體" charset="-120"/>
                <a:cs typeface="B Zar" panose="00000400000000000000" pitchFamily="2" charset="-78"/>
              </a:rPr>
              <a:t>front </a:t>
            </a:r>
            <a:r>
              <a:rPr lang="fa-IR" altLang="zh-TW" sz="2800" smtClean="0">
                <a:solidFill>
                  <a:schemeClr val="tx2"/>
                </a:solidFill>
                <a:cs typeface="B Zar" panose="00000400000000000000" pitchFamily="2" charset="-78"/>
              </a:rPr>
              <a:t> </a:t>
            </a:r>
            <a:r>
              <a:rPr lang="fa-IR" altLang="zh-TW" smtClean="0">
                <a:cs typeface="B Zar" panose="00000400000000000000" pitchFamily="2" charset="-78"/>
              </a:rPr>
              <a:t>و </a:t>
            </a:r>
            <a:r>
              <a:rPr lang="en-US" altLang="zh-TW" sz="2800" smtClean="0">
                <a:solidFill>
                  <a:schemeClr val="tx2"/>
                </a:solidFill>
                <a:ea typeface="新細明體" charset="-120"/>
                <a:cs typeface="B Zar" panose="00000400000000000000" pitchFamily="2" charset="-78"/>
              </a:rPr>
              <a:t>rear</a:t>
            </a:r>
            <a:endParaRPr lang="en-US" altLang="zh-TW" smtClean="0">
              <a:ea typeface="新細明體" charset="-120"/>
              <a:cs typeface="B Zar" panose="00000400000000000000" pitchFamily="2" charset="-78"/>
            </a:endParaRPr>
          </a:p>
        </p:txBody>
      </p:sp>
      <p:pic>
        <p:nvPicPr>
          <p:cNvPr id="21508" name="Picture 4" descr="p106program"/>
          <p:cNvPicPr>
            <a:picLocks noChangeAspect="1" noChangeArrowheads="1"/>
          </p:cNvPicPr>
          <p:nvPr/>
        </p:nvPicPr>
        <p:blipFill>
          <a:blip r:embed="rId2">
            <a:lum bright="-30000" contrast="18000"/>
          </a:blip>
          <a:srcRect/>
          <a:stretch>
            <a:fillRect/>
          </a:stretch>
        </p:blipFill>
        <p:spPr bwMode="auto">
          <a:xfrm>
            <a:off x="1225550" y="2921000"/>
            <a:ext cx="6781800" cy="272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7234530"/>
              </p:ext>
            </p:extLst>
          </p:nvPr>
        </p:nvGraphicFramePr>
        <p:xfrm>
          <a:off x="4254500" y="2070100"/>
          <a:ext cx="3771900" cy="7416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0727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991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front</a:t>
                      </a:r>
                      <a:endParaRPr lang="fa-IR" sz="18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fa-IR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يک محل قبل از اولين عنصر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rear</a:t>
                      </a:r>
                      <a:endParaRPr lang="fa-IR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محل آخرين عنصر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19400" y="6248400"/>
            <a:ext cx="3200400" cy="457200"/>
          </a:xfrm>
        </p:spPr>
        <p:txBody>
          <a:bodyPr/>
          <a:lstStyle/>
          <a:p>
            <a:pPr>
              <a:defRPr/>
            </a:pPr>
            <a:r>
              <a:rPr lang="fa-IR" dirty="0" smtClean="0">
                <a:cs typeface="B Zar" panose="00000400000000000000" pitchFamily="2" charset="-78"/>
              </a:rPr>
              <a:t>دانشگاه کاشان- دانشکده مهندسی برق و کامپیوتر</a:t>
            </a:r>
            <a:endParaRPr lang="en-US" dirty="0">
              <a:cs typeface="B Zar" panose="000004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>
                <a:cs typeface="B Zar" panose="00000400000000000000" pitchFamily="2" charset="-78"/>
              </a:rPr>
              <a:t>صف ها به عنوان يک نوع داده مجرد</a:t>
            </a:r>
          </a:p>
        </p:txBody>
      </p:sp>
      <p:pic>
        <p:nvPicPr>
          <p:cNvPr id="22531" name="Picture 7" descr="program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36000" contrast="18000"/>
          </a:blip>
          <a:srcRect b="53433"/>
          <a:stretch>
            <a:fillRect/>
          </a:stretch>
        </p:blipFill>
        <p:spPr>
          <a:xfrm>
            <a:off x="519113" y="1603375"/>
            <a:ext cx="6981825" cy="2422525"/>
          </a:xfrm>
          <a:noFill/>
        </p:spPr>
      </p:pic>
      <p:pic>
        <p:nvPicPr>
          <p:cNvPr id="22532" name="Picture 7" descr="program3"/>
          <p:cNvPicPr>
            <a:picLocks noChangeAspect="1" noChangeArrowheads="1"/>
          </p:cNvPicPr>
          <p:nvPr/>
        </p:nvPicPr>
        <p:blipFill>
          <a:blip r:embed="rId2">
            <a:lum bright="-36000" contrast="18000"/>
          </a:blip>
          <a:srcRect t="56546" b="4395"/>
          <a:stretch>
            <a:fillRect/>
          </a:stretch>
        </p:blipFill>
        <p:spPr bwMode="auto">
          <a:xfrm>
            <a:off x="523875" y="4229100"/>
            <a:ext cx="6981825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19400" y="6248400"/>
            <a:ext cx="3200400" cy="457200"/>
          </a:xfrm>
        </p:spPr>
        <p:txBody>
          <a:bodyPr/>
          <a:lstStyle/>
          <a:p>
            <a:pPr>
              <a:defRPr/>
            </a:pPr>
            <a:r>
              <a:rPr lang="fa-IR" dirty="0" smtClean="0">
                <a:cs typeface="B Zar" panose="00000400000000000000" pitchFamily="2" charset="-78"/>
              </a:rPr>
              <a:t>دانشگاه کاشان- دانشکده مهندسی برق و کامپیوتر</a:t>
            </a:r>
            <a:endParaRPr lang="en-US" dirty="0">
              <a:cs typeface="B Zar" panose="000004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>
                <a:cs typeface="B Zar" panose="00000400000000000000" pitchFamily="2" charset="-78"/>
              </a:rPr>
              <a:t>صف ها به عنوان يک نوع داده مجرد</a:t>
            </a:r>
          </a:p>
        </p:txBody>
      </p:sp>
      <p:sp>
        <p:nvSpPr>
          <p:cNvPr id="2355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455613" y="1663700"/>
            <a:ext cx="8226425" cy="49339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a-IR" altLang="zh-TW" sz="2800" b="1" i="1" smtClean="0">
                <a:solidFill>
                  <a:srgbClr val="FFC000"/>
                </a:solidFill>
                <a:cs typeface="B Zar" panose="00000400000000000000" pitchFamily="2" charset="-78"/>
              </a:rPr>
              <a:t>مشکل</a:t>
            </a:r>
            <a:r>
              <a:rPr lang="fa-IR" altLang="zh-TW" sz="2800" b="1" smtClean="0">
                <a:cs typeface="B Zar" panose="00000400000000000000" pitchFamily="2" charset="-78"/>
              </a:rPr>
              <a:t> </a:t>
            </a:r>
            <a:r>
              <a:rPr lang="fa-IR" altLang="zh-TW" sz="2800" smtClean="0">
                <a:cs typeface="B Zar" panose="00000400000000000000" pitchFamily="2" charset="-78"/>
              </a:rPr>
              <a:t>ممکن است با وجود آنکه در صف جاي خالي وجود دارد </a:t>
            </a:r>
            <a:r>
              <a:rPr lang="en-US" altLang="zh-TW" sz="2400" smtClean="0">
                <a:ea typeface="新細明體" charset="-120"/>
                <a:cs typeface="B Zar" panose="00000400000000000000" pitchFamily="2" charset="-78"/>
              </a:rPr>
              <a:t>IsFullQ </a:t>
            </a:r>
            <a:r>
              <a:rPr lang="fa-IR" altLang="zh-TW" sz="2400" smtClean="0">
                <a:cs typeface="B Zar" panose="00000400000000000000" pitchFamily="2" charset="-78"/>
              </a:rPr>
              <a:t> </a:t>
            </a:r>
            <a:r>
              <a:rPr lang="fa-IR" altLang="zh-TW" sz="2800" smtClean="0">
                <a:cs typeface="B Zar" panose="00000400000000000000" pitchFamily="2" charset="-78"/>
              </a:rPr>
              <a:t>برابر </a:t>
            </a:r>
            <a:r>
              <a:rPr lang="en-US" altLang="zh-TW" sz="2400" smtClean="0">
                <a:ea typeface="新細明體" charset="-120"/>
                <a:cs typeface="B Zar" panose="00000400000000000000" pitchFamily="2" charset="-78"/>
              </a:rPr>
              <a:t>true</a:t>
            </a:r>
            <a:r>
              <a:rPr lang="fa-IR" altLang="zh-TW" sz="2400" smtClean="0">
                <a:cs typeface="B Zar" panose="00000400000000000000" pitchFamily="2" charset="-78"/>
              </a:rPr>
              <a:t> </a:t>
            </a:r>
            <a:r>
              <a:rPr lang="fa-IR" altLang="zh-TW" sz="2800" smtClean="0">
                <a:cs typeface="B Zar" panose="00000400000000000000" pitchFamily="2" charset="-78"/>
              </a:rPr>
              <a:t>شود.</a:t>
            </a:r>
          </a:p>
          <a:p>
            <a:pPr>
              <a:lnSpc>
                <a:spcPct val="90000"/>
              </a:lnSpc>
            </a:pPr>
            <a:r>
              <a:rPr lang="fa-IR" altLang="zh-TW" sz="2800" smtClean="0">
                <a:solidFill>
                  <a:srgbClr val="000000"/>
                </a:solidFill>
                <a:cs typeface="B Zar" panose="00000400000000000000" pitchFamily="2" charset="-78"/>
              </a:rPr>
              <a:t>مثال</a:t>
            </a:r>
          </a:p>
          <a:p>
            <a:pPr>
              <a:lnSpc>
                <a:spcPct val="90000"/>
              </a:lnSpc>
            </a:pPr>
            <a:endParaRPr lang="fa-IR" altLang="zh-TW" sz="2800" smtClean="0">
              <a:solidFill>
                <a:srgbClr val="000000"/>
              </a:solidFill>
              <a:cs typeface="B Zar" panose="00000400000000000000" pitchFamily="2" charset="-78"/>
            </a:endParaRPr>
          </a:p>
          <a:p>
            <a:pPr>
              <a:lnSpc>
                <a:spcPct val="90000"/>
              </a:lnSpc>
            </a:pPr>
            <a:endParaRPr lang="fa-IR" altLang="zh-TW" sz="2800" smtClean="0">
              <a:solidFill>
                <a:srgbClr val="000000"/>
              </a:solidFill>
              <a:cs typeface="B Zar" panose="00000400000000000000" pitchFamily="2" charset="-78"/>
            </a:endParaRPr>
          </a:p>
          <a:p>
            <a:pPr>
              <a:lnSpc>
                <a:spcPct val="90000"/>
              </a:lnSpc>
            </a:pPr>
            <a:endParaRPr lang="fa-IR" altLang="zh-TW" sz="2800" smtClean="0">
              <a:solidFill>
                <a:srgbClr val="000000"/>
              </a:solidFill>
              <a:cs typeface="B Zar" panose="00000400000000000000" pitchFamily="2" charset="-78"/>
            </a:endParaRPr>
          </a:p>
          <a:p>
            <a:pPr lvl="1" algn="l" rtl="0">
              <a:lnSpc>
                <a:spcPct val="90000"/>
              </a:lnSpc>
            </a:pPr>
            <a:endParaRPr lang="fa-IR" altLang="zh-TW" sz="2400" smtClean="0">
              <a:cs typeface="B Zar" panose="00000400000000000000" pitchFamily="2" charset="-78"/>
            </a:endParaRPr>
          </a:p>
          <a:p>
            <a:pPr lvl="2">
              <a:lnSpc>
                <a:spcPct val="90000"/>
              </a:lnSpc>
            </a:pPr>
            <a:r>
              <a:rPr lang="fa-IR" altLang="zh-TW" sz="2000" smtClean="0">
                <a:cs typeface="B Zar" panose="00000400000000000000" pitchFamily="2" charset="-78"/>
              </a:rPr>
              <a:t>صف به تدريج به سمت راست شيفت پيدا مي کند</a:t>
            </a:r>
          </a:p>
          <a:p>
            <a:pPr lvl="2">
              <a:lnSpc>
                <a:spcPct val="90000"/>
              </a:lnSpc>
            </a:pPr>
            <a:r>
              <a:rPr lang="fa-IR" altLang="zh-TW" sz="2000" smtClean="0">
                <a:cs typeface="B Zar" panose="00000400000000000000" pitchFamily="2" charset="-78"/>
              </a:rPr>
              <a:t>در اين حالت </a:t>
            </a:r>
            <a:r>
              <a:rPr lang="en-US" altLang="zh-TW" sz="1800" smtClean="0">
                <a:ea typeface="新細明體" charset="-120"/>
                <a:cs typeface="B Zar" panose="00000400000000000000" pitchFamily="2" charset="-78"/>
              </a:rPr>
              <a:t>queue_full</a:t>
            </a:r>
            <a:r>
              <a:rPr lang="fa-IR" altLang="zh-TW" sz="1800" smtClean="0">
                <a:cs typeface="B Zar" panose="00000400000000000000" pitchFamily="2" charset="-78"/>
              </a:rPr>
              <a:t> </a:t>
            </a:r>
            <a:r>
              <a:rPr lang="fa-IR" altLang="zh-TW" sz="2000" smtClean="0">
                <a:cs typeface="B Zar" panose="00000400000000000000" pitchFamily="2" charset="-78"/>
              </a:rPr>
              <a:t>بايد تمام صف را به چپ شيفت دهد به گونه اي که عنصر اول صف در مکان صفر ارايه قرار گيرد </a:t>
            </a:r>
            <a:r>
              <a:rPr lang="en-US" altLang="zh-TW" sz="1800" smtClean="0">
                <a:ea typeface="新細明體" charset="-120"/>
                <a:cs typeface="B Zar" panose="00000400000000000000" pitchFamily="2" charset="-78"/>
              </a:rPr>
              <a:t>front</a:t>
            </a:r>
            <a:r>
              <a:rPr lang="fa-IR" altLang="zh-TW" sz="1800" smtClean="0">
                <a:cs typeface="B Zar" panose="00000400000000000000" pitchFamily="2" charset="-78"/>
              </a:rPr>
              <a:t> </a:t>
            </a:r>
            <a:r>
              <a:rPr lang="fa-IR" altLang="zh-TW" sz="2000" smtClean="0">
                <a:cs typeface="B Zar" panose="00000400000000000000" pitchFamily="2" charset="-78"/>
              </a:rPr>
              <a:t>برابر </a:t>
            </a:r>
            <a:r>
              <a:rPr lang="en-US" altLang="zh-TW" sz="1800" smtClean="0">
                <a:ea typeface="新細明體" charset="-120"/>
                <a:cs typeface="B Zar" panose="00000400000000000000" pitchFamily="2" charset="-78"/>
              </a:rPr>
              <a:t>-1</a:t>
            </a:r>
            <a:r>
              <a:rPr lang="fa-IR" altLang="zh-TW" sz="2000" smtClean="0">
                <a:cs typeface="B Zar" panose="00000400000000000000" pitchFamily="2" charset="-78"/>
              </a:rPr>
              <a:t> و </a:t>
            </a:r>
            <a:r>
              <a:rPr lang="en-US" altLang="zh-TW" sz="1800" smtClean="0">
                <a:ea typeface="新細明體" charset="-120"/>
                <a:cs typeface="B Zar" panose="00000400000000000000" pitchFamily="2" charset="-78"/>
              </a:rPr>
              <a:t>rear </a:t>
            </a:r>
            <a:r>
              <a:rPr lang="fa-IR" altLang="zh-TW" sz="1800" smtClean="0">
                <a:cs typeface="B Zar" panose="00000400000000000000" pitchFamily="2" charset="-78"/>
              </a:rPr>
              <a:t> </a:t>
            </a:r>
            <a:r>
              <a:rPr lang="fa-IR" altLang="zh-TW" sz="2000" smtClean="0">
                <a:cs typeface="B Zar" panose="00000400000000000000" pitchFamily="2" charset="-78"/>
              </a:rPr>
              <a:t>به صورت مناسب تصحيح شود. </a:t>
            </a:r>
          </a:p>
          <a:p>
            <a:pPr lvl="2">
              <a:lnSpc>
                <a:spcPct val="90000"/>
              </a:lnSpc>
            </a:pPr>
            <a:r>
              <a:rPr lang="fa-IR" altLang="zh-TW" sz="2000" smtClean="0">
                <a:cs typeface="B Zar" panose="00000400000000000000" pitchFamily="2" charset="-78"/>
              </a:rPr>
              <a:t>شيفت زمان گير  پيچيدگي زماني </a:t>
            </a:r>
            <a:r>
              <a:rPr lang="en-US" altLang="zh-TW" sz="1800" smtClean="0">
                <a:solidFill>
                  <a:srgbClr val="FF0000"/>
                </a:solidFill>
                <a:ea typeface="新細明體" charset="-120"/>
                <a:cs typeface="B Zar" panose="00000400000000000000" pitchFamily="2" charset="-78"/>
              </a:rPr>
              <a:t>queue_full</a:t>
            </a:r>
            <a:r>
              <a:rPr lang="en-US" altLang="zh-TW" sz="1800" smtClean="0">
                <a:ea typeface="新細明體" charset="-120"/>
                <a:cs typeface="B Zar" panose="00000400000000000000" pitchFamily="2" charset="-78"/>
              </a:rPr>
              <a:t> </a:t>
            </a:r>
            <a:r>
              <a:rPr lang="fa-IR" altLang="zh-TW" sz="1800" smtClean="0">
                <a:cs typeface="B Zar" panose="00000400000000000000" pitchFamily="2" charset="-78"/>
              </a:rPr>
              <a:t> </a:t>
            </a:r>
            <a:r>
              <a:rPr lang="fa-IR" altLang="zh-TW" sz="2000" smtClean="0">
                <a:cs typeface="B Zar" panose="00000400000000000000" pitchFamily="2" charset="-78"/>
              </a:rPr>
              <a:t>برابر </a:t>
            </a:r>
            <a:r>
              <a:rPr lang="en-US" altLang="zh-TW" sz="1600" b="1" smtClean="0">
                <a:solidFill>
                  <a:srgbClr val="FF0000"/>
                </a:solidFill>
                <a:ea typeface="新細明體" charset="-120"/>
                <a:cs typeface="B Zar" panose="00000400000000000000" pitchFamily="2" charset="-78"/>
              </a:rPr>
              <a:t>O(MAX_QUEUE_SIZE)</a:t>
            </a:r>
            <a:endParaRPr lang="en-US" altLang="zh-TW" sz="1800" b="1" smtClean="0">
              <a:solidFill>
                <a:srgbClr val="FF0000"/>
              </a:solidFill>
              <a:ea typeface="新細明體" charset="-120"/>
              <a:cs typeface="B Zar" panose="00000400000000000000" pitchFamily="2" charset="-78"/>
            </a:endParaRPr>
          </a:p>
        </p:txBody>
      </p:sp>
      <p:pic>
        <p:nvPicPr>
          <p:cNvPr id="23556" name="Picture 4" descr="figure3"/>
          <p:cNvPicPr>
            <a:picLocks noChangeAspect="1" noChangeArrowheads="1"/>
          </p:cNvPicPr>
          <p:nvPr/>
        </p:nvPicPr>
        <p:blipFill>
          <a:blip r:embed="rId2">
            <a:lum bright="-24000" contrast="12000"/>
          </a:blip>
          <a:srcRect b="8821"/>
          <a:stretch>
            <a:fillRect/>
          </a:stretch>
        </p:blipFill>
        <p:spPr bwMode="auto">
          <a:xfrm>
            <a:off x="1798638" y="2592388"/>
            <a:ext cx="5638800" cy="190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19400" y="6248400"/>
            <a:ext cx="3200400" cy="457200"/>
          </a:xfrm>
        </p:spPr>
        <p:txBody>
          <a:bodyPr/>
          <a:lstStyle/>
          <a:p>
            <a:pPr>
              <a:defRPr/>
            </a:pPr>
            <a:r>
              <a:rPr lang="fa-IR" dirty="0" smtClean="0">
                <a:cs typeface="B Zar" panose="00000400000000000000" pitchFamily="2" charset="-78"/>
              </a:rPr>
              <a:t>دانشگاه کاشان- دانشکده مهندسی برق و کامپیوتر</a:t>
            </a:r>
            <a:endParaRPr lang="en-US" dirty="0">
              <a:cs typeface="B Zar" panose="000004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>
                <a:cs typeface="B Zar" panose="00000400000000000000" pitchFamily="2" charset="-78"/>
              </a:rPr>
              <a:t>پشته ها و صف ها</a:t>
            </a:r>
          </a:p>
        </p:txBody>
      </p:sp>
      <p:sp>
        <p:nvSpPr>
          <p:cNvPr id="10243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1504950" y="1619250"/>
            <a:ext cx="7105650" cy="4114800"/>
          </a:xfrm>
        </p:spPr>
        <p:txBody>
          <a:bodyPr/>
          <a:lstStyle/>
          <a:p>
            <a:pPr>
              <a:spcBef>
                <a:spcPct val="50000"/>
              </a:spcBef>
              <a:buFontTx/>
              <a:buBlip>
                <a:blip r:embed="rId2"/>
              </a:buBlip>
            </a:pPr>
            <a:r>
              <a:rPr lang="fa-IR" sz="2800" smtClean="0">
                <a:solidFill>
                  <a:srgbClr val="371F7B"/>
                </a:solidFill>
                <a:cs typeface="B Zar" panose="00000400000000000000" pitchFamily="2" charset="-78"/>
              </a:rPr>
              <a:t>پشته ها به عنوان يک نوع داده مجرد</a:t>
            </a:r>
          </a:p>
          <a:p>
            <a:pPr>
              <a:spcBef>
                <a:spcPct val="50000"/>
              </a:spcBef>
              <a:buFontTx/>
              <a:buBlip>
                <a:blip r:embed="rId2"/>
              </a:buBlip>
            </a:pPr>
            <a:r>
              <a:rPr lang="fa-IR" sz="2800" smtClean="0">
                <a:solidFill>
                  <a:srgbClr val="371F7B"/>
                </a:solidFill>
                <a:cs typeface="B Zar" panose="00000400000000000000" pitchFamily="2" charset="-78"/>
              </a:rPr>
              <a:t>صف ها به عنوان يک نوع داده مجرد</a:t>
            </a:r>
          </a:p>
          <a:p>
            <a:pPr>
              <a:spcBef>
                <a:spcPct val="50000"/>
              </a:spcBef>
              <a:buFontTx/>
              <a:buBlip>
                <a:blip r:embed="rId2"/>
              </a:buBlip>
            </a:pPr>
            <a:r>
              <a:rPr lang="fa-IR" sz="2800" smtClean="0">
                <a:solidFill>
                  <a:srgbClr val="371F7B"/>
                </a:solidFill>
                <a:cs typeface="B Zar" panose="00000400000000000000" pitchFamily="2" charset="-78"/>
              </a:rPr>
              <a:t>چند کاربرد از پشته </a:t>
            </a:r>
          </a:p>
          <a:p>
            <a:pPr lvl="1">
              <a:spcBef>
                <a:spcPct val="50000"/>
              </a:spcBef>
              <a:buFontTx/>
              <a:buBlip>
                <a:blip r:embed="rId2"/>
              </a:buBlip>
            </a:pPr>
            <a:r>
              <a:rPr lang="fa-IR" sz="2400" smtClean="0">
                <a:solidFill>
                  <a:srgbClr val="371F7B"/>
                </a:solidFill>
                <a:cs typeface="B Zar" panose="00000400000000000000" pitchFamily="2" charset="-78"/>
              </a:rPr>
              <a:t>تطبيق پرانتزهاي يک عبارت</a:t>
            </a:r>
          </a:p>
          <a:p>
            <a:pPr lvl="1">
              <a:spcBef>
                <a:spcPct val="50000"/>
              </a:spcBef>
              <a:buFontTx/>
              <a:buBlip>
                <a:blip r:embed="rId2"/>
              </a:buBlip>
            </a:pPr>
            <a:r>
              <a:rPr lang="fa-IR" sz="2400" smtClean="0">
                <a:solidFill>
                  <a:srgbClr val="371F7B"/>
                </a:solidFill>
                <a:cs typeface="B Zar" panose="00000400000000000000" pitchFamily="2" charset="-78"/>
              </a:rPr>
              <a:t>بازي </a:t>
            </a:r>
            <a:r>
              <a:rPr lang="en-US" sz="2400" smtClean="0">
                <a:solidFill>
                  <a:srgbClr val="371F7B"/>
                </a:solidFill>
                <a:cs typeface="B Zar" panose="00000400000000000000" pitchFamily="2" charset="-78"/>
              </a:rPr>
              <a:t>Maze</a:t>
            </a:r>
          </a:p>
          <a:p>
            <a:pPr lvl="1">
              <a:spcBef>
                <a:spcPct val="50000"/>
              </a:spcBef>
              <a:buFontTx/>
              <a:buBlip>
                <a:blip r:embed="rId2"/>
              </a:buBlip>
            </a:pPr>
            <a:r>
              <a:rPr lang="fa-IR" sz="2400" smtClean="0">
                <a:solidFill>
                  <a:srgbClr val="371F7B"/>
                </a:solidFill>
                <a:cs typeface="B Zar" panose="00000400000000000000" pitchFamily="2" charset="-78"/>
              </a:rPr>
              <a:t>ارزيابي عبارات</a:t>
            </a:r>
          </a:p>
          <a:p>
            <a:pPr lvl="1">
              <a:spcBef>
                <a:spcPct val="50000"/>
              </a:spcBef>
              <a:buFontTx/>
              <a:buBlip>
                <a:blip r:embed="rId2"/>
              </a:buBlip>
            </a:pPr>
            <a:r>
              <a:rPr lang="fa-IR" sz="2400" smtClean="0">
                <a:solidFill>
                  <a:srgbClr val="371F7B"/>
                </a:solidFill>
                <a:cs typeface="B Zar" panose="00000400000000000000" pitchFamily="2" charset="-78"/>
              </a:rPr>
              <a:t>تبديل عبارتهاي ميانوندي به پسوندي</a:t>
            </a:r>
          </a:p>
          <a:p>
            <a:endParaRPr lang="fa-IR" sz="2400" smtClean="0">
              <a:cs typeface="B Zar" panose="00000400000000000000" pitchFamily="2" charset="-7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dirty="0" smtClean="0">
                <a:cs typeface="B Zar" panose="00000400000000000000" pitchFamily="2" charset="-78"/>
              </a:rPr>
              <a:t>دانشگاه کاشان- دانشکده مهندسی برق و کامپیوتر</a:t>
            </a:r>
            <a:endParaRPr lang="en-US" dirty="0">
              <a:cs typeface="B Zar" panose="00000400000000000000" pitchFamily="2" charset="-78"/>
            </a:endParaRPr>
          </a:p>
        </p:txBody>
      </p:sp>
      <p:sp>
        <p:nvSpPr>
          <p:cNvPr id="1024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F8CF112-FD8C-4BEF-84A4-8570F5C54711}" type="slidenum">
              <a:rPr lang="ar-SA" smtClean="0">
                <a:cs typeface="B Zar" panose="00000400000000000000" pitchFamily="2" charset="-78"/>
              </a:rPr>
              <a:pPr/>
              <a:t>2</a:t>
            </a:fld>
            <a:endParaRPr lang="en-US" smtClean="0">
              <a:cs typeface="B Zar" panose="000004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260350"/>
            <a:ext cx="8226425" cy="1143000"/>
          </a:xfrm>
        </p:spPr>
        <p:txBody>
          <a:bodyPr/>
          <a:lstStyle/>
          <a:p>
            <a:r>
              <a:rPr lang="fa-IR" smtClean="0">
                <a:cs typeface="B Zar" panose="00000400000000000000" pitchFamily="2" charset="-78"/>
              </a:rPr>
              <a:t>پشته</a:t>
            </a:r>
            <a:endParaRPr lang="en-US" altLang="zh-TW" smtClean="0">
              <a:ea typeface="新細明體" charset="-120"/>
              <a:cs typeface="B Zar" panose="00000400000000000000" pitchFamily="2" charset="-78"/>
            </a:endParaRPr>
          </a:p>
        </p:txBody>
      </p:sp>
      <p:sp>
        <p:nvSpPr>
          <p:cNvPr id="1126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455613" y="1651000"/>
            <a:ext cx="8226425" cy="3392488"/>
          </a:xfrm>
        </p:spPr>
        <p:txBody>
          <a:bodyPr/>
          <a:lstStyle/>
          <a:p>
            <a:r>
              <a:rPr lang="fa-IR" sz="2800" smtClean="0">
                <a:cs typeface="B Zar" panose="00000400000000000000" pitchFamily="2" charset="-78"/>
              </a:rPr>
              <a:t>پشته ها حالت خاصي از ليست هاي مرتب شده مي باشند که جايگذاري و حذف از يک سمت آن که </a:t>
            </a:r>
            <a:r>
              <a:rPr lang="en-US" sz="2800" smtClean="0">
                <a:cs typeface="B Zar" panose="00000400000000000000" pitchFamily="2" charset="-78"/>
              </a:rPr>
              <a:t>top</a:t>
            </a:r>
            <a:r>
              <a:rPr lang="fa-IR" sz="2800" smtClean="0">
                <a:cs typeface="B Zar" panose="00000400000000000000" pitchFamily="2" charset="-78"/>
              </a:rPr>
              <a:t> (بالا) ناميده مي شود ، صورت مي گيرد.</a:t>
            </a:r>
          </a:p>
          <a:p>
            <a:r>
              <a:rPr lang="fa-IR" sz="2800" smtClean="0">
                <a:cs typeface="B Zar" panose="00000400000000000000" pitchFamily="2" charset="-78"/>
              </a:rPr>
              <a:t>پشته يک ليست </a:t>
            </a:r>
            <a:r>
              <a:rPr lang="en-US" sz="2400" smtClean="0">
                <a:cs typeface="B Zar" panose="00000400000000000000" pitchFamily="2" charset="-78"/>
              </a:rPr>
              <a:t>LIFO</a:t>
            </a:r>
            <a:r>
              <a:rPr lang="fa-IR" sz="2400" smtClean="0">
                <a:cs typeface="B Zar" panose="00000400000000000000" pitchFamily="2" charset="-78"/>
              </a:rPr>
              <a:t> </a:t>
            </a:r>
            <a:r>
              <a:rPr lang="fa-IR" sz="2800" smtClean="0">
                <a:cs typeface="B Zar" panose="00000400000000000000" pitchFamily="2" charset="-78"/>
              </a:rPr>
              <a:t>(</a:t>
            </a:r>
            <a:r>
              <a:rPr lang="en-US" altLang="zh-TW" sz="2400" smtClean="0">
                <a:solidFill>
                  <a:srgbClr val="FFC000"/>
                </a:solidFill>
                <a:ea typeface="新細明體" charset="-120"/>
                <a:cs typeface="B Zar" panose="00000400000000000000" pitchFamily="2" charset="-78"/>
              </a:rPr>
              <a:t>Last-In-First-Out</a:t>
            </a:r>
            <a:r>
              <a:rPr lang="fa-IR" sz="2800" smtClean="0">
                <a:cs typeface="B Zar" panose="00000400000000000000" pitchFamily="2" charset="-78"/>
              </a:rPr>
              <a:t>) نيز ناميده مي شود.</a:t>
            </a:r>
          </a:p>
        </p:txBody>
      </p:sp>
      <p:pic>
        <p:nvPicPr>
          <p:cNvPr id="11268" name="Picture 4" descr="figure3"/>
          <p:cNvPicPr>
            <a:picLocks noChangeAspect="1" noChangeArrowheads="1"/>
          </p:cNvPicPr>
          <p:nvPr/>
        </p:nvPicPr>
        <p:blipFill>
          <a:blip r:embed="rId2">
            <a:lum bright="-48000" contrast="24000"/>
          </a:blip>
          <a:srcRect b="12628"/>
          <a:stretch>
            <a:fillRect/>
          </a:stretch>
        </p:blipFill>
        <p:spPr bwMode="auto">
          <a:xfrm>
            <a:off x="179388" y="3733800"/>
            <a:ext cx="6594475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6584950" y="5640388"/>
            <a:ext cx="1296988" cy="431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2000">
                <a:solidFill>
                  <a:srgbClr val="FFCC00"/>
                </a:solidFill>
                <a:ea typeface="新細明體" charset="-120"/>
                <a:cs typeface="B Zar" panose="00000400000000000000" pitchFamily="2" charset="-78"/>
              </a:rPr>
              <a:t>A</a:t>
            </a:r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 flipH="1">
            <a:off x="7951788" y="5856288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>
              <a:cs typeface="B Zar" panose="00000400000000000000" pitchFamily="2" charset="-78"/>
            </a:endParaRP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6584950" y="5208588"/>
            <a:ext cx="1296988" cy="431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2000">
                <a:solidFill>
                  <a:srgbClr val="FFCC00"/>
                </a:solidFill>
                <a:ea typeface="新細明體" charset="-120"/>
                <a:cs typeface="B Zar" panose="00000400000000000000" pitchFamily="2" charset="-78"/>
              </a:rPr>
              <a:t>B</a:t>
            </a:r>
          </a:p>
        </p:txBody>
      </p:sp>
      <p:sp>
        <p:nvSpPr>
          <p:cNvPr id="7176" name="Line 8"/>
          <p:cNvSpPr>
            <a:spLocks noChangeShapeType="1"/>
          </p:cNvSpPr>
          <p:nvPr/>
        </p:nvSpPr>
        <p:spPr bwMode="auto">
          <a:xfrm flipH="1">
            <a:off x="7951788" y="5424488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>
              <a:cs typeface="B Zar" panose="00000400000000000000" pitchFamily="2" charset="-78"/>
            </a:endParaRPr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6584950" y="4776788"/>
            <a:ext cx="1296988" cy="431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2000">
                <a:solidFill>
                  <a:srgbClr val="FFCC00"/>
                </a:solidFill>
                <a:ea typeface="新細明體" charset="-120"/>
                <a:cs typeface="B Zar" panose="00000400000000000000" pitchFamily="2" charset="-78"/>
              </a:rPr>
              <a:t>C</a:t>
            </a:r>
          </a:p>
        </p:txBody>
      </p:sp>
      <p:sp>
        <p:nvSpPr>
          <p:cNvPr id="7178" name="Line 10"/>
          <p:cNvSpPr>
            <a:spLocks noChangeShapeType="1"/>
          </p:cNvSpPr>
          <p:nvPr/>
        </p:nvSpPr>
        <p:spPr bwMode="auto">
          <a:xfrm flipH="1">
            <a:off x="7951788" y="4992688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>
              <a:cs typeface="B Zar" panose="00000400000000000000" pitchFamily="2" charset="-78"/>
            </a:endParaRP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8210550" y="4795838"/>
            <a:ext cx="587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2000">
                <a:ea typeface="新細明體" charset="-120"/>
                <a:cs typeface="B Zar" panose="00000400000000000000" pitchFamily="2" charset="-78"/>
              </a:rPr>
              <a:t>Top</a:t>
            </a:r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8229600" y="5202238"/>
            <a:ext cx="587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2000">
                <a:ea typeface="新細明體" charset="-120"/>
                <a:cs typeface="B Zar" panose="00000400000000000000" pitchFamily="2" charset="-78"/>
              </a:rPr>
              <a:t>Top</a:t>
            </a:r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8231188" y="5640388"/>
            <a:ext cx="587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2000">
                <a:ea typeface="新細明體" charset="-120"/>
                <a:cs typeface="B Zar" panose="00000400000000000000" pitchFamily="2" charset="-78"/>
              </a:rPr>
              <a:t>Top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19400" y="6248400"/>
            <a:ext cx="3200400" cy="457200"/>
          </a:xfrm>
        </p:spPr>
        <p:txBody>
          <a:bodyPr/>
          <a:lstStyle/>
          <a:p>
            <a:pPr>
              <a:defRPr/>
            </a:pPr>
            <a:r>
              <a:rPr lang="fa-IR" dirty="0" smtClean="0">
                <a:cs typeface="B Zar" panose="00000400000000000000" pitchFamily="2" charset="-78"/>
              </a:rPr>
              <a:t>دانشگاه کاشان- دانشکده مهندسی برق و کامپیوتر</a:t>
            </a:r>
            <a:endParaRPr lang="en-US" dirty="0">
              <a:cs typeface="B Zar" panose="000004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5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8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nimBg="1"/>
      <p:bldP spid="7173" grpId="1" animBg="1"/>
      <p:bldP spid="7174" grpId="0" animBg="1"/>
      <p:bldP spid="7174" grpId="1" animBg="1"/>
      <p:bldP spid="7174" grpId="2" animBg="1"/>
      <p:bldP spid="7174" grpId="3" animBg="1"/>
      <p:bldP spid="7175" grpId="0" animBg="1"/>
      <p:bldP spid="7175" grpId="1" animBg="1"/>
      <p:bldP spid="7176" grpId="0" animBg="1"/>
      <p:bldP spid="7176" grpId="1" animBg="1"/>
      <p:bldP spid="7176" grpId="2" animBg="1"/>
      <p:bldP spid="7176" grpId="3" animBg="1"/>
      <p:bldP spid="7177" grpId="0" animBg="1"/>
      <p:bldP spid="7177" grpId="1" animBg="1"/>
      <p:bldP spid="7178" grpId="0" animBg="1"/>
      <p:bldP spid="7178" grpId="1" animBg="1"/>
      <p:bldP spid="7179" grpId="0"/>
      <p:bldP spid="7179" grpId="1"/>
      <p:bldP spid="7180" grpId="0"/>
      <p:bldP spid="7180" grpId="1"/>
      <p:bldP spid="7180" grpId="2"/>
      <p:bldP spid="7180" grpId="3"/>
      <p:bldP spid="7181" grpId="0"/>
      <p:bldP spid="7181" grpId="1"/>
      <p:bldP spid="7181" grpId="2"/>
      <p:bldP spid="7181" grpId="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Rectangle 2"/>
          <p:cNvSpPr>
            <a:spLocks noGrp="1" noChangeArrowheads="1"/>
          </p:cNvSpPr>
          <p:nvPr>
            <p:ph type="title"/>
          </p:nvPr>
        </p:nvSpPr>
        <p:spPr>
          <a:xfrm>
            <a:off x="736600" y="533400"/>
            <a:ext cx="7772400" cy="838200"/>
          </a:xfrm>
          <a:noFill/>
        </p:spPr>
        <p:txBody>
          <a:bodyPr/>
          <a:lstStyle/>
          <a:p>
            <a:r>
              <a:rPr lang="fa-IR" smtClean="0">
                <a:cs typeface="B Zar" panose="00000400000000000000" pitchFamily="2" charset="-78"/>
              </a:rPr>
              <a:t>پشته</a:t>
            </a:r>
            <a:endParaRPr lang="en-US" smtClean="0">
              <a:cs typeface="B Zar" panose="00000400000000000000" pitchFamily="2" charset="-78"/>
            </a:endParaRP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4787900" y="2730500"/>
            <a:ext cx="2895600" cy="3233738"/>
            <a:chOff x="3072" y="912"/>
            <a:chExt cx="1824" cy="2037"/>
          </a:xfrm>
        </p:grpSpPr>
        <p:grpSp>
          <p:nvGrpSpPr>
            <p:cNvPr id="1060" name="Group 11"/>
            <p:cNvGrpSpPr>
              <a:grpSpLocks/>
            </p:cNvGrpSpPr>
            <p:nvPr/>
          </p:nvGrpSpPr>
          <p:grpSpPr bwMode="auto">
            <a:xfrm>
              <a:off x="3072" y="2592"/>
              <a:ext cx="1296" cy="192"/>
              <a:chOff x="3072" y="2592"/>
              <a:chExt cx="1296" cy="192"/>
            </a:xfrm>
          </p:grpSpPr>
          <p:sp>
            <p:nvSpPr>
              <p:cNvPr id="1075" name="Rectangle 9"/>
              <p:cNvSpPr>
                <a:spLocks noChangeArrowheads="1"/>
              </p:cNvSpPr>
              <p:nvPr/>
            </p:nvSpPr>
            <p:spPr bwMode="auto">
              <a:xfrm>
                <a:off x="3072" y="2592"/>
                <a:ext cx="864" cy="1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solidFill>
                      <a:schemeClr val="hlink"/>
                    </a:solidFill>
                    <a:cs typeface="B Zar" panose="00000400000000000000" pitchFamily="2" charset="-78"/>
                  </a:rPr>
                  <a:t>bottom</a:t>
                </a:r>
              </a:p>
            </p:txBody>
          </p:sp>
          <p:sp>
            <p:nvSpPr>
              <p:cNvPr id="1076" name="Line 10"/>
              <p:cNvSpPr>
                <a:spLocks noChangeShapeType="1"/>
              </p:cNvSpPr>
              <p:nvPr/>
            </p:nvSpPr>
            <p:spPr bwMode="auto">
              <a:xfrm>
                <a:off x="3888" y="2784"/>
                <a:ext cx="480" cy="0"/>
              </a:xfrm>
              <a:prstGeom prst="line">
                <a:avLst/>
              </a:prstGeom>
              <a:noFill/>
              <a:ln w="50800">
                <a:solidFill>
                  <a:schemeClr val="hlink"/>
                </a:solidFill>
                <a:round/>
                <a:headEnd type="none" w="sm" len="sm"/>
                <a:tailEnd type="stealth" w="med" len="lg"/>
              </a:ln>
            </p:spPr>
            <p:txBody>
              <a:bodyPr/>
              <a:lstStyle/>
              <a:p>
                <a:endParaRPr lang="fa-IR">
                  <a:cs typeface="B Zar" panose="00000400000000000000" pitchFamily="2" charset="-78"/>
                </a:endParaRPr>
              </a:p>
            </p:txBody>
          </p:sp>
        </p:grpSp>
        <p:sp>
          <p:nvSpPr>
            <p:cNvPr id="1061" name="Rectangle 12"/>
            <p:cNvSpPr>
              <a:spLocks noChangeArrowheads="1"/>
            </p:cNvSpPr>
            <p:nvPr/>
          </p:nvSpPr>
          <p:spPr bwMode="auto">
            <a:xfrm>
              <a:off x="3360" y="960"/>
              <a:ext cx="576" cy="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hlink"/>
                  </a:solidFill>
                  <a:cs typeface="B Zar" panose="00000400000000000000" pitchFamily="2" charset="-78"/>
                </a:rPr>
                <a:t>top</a:t>
              </a:r>
            </a:p>
          </p:txBody>
        </p:sp>
        <p:sp>
          <p:nvSpPr>
            <p:cNvPr id="1062" name="Line 13"/>
            <p:cNvSpPr>
              <a:spLocks noChangeShapeType="1"/>
            </p:cNvSpPr>
            <p:nvPr/>
          </p:nvSpPr>
          <p:spPr bwMode="auto">
            <a:xfrm>
              <a:off x="3888" y="1152"/>
              <a:ext cx="480" cy="0"/>
            </a:xfrm>
            <a:prstGeom prst="line">
              <a:avLst/>
            </a:prstGeom>
            <a:noFill/>
            <a:ln w="50800">
              <a:solidFill>
                <a:schemeClr val="hlink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endParaRPr lang="fa-IR">
                <a:cs typeface="B Zar" panose="00000400000000000000" pitchFamily="2" charset="-78"/>
              </a:endParaRPr>
            </a:p>
          </p:txBody>
        </p:sp>
        <p:grpSp>
          <p:nvGrpSpPr>
            <p:cNvPr id="1063" name="Group 16"/>
            <p:cNvGrpSpPr>
              <a:grpSpLocks/>
            </p:cNvGrpSpPr>
            <p:nvPr/>
          </p:nvGrpSpPr>
          <p:grpSpPr bwMode="auto">
            <a:xfrm>
              <a:off x="4407" y="1920"/>
              <a:ext cx="489" cy="357"/>
              <a:chOff x="4407" y="1920"/>
              <a:chExt cx="489" cy="357"/>
            </a:xfrm>
          </p:grpSpPr>
          <p:graphicFrame>
            <p:nvGraphicFramePr>
              <p:cNvPr id="1039" name="Object 12"/>
              <p:cNvGraphicFramePr>
                <a:graphicFrameLocks/>
              </p:cNvGraphicFramePr>
              <p:nvPr/>
            </p:nvGraphicFramePr>
            <p:xfrm>
              <a:off x="4407" y="1920"/>
              <a:ext cx="489" cy="35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94" name="Clip" r:id="rId4" imgW="1542857" imgH="1009479" progId="MS_ClipArt_Gallery.5">
                      <p:embed/>
                    </p:oleObj>
                  </mc:Choice>
                  <mc:Fallback>
                    <p:oleObj name="Clip" r:id="rId4" imgW="1542857" imgH="1009479" progId="MS_ClipArt_Gallery.5">
                      <p:embed/>
                      <p:pic>
                        <p:nvPicPr>
                          <p:cNvPr id="0" name="Object 12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07" y="1920"/>
                            <a:ext cx="489" cy="357"/>
                          </a:xfrm>
                          <a:prstGeom prst="rect">
                            <a:avLst/>
                          </a:prstGeom>
                          <a:solidFill>
                            <a:schemeClr val="folHlink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074" name="Rectangle 15"/>
              <p:cNvSpPr>
                <a:spLocks noChangeArrowheads="1"/>
              </p:cNvSpPr>
              <p:nvPr/>
            </p:nvSpPr>
            <p:spPr bwMode="auto">
              <a:xfrm>
                <a:off x="4560" y="2016"/>
                <a:ext cx="33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>
                    <a:solidFill>
                      <a:schemeClr val="hlink"/>
                    </a:solidFill>
                    <a:cs typeface="B Zar" panose="00000400000000000000" pitchFamily="2" charset="-78"/>
                  </a:rPr>
                  <a:t>C</a:t>
                </a:r>
              </a:p>
            </p:txBody>
          </p:sp>
        </p:grpSp>
        <p:grpSp>
          <p:nvGrpSpPr>
            <p:cNvPr id="1064" name="Group 19"/>
            <p:cNvGrpSpPr>
              <a:grpSpLocks/>
            </p:cNvGrpSpPr>
            <p:nvPr/>
          </p:nvGrpSpPr>
          <p:grpSpPr bwMode="auto">
            <a:xfrm>
              <a:off x="4407" y="2592"/>
              <a:ext cx="489" cy="357"/>
              <a:chOff x="4407" y="2592"/>
              <a:chExt cx="489" cy="357"/>
            </a:xfrm>
          </p:grpSpPr>
          <p:graphicFrame>
            <p:nvGraphicFramePr>
              <p:cNvPr id="1038" name="Object 11"/>
              <p:cNvGraphicFramePr>
                <a:graphicFrameLocks/>
              </p:cNvGraphicFramePr>
              <p:nvPr/>
            </p:nvGraphicFramePr>
            <p:xfrm>
              <a:off x="4407" y="2592"/>
              <a:ext cx="489" cy="35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95" name="Clip" r:id="rId6" imgW="1542857" imgH="1009479" progId="MS_ClipArt_Gallery.5">
                      <p:embed/>
                    </p:oleObj>
                  </mc:Choice>
                  <mc:Fallback>
                    <p:oleObj name="Clip" r:id="rId6" imgW="1542857" imgH="1009479" progId="MS_ClipArt_Gallery.5">
                      <p:embed/>
                      <p:pic>
                        <p:nvPicPr>
                          <p:cNvPr id="0" name="Object 11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07" y="2592"/>
                            <a:ext cx="489" cy="357"/>
                          </a:xfrm>
                          <a:prstGeom prst="rect">
                            <a:avLst/>
                          </a:prstGeom>
                          <a:solidFill>
                            <a:schemeClr val="folHlink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073" name="Rectangle 18"/>
              <p:cNvSpPr>
                <a:spLocks noChangeArrowheads="1"/>
              </p:cNvSpPr>
              <p:nvPr/>
            </p:nvSpPr>
            <p:spPr bwMode="auto">
              <a:xfrm>
                <a:off x="4560" y="2688"/>
                <a:ext cx="33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>
                    <a:solidFill>
                      <a:schemeClr val="hlink"/>
                    </a:solidFill>
                    <a:cs typeface="B Zar" panose="00000400000000000000" pitchFamily="2" charset="-78"/>
                  </a:rPr>
                  <a:t>A</a:t>
                </a:r>
              </a:p>
            </p:txBody>
          </p:sp>
        </p:grpSp>
        <p:grpSp>
          <p:nvGrpSpPr>
            <p:cNvPr id="1065" name="Group 22"/>
            <p:cNvGrpSpPr>
              <a:grpSpLocks/>
            </p:cNvGrpSpPr>
            <p:nvPr/>
          </p:nvGrpSpPr>
          <p:grpSpPr bwMode="auto">
            <a:xfrm>
              <a:off x="4407" y="2256"/>
              <a:ext cx="489" cy="357"/>
              <a:chOff x="4407" y="2256"/>
              <a:chExt cx="489" cy="357"/>
            </a:xfrm>
          </p:grpSpPr>
          <p:graphicFrame>
            <p:nvGraphicFramePr>
              <p:cNvPr id="1037" name="Object 10"/>
              <p:cNvGraphicFramePr>
                <a:graphicFrameLocks/>
              </p:cNvGraphicFramePr>
              <p:nvPr/>
            </p:nvGraphicFramePr>
            <p:xfrm>
              <a:off x="4407" y="2256"/>
              <a:ext cx="489" cy="35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96" name="Clip" r:id="rId7" imgW="1542857" imgH="1009479" progId="MS_ClipArt_Gallery.5">
                      <p:embed/>
                    </p:oleObj>
                  </mc:Choice>
                  <mc:Fallback>
                    <p:oleObj name="Clip" r:id="rId7" imgW="1542857" imgH="1009479" progId="MS_ClipArt_Gallery.5">
                      <p:embed/>
                      <p:pic>
                        <p:nvPicPr>
                          <p:cNvPr id="0" name="Object 10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07" y="2256"/>
                            <a:ext cx="489" cy="357"/>
                          </a:xfrm>
                          <a:prstGeom prst="rect">
                            <a:avLst/>
                          </a:prstGeom>
                          <a:solidFill>
                            <a:schemeClr val="folHlink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072" name="Rectangle 21"/>
              <p:cNvSpPr>
                <a:spLocks noChangeArrowheads="1"/>
              </p:cNvSpPr>
              <p:nvPr/>
            </p:nvSpPr>
            <p:spPr bwMode="auto">
              <a:xfrm>
                <a:off x="4560" y="2352"/>
                <a:ext cx="33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>
                    <a:solidFill>
                      <a:schemeClr val="hlink"/>
                    </a:solidFill>
                    <a:cs typeface="B Zar" panose="00000400000000000000" pitchFamily="2" charset="-78"/>
                  </a:rPr>
                  <a:t>B</a:t>
                </a:r>
              </a:p>
            </p:txBody>
          </p:sp>
        </p:grpSp>
        <p:grpSp>
          <p:nvGrpSpPr>
            <p:cNvPr id="1066" name="Group 25"/>
            <p:cNvGrpSpPr>
              <a:grpSpLocks/>
            </p:cNvGrpSpPr>
            <p:nvPr/>
          </p:nvGrpSpPr>
          <p:grpSpPr bwMode="auto">
            <a:xfrm>
              <a:off x="4407" y="1584"/>
              <a:ext cx="489" cy="357"/>
              <a:chOff x="4407" y="1584"/>
              <a:chExt cx="489" cy="357"/>
            </a:xfrm>
          </p:grpSpPr>
          <p:graphicFrame>
            <p:nvGraphicFramePr>
              <p:cNvPr id="1036" name="Object 9"/>
              <p:cNvGraphicFramePr>
                <a:graphicFrameLocks/>
              </p:cNvGraphicFramePr>
              <p:nvPr/>
            </p:nvGraphicFramePr>
            <p:xfrm>
              <a:off x="4407" y="1584"/>
              <a:ext cx="489" cy="35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97" name="Clip" r:id="rId8" imgW="1542857" imgH="1009479" progId="MS_ClipArt_Gallery.5">
                      <p:embed/>
                    </p:oleObj>
                  </mc:Choice>
                  <mc:Fallback>
                    <p:oleObj name="Clip" r:id="rId8" imgW="1542857" imgH="1009479" progId="MS_ClipArt_Gallery.5">
                      <p:embed/>
                      <p:pic>
                        <p:nvPicPr>
                          <p:cNvPr id="0" name="Object 9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07" y="1584"/>
                            <a:ext cx="489" cy="357"/>
                          </a:xfrm>
                          <a:prstGeom prst="rect">
                            <a:avLst/>
                          </a:prstGeom>
                          <a:solidFill>
                            <a:schemeClr val="folHlink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071" name="Rectangle 24"/>
              <p:cNvSpPr>
                <a:spLocks noChangeArrowheads="1"/>
              </p:cNvSpPr>
              <p:nvPr/>
            </p:nvSpPr>
            <p:spPr bwMode="auto">
              <a:xfrm>
                <a:off x="4560" y="1680"/>
                <a:ext cx="33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>
                    <a:solidFill>
                      <a:schemeClr val="hlink"/>
                    </a:solidFill>
                    <a:cs typeface="B Zar" panose="00000400000000000000" pitchFamily="2" charset="-78"/>
                  </a:rPr>
                  <a:t>D</a:t>
                </a:r>
              </a:p>
            </p:txBody>
          </p:sp>
        </p:grpSp>
        <p:grpSp>
          <p:nvGrpSpPr>
            <p:cNvPr id="1067" name="Group 28"/>
            <p:cNvGrpSpPr>
              <a:grpSpLocks/>
            </p:cNvGrpSpPr>
            <p:nvPr/>
          </p:nvGrpSpPr>
          <p:grpSpPr bwMode="auto">
            <a:xfrm>
              <a:off x="4407" y="1248"/>
              <a:ext cx="489" cy="357"/>
              <a:chOff x="4407" y="1248"/>
              <a:chExt cx="489" cy="357"/>
            </a:xfrm>
          </p:grpSpPr>
          <p:graphicFrame>
            <p:nvGraphicFramePr>
              <p:cNvPr id="1035" name="Object 8"/>
              <p:cNvGraphicFramePr>
                <a:graphicFrameLocks/>
              </p:cNvGraphicFramePr>
              <p:nvPr/>
            </p:nvGraphicFramePr>
            <p:xfrm>
              <a:off x="4407" y="1248"/>
              <a:ext cx="489" cy="35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98" name="Clip" r:id="rId9" imgW="1542857" imgH="1009479" progId="MS_ClipArt_Gallery.5">
                      <p:embed/>
                    </p:oleObj>
                  </mc:Choice>
                  <mc:Fallback>
                    <p:oleObj name="Clip" r:id="rId9" imgW="1542857" imgH="1009479" progId="MS_ClipArt_Gallery.5">
                      <p:embed/>
                      <p:pic>
                        <p:nvPicPr>
                          <p:cNvPr id="0" name="Object 8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07" y="1248"/>
                            <a:ext cx="489" cy="357"/>
                          </a:xfrm>
                          <a:prstGeom prst="rect">
                            <a:avLst/>
                          </a:prstGeom>
                          <a:solidFill>
                            <a:schemeClr val="folHlink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070" name="Rectangle 27"/>
              <p:cNvSpPr>
                <a:spLocks noChangeArrowheads="1"/>
              </p:cNvSpPr>
              <p:nvPr/>
            </p:nvSpPr>
            <p:spPr bwMode="auto">
              <a:xfrm>
                <a:off x="4560" y="1344"/>
                <a:ext cx="33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>
                    <a:solidFill>
                      <a:schemeClr val="hlink"/>
                    </a:solidFill>
                    <a:cs typeface="B Zar" panose="00000400000000000000" pitchFamily="2" charset="-78"/>
                  </a:rPr>
                  <a:t>E</a:t>
                </a:r>
              </a:p>
            </p:txBody>
          </p:sp>
        </p:grpSp>
        <p:grpSp>
          <p:nvGrpSpPr>
            <p:cNvPr id="1068" name="Group 31"/>
            <p:cNvGrpSpPr>
              <a:grpSpLocks/>
            </p:cNvGrpSpPr>
            <p:nvPr/>
          </p:nvGrpSpPr>
          <p:grpSpPr bwMode="auto">
            <a:xfrm>
              <a:off x="4407" y="912"/>
              <a:ext cx="489" cy="357"/>
              <a:chOff x="4407" y="912"/>
              <a:chExt cx="489" cy="357"/>
            </a:xfrm>
          </p:grpSpPr>
          <p:graphicFrame>
            <p:nvGraphicFramePr>
              <p:cNvPr id="1034" name="Object 7"/>
              <p:cNvGraphicFramePr>
                <a:graphicFrameLocks/>
              </p:cNvGraphicFramePr>
              <p:nvPr/>
            </p:nvGraphicFramePr>
            <p:xfrm>
              <a:off x="4407" y="912"/>
              <a:ext cx="489" cy="35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99" name="Clip" r:id="rId10" imgW="1542857" imgH="1009479" progId="MS_ClipArt_Gallery.5">
                      <p:embed/>
                    </p:oleObj>
                  </mc:Choice>
                  <mc:Fallback>
                    <p:oleObj name="Clip" r:id="rId10" imgW="1542857" imgH="1009479" progId="MS_ClipArt_Gallery.5">
                      <p:embed/>
                      <p:pic>
                        <p:nvPicPr>
                          <p:cNvPr id="0" name="Object 7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07" y="912"/>
                            <a:ext cx="489" cy="357"/>
                          </a:xfrm>
                          <a:prstGeom prst="rect">
                            <a:avLst/>
                          </a:prstGeom>
                          <a:solidFill>
                            <a:schemeClr val="folHlink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069" name="Rectangle 30"/>
              <p:cNvSpPr>
                <a:spLocks noChangeArrowheads="1"/>
              </p:cNvSpPr>
              <p:nvPr/>
            </p:nvSpPr>
            <p:spPr bwMode="auto">
              <a:xfrm>
                <a:off x="4560" y="1008"/>
                <a:ext cx="33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>
                    <a:solidFill>
                      <a:schemeClr val="hlink"/>
                    </a:solidFill>
                    <a:cs typeface="B Zar" panose="00000400000000000000" pitchFamily="2" charset="-78"/>
                  </a:rPr>
                  <a:t>F</a:t>
                </a:r>
              </a:p>
            </p:txBody>
          </p:sp>
        </p:grpSp>
      </p:grpSp>
      <p:grpSp>
        <p:nvGrpSpPr>
          <p:cNvPr id="10" name="Group 49"/>
          <p:cNvGrpSpPr>
            <a:grpSpLocks/>
          </p:cNvGrpSpPr>
          <p:nvPr/>
        </p:nvGrpSpPr>
        <p:grpSpPr bwMode="auto">
          <a:xfrm>
            <a:off x="698500" y="3162300"/>
            <a:ext cx="2895600" cy="2700338"/>
            <a:chOff x="96" y="1248"/>
            <a:chExt cx="1824" cy="1701"/>
          </a:xfrm>
        </p:grpSpPr>
        <p:grpSp>
          <p:nvGrpSpPr>
            <p:cNvPr id="1045" name="Group 6"/>
            <p:cNvGrpSpPr>
              <a:grpSpLocks/>
            </p:cNvGrpSpPr>
            <p:nvPr/>
          </p:nvGrpSpPr>
          <p:grpSpPr bwMode="auto">
            <a:xfrm>
              <a:off x="96" y="2592"/>
              <a:ext cx="1296" cy="192"/>
              <a:chOff x="96" y="2592"/>
              <a:chExt cx="1296" cy="192"/>
            </a:xfrm>
          </p:grpSpPr>
          <p:sp>
            <p:nvSpPr>
              <p:cNvPr id="1058" name="Rectangle 4"/>
              <p:cNvSpPr>
                <a:spLocks noChangeArrowheads="1"/>
              </p:cNvSpPr>
              <p:nvPr/>
            </p:nvSpPr>
            <p:spPr bwMode="auto">
              <a:xfrm>
                <a:off x="96" y="2592"/>
                <a:ext cx="864" cy="1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solidFill>
                      <a:schemeClr val="hlink"/>
                    </a:solidFill>
                    <a:cs typeface="B Zar" panose="00000400000000000000" pitchFamily="2" charset="-78"/>
                  </a:rPr>
                  <a:t>bottom</a:t>
                </a:r>
              </a:p>
            </p:txBody>
          </p:sp>
          <p:sp>
            <p:nvSpPr>
              <p:cNvPr id="1059" name="Line 5"/>
              <p:cNvSpPr>
                <a:spLocks noChangeShapeType="1"/>
              </p:cNvSpPr>
              <p:nvPr/>
            </p:nvSpPr>
            <p:spPr bwMode="auto">
              <a:xfrm>
                <a:off x="912" y="2784"/>
                <a:ext cx="480" cy="0"/>
              </a:xfrm>
              <a:prstGeom prst="line">
                <a:avLst/>
              </a:prstGeom>
              <a:noFill/>
              <a:ln w="50800">
                <a:solidFill>
                  <a:schemeClr val="hlink"/>
                </a:solidFill>
                <a:round/>
                <a:headEnd type="none" w="sm" len="sm"/>
                <a:tailEnd type="stealth" w="med" len="lg"/>
              </a:ln>
            </p:spPr>
            <p:txBody>
              <a:bodyPr/>
              <a:lstStyle/>
              <a:p>
                <a:endParaRPr lang="fa-IR">
                  <a:cs typeface="B Zar" panose="00000400000000000000" pitchFamily="2" charset="-78"/>
                </a:endParaRPr>
              </a:p>
            </p:txBody>
          </p:sp>
        </p:grpSp>
        <p:sp>
          <p:nvSpPr>
            <p:cNvPr id="1046" name="Rectangle 7"/>
            <p:cNvSpPr>
              <a:spLocks noChangeArrowheads="1"/>
            </p:cNvSpPr>
            <p:nvPr/>
          </p:nvSpPr>
          <p:spPr bwMode="auto">
            <a:xfrm>
              <a:off x="432" y="1248"/>
              <a:ext cx="576" cy="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hlink"/>
                  </a:solidFill>
                  <a:cs typeface="B Zar" panose="00000400000000000000" pitchFamily="2" charset="-78"/>
                </a:rPr>
                <a:t>top</a:t>
              </a:r>
            </a:p>
          </p:txBody>
        </p:sp>
        <p:sp>
          <p:nvSpPr>
            <p:cNvPr id="1047" name="Line 8"/>
            <p:cNvSpPr>
              <a:spLocks noChangeShapeType="1"/>
            </p:cNvSpPr>
            <p:nvPr/>
          </p:nvSpPr>
          <p:spPr bwMode="auto">
            <a:xfrm>
              <a:off x="960" y="1440"/>
              <a:ext cx="480" cy="0"/>
            </a:xfrm>
            <a:prstGeom prst="line">
              <a:avLst/>
            </a:prstGeom>
            <a:noFill/>
            <a:ln w="50800">
              <a:solidFill>
                <a:schemeClr val="hlink"/>
              </a:solidFill>
              <a:round/>
              <a:headEnd type="none" w="sm" len="sm"/>
              <a:tailEnd type="stealth" w="med" len="lg"/>
            </a:ln>
          </p:spPr>
          <p:txBody>
            <a:bodyPr/>
            <a:lstStyle/>
            <a:p>
              <a:endParaRPr lang="fa-IR">
                <a:cs typeface="B Zar" panose="00000400000000000000" pitchFamily="2" charset="-78"/>
              </a:endParaRPr>
            </a:p>
          </p:txBody>
        </p:sp>
        <p:grpSp>
          <p:nvGrpSpPr>
            <p:cNvPr id="1048" name="Group 36"/>
            <p:cNvGrpSpPr>
              <a:grpSpLocks/>
            </p:cNvGrpSpPr>
            <p:nvPr/>
          </p:nvGrpSpPr>
          <p:grpSpPr bwMode="auto">
            <a:xfrm>
              <a:off x="1431" y="1920"/>
              <a:ext cx="489" cy="357"/>
              <a:chOff x="1431" y="1920"/>
              <a:chExt cx="489" cy="357"/>
            </a:xfrm>
          </p:grpSpPr>
          <p:graphicFrame>
            <p:nvGraphicFramePr>
              <p:cNvPr id="1033" name="Object 6"/>
              <p:cNvGraphicFramePr>
                <a:graphicFrameLocks/>
              </p:cNvGraphicFramePr>
              <p:nvPr/>
            </p:nvGraphicFramePr>
            <p:xfrm>
              <a:off x="1431" y="1920"/>
              <a:ext cx="489" cy="35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00" name="Clip" r:id="rId11" imgW="1542857" imgH="1009479" progId="MS_ClipArt_Gallery.5">
                      <p:embed/>
                    </p:oleObj>
                  </mc:Choice>
                  <mc:Fallback>
                    <p:oleObj name="Clip" r:id="rId11" imgW="1542857" imgH="1009479" progId="MS_ClipArt_Gallery.5">
                      <p:embed/>
                      <p:pic>
                        <p:nvPicPr>
                          <p:cNvPr id="0" name="Object 6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31" y="1920"/>
                            <a:ext cx="489" cy="357"/>
                          </a:xfrm>
                          <a:prstGeom prst="rect">
                            <a:avLst/>
                          </a:prstGeom>
                          <a:solidFill>
                            <a:schemeClr val="folHlink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057" name="Rectangle 35"/>
              <p:cNvSpPr>
                <a:spLocks noChangeArrowheads="1"/>
              </p:cNvSpPr>
              <p:nvPr/>
            </p:nvSpPr>
            <p:spPr bwMode="auto">
              <a:xfrm>
                <a:off x="1584" y="2016"/>
                <a:ext cx="33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>
                    <a:solidFill>
                      <a:schemeClr val="hlink"/>
                    </a:solidFill>
                    <a:cs typeface="B Zar" panose="00000400000000000000" pitchFamily="2" charset="-78"/>
                  </a:rPr>
                  <a:t>C</a:t>
                </a:r>
              </a:p>
            </p:txBody>
          </p:sp>
        </p:grpSp>
        <p:grpSp>
          <p:nvGrpSpPr>
            <p:cNvPr id="1049" name="Group 39"/>
            <p:cNvGrpSpPr>
              <a:grpSpLocks/>
            </p:cNvGrpSpPr>
            <p:nvPr/>
          </p:nvGrpSpPr>
          <p:grpSpPr bwMode="auto">
            <a:xfrm>
              <a:off x="1431" y="2592"/>
              <a:ext cx="489" cy="357"/>
              <a:chOff x="1431" y="2592"/>
              <a:chExt cx="489" cy="357"/>
            </a:xfrm>
          </p:grpSpPr>
          <p:graphicFrame>
            <p:nvGraphicFramePr>
              <p:cNvPr id="1032" name="Object 5"/>
              <p:cNvGraphicFramePr>
                <a:graphicFrameLocks/>
              </p:cNvGraphicFramePr>
              <p:nvPr/>
            </p:nvGraphicFramePr>
            <p:xfrm>
              <a:off x="1431" y="2592"/>
              <a:ext cx="489" cy="35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01" name="Clip" r:id="rId12" imgW="1542857" imgH="1009479" progId="MS_ClipArt_Gallery.5">
                      <p:embed/>
                    </p:oleObj>
                  </mc:Choice>
                  <mc:Fallback>
                    <p:oleObj name="Clip" r:id="rId12" imgW="1542857" imgH="1009479" progId="MS_ClipArt_Gallery.5">
                      <p:embed/>
                      <p:pic>
                        <p:nvPicPr>
                          <p:cNvPr id="0" name="Object 5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31" y="2592"/>
                            <a:ext cx="489" cy="357"/>
                          </a:xfrm>
                          <a:prstGeom prst="rect">
                            <a:avLst/>
                          </a:prstGeom>
                          <a:solidFill>
                            <a:schemeClr val="folHlink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056" name="Rectangle 38"/>
              <p:cNvSpPr>
                <a:spLocks noChangeArrowheads="1"/>
              </p:cNvSpPr>
              <p:nvPr/>
            </p:nvSpPr>
            <p:spPr bwMode="auto">
              <a:xfrm>
                <a:off x="1584" y="2688"/>
                <a:ext cx="33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>
                    <a:solidFill>
                      <a:schemeClr val="hlink"/>
                    </a:solidFill>
                    <a:cs typeface="B Zar" panose="00000400000000000000" pitchFamily="2" charset="-78"/>
                  </a:rPr>
                  <a:t>A</a:t>
                </a:r>
              </a:p>
            </p:txBody>
          </p:sp>
        </p:grpSp>
        <p:grpSp>
          <p:nvGrpSpPr>
            <p:cNvPr id="1050" name="Group 42"/>
            <p:cNvGrpSpPr>
              <a:grpSpLocks/>
            </p:cNvGrpSpPr>
            <p:nvPr/>
          </p:nvGrpSpPr>
          <p:grpSpPr bwMode="auto">
            <a:xfrm>
              <a:off x="1431" y="2256"/>
              <a:ext cx="489" cy="357"/>
              <a:chOff x="1431" y="2256"/>
              <a:chExt cx="489" cy="357"/>
            </a:xfrm>
          </p:grpSpPr>
          <p:graphicFrame>
            <p:nvGraphicFramePr>
              <p:cNvPr id="1031" name="Object 4"/>
              <p:cNvGraphicFramePr>
                <a:graphicFrameLocks/>
              </p:cNvGraphicFramePr>
              <p:nvPr/>
            </p:nvGraphicFramePr>
            <p:xfrm>
              <a:off x="1431" y="2256"/>
              <a:ext cx="489" cy="35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02" name="Clip" r:id="rId13" imgW="1542857" imgH="1009479" progId="MS_ClipArt_Gallery.5">
                      <p:embed/>
                    </p:oleObj>
                  </mc:Choice>
                  <mc:Fallback>
                    <p:oleObj name="Clip" r:id="rId13" imgW="1542857" imgH="1009479" progId="MS_ClipArt_Gallery.5">
                      <p:embed/>
                      <p:pic>
                        <p:nvPicPr>
                          <p:cNvPr id="0" name="Object 4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31" y="2256"/>
                            <a:ext cx="489" cy="357"/>
                          </a:xfrm>
                          <a:prstGeom prst="rect">
                            <a:avLst/>
                          </a:prstGeom>
                          <a:solidFill>
                            <a:schemeClr val="folHlink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055" name="Rectangle 41"/>
              <p:cNvSpPr>
                <a:spLocks noChangeArrowheads="1"/>
              </p:cNvSpPr>
              <p:nvPr/>
            </p:nvSpPr>
            <p:spPr bwMode="auto">
              <a:xfrm>
                <a:off x="1584" y="2352"/>
                <a:ext cx="33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>
                    <a:solidFill>
                      <a:schemeClr val="hlink"/>
                    </a:solidFill>
                    <a:cs typeface="B Zar" panose="00000400000000000000" pitchFamily="2" charset="-78"/>
                  </a:rPr>
                  <a:t>B</a:t>
                </a:r>
              </a:p>
            </p:txBody>
          </p:sp>
        </p:grpSp>
        <p:grpSp>
          <p:nvGrpSpPr>
            <p:cNvPr id="1051" name="Group 45"/>
            <p:cNvGrpSpPr>
              <a:grpSpLocks/>
            </p:cNvGrpSpPr>
            <p:nvPr/>
          </p:nvGrpSpPr>
          <p:grpSpPr bwMode="auto">
            <a:xfrm>
              <a:off x="1431" y="1584"/>
              <a:ext cx="489" cy="357"/>
              <a:chOff x="1431" y="1584"/>
              <a:chExt cx="489" cy="357"/>
            </a:xfrm>
          </p:grpSpPr>
          <p:graphicFrame>
            <p:nvGraphicFramePr>
              <p:cNvPr id="1030" name="Object 3"/>
              <p:cNvGraphicFramePr>
                <a:graphicFrameLocks/>
              </p:cNvGraphicFramePr>
              <p:nvPr/>
            </p:nvGraphicFramePr>
            <p:xfrm>
              <a:off x="1431" y="1584"/>
              <a:ext cx="489" cy="35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03" name="Clip" r:id="rId14" imgW="1542857" imgH="1009479" progId="MS_ClipArt_Gallery.5">
                      <p:embed/>
                    </p:oleObj>
                  </mc:Choice>
                  <mc:Fallback>
                    <p:oleObj name="Clip" r:id="rId14" imgW="1542857" imgH="1009479" progId="MS_ClipArt_Gallery.5">
                      <p:embed/>
                      <p:pic>
                        <p:nvPicPr>
                          <p:cNvPr id="0" name="Object 3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31" y="1584"/>
                            <a:ext cx="489" cy="357"/>
                          </a:xfrm>
                          <a:prstGeom prst="rect">
                            <a:avLst/>
                          </a:prstGeom>
                          <a:solidFill>
                            <a:schemeClr val="folHlink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054" name="Rectangle 44"/>
              <p:cNvSpPr>
                <a:spLocks noChangeArrowheads="1"/>
              </p:cNvSpPr>
              <p:nvPr/>
            </p:nvSpPr>
            <p:spPr bwMode="auto">
              <a:xfrm>
                <a:off x="1584" y="1680"/>
                <a:ext cx="33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>
                    <a:solidFill>
                      <a:schemeClr val="hlink"/>
                    </a:solidFill>
                    <a:cs typeface="B Zar" panose="00000400000000000000" pitchFamily="2" charset="-78"/>
                  </a:rPr>
                  <a:t>D</a:t>
                </a:r>
              </a:p>
            </p:txBody>
          </p:sp>
        </p:grpSp>
        <p:grpSp>
          <p:nvGrpSpPr>
            <p:cNvPr id="1052" name="Group 48"/>
            <p:cNvGrpSpPr>
              <a:grpSpLocks/>
            </p:cNvGrpSpPr>
            <p:nvPr/>
          </p:nvGrpSpPr>
          <p:grpSpPr bwMode="auto">
            <a:xfrm>
              <a:off x="1431" y="1248"/>
              <a:ext cx="489" cy="357"/>
              <a:chOff x="1431" y="1248"/>
              <a:chExt cx="489" cy="357"/>
            </a:xfrm>
          </p:grpSpPr>
          <p:graphicFrame>
            <p:nvGraphicFramePr>
              <p:cNvPr id="1029" name="Object 2"/>
              <p:cNvGraphicFramePr>
                <a:graphicFrameLocks/>
              </p:cNvGraphicFramePr>
              <p:nvPr/>
            </p:nvGraphicFramePr>
            <p:xfrm>
              <a:off x="1431" y="1248"/>
              <a:ext cx="489" cy="35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04" name="Clip" r:id="rId15" imgW="1542857" imgH="1009479" progId="MS_ClipArt_Gallery.5">
                      <p:embed/>
                    </p:oleObj>
                  </mc:Choice>
                  <mc:Fallback>
                    <p:oleObj name="Clip" r:id="rId15" imgW="1542857" imgH="1009479" progId="MS_ClipArt_Gallery.5">
                      <p:embed/>
                      <p:pic>
                        <p:nvPicPr>
                          <p:cNvPr id="0" name="Object 2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31" y="1248"/>
                            <a:ext cx="489" cy="357"/>
                          </a:xfrm>
                          <a:prstGeom prst="rect">
                            <a:avLst/>
                          </a:prstGeom>
                          <a:solidFill>
                            <a:schemeClr val="folHlink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053" name="Rectangle 47"/>
              <p:cNvSpPr>
                <a:spLocks noChangeArrowheads="1"/>
              </p:cNvSpPr>
              <p:nvPr/>
            </p:nvSpPr>
            <p:spPr bwMode="auto">
              <a:xfrm>
                <a:off x="1584" y="1344"/>
                <a:ext cx="33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>
                    <a:solidFill>
                      <a:schemeClr val="hlink"/>
                    </a:solidFill>
                    <a:cs typeface="B Zar" panose="00000400000000000000" pitchFamily="2" charset="-78"/>
                  </a:rPr>
                  <a:t>E</a:t>
                </a:r>
              </a:p>
            </p:txBody>
          </p:sp>
        </p:grpSp>
      </p:grpSp>
      <p:grpSp>
        <p:nvGrpSpPr>
          <p:cNvPr id="1043" name="Group 35"/>
          <p:cNvGrpSpPr>
            <a:grpSpLocks/>
          </p:cNvGrpSpPr>
          <p:nvPr/>
        </p:nvGrpSpPr>
        <p:grpSpPr bwMode="auto">
          <a:xfrm>
            <a:off x="565150" y="1470025"/>
            <a:ext cx="7848600" cy="1039813"/>
            <a:chOff x="431" y="2832"/>
            <a:chExt cx="4944" cy="655"/>
          </a:xfrm>
        </p:grpSpPr>
        <p:sp>
          <p:nvSpPr>
            <p:cNvPr id="52" name="Text Box 25"/>
            <p:cNvSpPr txBox="1">
              <a:spLocks noChangeArrowheads="1"/>
            </p:cNvSpPr>
            <p:nvPr/>
          </p:nvSpPr>
          <p:spPr bwMode="auto">
            <a:xfrm>
              <a:off x="431" y="2886"/>
              <a:ext cx="4944" cy="60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hlink"/>
                </a:buClr>
                <a:defRPr/>
              </a:pPr>
              <a:r>
                <a:rPr lang="fa-IR" sz="2800" dirty="0">
                  <a:solidFill>
                    <a:srgbClr val="040408"/>
                  </a:solidFill>
                  <a:latin typeface="+mn-lt"/>
                  <a:cs typeface="B Zar" panose="00000400000000000000" pitchFamily="2" charset="-78"/>
                </a:rPr>
                <a:t>	در پشته اي مانند		    ، 	   عنصر پاييني و	      عنصر بالايي مي باشد.  </a:t>
              </a:r>
              <a:endParaRPr lang="en-US" sz="2800" dirty="0">
                <a:solidFill>
                  <a:srgbClr val="040408"/>
                </a:solidFill>
                <a:latin typeface="+mn-lt"/>
                <a:cs typeface="B Zar" panose="00000400000000000000" pitchFamily="2" charset="-78"/>
              </a:endParaRPr>
            </a:p>
          </p:txBody>
        </p:sp>
        <p:graphicFrame>
          <p:nvGraphicFramePr>
            <p:cNvPr id="1026" name="Object 26"/>
            <p:cNvGraphicFramePr>
              <a:graphicFrameLocks noChangeAspect="1"/>
            </p:cNvGraphicFramePr>
            <p:nvPr/>
          </p:nvGraphicFramePr>
          <p:xfrm>
            <a:off x="2837" y="2867"/>
            <a:ext cx="1169" cy="3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05" name="Equation" r:id="rId16" imgW="850680" imgH="228600" progId="Equation.3">
                    <p:embed/>
                  </p:oleObj>
                </mc:Choice>
                <mc:Fallback>
                  <p:oleObj name="Equation" r:id="rId16" imgW="850680" imgH="228600" progId="Equation.3">
                    <p:embed/>
                    <p:pic>
                      <p:nvPicPr>
                        <p:cNvPr id="0" name="Object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37" y="2867"/>
                          <a:ext cx="1169" cy="31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7" name="Object 29"/>
            <p:cNvGraphicFramePr>
              <a:graphicFrameLocks noChangeAspect="1"/>
            </p:cNvGraphicFramePr>
            <p:nvPr/>
          </p:nvGraphicFramePr>
          <p:xfrm>
            <a:off x="2381" y="2884"/>
            <a:ext cx="258" cy="3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06" name="Equation" r:id="rId18" imgW="177646" imgH="228402" progId="Equation.3">
                    <p:embed/>
                  </p:oleObj>
                </mc:Choice>
                <mc:Fallback>
                  <p:oleObj name="Equation" r:id="rId18" imgW="177646" imgH="228402" progId="Equation.3">
                    <p:embed/>
                    <p:pic>
                      <p:nvPicPr>
                        <p:cNvPr id="0" name="Object 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81" y="2884"/>
                          <a:ext cx="258" cy="32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8" name="Object 32"/>
            <p:cNvGraphicFramePr>
              <a:graphicFrameLocks noChangeAspect="1"/>
            </p:cNvGraphicFramePr>
            <p:nvPr/>
          </p:nvGraphicFramePr>
          <p:xfrm>
            <a:off x="985" y="2832"/>
            <a:ext cx="395" cy="3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07" name="Equation" r:id="rId20" imgW="266584" imgH="228501" progId="Equation.3">
                    <p:embed/>
                  </p:oleObj>
                </mc:Choice>
                <mc:Fallback>
                  <p:oleObj name="Equation" r:id="rId20" imgW="266584" imgH="228501" progId="Equation.3">
                    <p:embed/>
                    <p:pic>
                      <p:nvPicPr>
                        <p:cNvPr id="0" name="Object 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85" y="2832"/>
                          <a:ext cx="395" cy="33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19400" y="6248400"/>
            <a:ext cx="3200400" cy="457200"/>
          </a:xfrm>
        </p:spPr>
        <p:txBody>
          <a:bodyPr/>
          <a:lstStyle/>
          <a:p>
            <a:pPr>
              <a:defRPr/>
            </a:pPr>
            <a:r>
              <a:rPr lang="fa-IR" dirty="0" smtClean="0">
                <a:cs typeface="B Zar" panose="00000400000000000000" pitchFamily="2" charset="-78"/>
              </a:rPr>
              <a:t>دانشگاه کاشان- دانشکده مهندسی برق و کامپیوتر</a:t>
            </a:r>
            <a:endParaRPr lang="en-US" dirty="0">
              <a:cs typeface="B Zar" panose="000004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198438"/>
            <a:ext cx="8226425" cy="1143000"/>
          </a:xfrm>
        </p:spPr>
        <p:txBody>
          <a:bodyPr/>
          <a:lstStyle/>
          <a:p>
            <a:r>
              <a:rPr lang="fa-IR" smtClean="0">
                <a:cs typeface="B Zar" panose="00000400000000000000" pitchFamily="2" charset="-78"/>
              </a:rPr>
              <a:t>پشته ها به عنوان يک نوع داده مجرد</a:t>
            </a:r>
            <a:endParaRPr lang="en-US" altLang="zh-TW" smtClean="0">
              <a:ea typeface="新細明體" charset="-120"/>
              <a:cs typeface="B Zar" panose="00000400000000000000" pitchFamily="2" charset="-78"/>
            </a:endParaRPr>
          </a:p>
        </p:txBody>
      </p:sp>
      <p:pic>
        <p:nvPicPr>
          <p:cNvPr id="12291" name="Picture 4" descr="structure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6000" contrast="18000"/>
          </a:blip>
          <a:srcRect b="5757"/>
          <a:stretch>
            <a:fillRect/>
          </a:stretch>
        </p:blipFill>
        <p:spPr bwMode="auto">
          <a:xfrm>
            <a:off x="395288" y="1535113"/>
            <a:ext cx="7200900" cy="514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>
                <a:cs typeface="B Zar" panose="00000400000000000000" pitchFamily="2" charset="-78"/>
              </a:rPr>
              <a:t>پشته ها به عنوان يک نوع داده مجرد</a:t>
            </a:r>
            <a:endParaRPr lang="en-US" altLang="zh-TW" smtClean="0">
              <a:ea typeface="新細明體" charset="-120"/>
              <a:cs typeface="B Zar" panose="00000400000000000000" pitchFamily="2" charset="-78"/>
            </a:endParaRPr>
          </a:p>
        </p:txBody>
      </p:sp>
      <p:sp>
        <p:nvSpPr>
          <p:cNvPr id="1331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fa-IR" b="1" smtClean="0">
                <a:cs typeface="B Zar" panose="00000400000000000000" pitchFamily="2" charset="-78"/>
              </a:rPr>
              <a:t>پياده سازي: </a:t>
            </a:r>
            <a:r>
              <a:rPr lang="fa-IR" smtClean="0">
                <a:cs typeface="B Zar" panose="00000400000000000000" pitchFamily="2" charset="-78"/>
              </a:rPr>
              <a:t>با کمک ارايه  </a:t>
            </a:r>
            <a:endParaRPr lang="fa-IR" altLang="zh-TW" smtClean="0">
              <a:cs typeface="B Zar" panose="00000400000000000000" pitchFamily="2" charset="-78"/>
            </a:endParaRPr>
          </a:p>
        </p:txBody>
      </p:sp>
      <p:pic>
        <p:nvPicPr>
          <p:cNvPr id="13316" name="Picture 4" descr="p10"/>
          <p:cNvPicPr>
            <a:picLocks noChangeAspect="1" noChangeArrowheads="1"/>
          </p:cNvPicPr>
          <p:nvPr/>
        </p:nvPicPr>
        <p:blipFill>
          <a:blip r:embed="rId3">
            <a:lum bright="-30000" contrast="12000"/>
          </a:blip>
          <a:srcRect/>
          <a:stretch>
            <a:fillRect/>
          </a:stretch>
        </p:blipFill>
        <p:spPr bwMode="auto">
          <a:xfrm>
            <a:off x="692150" y="2525713"/>
            <a:ext cx="7696200" cy="375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>
          <a:xfrm>
            <a:off x="430213" y="458788"/>
            <a:ext cx="8226425" cy="779462"/>
          </a:xfrm>
        </p:spPr>
        <p:txBody>
          <a:bodyPr/>
          <a:lstStyle/>
          <a:p>
            <a:r>
              <a:rPr lang="fa-IR" smtClean="0">
                <a:cs typeface="B Zar" panose="00000400000000000000" pitchFamily="2" charset="-78"/>
              </a:rPr>
              <a:t>پشته ها به عنوان يک نوع داده مجرد</a:t>
            </a:r>
            <a:endParaRPr lang="en-US" altLang="zh-TW" smtClean="0">
              <a:ea typeface="新細明體" charset="-120"/>
              <a:cs typeface="B Zar" panose="00000400000000000000" pitchFamily="2" charset="-78"/>
            </a:endParaRPr>
          </a:p>
        </p:txBody>
      </p:sp>
      <p:pic>
        <p:nvPicPr>
          <p:cNvPr id="14339" name="Picture 7" descr="program3"/>
          <p:cNvPicPr>
            <a:picLocks noChangeAspect="1" noChangeArrowheads="1"/>
          </p:cNvPicPr>
          <p:nvPr/>
        </p:nvPicPr>
        <p:blipFill>
          <a:blip r:embed="rId3">
            <a:lum bright="-36000" contrast="24000"/>
          </a:blip>
          <a:srcRect b="9236"/>
          <a:stretch>
            <a:fillRect/>
          </a:stretch>
        </p:blipFill>
        <p:spPr bwMode="auto">
          <a:xfrm>
            <a:off x="192088" y="1501775"/>
            <a:ext cx="6697662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8" descr="program3"/>
          <p:cNvPicPr>
            <a:picLocks noChangeAspect="1" noChangeArrowheads="1"/>
          </p:cNvPicPr>
          <p:nvPr/>
        </p:nvPicPr>
        <p:blipFill>
          <a:blip r:embed="rId4">
            <a:lum bright="-36000" contrast="24000"/>
          </a:blip>
          <a:srcRect b="10904"/>
          <a:stretch>
            <a:fillRect/>
          </a:stretch>
        </p:blipFill>
        <p:spPr bwMode="auto">
          <a:xfrm>
            <a:off x="192088" y="4462463"/>
            <a:ext cx="6697662" cy="22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Rectangle 12"/>
          <p:cNvSpPr>
            <a:spLocks noChangeArrowheads="1"/>
          </p:cNvSpPr>
          <p:nvPr/>
        </p:nvSpPr>
        <p:spPr bwMode="auto">
          <a:xfrm>
            <a:off x="7308850" y="1989138"/>
            <a:ext cx="792163" cy="43338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a-IR" sz="1800">
              <a:cs typeface="B Zar" panose="00000400000000000000" pitchFamily="2" charset="-78"/>
            </a:endParaRPr>
          </a:p>
        </p:txBody>
      </p:sp>
      <p:sp>
        <p:nvSpPr>
          <p:cNvPr id="14342" name="Rectangle 13"/>
          <p:cNvSpPr>
            <a:spLocks noChangeArrowheads="1"/>
          </p:cNvSpPr>
          <p:nvPr/>
        </p:nvSpPr>
        <p:spPr bwMode="auto">
          <a:xfrm>
            <a:off x="7308850" y="3282950"/>
            <a:ext cx="792163" cy="4333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a-IR" sz="1800">
              <a:cs typeface="B Zar" panose="00000400000000000000" pitchFamily="2" charset="-78"/>
            </a:endParaRPr>
          </a:p>
        </p:txBody>
      </p:sp>
      <p:sp>
        <p:nvSpPr>
          <p:cNvPr id="14343" name="Rectangle 14"/>
          <p:cNvSpPr>
            <a:spLocks noChangeArrowheads="1"/>
          </p:cNvSpPr>
          <p:nvPr/>
        </p:nvSpPr>
        <p:spPr bwMode="auto">
          <a:xfrm>
            <a:off x="7308850" y="2851150"/>
            <a:ext cx="792163" cy="4333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a-IR" sz="1800">
              <a:cs typeface="B Zar" panose="00000400000000000000" pitchFamily="2" charset="-78"/>
            </a:endParaRPr>
          </a:p>
        </p:txBody>
      </p:sp>
      <p:sp>
        <p:nvSpPr>
          <p:cNvPr id="14344" name="Rectangle 15"/>
          <p:cNvSpPr>
            <a:spLocks noChangeArrowheads="1"/>
          </p:cNvSpPr>
          <p:nvPr/>
        </p:nvSpPr>
        <p:spPr bwMode="auto">
          <a:xfrm>
            <a:off x="7308850" y="2419350"/>
            <a:ext cx="792163" cy="4333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a-IR" sz="1800">
              <a:cs typeface="B Zar" panose="00000400000000000000" pitchFamily="2" charset="-78"/>
            </a:endParaRPr>
          </a:p>
        </p:txBody>
      </p:sp>
      <p:sp>
        <p:nvSpPr>
          <p:cNvPr id="14345" name="Text Box 16"/>
          <p:cNvSpPr txBox="1">
            <a:spLocks noChangeArrowheads="1"/>
          </p:cNvSpPr>
          <p:nvPr/>
        </p:nvSpPr>
        <p:spPr bwMode="auto">
          <a:xfrm>
            <a:off x="7235825" y="1412875"/>
            <a:ext cx="717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800">
                <a:ea typeface="新細明體" charset="-120"/>
                <a:cs typeface="B Zar" panose="00000400000000000000" pitchFamily="2" charset="-78"/>
              </a:rPr>
              <a:t>stack</a:t>
            </a:r>
          </a:p>
        </p:txBody>
      </p:sp>
      <p:sp>
        <p:nvSpPr>
          <p:cNvPr id="13329" name="Line 17"/>
          <p:cNvSpPr>
            <a:spLocks noChangeShapeType="1"/>
          </p:cNvSpPr>
          <p:nvPr/>
        </p:nvSpPr>
        <p:spPr bwMode="auto">
          <a:xfrm flipH="1">
            <a:off x="8243888" y="3068638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>
              <a:cs typeface="B Zar" panose="00000400000000000000" pitchFamily="2" charset="-78"/>
            </a:endParaRPr>
          </a:p>
        </p:txBody>
      </p:sp>
      <p:sp>
        <p:nvSpPr>
          <p:cNvPr id="13330" name="Text Box 18"/>
          <p:cNvSpPr txBox="1">
            <a:spLocks noChangeArrowheads="1"/>
          </p:cNvSpPr>
          <p:nvPr/>
        </p:nvSpPr>
        <p:spPr bwMode="auto">
          <a:xfrm>
            <a:off x="8416925" y="2852738"/>
            <a:ext cx="5492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800">
                <a:ea typeface="新細明體" charset="-120"/>
                <a:cs typeface="B Zar" panose="00000400000000000000" pitchFamily="2" charset="-78"/>
              </a:rPr>
              <a:t>Top</a:t>
            </a:r>
          </a:p>
        </p:txBody>
      </p:sp>
      <p:sp>
        <p:nvSpPr>
          <p:cNvPr id="13331" name="Text Box 19"/>
          <p:cNvSpPr txBox="1">
            <a:spLocks noChangeArrowheads="1"/>
          </p:cNvSpPr>
          <p:nvPr/>
        </p:nvSpPr>
        <p:spPr bwMode="auto">
          <a:xfrm>
            <a:off x="7345363" y="2439988"/>
            <a:ext cx="6302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800">
                <a:ea typeface="新細明體" charset="-120"/>
                <a:cs typeface="B Zar" panose="00000400000000000000" pitchFamily="2" charset="-78"/>
              </a:rPr>
              <a:t>item</a:t>
            </a:r>
          </a:p>
        </p:txBody>
      </p:sp>
      <p:sp>
        <p:nvSpPr>
          <p:cNvPr id="14349" name="Rectangle 20"/>
          <p:cNvSpPr>
            <a:spLocks noChangeArrowheads="1"/>
          </p:cNvSpPr>
          <p:nvPr/>
        </p:nvSpPr>
        <p:spPr bwMode="auto">
          <a:xfrm>
            <a:off x="7380288" y="4656138"/>
            <a:ext cx="792162" cy="43338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a-IR" sz="1800">
              <a:cs typeface="B Zar" panose="00000400000000000000" pitchFamily="2" charset="-78"/>
            </a:endParaRPr>
          </a:p>
        </p:txBody>
      </p:sp>
      <p:sp>
        <p:nvSpPr>
          <p:cNvPr id="14350" name="Rectangle 21"/>
          <p:cNvSpPr>
            <a:spLocks noChangeArrowheads="1"/>
          </p:cNvSpPr>
          <p:nvPr/>
        </p:nvSpPr>
        <p:spPr bwMode="auto">
          <a:xfrm>
            <a:off x="7380288" y="5949950"/>
            <a:ext cx="792162" cy="4333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a-IR" sz="1800">
              <a:cs typeface="B Zar" panose="00000400000000000000" pitchFamily="2" charset="-78"/>
            </a:endParaRPr>
          </a:p>
        </p:txBody>
      </p:sp>
      <p:sp>
        <p:nvSpPr>
          <p:cNvPr id="14351" name="Rectangle 22"/>
          <p:cNvSpPr>
            <a:spLocks noChangeArrowheads="1"/>
          </p:cNvSpPr>
          <p:nvPr/>
        </p:nvSpPr>
        <p:spPr bwMode="auto">
          <a:xfrm>
            <a:off x="7380288" y="5518150"/>
            <a:ext cx="792162" cy="4333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a-IR" sz="1800">
              <a:cs typeface="B Zar" panose="00000400000000000000" pitchFamily="2" charset="-78"/>
            </a:endParaRPr>
          </a:p>
        </p:txBody>
      </p:sp>
      <p:sp>
        <p:nvSpPr>
          <p:cNvPr id="14352" name="Rectangle 23"/>
          <p:cNvSpPr>
            <a:spLocks noChangeArrowheads="1"/>
          </p:cNvSpPr>
          <p:nvPr/>
        </p:nvSpPr>
        <p:spPr bwMode="auto">
          <a:xfrm>
            <a:off x="7380288" y="5086350"/>
            <a:ext cx="792162" cy="4333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a-IR" sz="1800">
              <a:cs typeface="B Zar" panose="00000400000000000000" pitchFamily="2" charset="-78"/>
            </a:endParaRPr>
          </a:p>
        </p:txBody>
      </p:sp>
      <p:sp>
        <p:nvSpPr>
          <p:cNvPr id="14353" name="Text Box 24"/>
          <p:cNvSpPr txBox="1">
            <a:spLocks noChangeArrowheads="1"/>
          </p:cNvSpPr>
          <p:nvPr/>
        </p:nvSpPr>
        <p:spPr bwMode="auto">
          <a:xfrm>
            <a:off x="7307263" y="4079875"/>
            <a:ext cx="717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800">
                <a:ea typeface="新細明體" charset="-120"/>
                <a:cs typeface="B Zar" panose="00000400000000000000" pitchFamily="2" charset="-78"/>
              </a:rPr>
              <a:t>stack</a:t>
            </a:r>
          </a:p>
        </p:txBody>
      </p:sp>
      <p:sp>
        <p:nvSpPr>
          <p:cNvPr id="13337" name="Text Box 25"/>
          <p:cNvSpPr txBox="1">
            <a:spLocks noChangeArrowheads="1"/>
          </p:cNvSpPr>
          <p:nvPr/>
        </p:nvSpPr>
        <p:spPr bwMode="auto">
          <a:xfrm>
            <a:off x="7416800" y="5106988"/>
            <a:ext cx="6302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800">
                <a:ea typeface="新細明體" charset="-120"/>
                <a:cs typeface="B Zar" panose="00000400000000000000" pitchFamily="2" charset="-78"/>
              </a:rPr>
              <a:t>item</a:t>
            </a:r>
          </a:p>
        </p:txBody>
      </p:sp>
      <p:sp>
        <p:nvSpPr>
          <p:cNvPr id="13338" name="Line 26"/>
          <p:cNvSpPr>
            <a:spLocks noChangeShapeType="1"/>
          </p:cNvSpPr>
          <p:nvPr/>
        </p:nvSpPr>
        <p:spPr bwMode="auto">
          <a:xfrm flipH="1">
            <a:off x="8243888" y="5300663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>
              <a:cs typeface="B Zar" panose="00000400000000000000" pitchFamily="2" charset="-78"/>
            </a:endParaRPr>
          </a:p>
        </p:txBody>
      </p:sp>
      <p:sp>
        <p:nvSpPr>
          <p:cNvPr id="13339" name="Text Box 27"/>
          <p:cNvSpPr txBox="1">
            <a:spLocks noChangeArrowheads="1"/>
          </p:cNvSpPr>
          <p:nvPr/>
        </p:nvSpPr>
        <p:spPr bwMode="auto">
          <a:xfrm>
            <a:off x="8416925" y="5084763"/>
            <a:ext cx="5492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800">
                <a:ea typeface="新細明體" charset="-120"/>
                <a:cs typeface="B Zar" panose="00000400000000000000" pitchFamily="2" charset="-78"/>
              </a:rPr>
              <a:t>Top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06289 " pathEditMode="relative" ptsTypes="AA">
                                      <p:cBhvr>
                                        <p:cTn id="6" dur="20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06289 " pathEditMode="relative" ptsTypes="AA">
                                      <p:cBhvr>
                                        <p:cTn id="8" dur="20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3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3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05248 " pathEditMode="relative" ptsTypes="AA">
                                      <p:cBhvr>
                                        <p:cTn id="23" dur="2000" fill="hold"/>
                                        <p:tgtEl>
                                          <p:spTgt spid="133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05248 " pathEditMode="relative" ptsTypes="AA">
                                      <p:cBhvr>
                                        <p:cTn id="25" dur="2000" fill="hold"/>
                                        <p:tgtEl>
                                          <p:spTgt spid="133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9" grpId="0" animBg="1"/>
      <p:bldP spid="13330" grpId="0"/>
      <p:bldP spid="13331" grpId="0"/>
      <p:bldP spid="13337" grpId="0"/>
      <p:bldP spid="13338" grpId="0" animBg="1"/>
      <p:bldP spid="133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figure3"/>
          <p:cNvPicPr>
            <a:picLocks noChangeAspect="1" noChangeArrowheads="1"/>
          </p:cNvPicPr>
          <p:nvPr/>
        </p:nvPicPr>
        <p:blipFill>
          <a:blip r:embed="rId2">
            <a:lum bright="-30000" contrast="18000"/>
          </a:blip>
          <a:srcRect b="10706"/>
          <a:stretch>
            <a:fillRect/>
          </a:stretch>
        </p:blipFill>
        <p:spPr bwMode="auto">
          <a:xfrm>
            <a:off x="328613" y="3743325"/>
            <a:ext cx="7253287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6356350" y="6100763"/>
            <a:ext cx="1296988" cy="431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0"/>
            <a:r>
              <a:rPr lang="en-US" altLang="zh-TW" sz="1800">
                <a:solidFill>
                  <a:srgbClr val="FFCC00"/>
                </a:solidFill>
                <a:ea typeface="新細明體" charset="-120"/>
                <a:cs typeface="B Zar" panose="00000400000000000000" pitchFamily="2" charset="-78"/>
              </a:rPr>
              <a:t>A</a:t>
            </a:r>
          </a:p>
        </p:txBody>
      </p:sp>
      <p:sp>
        <p:nvSpPr>
          <p:cNvPr id="15366" name="Line 6"/>
          <p:cNvSpPr>
            <a:spLocks noChangeShapeType="1"/>
          </p:cNvSpPr>
          <p:nvPr/>
        </p:nvSpPr>
        <p:spPr bwMode="auto">
          <a:xfrm flipH="1">
            <a:off x="7723188" y="6316663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>
              <a:cs typeface="B Zar" panose="00000400000000000000" pitchFamily="2" charset="-78"/>
            </a:endParaRPr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6356350" y="5668963"/>
            <a:ext cx="1296988" cy="431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0"/>
            <a:r>
              <a:rPr lang="en-US" altLang="zh-TW" sz="1800">
                <a:solidFill>
                  <a:srgbClr val="FFCC00"/>
                </a:solidFill>
                <a:ea typeface="新細明體" charset="-120"/>
                <a:cs typeface="B Zar" panose="00000400000000000000" pitchFamily="2" charset="-78"/>
              </a:rPr>
              <a:t>B</a:t>
            </a:r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 flipH="1">
            <a:off x="7723188" y="5884863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>
              <a:cs typeface="B Zar" panose="00000400000000000000" pitchFamily="2" charset="-78"/>
            </a:endParaRPr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6356350" y="5237163"/>
            <a:ext cx="1296988" cy="431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0"/>
            <a:r>
              <a:rPr lang="en-US" altLang="zh-TW" sz="1800">
                <a:solidFill>
                  <a:srgbClr val="FFCC00"/>
                </a:solidFill>
                <a:ea typeface="新細明體" charset="-120"/>
                <a:cs typeface="B Zar" panose="00000400000000000000" pitchFamily="2" charset="-78"/>
              </a:rPr>
              <a:t>C</a:t>
            </a:r>
          </a:p>
        </p:txBody>
      </p:sp>
      <p:sp>
        <p:nvSpPr>
          <p:cNvPr id="15370" name="Line 10"/>
          <p:cNvSpPr>
            <a:spLocks noChangeShapeType="1"/>
          </p:cNvSpPr>
          <p:nvPr/>
        </p:nvSpPr>
        <p:spPr bwMode="auto">
          <a:xfrm flipH="1">
            <a:off x="7723188" y="5453063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>
              <a:cs typeface="B Zar" panose="00000400000000000000" pitchFamily="2" charset="-78"/>
            </a:endParaRPr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8020050" y="5256213"/>
            <a:ext cx="650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US" altLang="zh-TW" sz="1800">
                <a:ea typeface="新細明體" charset="-120"/>
                <a:cs typeface="B Zar" panose="00000400000000000000" pitchFamily="2" charset="-78"/>
              </a:rPr>
              <a:t>Rear</a:t>
            </a:r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8039100" y="5662613"/>
            <a:ext cx="650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US" altLang="zh-TW" sz="1800">
                <a:ea typeface="新細明體" charset="-120"/>
                <a:cs typeface="B Zar" panose="00000400000000000000" pitchFamily="2" charset="-78"/>
              </a:rPr>
              <a:t>Rear</a:t>
            </a:r>
          </a:p>
        </p:txBody>
      </p:sp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8012113" y="6102350"/>
            <a:ext cx="717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US" altLang="zh-TW" sz="1800">
                <a:ea typeface="新細明體" charset="-120"/>
                <a:cs typeface="B Zar" panose="00000400000000000000" pitchFamily="2" charset="-78"/>
              </a:rPr>
              <a:t>Front</a:t>
            </a:r>
          </a:p>
        </p:txBody>
      </p:sp>
      <p:sp>
        <p:nvSpPr>
          <p:cNvPr id="14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 bwMode="auto">
          <a:xfrm>
            <a:off x="381000" y="1752600"/>
            <a:ext cx="8153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FontTx/>
              <a:buChar char="•"/>
              <a:defRPr/>
            </a:pPr>
            <a:r>
              <a:rPr lang="fa-IR" sz="2800" kern="0" dirty="0">
                <a:solidFill>
                  <a:srgbClr val="0034DC"/>
                </a:solidFill>
                <a:latin typeface="+mn-lt"/>
                <a:cs typeface="B Zar" panose="00000400000000000000" pitchFamily="2" charset="-78"/>
              </a:rPr>
              <a:t>صفها حالت خاصي از ليست هاي مرتب شده مي باشند که جايگذاري از يک سمت آن که </a:t>
            </a:r>
            <a:r>
              <a:rPr lang="en-US" sz="2400" kern="0" dirty="0">
                <a:solidFill>
                  <a:srgbClr val="0034DC"/>
                </a:solidFill>
                <a:latin typeface="+mn-lt"/>
                <a:cs typeface="B Zar" panose="00000400000000000000" pitchFamily="2" charset="-78"/>
              </a:rPr>
              <a:t>front</a:t>
            </a:r>
            <a:r>
              <a:rPr lang="fa-IR" sz="2400" kern="0" dirty="0">
                <a:solidFill>
                  <a:srgbClr val="0034DC"/>
                </a:solidFill>
                <a:latin typeface="+mn-lt"/>
                <a:cs typeface="B Zar" panose="00000400000000000000" pitchFamily="2" charset="-78"/>
              </a:rPr>
              <a:t> </a:t>
            </a:r>
            <a:r>
              <a:rPr lang="fa-IR" sz="2800" kern="0" dirty="0">
                <a:solidFill>
                  <a:srgbClr val="0034DC"/>
                </a:solidFill>
                <a:latin typeface="+mn-lt"/>
                <a:cs typeface="B Zar" panose="00000400000000000000" pitchFamily="2" charset="-78"/>
              </a:rPr>
              <a:t>(ابتدا) ناميده مي شود و حذف از سمت ديگر که </a:t>
            </a:r>
            <a:r>
              <a:rPr lang="en-US" sz="2400" kern="0" dirty="0">
                <a:solidFill>
                  <a:srgbClr val="0034DC"/>
                </a:solidFill>
                <a:latin typeface="+mn-lt"/>
                <a:cs typeface="B Zar" panose="00000400000000000000" pitchFamily="2" charset="-78"/>
              </a:rPr>
              <a:t>rear</a:t>
            </a:r>
            <a:r>
              <a:rPr lang="fa-IR" sz="2400" kern="0" dirty="0">
                <a:solidFill>
                  <a:srgbClr val="0034DC"/>
                </a:solidFill>
                <a:latin typeface="+mn-lt"/>
                <a:cs typeface="B Zar" panose="00000400000000000000" pitchFamily="2" charset="-78"/>
              </a:rPr>
              <a:t> </a:t>
            </a:r>
            <a:r>
              <a:rPr lang="fa-IR" sz="2800" kern="0" dirty="0">
                <a:solidFill>
                  <a:srgbClr val="0034DC"/>
                </a:solidFill>
                <a:latin typeface="+mn-lt"/>
                <a:cs typeface="B Zar" panose="00000400000000000000" pitchFamily="2" charset="-78"/>
              </a:rPr>
              <a:t>(انتها) ناميده مي شود صورت مي گيرد.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FontTx/>
              <a:buChar char="•"/>
              <a:defRPr/>
            </a:pPr>
            <a:r>
              <a:rPr lang="fa-IR" sz="2800" kern="0" dirty="0">
                <a:solidFill>
                  <a:srgbClr val="0034DC"/>
                </a:solidFill>
                <a:latin typeface="+mn-lt"/>
                <a:cs typeface="B Zar" panose="00000400000000000000" pitchFamily="2" charset="-78"/>
              </a:rPr>
              <a:t>صف يک ليست </a:t>
            </a:r>
            <a:r>
              <a:rPr lang="en-US" sz="2400" kern="0" dirty="0">
                <a:solidFill>
                  <a:srgbClr val="0034DC"/>
                </a:solidFill>
                <a:latin typeface="+mn-lt"/>
                <a:cs typeface="B Zar" panose="00000400000000000000" pitchFamily="2" charset="-78"/>
              </a:rPr>
              <a:t>FIFO</a:t>
            </a:r>
            <a:r>
              <a:rPr lang="fa-IR" sz="2400" kern="0" dirty="0">
                <a:solidFill>
                  <a:srgbClr val="0034DC"/>
                </a:solidFill>
                <a:latin typeface="+mn-lt"/>
                <a:cs typeface="B Zar" panose="00000400000000000000" pitchFamily="2" charset="-78"/>
              </a:rPr>
              <a:t> </a:t>
            </a:r>
            <a:r>
              <a:rPr lang="fa-IR" sz="2800" kern="0" dirty="0">
                <a:solidFill>
                  <a:srgbClr val="0034DC"/>
                </a:solidFill>
                <a:latin typeface="+mn-lt"/>
                <a:cs typeface="B Zar" panose="00000400000000000000" pitchFamily="2" charset="-78"/>
              </a:rPr>
              <a:t>(</a:t>
            </a:r>
            <a:r>
              <a:rPr lang="en-US" altLang="zh-TW" sz="2400" kern="0" dirty="0">
                <a:solidFill>
                  <a:srgbClr val="FFC000"/>
                </a:solidFill>
                <a:latin typeface="+mn-lt"/>
                <a:cs typeface="B Zar" panose="00000400000000000000" pitchFamily="2" charset="-78"/>
              </a:rPr>
              <a:t>First-In-First-Out</a:t>
            </a:r>
            <a:r>
              <a:rPr lang="fa-IR" sz="2800" kern="0" dirty="0">
                <a:solidFill>
                  <a:srgbClr val="0034DC"/>
                </a:solidFill>
                <a:latin typeface="+mn-lt"/>
                <a:cs typeface="B Zar" panose="00000400000000000000" pitchFamily="2" charset="-78"/>
              </a:rPr>
              <a:t>) نيز ناميده مي شود.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defRPr/>
            </a:pPr>
            <a:endParaRPr lang="fa-IR" sz="3200" kern="0" dirty="0">
              <a:solidFill>
                <a:srgbClr val="0034DC"/>
              </a:solidFill>
              <a:latin typeface="+mn-lt"/>
              <a:cs typeface="B Zar" panose="00000400000000000000" pitchFamily="2" charset="-78"/>
            </a:endParaRPr>
          </a:p>
        </p:txBody>
      </p:sp>
      <p:sp>
        <p:nvSpPr>
          <p:cNvPr id="3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>
                <a:cs typeface="B Zar" panose="00000400000000000000" pitchFamily="2" charset="-78"/>
              </a:rPr>
              <a:t>صف</a:t>
            </a: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8024813" y="5695950"/>
            <a:ext cx="717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US" altLang="zh-TW" sz="1800">
                <a:ea typeface="新細明體" charset="-120"/>
                <a:cs typeface="B Zar" panose="00000400000000000000" pitchFamily="2" charset="-78"/>
              </a:rPr>
              <a:t>Front</a:t>
            </a:r>
          </a:p>
        </p:txBody>
      </p:sp>
      <p:sp>
        <p:nvSpPr>
          <p:cNvPr id="17" name="Line 8"/>
          <p:cNvSpPr>
            <a:spLocks noChangeShapeType="1"/>
          </p:cNvSpPr>
          <p:nvPr/>
        </p:nvSpPr>
        <p:spPr bwMode="auto">
          <a:xfrm flipH="1">
            <a:off x="7748588" y="5897563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a-IR">
              <a:cs typeface="B Zar" panose="00000400000000000000" pitchFamily="2" charset="-78"/>
            </a:endParaRP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19400" y="6248400"/>
            <a:ext cx="3200400" cy="457200"/>
          </a:xfrm>
        </p:spPr>
        <p:txBody>
          <a:bodyPr/>
          <a:lstStyle/>
          <a:p>
            <a:pPr>
              <a:defRPr/>
            </a:pPr>
            <a:r>
              <a:rPr lang="fa-IR" dirty="0" smtClean="0">
                <a:cs typeface="B Zar" panose="00000400000000000000" pitchFamily="2" charset="-78"/>
              </a:rPr>
              <a:t>دانشگاه کاشان- دانشکده مهندسی برق و کامپیوتر</a:t>
            </a:r>
            <a:endParaRPr lang="en-US" dirty="0">
              <a:cs typeface="B Zar" panose="000004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 animBg="1"/>
      <p:bldP spid="15366" grpId="0" animBg="1"/>
      <p:bldP spid="15368" grpId="0" animBg="1"/>
      <p:bldP spid="15369" grpId="0" animBg="1"/>
      <p:bldP spid="15370" grpId="0" animBg="1"/>
      <p:bldP spid="15371" grpId="0"/>
      <p:bldP spid="15372" grpId="0"/>
      <p:bldP spid="15373" grpId="0"/>
      <p:bldP spid="16" grpId="0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228600" y="1981200"/>
            <a:ext cx="1246188" cy="868363"/>
            <a:chOff x="144" y="1248"/>
            <a:chExt cx="785" cy="547"/>
          </a:xfrm>
        </p:grpSpPr>
        <p:sp>
          <p:nvSpPr>
            <p:cNvPr id="16404" name="Text Box 50"/>
            <p:cNvSpPr txBox="1">
              <a:spLocks noChangeArrowheads="1"/>
            </p:cNvSpPr>
            <p:nvPr/>
          </p:nvSpPr>
          <p:spPr bwMode="auto">
            <a:xfrm>
              <a:off x="144" y="1344"/>
              <a:ext cx="576" cy="442"/>
            </a:xfrm>
            <a:prstGeom prst="rect">
              <a:avLst/>
            </a:prstGeom>
            <a:solidFill>
              <a:schemeClr val="accent2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l" rtl="0">
                <a:spcBef>
                  <a:spcPct val="50000"/>
                </a:spcBef>
              </a:pPr>
              <a:r>
                <a:rPr lang="en-US" sz="2000">
                  <a:solidFill>
                    <a:srgbClr val="C00000"/>
                  </a:solidFill>
                  <a:cs typeface="B Zar" panose="00000400000000000000" pitchFamily="2" charset="-78"/>
                </a:rPr>
                <a:t>Bus Stop</a:t>
              </a:r>
            </a:p>
          </p:txBody>
        </p:sp>
        <p:pic>
          <p:nvPicPr>
            <p:cNvPr id="16405" name="Picture 49" descr="palmtree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32" y="1248"/>
              <a:ext cx="497" cy="5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174" name="Picture 54" descr="person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124200" y="2133600"/>
            <a:ext cx="457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76" name="Picture 56" descr="person6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886200" y="2438400"/>
            <a:ext cx="4572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77" name="Picture 57" descr="caveman1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495800" y="21336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78" name="Text Box 58"/>
          <p:cNvSpPr txBox="1">
            <a:spLocks noChangeArrowheads="1"/>
          </p:cNvSpPr>
          <p:nvPr/>
        </p:nvSpPr>
        <p:spPr bwMode="auto">
          <a:xfrm>
            <a:off x="1371600" y="2971800"/>
            <a:ext cx="13716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2000">
                <a:solidFill>
                  <a:srgbClr val="C00000"/>
                </a:solidFill>
                <a:cs typeface="B Zar" panose="00000400000000000000" pitchFamily="2" charset="-78"/>
              </a:rPr>
              <a:t>front</a:t>
            </a:r>
          </a:p>
        </p:txBody>
      </p:sp>
      <p:sp>
        <p:nvSpPr>
          <p:cNvPr id="5179" name="Text Box 59"/>
          <p:cNvSpPr txBox="1">
            <a:spLocks noChangeArrowheads="1"/>
          </p:cNvSpPr>
          <p:nvPr/>
        </p:nvSpPr>
        <p:spPr bwMode="auto">
          <a:xfrm>
            <a:off x="1371600" y="3276600"/>
            <a:ext cx="13716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2000">
                <a:solidFill>
                  <a:srgbClr val="C00000"/>
                </a:solidFill>
                <a:cs typeface="B Zar" panose="00000400000000000000" pitchFamily="2" charset="-78"/>
              </a:rPr>
              <a:t>rear</a:t>
            </a:r>
          </a:p>
        </p:txBody>
      </p:sp>
      <p:sp>
        <p:nvSpPr>
          <p:cNvPr id="5181" name="Text Box 61"/>
          <p:cNvSpPr txBox="1">
            <a:spLocks noChangeArrowheads="1"/>
          </p:cNvSpPr>
          <p:nvPr/>
        </p:nvSpPr>
        <p:spPr bwMode="auto">
          <a:xfrm>
            <a:off x="2209800" y="2971800"/>
            <a:ext cx="13716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2000">
                <a:solidFill>
                  <a:srgbClr val="C00000"/>
                </a:solidFill>
                <a:cs typeface="B Zar" panose="00000400000000000000" pitchFamily="2" charset="-78"/>
              </a:rPr>
              <a:t>rear</a:t>
            </a:r>
          </a:p>
        </p:txBody>
      </p:sp>
      <p:sp>
        <p:nvSpPr>
          <p:cNvPr id="5182" name="Rectangle 62"/>
          <p:cNvSpPr>
            <a:spLocks noChangeArrowheads="1"/>
          </p:cNvSpPr>
          <p:nvPr/>
        </p:nvSpPr>
        <p:spPr bwMode="auto">
          <a:xfrm>
            <a:off x="1219200" y="3352800"/>
            <a:ext cx="914400" cy="381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l" rtl="0"/>
            <a:endParaRPr lang="fa-IR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sp>
        <p:nvSpPr>
          <p:cNvPr id="5183" name="Rectangle 63"/>
          <p:cNvSpPr>
            <a:spLocks noChangeArrowheads="1"/>
          </p:cNvSpPr>
          <p:nvPr/>
        </p:nvSpPr>
        <p:spPr bwMode="auto">
          <a:xfrm>
            <a:off x="2133600" y="3048000"/>
            <a:ext cx="914400" cy="381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l" rtl="0"/>
            <a:endParaRPr lang="fa-IR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sp>
        <p:nvSpPr>
          <p:cNvPr id="5184" name="Text Box 64"/>
          <p:cNvSpPr txBox="1">
            <a:spLocks noChangeArrowheads="1"/>
          </p:cNvSpPr>
          <p:nvPr/>
        </p:nvSpPr>
        <p:spPr bwMode="auto">
          <a:xfrm>
            <a:off x="3048000" y="2971800"/>
            <a:ext cx="6858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2000">
                <a:solidFill>
                  <a:srgbClr val="C00000"/>
                </a:solidFill>
                <a:cs typeface="B Zar" panose="00000400000000000000" pitchFamily="2" charset="-78"/>
              </a:rPr>
              <a:t>rear</a:t>
            </a:r>
          </a:p>
        </p:txBody>
      </p:sp>
      <p:sp>
        <p:nvSpPr>
          <p:cNvPr id="5185" name="Rectangle 65"/>
          <p:cNvSpPr>
            <a:spLocks noChangeArrowheads="1"/>
          </p:cNvSpPr>
          <p:nvPr/>
        </p:nvSpPr>
        <p:spPr bwMode="auto">
          <a:xfrm>
            <a:off x="2819400" y="2971800"/>
            <a:ext cx="914400" cy="381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l" rtl="0"/>
            <a:endParaRPr lang="fa-IR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sp>
        <p:nvSpPr>
          <p:cNvPr id="5186" name="Text Box 66"/>
          <p:cNvSpPr txBox="1">
            <a:spLocks noChangeArrowheads="1"/>
          </p:cNvSpPr>
          <p:nvPr/>
        </p:nvSpPr>
        <p:spPr bwMode="auto">
          <a:xfrm>
            <a:off x="3810000" y="2971800"/>
            <a:ext cx="13716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2000">
                <a:solidFill>
                  <a:srgbClr val="C00000"/>
                </a:solidFill>
                <a:cs typeface="B Zar" panose="00000400000000000000" pitchFamily="2" charset="-78"/>
              </a:rPr>
              <a:t>rear</a:t>
            </a:r>
          </a:p>
        </p:txBody>
      </p:sp>
      <p:sp>
        <p:nvSpPr>
          <p:cNvPr id="5187" name="Rectangle 67"/>
          <p:cNvSpPr>
            <a:spLocks noChangeArrowheads="1"/>
          </p:cNvSpPr>
          <p:nvPr/>
        </p:nvSpPr>
        <p:spPr bwMode="auto">
          <a:xfrm>
            <a:off x="3581400" y="3048000"/>
            <a:ext cx="914400" cy="3810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l" rtl="0"/>
            <a:endParaRPr lang="fa-IR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sp>
        <p:nvSpPr>
          <p:cNvPr id="5188" name="Text Box 68"/>
          <p:cNvSpPr txBox="1">
            <a:spLocks noChangeArrowheads="1"/>
          </p:cNvSpPr>
          <p:nvPr/>
        </p:nvSpPr>
        <p:spPr bwMode="auto">
          <a:xfrm>
            <a:off x="4648200" y="2971800"/>
            <a:ext cx="13716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2000">
                <a:solidFill>
                  <a:srgbClr val="C00000"/>
                </a:solidFill>
                <a:cs typeface="B Zar" panose="00000400000000000000" pitchFamily="2" charset="-78"/>
              </a:rPr>
              <a:t>rear</a:t>
            </a:r>
          </a:p>
        </p:txBody>
      </p:sp>
      <p:pic>
        <p:nvPicPr>
          <p:cNvPr id="5189" name="Picture 69" descr="FVBUS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914400" y="3429000"/>
            <a:ext cx="10636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90" name="Picture 70" descr="person5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133600" y="1752600"/>
            <a:ext cx="7429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91" name="Picture 71" descr="person8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371600" y="1752600"/>
            <a:ext cx="685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03" name="Title 2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>
                <a:cs typeface="B Zar" panose="00000400000000000000" pitchFamily="2" charset="-78"/>
              </a:rPr>
              <a:t>صف اتوبوس</a:t>
            </a:r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19400" y="6248400"/>
            <a:ext cx="3200400" cy="457200"/>
          </a:xfrm>
        </p:spPr>
        <p:txBody>
          <a:bodyPr/>
          <a:lstStyle/>
          <a:p>
            <a:pPr>
              <a:defRPr/>
            </a:pPr>
            <a:r>
              <a:rPr lang="fa-IR" dirty="0" smtClean="0">
                <a:cs typeface="B Zar" panose="00000400000000000000" pitchFamily="2" charset="-78"/>
              </a:rPr>
              <a:t>دانشگاه کاشان- دانشکده مهندسی برق و کامپیوتر</a:t>
            </a:r>
            <a:endParaRPr lang="en-US" dirty="0">
              <a:cs typeface="B Zar" panose="000004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1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la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ive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78" grpId="0" autoUpdateAnimBg="0"/>
      <p:bldP spid="5179" grpId="0" autoUpdateAnimBg="0"/>
      <p:bldP spid="5181" grpId="0" autoUpdateAnimBg="0"/>
      <p:bldP spid="5182" grpId="0" animBg="1"/>
      <p:bldP spid="5183" grpId="0" animBg="1"/>
      <p:bldP spid="5184" grpId="0" autoUpdateAnimBg="0"/>
      <p:bldP spid="5185" grpId="0" animBg="1"/>
      <p:bldP spid="5186" grpId="0" autoUpdateAnimBg="0"/>
      <p:bldP spid="5187" grpId="0" animBg="1"/>
      <p:bldP spid="5188" grpId="0" autoUpdateAnimBg="0"/>
    </p:bldLst>
  </p:timing>
</p:sld>
</file>

<file path=ppt/theme/theme1.xml><?xml version="1.0" encoding="utf-8"?>
<a:theme xmlns:a="http://schemas.openxmlformats.org/drawingml/2006/main" name="Blueprint">
  <a:themeElements>
    <a:clrScheme name="Blueprint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Blueprint">
      <a:majorFont>
        <a:latin typeface="Tahoma"/>
        <a:ea typeface=""/>
        <a:cs typeface="Zar"/>
      </a:majorFont>
      <a:minorFont>
        <a:latin typeface="Tahoma"/>
        <a:ea typeface=""/>
        <a:cs typeface="Za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457200" marR="0" indent="-45720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A50021"/>
          </a:buClr>
          <a:buSzTx/>
          <a:buFont typeface="Wingdings" pitchFamily="2" charset="2"/>
          <a:buChar char="ü"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457200" marR="0" indent="-45720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A50021"/>
          </a:buClr>
          <a:buSzTx/>
          <a:buFont typeface="Wingdings" pitchFamily="2" charset="2"/>
          <a:buChar char="ü"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Blueprint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12293</TotalTime>
  <Words>559</Words>
  <Application>Microsoft Office PowerPoint</Application>
  <PresentationFormat>On-screen Show (4:3)</PresentationFormat>
  <Paragraphs>120</Paragraphs>
  <Slides>16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B Nazanin</vt:lpstr>
      <vt:lpstr>Wingdings</vt:lpstr>
      <vt:lpstr>Times New Roman</vt:lpstr>
      <vt:lpstr>新細明體</vt:lpstr>
      <vt:lpstr>Arial</vt:lpstr>
      <vt:lpstr>B Zar</vt:lpstr>
      <vt:lpstr>Tahoma</vt:lpstr>
      <vt:lpstr>Zar</vt:lpstr>
      <vt:lpstr>Perpetua</vt:lpstr>
      <vt:lpstr>Blueprint</vt:lpstr>
      <vt:lpstr>Clip</vt:lpstr>
      <vt:lpstr>Equation</vt:lpstr>
      <vt:lpstr>پشته و صف</vt:lpstr>
      <vt:lpstr>پشته ها و صف ها</vt:lpstr>
      <vt:lpstr>پشته</vt:lpstr>
      <vt:lpstr>پشته</vt:lpstr>
      <vt:lpstr>پشته ها به عنوان يک نوع داده مجرد</vt:lpstr>
      <vt:lpstr>پشته ها به عنوان يک نوع داده مجرد</vt:lpstr>
      <vt:lpstr>پشته ها به عنوان يک نوع داده مجرد</vt:lpstr>
      <vt:lpstr>صف</vt:lpstr>
      <vt:lpstr>صف اتوبوس</vt:lpstr>
      <vt:lpstr>صف اتوبوس</vt:lpstr>
      <vt:lpstr>صف اتوبوس</vt:lpstr>
      <vt:lpstr>صف اتوبوس</vt:lpstr>
      <vt:lpstr>صف ها به عنوان يک نوع داده مجرد</vt:lpstr>
      <vt:lpstr>صف ها به عنوان يک نوع داده مجرد</vt:lpstr>
      <vt:lpstr>صف ها به عنوان يک نوع داده مجرد</vt:lpstr>
      <vt:lpstr>صف ها به عنوان يک نوع داده مجرد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structure</dc:title>
  <dc:creator>S. M. Vahidipour</dc:creator>
  <cp:lastModifiedBy>SM Vahidipour</cp:lastModifiedBy>
  <cp:revision>1624</cp:revision>
  <dcterms:created xsi:type="dcterms:W3CDTF">2000-10-26T15:38:46Z</dcterms:created>
  <dcterms:modified xsi:type="dcterms:W3CDTF">2020-04-05T08:22:21Z</dcterms:modified>
</cp:coreProperties>
</file>