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2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026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65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48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IM: instant messages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09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98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85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18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540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32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کاربران یک موتور جستجو قضات نهایی کیفیت هستند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159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جمع آوری داده های جدید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52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971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80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گرفتن متن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36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262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638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70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703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285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292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589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61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845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63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376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058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 smtClean="0"/>
              <a:t>Presans</a:t>
            </a:r>
            <a:r>
              <a:rPr lang="en-US" dirty="0" smtClean="0"/>
              <a:t>: </a:t>
            </a:r>
            <a:r>
              <a:rPr lang="fa-IR" dirty="0" smtClean="0"/>
              <a:t>مطبوعات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761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721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799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152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98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1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16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96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51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4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79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0" y="94997"/>
                </a:moveTo>
                <a:lnTo>
                  <a:pt x="3703320" y="94997"/>
                </a:lnTo>
                <a:lnTo>
                  <a:pt x="3703320" y="0"/>
                </a:lnTo>
                <a:lnTo>
                  <a:pt x="0" y="0"/>
                </a:lnTo>
                <a:lnTo>
                  <a:pt x="0" y="9499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0" y="98554"/>
                </a:moveTo>
                <a:lnTo>
                  <a:pt x="3703320" y="98554"/>
                </a:lnTo>
                <a:lnTo>
                  <a:pt x="3703320" y="0"/>
                </a:lnTo>
                <a:lnTo>
                  <a:pt x="0" y="0"/>
                </a:lnTo>
                <a:lnTo>
                  <a:pt x="0" y="9855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1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8"/>
                </a:moveTo>
                <a:lnTo>
                  <a:pt x="3703320" y="91438"/>
                </a:lnTo>
                <a:lnTo>
                  <a:pt x="3703320" y="0"/>
                </a:lnTo>
                <a:lnTo>
                  <a:pt x="0" y="0"/>
                </a:lnTo>
                <a:lnTo>
                  <a:pt x="0" y="9143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79067" y="1889097"/>
            <a:ext cx="4656455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62140" y="1821513"/>
            <a:ext cx="3797934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0" y="94997"/>
                </a:moveTo>
                <a:lnTo>
                  <a:pt x="3703320" y="94997"/>
                </a:lnTo>
                <a:lnTo>
                  <a:pt x="3703320" y="0"/>
                </a:lnTo>
                <a:lnTo>
                  <a:pt x="0" y="0"/>
                </a:lnTo>
                <a:lnTo>
                  <a:pt x="0" y="9499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0" y="98554"/>
                </a:moveTo>
                <a:lnTo>
                  <a:pt x="3703320" y="98554"/>
                </a:lnTo>
                <a:lnTo>
                  <a:pt x="3703320" y="0"/>
                </a:lnTo>
                <a:lnTo>
                  <a:pt x="0" y="0"/>
                </a:lnTo>
                <a:lnTo>
                  <a:pt x="0" y="9855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1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8"/>
                </a:moveTo>
                <a:lnTo>
                  <a:pt x="3703320" y="91438"/>
                </a:lnTo>
                <a:lnTo>
                  <a:pt x="3703320" y="0"/>
                </a:lnTo>
                <a:lnTo>
                  <a:pt x="0" y="0"/>
                </a:lnTo>
                <a:lnTo>
                  <a:pt x="0" y="9143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0283" y="614464"/>
            <a:ext cx="11309350" cy="782320"/>
          </a:xfrm>
          <a:custGeom>
            <a:avLst/>
            <a:gdLst/>
            <a:ahLst/>
            <a:cxnLst/>
            <a:rect l="l" t="t" r="r" b="b"/>
            <a:pathLst>
              <a:path w="11309350" h="782319">
                <a:moveTo>
                  <a:pt x="0" y="781900"/>
                </a:moveTo>
                <a:lnTo>
                  <a:pt x="11309350" y="781900"/>
                </a:lnTo>
                <a:lnTo>
                  <a:pt x="11309350" y="0"/>
                </a:lnTo>
                <a:lnTo>
                  <a:pt x="0" y="0"/>
                </a:lnTo>
                <a:lnTo>
                  <a:pt x="0" y="78190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0" y="94997"/>
                </a:moveTo>
                <a:lnTo>
                  <a:pt x="3703320" y="94997"/>
                </a:lnTo>
                <a:lnTo>
                  <a:pt x="3703320" y="0"/>
                </a:lnTo>
                <a:lnTo>
                  <a:pt x="0" y="0"/>
                </a:lnTo>
                <a:lnTo>
                  <a:pt x="0" y="9499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0" y="98554"/>
                </a:moveTo>
                <a:lnTo>
                  <a:pt x="3703320" y="98554"/>
                </a:lnTo>
                <a:lnTo>
                  <a:pt x="3703320" y="0"/>
                </a:lnTo>
                <a:lnTo>
                  <a:pt x="0" y="0"/>
                </a:lnTo>
                <a:lnTo>
                  <a:pt x="0" y="9855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1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8"/>
                </a:moveTo>
                <a:lnTo>
                  <a:pt x="3703320" y="91438"/>
                </a:lnTo>
                <a:lnTo>
                  <a:pt x="3703320" y="0"/>
                </a:lnTo>
                <a:lnTo>
                  <a:pt x="0" y="0"/>
                </a:lnTo>
                <a:lnTo>
                  <a:pt x="0" y="9143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8060" y="1235785"/>
            <a:ext cx="7675879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226" y="1953368"/>
            <a:ext cx="10499547" cy="266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2054" y="6629465"/>
            <a:ext cx="2209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060" y="1235784"/>
            <a:ext cx="7675879" cy="196461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635" algn="ctr">
              <a:lnSpc>
                <a:spcPct val="100000"/>
              </a:lnSpc>
            </a:pPr>
            <a:r>
              <a:rPr spc="-30" dirty="0"/>
              <a:t>A</a:t>
            </a:r>
            <a:r>
              <a:rPr spc="-45" dirty="0"/>
              <a:t>D</a:t>
            </a:r>
            <a:r>
              <a:rPr spc="-30" dirty="0"/>
              <a:t>V</a:t>
            </a:r>
            <a:r>
              <a:rPr spc="-45" dirty="0"/>
              <a:t>A</a:t>
            </a:r>
            <a:r>
              <a:rPr spc="-30" dirty="0"/>
              <a:t>N</a:t>
            </a:r>
            <a:r>
              <a:rPr spc="-45" dirty="0"/>
              <a:t>C</a:t>
            </a:r>
            <a:r>
              <a:rPr spc="-30" dirty="0"/>
              <a:t>ED</a:t>
            </a:r>
            <a:r>
              <a:rPr spc="40" dirty="0"/>
              <a:t> </a:t>
            </a:r>
            <a:r>
              <a:rPr spc="-30" dirty="0"/>
              <a:t>TO</a:t>
            </a:r>
            <a:r>
              <a:rPr spc="-40" dirty="0"/>
              <a:t>P</a:t>
            </a:r>
            <a:r>
              <a:rPr spc="-25" dirty="0"/>
              <a:t>ICS</a:t>
            </a:r>
          </a:p>
          <a:p>
            <a:pPr algn="ctr">
              <a:lnSpc>
                <a:spcPts val="4780"/>
              </a:lnSpc>
            </a:pPr>
            <a:r>
              <a:rPr spc="-25" dirty="0"/>
              <a:t>IN</a:t>
            </a:r>
            <a:r>
              <a:rPr spc="-5" dirty="0"/>
              <a:t> </a:t>
            </a:r>
            <a:r>
              <a:rPr spc="-10" dirty="0"/>
              <a:t>I</a:t>
            </a:r>
            <a:r>
              <a:rPr spc="-30" dirty="0"/>
              <a:t>NFO</a:t>
            </a:r>
            <a:r>
              <a:rPr spc="-50" dirty="0"/>
              <a:t>R</a:t>
            </a:r>
            <a:r>
              <a:rPr spc="-30" dirty="0"/>
              <a:t>MATION</a:t>
            </a:r>
            <a:r>
              <a:rPr spc="35" dirty="0"/>
              <a:t> </a:t>
            </a:r>
            <a:r>
              <a:rPr spc="-30" dirty="0" smtClean="0"/>
              <a:t>RET</a:t>
            </a:r>
            <a:r>
              <a:rPr spc="-45" dirty="0" smtClean="0"/>
              <a:t>R</a:t>
            </a:r>
            <a:r>
              <a:rPr spc="-30" dirty="0" smtClean="0"/>
              <a:t>IEVAL</a:t>
            </a:r>
            <a:r>
              <a:rPr lang="en-US" spc="-30" dirty="0" smtClean="0"/>
              <a:t> </a:t>
            </a:r>
            <a:r>
              <a:rPr lang="en-US" spc="-30" dirty="0"/>
              <a:t>A</a:t>
            </a:r>
            <a:r>
              <a:rPr lang="en-US" spc="-45" dirty="0"/>
              <a:t>N</a:t>
            </a:r>
            <a:r>
              <a:rPr lang="en-US" spc="-30" dirty="0"/>
              <a:t>D</a:t>
            </a:r>
            <a:r>
              <a:rPr lang="en-US" spc="5" dirty="0"/>
              <a:t> </a:t>
            </a:r>
            <a:r>
              <a:rPr lang="en-US" spc="-35" dirty="0"/>
              <a:t>WEB</a:t>
            </a:r>
            <a:r>
              <a:rPr lang="en-US" spc="-5" dirty="0"/>
              <a:t> </a:t>
            </a:r>
            <a:r>
              <a:rPr lang="en-US" spc="-25" dirty="0" smtClean="0"/>
              <a:t>SE</a:t>
            </a:r>
            <a:r>
              <a:rPr lang="en-US" spc="-45" dirty="0" smtClean="0"/>
              <a:t>A</a:t>
            </a:r>
            <a:r>
              <a:rPr lang="en-US" spc="-30" dirty="0" smtClean="0"/>
              <a:t>R</a:t>
            </a:r>
            <a:r>
              <a:rPr lang="en-US" spc="-45" dirty="0" smtClean="0"/>
              <a:t>C</a:t>
            </a:r>
            <a:r>
              <a:rPr lang="en-US" spc="-35" dirty="0" smtClean="0"/>
              <a:t>H</a:t>
            </a:r>
            <a:endParaRPr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446531" y="3776903"/>
            <a:ext cx="11262995" cy="2418611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771390" marR="4763770" indent="635" algn="ctr">
              <a:lnSpc>
                <a:spcPct val="114999"/>
              </a:lnSpc>
            </a:pP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Lecture</a:t>
            </a:r>
            <a:r>
              <a:rPr sz="26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i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ntroducti</a:t>
            </a:r>
            <a:r>
              <a:rPr lang="en-US" sz="2400" b="1" i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334645" algn="ctr">
              <a:lnSpc>
                <a:spcPct val="100000"/>
              </a:lnSpc>
            </a:pPr>
            <a:r>
              <a:rPr lang="en-US" sz="205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 M. </a:t>
            </a:r>
            <a:r>
              <a:rPr lang="en-US" sz="205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Vahidipour</a:t>
            </a:r>
            <a:endParaRPr sz="2050" dirty="0">
              <a:latin typeface="Times New Roman"/>
              <a:cs typeface="Times New Roman"/>
            </a:endParaRPr>
          </a:p>
          <a:p>
            <a:pPr marL="334645" algn="ctr">
              <a:lnSpc>
                <a:spcPct val="100000"/>
              </a:lnSpc>
              <a:spcBef>
                <a:spcPts val="500"/>
              </a:spcBef>
            </a:pPr>
            <a:r>
              <a:rPr lang="en-US" sz="2050" b="1" u="heavy" spc="-15" dirty="0" smtClean="0">
                <a:solidFill>
                  <a:srgbClr val="828282"/>
                </a:solidFill>
                <a:latin typeface="Times New Roman"/>
                <a:cs typeface="Times New Roman"/>
              </a:rPr>
              <a:t>Vahidipour@kashanu.ac.ir</a:t>
            </a: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Data/Information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16040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Struc</a:t>
            </a:r>
            <a:r>
              <a:rPr sz="2400" spc="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ured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3976342"/>
            <a:ext cx="19253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Unstru</a:t>
            </a:r>
            <a:r>
              <a:rPr sz="2400" spc="5" dirty="0">
                <a:solidFill>
                  <a:srgbClr val="3C3C3C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tu</a:t>
            </a:r>
            <a:r>
              <a:rPr sz="2400" spc="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46975" y="2001773"/>
            <a:ext cx="3552825" cy="2238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0451" y="2641549"/>
            <a:ext cx="2097658" cy="1244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5400" y="4672076"/>
            <a:ext cx="3552825" cy="1871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5586" y="4864849"/>
            <a:ext cx="2141474" cy="1214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10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54680">
              <a:lnSpc>
                <a:spcPct val="100000"/>
              </a:lnSpc>
              <a:tabLst>
                <a:tab pos="4900295" algn="l"/>
              </a:tabLst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Stru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tured	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Unstruc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ured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147" y="1424597"/>
            <a:ext cx="10700385" cy="5153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11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Docum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nt?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12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918995"/>
            <a:ext cx="10549890" cy="4380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903062"/>
              </a:buClr>
              <a:buSzPct val="91071"/>
              <a:buFont typeface="Wingdings" panose="05000000000000000000" pitchFamily="2" charset="2"/>
              <a:buChar char="q"/>
              <a:tabLst>
                <a:tab pos="319405" algn="l"/>
              </a:tabLst>
            </a:pPr>
            <a:r>
              <a:rPr sz="3200" spc="-15" dirty="0">
                <a:latin typeface="Times New Roman"/>
                <a:cs typeface="Times New Roman"/>
              </a:rPr>
              <a:t>Exa</a:t>
            </a:r>
            <a:r>
              <a:rPr sz="3200" spc="-55" dirty="0">
                <a:latin typeface="Times New Roman"/>
                <a:cs typeface="Times New Roman"/>
              </a:rPr>
              <a:t>m</a:t>
            </a:r>
            <a:r>
              <a:rPr sz="3200" spc="-15" dirty="0">
                <a:latin typeface="Times New Roman"/>
                <a:cs typeface="Times New Roman"/>
              </a:rPr>
              <a:t>ples:</a:t>
            </a:r>
            <a:endParaRPr sz="3200" dirty="0">
              <a:latin typeface="Times New Roman"/>
              <a:cs typeface="Times New Roman"/>
            </a:endParaRPr>
          </a:p>
          <a:p>
            <a:pPr marL="786765" marR="5080" lvl="1" indent="-457200">
              <a:lnSpc>
                <a:spcPts val="2590"/>
              </a:lnSpc>
              <a:spcBef>
                <a:spcPts val="1160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642620" algn="l"/>
              </a:tabLst>
            </a:pP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eb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pages, 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ai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books, news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ie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scho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ar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pape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ess</a:t>
            </a: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ges, </a:t>
            </a:r>
            <a:r>
              <a:rPr sz="2800" spc="-20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ord™, Powerpoin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™,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F,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forum postings, paten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 </a:t>
            </a:r>
            <a:r>
              <a:rPr lang="en-US" sz="2800" dirty="0">
                <a:latin typeface="Times New Roman"/>
                <a:cs typeface="Times New Roman"/>
              </a:rPr>
              <a:t>(Instant Messages) </a:t>
            </a:r>
            <a:r>
              <a:rPr sz="2800" spc="5" dirty="0" smtClean="0">
                <a:latin typeface="Times New Roman"/>
                <a:cs typeface="Times New Roman"/>
              </a:rPr>
              <a:t>s</a:t>
            </a:r>
            <a:r>
              <a:rPr sz="2800" dirty="0" smtClean="0">
                <a:latin typeface="Times New Roman"/>
                <a:cs typeface="Times New Roman"/>
              </a:rPr>
              <a:t>ess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ons,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et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750"/>
              </a:spcBef>
              <a:buClr>
                <a:srgbClr val="903062"/>
              </a:buClr>
              <a:buSzPct val="91071"/>
              <a:buFont typeface="Wingdings" panose="05000000000000000000" pitchFamily="2" charset="2"/>
              <a:buChar char="q"/>
              <a:tabLst>
                <a:tab pos="319405" algn="l"/>
              </a:tabLst>
            </a:pPr>
            <a:r>
              <a:rPr sz="3200" spc="-20" dirty="0" smtClean="0">
                <a:latin typeface="Times New Roman"/>
                <a:cs typeface="Times New Roman"/>
              </a:rPr>
              <a:t>Co</a:t>
            </a:r>
            <a:r>
              <a:rPr sz="3200" spc="-40" dirty="0" smtClean="0">
                <a:latin typeface="Times New Roman"/>
                <a:cs typeface="Times New Roman"/>
              </a:rPr>
              <a:t>mm</a:t>
            </a:r>
            <a:r>
              <a:rPr sz="3200" spc="-15" dirty="0" smtClean="0">
                <a:latin typeface="Times New Roman"/>
                <a:cs typeface="Times New Roman"/>
              </a:rPr>
              <a:t>on</a:t>
            </a:r>
            <a:r>
              <a:rPr sz="3200" spc="25" dirty="0" smtClean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spc="-10" dirty="0">
                <a:latin typeface="Times New Roman"/>
                <a:cs typeface="Times New Roman"/>
              </a:rPr>
              <a:t>p</a:t>
            </a:r>
            <a:r>
              <a:rPr sz="3200" spc="-15" dirty="0">
                <a:latin typeface="Times New Roman"/>
                <a:cs typeface="Times New Roman"/>
              </a:rPr>
              <a:t>erties</a:t>
            </a:r>
            <a:endParaRPr sz="3200" dirty="0">
              <a:latin typeface="Times New Roman"/>
              <a:cs typeface="Times New Roman"/>
            </a:endParaRPr>
          </a:p>
          <a:p>
            <a:pPr marL="786765" lvl="1" indent="-457200">
              <a:lnSpc>
                <a:spcPct val="100000"/>
              </a:lnSpc>
              <a:spcBef>
                <a:spcPts val="819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642620" algn="l"/>
              </a:tabLst>
            </a:pPr>
            <a:r>
              <a:rPr sz="2800" dirty="0">
                <a:latin typeface="Times New Roman"/>
                <a:cs typeface="Times New Roman"/>
              </a:rPr>
              <a:t>Significant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</a:t>
            </a:r>
          </a:p>
          <a:p>
            <a:pPr marL="786765" lvl="1" indent="-457200">
              <a:lnSpc>
                <a:spcPct val="100000"/>
              </a:lnSpc>
              <a:spcBef>
                <a:spcPts val="815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642620" algn="l"/>
              </a:tabLst>
            </a:pP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ucture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(≈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ribu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  <a:p>
            <a:pPr marL="911860" lvl="2" indent="-277495">
              <a:lnSpc>
                <a:spcPct val="100000"/>
              </a:lnSpc>
              <a:spcBef>
                <a:spcPts val="77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912494" algn="l"/>
              </a:tabLst>
            </a:pPr>
            <a:r>
              <a:rPr sz="2400" dirty="0">
                <a:latin typeface="Times New Roman"/>
                <a:cs typeface="Times New Roman"/>
              </a:rPr>
              <a:t>Pape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auth</a:t>
            </a:r>
            <a:r>
              <a:rPr sz="2400" spc="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date</a:t>
            </a:r>
          </a:p>
          <a:p>
            <a:pPr marL="911860" lvl="2" indent="-277495">
              <a:lnSpc>
                <a:spcPct val="100000"/>
              </a:lnSpc>
              <a:spcBef>
                <a:spcPts val="75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912494" algn="l"/>
              </a:tabLst>
            </a:pP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10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ec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sen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destina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Comparing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13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10485755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paring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query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deter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ining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dirty="0" smtClean="0">
                <a:latin typeface="Times New Roman"/>
                <a:cs typeface="Times New Roman"/>
              </a:rPr>
              <a:t>good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at</a:t>
            </a:r>
            <a:r>
              <a:rPr sz="2800" spc="5" dirty="0" smtClean="0">
                <a:latin typeface="Times New Roman"/>
                <a:cs typeface="Times New Roman"/>
              </a:rPr>
              <a:t>c</a:t>
            </a:r>
            <a:r>
              <a:rPr sz="2800" dirty="0" smtClean="0">
                <a:latin typeface="Times New Roman"/>
                <a:cs typeface="Times New Roman"/>
              </a:rPr>
              <a:t>h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nfor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ev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Exact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hing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words is not enough</a:t>
            </a:r>
          </a:p>
          <a:p>
            <a:pPr marL="812800" indent="-342900">
              <a:lnSpc>
                <a:spcPct val="100000"/>
              </a:lnSpc>
              <a:spcBef>
                <a:spcPts val="620"/>
              </a:spcBef>
              <a:buClr>
                <a:srgbClr val="903062"/>
              </a:buClr>
              <a:buSzPct val="90000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</a:t>
            </a:r>
            <a:r>
              <a:rPr sz="2400" spc="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erent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ways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 thing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“natu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ua</a:t>
            </a:r>
            <a:r>
              <a:rPr sz="2400" spc="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e”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ke </a:t>
            </a:r>
            <a:r>
              <a:rPr sz="2400" dirty="0" smtClean="0">
                <a:latin typeface="Times New Roman"/>
                <a:cs typeface="Times New Roman"/>
              </a:rPr>
              <a:t>Engl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sh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00" lvl="1" indent="-342900">
              <a:spcBef>
                <a:spcPts val="620"/>
              </a:spcBef>
              <a:buClr>
                <a:srgbClr val="903062"/>
              </a:buClr>
              <a:buSzPct val="90000"/>
              <a:buFont typeface="Wingdings" panose="05000000000000000000" pitchFamily="2" charset="2"/>
              <a:buChar char="Ø"/>
              <a:tabLst>
                <a:tab pos="699135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Does </a:t>
            </a:r>
            <a:r>
              <a:rPr sz="2000" dirty="0">
                <a:latin typeface="Times New Roman"/>
                <a:cs typeface="Times New Roman"/>
              </a:rPr>
              <a:t>a news story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 </a:t>
            </a:r>
            <a:r>
              <a:rPr sz="2000" spc="-10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karl benz bui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first au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obi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 in 1886” 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ch the query </a:t>
            </a:r>
            <a:r>
              <a:rPr sz="2000" spc="-10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inver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?</a:t>
            </a:r>
          </a:p>
          <a:p>
            <a:pPr marL="469900" indent="-457200"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De</a:t>
            </a:r>
            <a:r>
              <a:rPr sz="2800" spc="-10" dirty="0" smtClean="0">
                <a:latin typeface="Times New Roman"/>
                <a:cs typeface="Times New Roman"/>
              </a:rPr>
              <a:t>f</a:t>
            </a:r>
            <a:r>
              <a:rPr sz="2800" dirty="0" smtClean="0">
                <a:latin typeface="Times New Roman"/>
                <a:cs typeface="Times New Roman"/>
              </a:rPr>
              <a:t>in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ng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ean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ng 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word, a s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nten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pa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agraph,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dif</a:t>
            </a:r>
            <a:r>
              <a:rPr sz="2800" spc="-10" dirty="0" smtClean="0">
                <a:latin typeface="Times New Roman"/>
                <a:cs typeface="Times New Roman"/>
              </a:rPr>
              <a:t>f</a:t>
            </a:r>
            <a:r>
              <a:rPr sz="2800" dirty="0" smtClean="0">
                <a:latin typeface="Times New Roman"/>
                <a:cs typeface="Times New Roman"/>
              </a:rPr>
              <a:t>icu</a:t>
            </a:r>
            <a:r>
              <a:rPr sz="2800" spc="5" dirty="0" smtClean="0">
                <a:latin typeface="Times New Roman"/>
                <a:cs typeface="Times New Roman"/>
              </a:rPr>
              <a:t>l</a:t>
            </a:r>
            <a:r>
              <a:rPr sz="2800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than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de</a:t>
            </a:r>
            <a:r>
              <a:rPr lang="en-US" sz="2800" spc="-10" dirty="0" smtClean="0"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latin typeface="Times New Roman"/>
                <a:cs typeface="Times New Roman"/>
              </a:rPr>
              <a:t>ining</a:t>
            </a:r>
            <a:r>
              <a:rPr lang="en-US" sz="2800" spc="-2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the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spc="-25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eaning of a </a:t>
            </a:r>
            <a:r>
              <a:rPr lang="en-US" sz="2800" spc="-10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atabase</a:t>
            </a:r>
            <a:r>
              <a:rPr lang="en-US" sz="2800" spc="-40" dirty="0" smtClean="0">
                <a:latin typeface="Times New Roman"/>
                <a:cs typeface="Times New Roman"/>
              </a:rPr>
              <a:t> </a:t>
            </a:r>
            <a:r>
              <a:rPr lang="en-US" sz="2800" spc="-10" dirty="0" smtClean="0"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latin typeface="Times New Roman"/>
                <a:cs typeface="Times New Roman"/>
              </a:rPr>
              <a:t>ie</a:t>
            </a:r>
            <a:r>
              <a:rPr lang="en-US" sz="2800" spc="5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6466" y="6629465"/>
            <a:ext cx="213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10225405" cy="415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IR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ore than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web search</a:t>
            </a:r>
          </a:p>
          <a:p>
            <a:pPr marL="812800" indent="-3429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thou</a:t>
            </a:r>
            <a:r>
              <a:rPr sz="2400" spc="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central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People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IR work with d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</a:t>
            </a:r>
            <a:r>
              <a:rPr sz="2800" spc="-20" dirty="0">
                <a:latin typeface="Times New Roman"/>
                <a:cs typeface="Times New Roman"/>
              </a:rPr>
              <a:t> m</a:t>
            </a:r>
            <a:r>
              <a:rPr sz="2800" dirty="0">
                <a:latin typeface="Times New Roman"/>
                <a:cs typeface="Times New Roman"/>
              </a:rPr>
              <a:t>edi</a:t>
            </a: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, dif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dirty="0" smtClean="0">
                <a:latin typeface="Times New Roman"/>
                <a:cs typeface="Times New Roman"/>
              </a:rPr>
              <a:t>sea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ch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appl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cations,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dif</a:t>
            </a:r>
            <a:r>
              <a:rPr sz="2800" spc="-1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erent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tasks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Three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ens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plic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ons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Tasks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ontent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15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10008007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Textual</a:t>
            </a:r>
            <a:r>
              <a:rPr sz="3200" spc="-3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but…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New </a:t>
            </a:r>
            <a:r>
              <a:rPr sz="3200" dirty="0">
                <a:latin typeface="Times New Roman"/>
                <a:cs typeface="Times New Roman"/>
              </a:rPr>
              <a:t>appl</a:t>
            </a:r>
            <a:r>
              <a:rPr sz="3200" spc="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cations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easingly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invo</a:t>
            </a:r>
            <a:r>
              <a:rPr sz="3200" spc="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ve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new 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edia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800" dirty="0">
                <a:latin typeface="Times New Roman"/>
                <a:cs typeface="Times New Roman"/>
              </a:rPr>
              <a:t>Vide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oto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usi</a:t>
            </a: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, speech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800" dirty="0">
                <a:latin typeface="Times New Roman"/>
                <a:cs typeface="Times New Roman"/>
              </a:rPr>
              <a:t>Scanned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cu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ents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gal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es)</a:t>
            </a: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Like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tex</a:t>
            </a:r>
            <a:r>
              <a:rPr sz="3200" spc="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di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ficult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desc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ibe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co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pare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 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resent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e.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.,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gs)</a:t>
            </a: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IR </a:t>
            </a:r>
            <a:r>
              <a:rPr sz="3200" dirty="0">
                <a:latin typeface="Times New Roman"/>
                <a:cs typeface="Times New Roman"/>
              </a:rPr>
              <a:t>approaches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sea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ch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eva</a:t>
            </a:r>
            <a:r>
              <a:rPr sz="3200" spc="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uation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appropr</a:t>
            </a:r>
            <a:r>
              <a:rPr sz="3200" spc="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28390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pplicat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9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16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6705600" y="1806073"/>
            <a:ext cx="4114800" cy="4421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dirty="0" smtClean="0"/>
              <a:t>Des</a:t>
            </a:r>
            <a:r>
              <a:rPr spc="5" dirty="0" smtClean="0"/>
              <a:t>k</a:t>
            </a:r>
            <a:r>
              <a:rPr dirty="0" smtClean="0"/>
              <a:t>top</a:t>
            </a:r>
            <a:r>
              <a:rPr spc="-20" dirty="0" smtClean="0"/>
              <a:t> </a:t>
            </a:r>
            <a:r>
              <a:rPr dirty="0"/>
              <a:t>search</a:t>
            </a:r>
            <a:endParaRPr sz="205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0" dirty="0"/>
              <a:t>Person</a:t>
            </a:r>
            <a:r>
              <a:rPr sz="1850" spc="-20" dirty="0"/>
              <a:t>a</a:t>
            </a:r>
            <a:r>
              <a:rPr sz="1850" spc="-10" dirty="0"/>
              <a:t>l</a:t>
            </a:r>
            <a:r>
              <a:rPr sz="1850" spc="15" dirty="0"/>
              <a:t> </a:t>
            </a:r>
            <a:r>
              <a:rPr sz="1850" spc="-10" dirty="0"/>
              <a:t>ent</a:t>
            </a:r>
            <a:r>
              <a:rPr sz="1850" spc="-20" dirty="0"/>
              <a:t>e</a:t>
            </a:r>
            <a:r>
              <a:rPr sz="1850" spc="-10" dirty="0"/>
              <a:t>rp</a:t>
            </a:r>
            <a:r>
              <a:rPr sz="1850" spc="-20" dirty="0"/>
              <a:t>r</a:t>
            </a:r>
            <a:r>
              <a:rPr sz="1850" spc="-10" dirty="0"/>
              <a:t>ise</a:t>
            </a:r>
            <a:r>
              <a:rPr sz="1850" spc="25" dirty="0"/>
              <a:t> </a:t>
            </a:r>
            <a:r>
              <a:rPr sz="1850" spc="-10" dirty="0"/>
              <a:t>se</a:t>
            </a:r>
            <a:r>
              <a:rPr sz="1850" spc="-20" dirty="0"/>
              <a:t>a</a:t>
            </a:r>
            <a:r>
              <a:rPr sz="1850" spc="-10" dirty="0"/>
              <a:t>r</a:t>
            </a:r>
            <a:r>
              <a:rPr sz="1850" spc="-20" dirty="0"/>
              <a:t>c</a:t>
            </a:r>
            <a:r>
              <a:rPr sz="1850" spc="-10" dirty="0"/>
              <a:t>h</a:t>
            </a:r>
            <a:endParaRPr sz="1850" dirty="0"/>
          </a:p>
          <a:p>
            <a:pPr marL="698500" indent="-228600">
              <a:lnSpc>
                <a:spcPct val="100000"/>
              </a:lnSpc>
              <a:spcBef>
                <a:spcPts val="38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0" dirty="0"/>
              <a:t>See</a:t>
            </a:r>
            <a:r>
              <a:rPr sz="1850" spc="-5" dirty="0"/>
              <a:t> </a:t>
            </a:r>
            <a:r>
              <a:rPr sz="1850" spc="-10" dirty="0"/>
              <a:t>above</a:t>
            </a:r>
            <a:r>
              <a:rPr sz="1850" spc="15" dirty="0"/>
              <a:t> </a:t>
            </a:r>
            <a:r>
              <a:rPr sz="1850" spc="-10" dirty="0"/>
              <a:t>plus</a:t>
            </a:r>
            <a:r>
              <a:rPr sz="1850" spc="5" dirty="0"/>
              <a:t> </a:t>
            </a:r>
            <a:r>
              <a:rPr sz="1850" spc="-10" dirty="0"/>
              <a:t>r</a:t>
            </a:r>
            <a:r>
              <a:rPr sz="1850" spc="-20" dirty="0"/>
              <a:t>e</a:t>
            </a:r>
            <a:r>
              <a:rPr sz="1850" spc="-10" dirty="0"/>
              <a:t>c</a:t>
            </a:r>
            <a:r>
              <a:rPr sz="1850" spc="-20" dirty="0"/>
              <a:t>e</a:t>
            </a:r>
            <a:r>
              <a:rPr sz="1850" spc="-10" dirty="0"/>
              <a:t>nt</a:t>
            </a:r>
            <a:r>
              <a:rPr sz="1850" spc="15" dirty="0"/>
              <a:t> </a:t>
            </a:r>
            <a:r>
              <a:rPr sz="1850" spc="-15" dirty="0"/>
              <a:t>w</a:t>
            </a:r>
            <a:r>
              <a:rPr sz="1850" spc="-20" dirty="0"/>
              <a:t>e</a:t>
            </a:r>
            <a:r>
              <a:rPr sz="1850" spc="-10" dirty="0"/>
              <a:t>b</a:t>
            </a:r>
            <a:r>
              <a:rPr sz="1850" spc="15" dirty="0"/>
              <a:t> </a:t>
            </a:r>
            <a:r>
              <a:rPr sz="1850" spc="-10" dirty="0"/>
              <a:t>pag</a:t>
            </a:r>
            <a:r>
              <a:rPr sz="1850" spc="-20" dirty="0"/>
              <a:t>e</a:t>
            </a:r>
            <a:r>
              <a:rPr sz="1850" spc="-10" dirty="0"/>
              <a:t>s</a:t>
            </a:r>
            <a:endParaRPr sz="1850" dirty="0"/>
          </a:p>
          <a:p>
            <a:pPr>
              <a:lnSpc>
                <a:spcPct val="100000"/>
              </a:lnSpc>
              <a:buClr>
                <a:srgbClr val="903062"/>
              </a:buClr>
              <a:buFont typeface="Arial"/>
              <a:buChar char="□"/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65"/>
              </a:spcBef>
              <a:buFont typeface="Wingdings" panose="05000000000000000000" pitchFamily="2" charset="2"/>
              <a:buChar char="q"/>
            </a:pPr>
            <a:r>
              <a:rPr spc="10" dirty="0" smtClean="0"/>
              <a:t>P2P</a:t>
            </a:r>
            <a:r>
              <a:rPr spc="5" dirty="0" smtClean="0"/>
              <a:t> </a:t>
            </a:r>
            <a:r>
              <a:rPr spc="5" dirty="0"/>
              <a:t>search</a:t>
            </a:r>
            <a:endParaRPr sz="205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5" dirty="0"/>
              <a:t>No</a:t>
            </a:r>
            <a:r>
              <a:rPr sz="1850" spc="-5" dirty="0"/>
              <a:t> </a:t>
            </a:r>
            <a:r>
              <a:rPr sz="1850" spc="-10" dirty="0"/>
              <a:t>cent</a:t>
            </a:r>
            <a:r>
              <a:rPr sz="1850" spc="-20" dirty="0"/>
              <a:t>r</a:t>
            </a:r>
            <a:r>
              <a:rPr sz="1850" spc="-10" dirty="0"/>
              <a:t>aliz</a:t>
            </a:r>
            <a:r>
              <a:rPr sz="1850" spc="-20" dirty="0"/>
              <a:t>e</a:t>
            </a:r>
            <a:r>
              <a:rPr sz="1850" spc="-10" dirty="0"/>
              <a:t>d</a:t>
            </a:r>
            <a:r>
              <a:rPr sz="1850" spc="40" dirty="0"/>
              <a:t> </a:t>
            </a:r>
            <a:r>
              <a:rPr sz="1850" spc="-10" dirty="0"/>
              <a:t>cont</a:t>
            </a:r>
            <a:r>
              <a:rPr sz="1850" spc="-20" dirty="0"/>
              <a:t>r</a:t>
            </a:r>
            <a:r>
              <a:rPr sz="1850" spc="-10" dirty="0"/>
              <a:t>ol</a:t>
            </a:r>
            <a:endParaRPr sz="1850" dirty="0"/>
          </a:p>
          <a:p>
            <a:pPr marL="698500" indent="-2286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5" dirty="0"/>
              <a:t>F</a:t>
            </a:r>
            <a:r>
              <a:rPr sz="1850" spc="-5" dirty="0"/>
              <a:t>i</a:t>
            </a:r>
            <a:r>
              <a:rPr sz="1850" spc="-10" dirty="0"/>
              <a:t>le sha</a:t>
            </a:r>
            <a:r>
              <a:rPr sz="1850" spc="-20" dirty="0"/>
              <a:t>r</a:t>
            </a:r>
            <a:r>
              <a:rPr sz="1850" spc="-10" dirty="0"/>
              <a:t>ing,</a:t>
            </a:r>
            <a:r>
              <a:rPr sz="1850" spc="5" dirty="0"/>
              <a:t> </a:t>
            </a:r>
            <a:r>
              <a:rPr sz="1850" spc="-10" dirty="0"/>
              <a:t>sha</a:t>
            </a:r>
            <a:r>
              <a:rPr sz="1850" spc="-20" dirty="0"/>
              <a:t>r</a:t>
            </a:r>
            <a:r>
              <a:rPr sz="1850" spc="-10" dirty="0"/>
              <a:t>ed</a:t>
            </a:r>
            <a:r>
              <a:rPr sz="1850" spc="20" dirty="0"/>
              <a:t> </a:t>
            </a:r>
            <a:r>
              <a:rPr sz="1850" spc="-10" dirty="0"/>
              <a:t>loc</a:t>
            </a:r>
            <a:r>
              <a:rPr sz="1850" spc="-20" dirty="0"/>
              <a:t>a</a:t>
            </a:r>
            <a:r>
              <a:rPr sz="1850" spc="-10" dirty="0"/>
              <a:t>li</a:t>
            </a:r>
            <a:r>
              <a:rPr sz="1850" spc="-5" dirty="0"/>
              <a:t>t</a:t>
            </a:r>
            <a:r>
              <a:rPr sz="1850" spc="-10" dirty="0"/>
              <a:t>y</a:t>
            </a:r>
            <a:endParaRPr sz="1850" dirty="0"/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80"/>
              </a:spcBef>
              <a:buFont typeface="Wingdings" panose="05000000000000000000" pitchFamily="2" charset="2"/>
              <a:buChar char="q"/>
            </a:pPr>
            <a:r>
              <a:rPr dirty="0" smtClean="0"/>
              <a:t>Li</a:t>
            </a:r>
            <a:r>
              <a:rPr spc="-15" dirty="0" smtClean="0"/>
              <a:t>t</a:t>
            </a:r>
            <a:r>
              <a:rPr dirty="0" smtClean="0"/>
              <a:t>erature</a:t>
            </a:r>
            <a:r>
              <a:rPr spc="-15" dirty="0" smtClean="0"/>
              <a:t> </a:t>
            </a:r>
            <a:r>
              <a:rPr dirty="0"/>
              <a:t>search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dirty="0" smtClean="0"/>
              <a:t>For</a:t>
            </a:r>
            <a:r>
              <a:rPr spc="5" dirty="0" smtClean="0"/>
              <a:t>u</a:t>
            </a:r>
            <a:r>
              <a:rPr dirty="0" smtClean="0"/>
              <a:t>m</a:t>
            </a:r>
            <a:r>
              <a:rPr spc="-15" dirty="0" smtClean="0"/>
              <a:t> </a:t>
            </a:r>
            <a:r>
              <a:rPr dirty="0"/>
              <a:t>search</a:t>
            </a: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spc="20" dirty="0" smtClean="0">
                <a:latin typeface="Times New Roman"/>
                <a:cs typeface="Times New Roman"/>
              </a:rPr>
              <a:t>…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179067" y="1889097"/>
            <a:ext cx="4916933" cy="4390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pc="-25" dirty="0" smtClean="0"/>
              <a:t>W</a:t>
            </a:r>
            <a:r>
              <a:rPr dirty="0" smtClean="0"/>
              <a:t>eb</a:t>
            </a:r>
            <a:r>
              <a:rPr spc="10" dirty="0" smtClean="0"/>
              <a:t> </a:t>
            </a:r>
            <a:r>
              <a:rPr dirty="0"/>
              <a:t>sea</a:t>
            </a:r>
            <a:r>
              <a:rPr spc="5" dirty="0"/>
              <a:t>r</a:t>
            </a:r>
            <a:r>
              <a:rPr dirty="0"/>
              <a:t>ch</a:t>
            </a:r>
            <a:endParaRPr sz="22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7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Most</a:t>
            </a:r>
            <a:r>
              <a:rPr sz="2000" spc="-25" dirty="0"/>
              <a:t> </a:t>
            </a:r>
            <a:r>
              <a:rPr sz="2000" dirty="0"/>
              <a:t>co</a:t>
            </a:r>
            <a:r>
              <a:rPr sz="2000" spc="-20" dirty="0"/>
              <a:t>m</a:t>
            </a:r>
            <a:r>
              <a:rPr sz="2000" spc="-25" dirty="0"/>
              <a:t>m</a:t>
            </a:r>
            <a:r>
              <a:rPr sz="2000" dirty="0"/>
              <a:t>on</a:t>
            </a:r>
          </a:p>
          <a:p>
            <a:pPr>
              <a:lnSpc>
                <a:spcPct val="100000"/>
              </a:lnSpc>
              <a:buClr>
                <a:srgbClr val="903062"/>
              </a:buClr>
              <a:buFont typeface="Arial"/>
              <a:buChar char="□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Wingdings" panose="05000000000000000000" pitchFamily="2" charset="2"/>
              <a:buChar char="q"/>
            </a:pPr>
            <a:r>
              <a:rPr dirty="0" smtClean="0"/>
              <a:t>Vertical</a:t>
            </a:r>
            <a:r>
              <a:rPr spc="-35" dirty="0" smtClean="0"/>
              <a:t> </a:t>
            </a:r>
            <a:r>
              <a:rPr dirty="0"/>
              <a:t>search</a:t>
            </a:r>
            <a:endParaRPr sz="22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7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R</a:t>
            </a:r>
            <a:r>
              <a:rPr sz="2000" spc="-10" dirty="0"/>
              <a:t>e</a:t>
            </a:r>
            <a:r>
              <a:rPr sz="2000" dirty="0"/>
              <a:t>stri</a:t>
            </a:r>
            <a:r>
              <a:rPr sz="2000" spc="-10" dirty="0"/>
              <a:t>c</a:t>
            </a:r>
            <a:r>
              <a:rPr sz="2000" dirty="0"/>
              <a:t>t</a:t>
            </a:r>
            <a:r>
              <a:rPr sz="2000" spc="-10" dirty="0"/>
              <a:t>e</a:t>
            </a:r>
            <a:r>
              <a:rPr sz="2000" dirty="0"/>
              <a:t>d</a:t>
            </a:r>
            <a:r>
              <a:rPr sz="2000" spc="-15" dirty="0"/>
              <a:t> </a:t>
            </a:r>
            <a:r>
              <a:rPr sz="2000" dirty="0"/>
              <a:t>d</a:t>
            </a:r>
            <a:r>
              <a:rPr sz="2000" spc="10" dirty="0"/>
              <a:t>o</a:t>
            </a:r>
            <a:r>
              <a:rPr sz="2000" spc="-25" dirty="0"/>
              <a:t>m</a:t>
            </a:r>
            <a:r>
              <a:rPr sz="2000" dirty="0"/>
              <a:t>a</a:t>
            </a:r>
            <a:r>
              <a:rPr sz="2000" spc="-10" dirty="0"/>
              <a:t>i</a:t>
            </a:r>
            <a:r>
              <a:rPr sz="2000" dirty="0"/>
              <a:t>n/to</a:t>
            </a:r>
            <a:r>
              <a:rPr sz="2000" spc="5" dirty="0"/>
              <a:t>p</a:t>
            </a:r>
            <a:r>
              <a:rPr sz="2000" dirty="0"/>
              <a:t>ic</a:t>
            </a:r>
          </a:p>
          <a:p>
            <a:pPr marL="698500" indent="-228600">
              <a:lnSpc>
                <a:spcPct val="100000"/>
              </a:lnSpc>
              <a:spcBef>
                <a:spcPts val="359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Bo</a:t>
            </a:r>
            <a:r>
              <a:rPr sz="2000" spc="5" dirty="0"/>
              <a:t>o</a:t>
            </a:r>
            <a:r>
              <a:rPr sz="2000" dirty="0"/>
              <a:t>ks,</a:t>
            </a:r>
            <a:r>
              <a:rPr sz="2000" spc="-30" dirty="0"/>
              <a:t> </a:t>
            </a:r>
            <a:r>
              <a:rPr sz="2000" spc="-25" dirty="0"/>
              <a:t>m</a:t>
            </a:r>
            <a:r>
              <a:rPr sz="2000" dirty="0"/>
              <a:t>o</a:t>
            </a:r>
            <a:r>
              <a:rPr sz="2000" spc="10" dirty="0"/>
              <a:t>v</a:t>
            </a:r>
            <a:r>
              <a:rPr sz="2000" dirty="0"/>
              <a:t>i</a:t>
            </a:r>
            <a:r>
              <a:rPr sz="2000" spc="-10" dirty="0"/>
              <a:t>e</a:t>
            </a:r>
            <a:r>
              <a:rPr sz="2000" dirty="0"/>
              <a:t>s, supplie</a:t>
            </a:r>
            <a:r>
              <a:rPr sz="2000" spc="-15" dirty="0"/>
              <a:t>r</a:t>
            </a:r>
            <a:r>
              <a:rPr sz="2000" dirty="0"/>
              <a:t>s</a:t>
            </a:r>
          </a:p>
          <a:p>
            <a:pPr>
              <a:lnSpc>
                <a:spcPct val="100000"/>
              </a:lnSpc>
              <a:buClr>
                <a:srgbClr val="903062"/>
              </a:buClr>
              <a:buFont typeface="Arial"/>
              <a:buChar char="□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Wingdings" panose="05000000000000000000" pitchFamily="2" charset="2"/>
              <a:buChar char="q"/>
            </a:pPr>
            <a:r>
              <a:rPr dirty="0" smtClean="0"/>
              <a:t>Enterpr</a:t>
            </a:r>
            <a:r>
              <a:rPr spc="5" dirty="0" smtClean="0"/>
              <a:t>i</a:t>
            </a:r>
            <a:r>
              <a:rPr dirty="0" smtClean="0"/>
              <a:t>se</a:t>
            </a:r>
            <a:r>
              <a:rPr spc="-35" dirty="0" smtClean="0"/>
              <a:t> </a:t>
            </a:r>
            <a:r>
              <a:rPr dirty="0"/>
              <a:t>search</a:t>
            </a:r>
            <a:endParaRPr sz="22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7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Cor</a:t>
            </a:r>
            <a:r>
              <a:rPr sz="2000" spc="10" dirty="0"/>
              <a:t>p</a:t>
            </a:r>
            <a:r>
              <a:rPr sz="2000" dirty="0"/>
              <a:t>o</a:t>
            </a:r>
            <a:r>
              <a:rPr sz="2000" spc="5" dirty="0"/>
              <a:t>r</a:t>
            </a:r>
            <a:r>
              <a:rPr sz="2000" dirty="0"/>
              <a:t>a</a:t>
            </a:r>
            <a:r>
              <a:rPr sz="2000" spc="-10" dirty="0"/>
              <a:t>t</a:t>
            </a:r>
            <a:r>
              <a:rPr sz="2000" dirty="0"/>
              <a:t>e</a:t>
            </a:r>
            <a:r>
              <a:rPr sz="2000" spc="-45" dirty="0"/>
              <a:t> </a:t>
            </a:r>
            <a:r>
              <a:rPr sz="2000" dirty="0"/>
              <a:t>intranet</a:t>
            </a:r>
          </a:p>
          <a:p>
            <a:pPr marL="698500" marR="5080" indent="-228600">
              <a:lnSpc>
                <a:spcPts val="2160"/>
              </a:lnSpc>
              <a:spcBef>
                <a:spcPts val="63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Databases,</a:t>
            </a:r>
            <a:r>
              <a:rPr sz="2000" spc="-30" dirty="0"/>
              <a:t> </a:t>
            </a:r>
            <a:r>
              <a:rPr sz="2000" dirty="0"/>
              <a:t>e</a:t>
            </a:r>
            <a:r>
              <a:rPr sz="2000" spc="-25" dirty="0"/>
              <a:t>m</a:t>
            </a:r>
            <a:r>
              <a:rPr sz="2000" dirty="0"/>
              <a:t>a</a:t>
            </a:r>
            <a:r>
              <a:rPr sz="2000" spc="-10" dirty="0"/>
              <a:t>i</a:t>
            </a:r>
            <a:r>
              <a:rPr sz="2000" dirty="0"/>
              <a:t>ls, web pages, d</a:t>
            </a:r>
            <a:r>
              <a:rPr sz="2000" spc="10" dirty="0"/>
              <a:t>o</a:t>
            </a:r>
            <a:r>
              <a:rPr sz="2000" dirty="0"/>
              <a:t>cu</a:t>
            </a:r>
            <a:r>
              <a:rPr sz="2000" spc="-20" dirty="0"/>
              <a:t>m</a:t>
            </a:r>
            <a:r>
              <a:rPr sz="2000" dirty="0"/>
              <a:t>enta</a:t>
            </a:r>
            <a:r>
              <a:rPr sz="2000" spc="-10" dirty="0"/>
              <a:t>t</a:t>
            </a:r>
            <a:r>
              <a:rPr sz="2000" dirty="0"/>
              <a:t>ion,</a:t>
            </a:r>
            <a:r>
              <a:rPr sz="2000" spc="-40" dirty="0"/>
              <a:t> </a:t>
            </a:r>
            <a:r>
              <a:rPr sz="2000" dirty="0"/>
              <a:t>co</a:t>
            </a:r>
            <a:r>
              <a:rPr sz="2000" spc="5" dirty="0"/>
              <a:t>d</a:t>
            </a:r>
            <a:r>
              <a:rPr sz="2000" dirty="0"/>
              <a:t>e,</a:t>
            </a:r>
            <a:r>
              <a:rPr sz="2000" spc="-20" dirty="0"/>
              <a:t> </a:t>
            </a:r>
            <a:r>
              <a:rPr sz="2000" dirty="0"/>
              <a:t>wikis,</a:t>
            </a:r>
            <a:r>
              <a:rPr sz="2000" spc="-15" dirty="0"/>
              <a:t> </a:t>
            </a:r>
            <a:r>
              <a:rPr sz="2000" dirty="0"/>
              <a:t>t</a:t>
            </a:r>
            <a:r>
              <a:rPr sz="2000" spc="-10" dirty="0"/>
              <a:t>a</a:t>
            </a:r>
            <a:r>
              <a:rPr sz="2000" dirty="0"/>
              <a:t>gs, direc</a:t>
            </a:r>
            <a:r>
              <a:rPr sz="2000" spc="-10" dirty="0"/>
              <a:t>t</a:t>
            </a:r>
            <a:r>
              <a:rPr sz="2000" dirty="0"/>
              <a:t>o</a:t>
            </a:r>
            <a:r>
              <a:rPr sz="2000" spc="5" dirty="0"/>
              <a:t>r</a:t>
            </a:r>
            <a:r>
              <a:rPr sz="2000" spc="-20" dirty="0"/>
              <a:t>i</a:t>
            </a:r>
            <a:r>
              <a:rPr sz="2000" dirty="0"/>
              <a:t>es,</a:t>
            </a:r>
            <a:r>
              <a:rPr sz="2000" spc="-45" dirty="0"/>
              <a:t> </a:t>
            </a:r>
            <a:r>
              <a:rPr sz="2000" dirty="0"/>
              <a:t>p</a:t>
            </a:r>
            <a:r>
              <a:rPr sz="2000" spc="5" dirty="0"/>
              <a:t>r</a:t>
            </a:r>
            <a:r>
              <a:rPr sz="2000" dirty="0"/>
              <a:t>es</a:t>
            </a:r>
            <a:r>
              <a:rPr sz="2000" spc="-10" dirty="0"/>
              <a:t>e</a:t>
            </a:r>
            <a:r>
              <a:rPr sz="2000" dirty="0"/>
              <a:t>nta</a:t>
            </a:r>
            <a:r>
              <a:rPr sz="2000" spc="-10" dirty="0"/>
              <a:t>t</a:t>
            </a:r>
            <a:r>
              <a:rPr sz="2000" dirty="0"/>
              <a:t>io</a:t>
            </a:r>
            <a:r>
              <a:rPr sz="2000" spc="-10" dirty="0"/>
              <a:t>n</a:t>
            </a:r>
            <a:r>
              <a:rPr sz="2000" spc="-15" dirty="0"/>
              <a:t>s</a:t>
            </a:r>
            <a:r>
              <a:rPr sz="2000" dirty="0"/>
              <a:t>,</a:t>
            </a:r>
            <a:r>
              <a:rPr sz="2000" spc="-35" dirty="0"/>
              <a:t> </a:t>
            </a:r>
            <a:r>
              <a:rPr sz="2000" dirty="0"/>
              <a:t>sp</a:t>
            </a:r>
            <a:r>
              <a:rPr sz="2000" spc="5" dirty="0"/>
              <a:t>r</a:t>
            </a:r>
            <a:r>
              <a:rPr sz="2000" dirty="0"/>
              <a:t>eads</a:t>
            </a:r>
            <a:r>
              <a:rPr sz="2000" spc="-10" dirty="0"/>
              <a:t>h</a:t>
            </a:r>
            <a:r>
              <a:rPr sz="2000" dirty="0"/>
              <a:t>ee</a:t>
            </a:r>
            <a:r>
              <a:rPr sz="2000" spc="-15" dirty="0"/>
              <a:t>t</a:t>
            </a:r>
            <a:r>
              <a:rPr sz="2000" dirty="0"/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17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15374"/>
            <a:ext cx="9093608" cy="421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spc="10" dirty="0" smtClean="0">
                <a:latin typeface="Times New Roman"/>
                <a:cs typeface="Times New Roman"/>
              </a:rPr>
              <a:t>User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q</a:t>
            </a:r>
            <a:r>
              <a:rPr sz="2000" spc="15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eri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/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-h</a:t>
            </a:r>
            <a:r>
              <a:rPr sz="2000" spc="15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search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Range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eno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ous,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spe</a:t>
            </a:r>
            <a:r>
              <a:rPr sz="2000" spc="-2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ied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Wingdings" panose="05000000000000000000" pitchFamily="2" charset="2"/>
              <a:buChar char="q"/>
            </a:pPr>
            <a:r>
              <a:rPr sz="2000" dirty="0" smtClean="0">
                <a:latin typeface="Times New Roman"/>
                <a:cs typeface="Times New Roman"/>
              </a:rPr>
              <a:t>Fi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dirty="0" smtClean="0">
                <a:latin typeface="Times New Roman"/>
                <a:cs typeface="Times New Roman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dirty="0" smtClean="0">
                <a:latin typeface="Times New Roman"/>
                <a:cs typeface="Times New Roman"/>
              </a:rPr>
              <a:t>ring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Given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(inte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ests),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about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esting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ne</a:t>
            </a:r>
            <a:r>
              <a:rPr sz="2000" spc="-2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stories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dirty="0">
                <a:latin typeface="Times New Roman"/>
                <a:cs typeface="Times New Roman"/>
              </a:rPr>
              <a:t>Id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nti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lev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iles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Wingdings" panose="05000000000000000000" pitchFamily="2" charset="2"/>
              <a:buChar char="q"/>
            </a:pPr>
            <a:r>
              <a:rPr sz="2000" dirty="0" smtClean="0">
                <a:latin typeface="Times New Roman"/>
                <a:cs typeface="Times New Roman"/>
              </a:rPr>
              <a:t>C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dirty="0" smtClean="0">
                <a:latin typeface="Times New Roman"/>
                <a:cs typeface="Times New Roman"/>
              </a:rPr>
              <a:t>assi</a:t>
            </a:r>
            <a:r>
              <a:rPr sz="2000" spc="-15" dirty="0" smtClean="0">
                <a:latin typeface="Times New Roman"/>
                <a:cs typeface="Times New Roman"/>
              </a:rPr>
              <a:t>f</a:t>
            </a:r>
            <a:r>
              <a:rPr sz="2000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c</a:t>
            </a:r>
            <a:r>
              <a:rPr sz="2000" dirty="0" smtClean="0">
                <a:latin typeface="Times New Roman"/>
                <a:cs typeface="Times New Roman"/>
              </a:rPr>
              <a:t>a</a:t>
            </a:r>
            <a:r>
              <a:rPr sz="2000" spc="-10" dirty="0" smtClean="0">
                <a:latin typeface="Times New Roman"/>
                <a:cs typeface="Times New Roman"/>
              </a:rPr>
              <a:t>t</a:t>
            </a:r>
            <a:r>
              <a:rPr sz="2000" dirty="0" smtClean="0">
                <a:latin typeface="Times New Roman"/>
                <a:cs typeface="Times New Roman"/>
              </a:rPr>
              <a:t>ion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eg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riza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</a:t>
            </a:r>
          </a:p>
          <a:p>
            <a:pPr marL="698500" indent="-2286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Auto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atic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lly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assign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text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one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ore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sses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given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set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Id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lev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lab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docu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ents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sz="2000" spc="15" dirty="0" smtClean="0">
                <a:latin typeface="Times New Roman"/>
                <a:cs typeface="Times New Roman"/>
              </a:rPr>
              <a:t>Qu</a:t>
            </a:r>
            <a:r>
              <a:rPr sz="2000" spc="5" dirty="0" smtClean="0">
                <a:latin typeface="Times New Roman"/>
                <a:cs typeface="Times New Roman"/>
              </a:rPr>
              <a:t>es</a:t>
            </a:r>
            <a:r>
              <a:rPr sz="2000" spc="-5" dirty="0" smtClean="0">
                <a:latin typeface="Times New Roman"/>
                <a:cs typeface="Times New Roman"/>
              </a:rPr>
              <a:t>t</a:t>
            </a:r>
            <a:r>
              <a:rPr sz="2000" spc="5" dirty="0" smtClean="0">
                <a:latin typeface="Times New Roman"/>
                <a:cs typeface="Times New Roman"/>
              </a:rPr>
              <a:t>ion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answering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ilar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4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Auto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atic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lly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ans</a:t>
            </a:r>
            <a:r>
              <a:rPr sz="2000" spc="-2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question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tur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langu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Provide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conc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ans</a:t>
            </a:r>
            <a:r>
              <a:rPr sz="2000" spc="-2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docu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18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6226" y="1953368"/>
            <a:ext cx="10499547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51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/>
              <a:t>Relevance</a:t>
            </a:r>
            <a:endParaRPr dirty="0">
              <a:latin typeface="Arial"/>
              <a:cs typeface="Arial"/>
            </a:endParaRPr>
          </a:p>
          <a:p>
            <a:pPr marL="740410" marR="508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741680" algn="l"/>
              </a:tabLst>
            </a:pPr>
            <a:r>
              <a:rPr dirty="0"/>
              <a:t>A re</a:t>
            </a:r>
            <a:r>
              <a:rPr spc="-10" dirty="0"/>
              <a:t>l</a:t>
            </a:r>
            <a:r>
              <a:rPr dirty="0"/>
              <a:t>eva</a:t>
            </a:r>
            <a:r>
              <a:rPr spc="5" dirty="0"/>
              <a:t>n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d</a:t>
            </a:r>
            <a:r>
              <a:rPr spc="10" dirty="0"/>
              <a:t>o</a:t>
            </a:r>
            <a:r>
              <a:rPr dirty="0"/>
              <a:t>cu</a:t>
            </a:r>
            <a:r>
              <a:rPr spc="-20" dirty="0"/>
              <a:t>m</a:t>
            </a:r>
            <a:r>
              <a:rPr dirty="0"/>
              <a:t>ent</a:t>
            </a:r>
            <a:r>
              <a:rPr spc="-25" dirty="0"/>
              <a:t> </a:t>
            </a:r>
            <a:r>
              <a:rPr dirty="0"/>
              <a:t>co</a:t>
            </a:r>
            <a:r>
              <a:rPr spc="5" dirty="0"/>
              <a:t>n</a:t>
            </a:r>
            <a:r>
              <a:rPr dirty="0"/>
              <a:t>t</a:t>
            </a:r>
            <a:r>
              <a:rPr spc="-10" dirty="0"/>
              <a:t>a</a:t>
            </a:r>
            <a:r>
              <a:rPr dirty="0"/>
              <a:t>ins</a:t>
            </a:r>
            <a:r>
              <a:rPr spc="-4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inf</a:t>
            </a:r>
            <a:r>
              <a:rPr spc="10" dirty="0"/>
              <a:t>o</a:t>
            </a:r>
            <a:r>
              <a:rPr dirty="0"/>
              <a:t>r</a:t>
            </a:r>
            <a:r>
              <a:rPr spc="-20" dirty="0"/>
              <a:t>m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spc="-40" dirty="0"/>
              <a:t> </a:t>
            </a:r>
            <a:r>
              <a:rPr dirty="0"/>
              <a:t>a </a:t>
            </a:r>
            <a:r>
              <a:rPr spc="5" dirty="0"/>
              <a:t>u</a:t>
            </a:r>
            <a:r>
              <a:rPr dirty="0"/>
              <a:t>ser</a:t>
            </a:r>
            <a:r>
              <a:rPr spc="-20" dirty="0"/>
              <a:t> </a:t>
            </a:r>
            <a:r>
              <a:rPr dirty="0"/>
              <a:t>was </a:t>
            </a:r>
            <a:r>
              <a:rPr spc="-10" dirty="0"/>
              <a:t>l</a:t>
            </a:r>
            <a:r>
              <a:rPr dirty="0"/>
              <a:t>o</a:t>
            </a:r>
            <a:r>
              <a:rPr spc="10" dirty="0"/>
              <a:t>o</a:t>
            </a:r>
            <a:r>
              <a:rPr dirty="0"/>
              <a:t>king</a:t>
            </a:r>
            <a:r>
              <a:rPr spc="-40" dirty="0"/>
              <a:t> </a:t>
            </a:r>
            <a:r>
              <a:rPr dirty="0"/>
              <a:t>f</a:t>
            </a:r>
            <a:r>
              <a:rPr spc="5" dirty="0"/>
              <a:t>o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w</a:t>
            </a:r>
            <a:r>
              <a:rPr spc="10" dirty="0"/>
              <a:t>h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he/she</a:t>
            </a:r>
            <a:r>
              <a:rPr spc="-20" dirty="0"/>
              <a:t> </a:t>
            </a:r>
            <a:r>
              <a:rPr dirty="0"/>
              <a:t>sub</a:t>
            </a:r>
            <a:r>
              <a:rPr spc="-20" dirty="0"/>
              <a:t>m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t</a:t>
            </a:r>
            <a:r>
              <a:rPr spc="-10" dirty="0"/>
              <a:t>e</a:t>
            </a:r>
            <a:r>
              <a:rPr dirty="0"/>
              <a:t>d</a:t>
            </a:r>
            <a:r>
              <a:rPr spc="-15" dirty="0"/>
              <a:t> </a:t>
            </a:r>
            <a:r>
              <a:rPr dirty="0"/>
              <a:t>the q</a:t>
            </a:r>
            <a:r>
              <a:rPr spc="10" dirty="0"/>
              <a:t>u</a:t>
            </a:r>
            <a:r>
              <a:rPr dirty="0"/>
              <a:t>ery</a:t>
            </a:r>
          </a:p>
          <a:p>
            <a:pPr marL="39751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q"/>
            </a:pPr>
            <a:r>
              <a:rPr sz="2800" dirty="0" smtClean="0"/>
              <a:t>Evalua</a:t>
            </a:r>
            <a:r>
              <a:rPr sz="2800" spc="5" dirty="0" smtClean="0"/>
              <a:t>t</a:t>
            </a:r>
            <a:r>
              <a:rPr sz="2800" dirty="0" smtClean="0"/>
              <a:t>ion</a:t>
            </a:r>
            <a:endParaRPr dirty="0">
              <a:latin typeface="Arial"/>
              <a:cs typeface="Arial"/>
            </a:endParaRPr>
          </a:p>
          <a:p>
            <a:pPr marL="74041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741680" algn="l"/>
              </a:tabLst>
            </a:pPr>
            <a:r>
              <a:rPr dirty="0"/>
              <a:t>H</a:t>
            </a:r>
            <a:r>
              <a:rPr spc="10" dirty="0"/>
              <a:t>o</a:t>
            </a:r>
            <a:r>
              <a:rPr dirty="0"/>
              <a:t>w well</a:t>
            </a:r>
            <a:r>
              <a:rPr spc="-20" dirty="0"/>
              <a:t> </a:t>
            </a:r>
            <a:r>
              <a:rPr dirty="0"/>
              <a:t>d</a:t>
            </a:r>
            <a:r>
              <a:rPr spc="10" dirty="0"/>
              <a:t>o</a:t>
            </a:r>
            <a:r>
              <a:rPr dirty="0"/>
              <a:t>es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ra</a:t>
            </a:r>
            <a:r>
              <a:rPr spc="5" dirty="0"/>
              <a:t>n</a:t>
            </a:r>
            <a:r>
              <a:rPr dirty="0"/>
              <a:t>king</a:t>
            </a:r>
            <a:r>
              <a:rPr spc="-40" dirty="0"/>
              <a:t> </a:t>
            </a:r>
            <a:r>
              <a:rPr spc="-25" dirty="0"/>
              <a:t>m</a:t>
            </a:r>
            <a:r>
              <a:rPr dirty="0"/>
              <a:t>eet</a:t>
            </a:r>
            <a:r>
              <a:rPr spc="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ex</a:t>
            </a:r>
            <a:r>
              <a:rPr spc="5" dirty="0"/>
              <a:t>p</a:t>
            </a:r>
            <a:r>
              <a:rPr dirty="0"/>
              <a:t>ec</a:t>
            </a:r>
            <a:r>
              <a:rPr spc="-10" dirty="0"/>
              <a:t>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user</a:t>
            </a:r>
          </a:p>
          <a:p>
            <a:pPr marL="397510" indent="-34290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sz="2800" dirty="0" smtClean="0"/>
              <a:t>Users </a:t>
            </a:r>
            <a:r>
              <a:rPr sz="2800" spc="5" dirty="0"/>
              <a:t>a</a:t>
            </a:r>
            <a:r>
              <a:rPr sz="2800" dirty="0"/>
              <a:t>nd infor</a:t>
            </a:r>
            <a:r>
              <a:rPr sz="2800" spc="-20" dirty="0"/>
              <a:t>m</a:t>
            </a:r>
            <a:r>
              <a:rPr sz="2800" dirty="0"/>
              <a:t>at</a:t>
            </a:r>
            <a:r>
              <a:rPr sz="2800" spc="5" dirty="0"/>
              <a:t>i</a:t>
            </a:r>
            <a:r>
              <a:rPr sz="2800" dirty="0"/>
              <a:t>on</a:t>
            </a:r>
            <a:r>
              <a:rPr sz="2800" spc="-15" dirty="0"/>
              <a:t> </a:t>
            </a:r>
            <a:r>
              <a:rPr sz="2800" dirty="0"/>
              <a:t>needs</a:t>
            </a:r>
            <a:endParaRPr dirty="0">
              <a:latin typeface="Arial"/>
              <a:cs typeface="Arial"/>
            </a:endParaRPr>
          </a:p>
          <a:p>
            <a:pPr marL="74041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741680" algn="l"/>
              </a:tabLst>
            </a:pPr>
            <a:r>
              <a:rPr dirty="0"/>
              <a:t>Use</a:t>
            </a:r>
            <a:r>
              <a:rPr spc="5" dirty="0"/>
              <a:t>r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 search</a:t>
            </a:r>
            <a:r>
              <a:rPr spc="-30" dirty="0"/>
              <a:t> </a:t>
            </a:r>
            <a:r>
              <a:rPr dirty="0"/>
              <a:t>en</a:t>
            </a:r>
            <a:r>
              <a:rPr spc="5" dirty="0"/>
              <a:t>g</a:t>
            </a:r>
            <a:r>
              <a:rPr dirty="0"/>
              <a:t>ine</a:t>
            </a:r>
            <a:r>
              <a:rPr spc="-2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ult</a:t>
            </a:r>
            <a:r>
              <a:rPr spc="-10" dirty="0"/>
              <a:t>i</a:t>
            </a:r>
            <a:r>
              <a:rPr spc="-25" dirty="0"/>
              <a:t>m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e </a:t>
            </a:r>
            <a:r>
              <a:rPr spc="5" dirty="0"/>
              <a:t>j</a:t>
            </a:r>
            <a:r>
              <a:rPr dirty="0"/>
              <a:t>u</a:t>
            </a:r>
            <a:r>
              <a:rPr spc="10" dirty="0"/>
              <a:t>d</a:t>
            </a:r>
            <a:r>
              <a:rPr dirty="0"/>
              <a:t>ges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q</a:t>
            </a:r>
            <a:r>
              <a:rPr spc="10" dirty="0"/>
              <a:t>u</a:t>
            </a:r>
            <a:r>
              <a:rPr dirty="0"/>
              <a:t>a</a:t>
            </a:r>
            <a:r>
              <a:rPr spc="-10" dirty="0"/>
              <a:t>l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Searc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Eng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10116185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engine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prac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ical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appli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riev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techn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ques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to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la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ge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sca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ect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ons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Big </a:t>
            </a:r>
            <a:r>
              <a:rPr sz="2800" dirty="0">
                <a:latin typeface="Times New Roman"/>
                <a:cs typeface="Times New Roman"/>
              </a:rPr>
              <a:t>issues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ude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ain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 issues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s…</a:t>
            </a:r>
          </a:p>
        </p:txBody>
      </p:sp>
      <p:sp>
        <p:nvSpPr>
          <p:cNvPr id="5" name="object 5"/>
          <p:cNvSpPr/>
          <p:nvPr/>
        </p:nvSpPr>
        <p:spPr>
          <a:xfrm>
            <a:off x="1104176" y="3928870"/>
            <a:ext cx="4276725" cy="1535903"/>
          </a:xfrm>
          <a:custGeom>
            <a:avLst/>
            <a:gdLst/>
            <a:ahLst/>
            <a:cxnLst/>
            <a:rect l="l" t="t" r="r" b="b"/>
            <a:pathLst>
              <a:path w="4276725" h="1394460">
                <a:moveTo>
                  <a:pt x="0" y="1394459"/>
                </a:moveTo>
                <a:lnTo>
                  <a:pt x="4276344" y="1394459"/>
                </a:lnTo>
                <a:lnTo>
                  <a:pt x="4276344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ln w="9525">
            <a:solidFill>
              <a:srgbClr val="C27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200" y="4235632"/>
            <a:ext cx="424459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55" dirty="0">
                <a:latin typeface="Calibri"/>
                <a:cs typeface="Calibri"/>
              </a:rPr>
              <a:t>Re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30" dirty="0">
                <a:latin typeface="Calibri"/>
                <a:cs typeface="Calibri"/>
              </a:rPr>
              <a:t>eva</a:t>
            </a:r>
            <a:r>
              <a:rPr sz="2000" spc="4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ce: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Ef</a:t>
            </a:r>
            <a:r>
              <a:rPr sz="2000" spc="60" dirty="0">
                <a:latin typeface="Calibri"/>
                <a:cs typeface="Calibri"/>
              </a:rPr>
              <a:t>f</a:t>
            </a:r>
            <a:r>
              <a:rPr sz="2000" spc="20" dirty="0">
                <a:latin typeface="Calibri"/>
                <a:cs typeface="Calibri"/>
              </a:rPr>
              <a:t>ective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ranking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20" dirty="0">
                <a:latin typeface="Calibri"/>
                <a:cs typeface="Calibri"/>
              </a:rPr>
              <a:t>Evaluat</a:t>
            </a:r>
            <a:r>
              <a:rPr sz="2000" spc="-15" dirty="0">
                <a:latin typeface="Calibri"/>
                <a:cs typeface="Calibri"/>
              </a:rPr>
              <a:t>ion: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Tes</a:t>
            </a:r>
            <a:r>
              <a:rPr sz="2000" spc="25" dirty="0">
                <a:latin typeface="Calibri"/>
                <a:cs typeface="Calibri"/>
              </a:rPr>
              <a:t>t</a:t>
            </a:r>
            <a:r>
              <a:rPr sz="2000" spc="20" dirty="0">
                <a:latin typeface="Calibri"/>
                <a:cs typeface="Calibri"/>
              </a:rPr>
              <a:t>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easuring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20" dirty="0">
                <a:latin typeface="Calibri"/>
                <a:cs typeface="Calibri"/>
              </a:rPr>
              <a:t>Information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ne</a:t>
            </a:r>
            <a:r>
              <a:rPr sz="2000" spc="4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ds: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Use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eract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25" dirty="0">
                <a:latin typeface="Calibri"/>
                <a:cs typeface="Calibri"/>
              </a:rPr>
              <a:t>o</a:t>
            </a:r>
            <a:r>
              <a:rPr sz="2000" spc="55" dirty="0"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9197" y="3726560"/>
            <a:ext cx="2999105" cy="338455"/>
          </a:xfrm>
          <a:custGeom>
            <a:avLst/>
            <a:gdLst/>
            <a:ahLst/>
            <a:cxnLst/>
            <a:rect l="l" t="t" r="r" b="b"/>
            <a:pathLst>
              <a:path w="2999104" h="338454">
                <a:moveTo>
                  <a:pt x="2942208" y="0"/>
                </a:moveTo>
                <a:lnTo>
                  <a:pt x="52275" y="148"/>
                </a:lnTo>
                <a:lnTo>
                  <a:pt x="15187" y="17909"/>
                </a:lnTo>
                <a:lnTo>
                  <a:pt x="0" y="56387"/>
                </a:lnTo>
                <a:lnTo>
                  <a:pt x="148" y="285941"/>
                </a:lnTo>
                <a:lnTo>
                  <a:pt x="17909" y="323058"/>
                </a:lnTo>
                <a:lnTo>
                  <a:pt x="56387" y="338200"/>
                </a:lnTo>
                <a:lnTo>
                  <a:pt x="2946321" y="338053"/>
                </a:lnTo>
                <a:lnTo>
                  <a:pt x="2983409" y="320340"/>
                </a:lnTo>
                <a:lnTo>
                  <a:pt x="2998597" y="281813"/>
                </a:lnTo>
                <a:lnTo>
                  <a:pt x="2998448" y="52275"/>
                </a:lnTo>
                <a:lnTo>
                  <a:pt x="2980687" y="15187"/>
                </a:lnTo>
                <a:lnTo>
                  <a:pt x="2942208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9197" y="3726560"/>
            <a:ext cx="2999105" cy="338455"/>
          </a:xfrm>
          <a:custGeom>
            <a:avLst/>
            <a:gdLst/>
            <a:ahLst/>
            <a:cxnLst/>
            <a:rect l="l" t="t" r="r" b="b"/>
            <a:pathLst>
              <a:path w="2999104" h="338454">
                <a:moveTo>
                  <a:pt x="0" y="56387"/>
                </a:moveTo>
                <a:lnTo>
                  <a:pt x="15187" y="17909"/>
                </a:lnTo>
                <a:lnTo>
                  <a:pt x="52275" y="148"/>
                </a:lnTo>
                <a:lnTo>
                  <a:pt x="2942208" y="0"/>
                </a:lnTo>
                <a:lnTo>
                  <a:pt x="2956551" y="1844"/>
                </a:lnTo>
                <a:lnTo>
                  <a:pt x="2989537" y="25744"/>
                </a:lnTo>
                <a:lnTo>
                  <a:pt x="2998597" y="281813"/>
                </a:lnTo>
                <a:lnTo>
                  <a:pt x="2996752" y="296198"/>
                </a:lnTo>
                <a:lnTo>
                  <a:pt x="2972852" y="329173"/>
                </a:lnTo>
                <a:lnTo>
                  <a:pt x="56387" y="338200"/>
                </a:lnTo>
                <a:lnTo>
                  <a:pt x="42045" y="336364"/>
                </a:lnTo>
                <a:lnTo>
                  <a:pt x="9059" y="312512"/>
                </a:lnTo>
                <a:lnTo>
                  <a:pt x="0" y="56387"/>
                </a:lnTo>
                <a:close/>
              </a:path>
            </a:pathLst>
          </a:custGeom>
          <a:ln w="952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4827" y="3783122"/>
            <a:ext cx="2072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latin typeface="Calibri"/>
                <a:cs typeface="Calibri"/>
              </a:rPr>
              <a:t>Information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Retrie</a:t>
            </a:r>
            <a:r>
              <a:rPr sz="1800" spc="25" dirty="0">
                <a:latin typeface="Calibri"/>
                <a:cs typeface="Calibri"/>
              </a:rPr>
              <a:t>val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9490" y="3928846"/>
            <a:ext cx="5410835" cy="2040889"/>
          </a:xfrm>
          <a:custGeom>
            <a:avLst/>
            <a:gdLst/>
            <a:ahLst/>
            <a:cxnLst/>
            <a:rect l="l" t="t" r="r" b="b"/>
            <a:pathLst>
              <a:path w="5410834" h="2040889">
                <a:moveTo>
                  <a:pt x="0" y="2040636"/>
                </a:moveTo>
                <a:lnTo>
                  <a:pt x="5410835" y="2040636"/>
                </a:lnTo>
                <a:lnTo>
                  <a:pt x="5410835" y="0"/>
                </a:lnTo>
                <a:lnTo>
                  <a:pt x="0" y="0"/>
                </a:lnTo>
                <a:lnTo>
                  <a:pt x="0" y="2040636"/>
                </a:lnTo>
                <a:close/>
              </a:path>
            </a:pathLst>
          </a:custGeom>
          <a:ln w="9525">
            <a:solidFill>
              <a:srgbClr val="C27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98775" y="4133081"/>
            <a:ext cx="5361787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30" dirty="0">
                <a:latin typeface="Calibri"/>
                <a:cs typeface="Calibri"/>
              </a:rPr>
              <a:t>Per</a:t>
            </a:r>
            <a:r>
              <a:rPr sz="2000" spc="25" dirty="0">
                <a:latin typeface="Calibri"/>
                <a:cs typeface="Calibri"/>
              </a:rPr>
              <a:t>forman</a:t>
            </a:r>
            <a:r>
              <a:rPr sz="2000" spc="-15" dirty="0">
                <a:latin typeface="Calibri"/>
                <a:cs typeface="Calibri"/>
              </a:rPr>
              <a:t>ce: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Ef</a:t>
            </a:r>
            <a:r>
              <a:rPr sz="2000" spc="6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icie</a:t>
            </a:r>
            <a:r>
              <a:rPr sz="2000" spc="3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search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indexi</a:t>
            </a:r>
            <a:r>
              <a:rPr sz="2000" spc="40" dirty="0">
                <a:latin typeface="Calibri"/>
                <a:cs typeface="Calibri"/>
              </a:rPr>
              <a:t>ng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35" dirty="0">
                <a:latin typeface="Calibri"/>
                <a:cs typeface="Calibri"/>
              </a:rPr>
              <a:t>Inco</a:t>
            </a:r>
            <a:r>
              <a:rPr sz="2000" dirty="0">
                <a:latin typeface="Calibri"/>
                <a:cs typeface="Calibri"/>
              </a:rPr>
              <a:t>rporatin</a:t>
            </a:r>
            <a:r>
              <a:rPr sz="2000" spc="4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new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C</a:t>
            </a:r>
            <a:r>
              <a:rPr sz="2000" spc="75" dirty="0">
                <a:latin typeface="Calibri"/>
                <a:cs typeface="Calibri"/>
              </a:rPr>
              <a:t>o</a:t>
            </a:r>
            <a:r>
              <a:rPr sz="2000" spc="15" dirty="0">
                <a:latin typeface="Calibri"/>
                <a:cs typeface="Calibri"/>
              </a:rPr>
              <a:t>vera</a:t>
            </a:r>
            <a:r>
              <a:rPr sz="2000" spc="20" dirty="0">
                <a:latin typeface="Calibri"/>
                <a:cs typeface="Calibri"/>
              </a:rPr>
              <a:t>g</a:t>
            </a:r>
            <a:r>
              <a:rPr sz="2000" spc="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freshness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40" dirty="0">
                <a:latin typeface="Calibri"/>
                <a:cs typeface="Calibri"/>
              </a:rPr>
              <a:t>Scalabi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ity: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Gr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wi</a:t>
            </a:r>
            <a:r>
              <a:rPr sz="2000" spc="50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data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use</a:t>
            </a:r>
            <a:r>
              <a:rPr sz="2000" spc="-10" dirty="0">
                <a:latin typeface="Calibri"/>
                <a:cs typeface="Calibri"/>
              </a:rPr>
              <a:t>rs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6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d</a:t>
            </a:r>
            <a:r>
              <a:rPr sz="2000" spc="25" dirty="0">
                <a:latin typeface="Calibri"/>
                <a:cs typeface="Calibri"/>
              </a:rPr>
              <a:t>ap</a:t>
            </a:r>
            <a:r>
              <a:rPr sz="2000" dirty="0">
                <a:latin typeface="Calibri"/>
                <a:cs typeface="Calibri"/>
              </a:rPr>
              <a:t>tabili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y: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T</a:t>
            </a:r>
            <a:r>
              <a:rPr sz="2000" spc="40" dirty="0">
                <a:latin typeface="Calibri"/>
                <a:cs typeface="Calibri"/>
              </a:rPr>
              <a:t>u</a:t>
            </a:r>
            <a:r>
              <a:rPr sz="2000" spc="20" dirty="0">
                <a:latin typeface="Calibri"/>
                <a:cs typeface="Calibri"/>
              </a:rPr>
              <a:t>nin</a:t>
            </a:r>
            <a:r>
              <a:rPr sz="2000" spc="4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ap</a:t>
            </a:r>
            <a:r>
              <a:rPr sz="2000" spc="5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lications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130" dirty="0">
                <a:latin typeface="Calibri"/>
                <a:cs typeface="Calibri"/>
              </a:rPr>
              <a:t>S</a:t>
            </a:r>
            <a:r>
              <a:rPr sz="2000" spc="15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ecifi</a:t>
            </a:r>
            <a:r>
              <a:rPr sz="2000" spc="5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pr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4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15" dirty="0">
                <a:latin typeface="Calibri"/>
                <a:cs typeface="Calibri"/>
              </a:rPr>
              <a:t>ems: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e.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sz="2000" spc="-65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S</a:t>
            </a:r>
            <a:r>
              <a:rPr sz="2000" spc="155" dirty="0">
                <a:latin typeface="Calibri"/>
                <a:cs typeface="Calibri"/>
              </a:rPr>
              <a:t>p</a:t>
            </a:r>
            <a:r>
              <a:rPr sz="2000" spc="65" dirty="0">
                <a:latin typeface="Calibri"/>
                <a:cs typeface="Calibri"/>
              </a:rPr>
              <a:t>am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753" y="3778377"/>
            <a:ext cx="2693035" cy="286385"/>
          </a:xfrm>
          <a:custGeom>
            <a:avLst/>
            <a:gdLst/>
            <a:ahLst/>
            <a:cxnLst/>
            <a:rect l="l" t="t" r="r" b="b"/>
            <a:pathLst>
              <a:path w="2693034" h="286385">
                <a:moveTo>
                  <a:pt x="2645029" y="0"/>
                </a:moveTo>
                <a:lnTo>
                  <a:pt x="43078" y="224"/>
                </a:lnTo>
                <a:lnTo>
                  <a:pt x="8190" y="20966"/>
                </a:lnTo>
                <a:lnTo>
                  <a:pt x="0" y="47752"/>
                </a:lnTo>
                <a:lnTo>
                  <a:pt x="224" y="243306"/>
                </a:lnTo>
                <a:lnTo>
                  <a:pt x="20966" y="278194"/>
                </a:lnTo>
                <a:lnTo>
                  <a:pt x="47751" y="286385"/>
                </a:lnTo>
                <a:lnTo>
                  <a:pt x="2649682" y="286160"/>
                </a:lnTo>
                <a:lnTo>
                  <a:pt x="2684557" y="265418"/>
                </a:lnTo>
                <a:lnTo>
                  <a:pt x="2692780" y="238633"/>
                </a:lnTo>
                <a:lnTo>
                  <a:pt x="2692555" y="43078"/>
                </a:lnTo>
                <a:lnTo>
                  <a:pt x="2671759" y="8190"/>
                </a:lnTo>
                <a:lnTo>
                  <a:pt x="2645029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8753" y="3778377"/>
            <a:ext cx="2693035" cy="286385"/>
          </a:xfrm>
          <a:custGeom>
            <a:avLst/>
            <a:gdLst/>
            <a:ahLst/>
            <a:cxnLst/>
            <a:rect l="l" t="t" r="r" b="b"/>
            <a:pathLst>
              <a:path w="2693034" h="286385">
                <a:moveTo>
                  <a:pt x="0" y="47752"/>
                </a:moveTo>
                <a:lnTo>
                  <a:pt x="17454" y="10811"/>
                </a:lnTo>
                <a:lnTo>
                  <a:pt x="2645029" y="0"/>
                </a:lnTo>
                <a:lnTo>
                  <a:pt x="2659238" y="2155"/>
                </a:lnTo>
                <a:lnTo>
                  <a:pt x="2689081" y="29300"/>
                </a:lnTo>
                <a:lnTo>
                  <a:pt x="2692780" y="238633"/>
                </a:lnTo>
                <a:lnTo>
                  <a:pt x="2690614" y="252889"/>
                </a:lnTo>
                <a:lnTo>
                  <a:pt x="2663427" y="282703"/>
                </a:lnTo>
                <a:lnTo>
                  <a:pt x="47751" y="286385"/>
                </a:lnTo>
                <a:lnTo>
                  <a:pt x="33495" y="284229"/>
                </a:lnTo>
                <a:lnTo>
                  <a:pt x="3681" y="257084"/>
                </a:lnTo>
                <a:lnTo>
                  <a:pt x="0" y="47752"/>
                </a:lnTo>
                <a:close/>
              </a:path>
            </a:pathLst>
          </a:custGeom>
          <a:ln w="952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2225" y="3809031"/>
            <a:ext cx="1494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4" dirty="0">
                <a:latin typeface="Calibri"/>
                <a:cs typeface="Calibri"/>
              </a:rPr>
              <a:t>S</a:t>
            </a:r>
            <a:r>
              <a:rPr sz="1800" spc="13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arch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Eng</a:t>
            </a:r>
            <a:r>
              <a:rPr sz="1800" spc="25" dirty="0">
                <a:latin typeface="Calibri"/>
                <a:cs typeface="Calibri"/>
              </a:rPr>
              <a:t>i</a:t>
            </a:r>
            <a:r>
              <a:rPr sz="1800" spc="40" dirty="0">
                <a:latin typeface="Calibri"/>
                <a:cs typeface="Calibri"/>
              </a:rPr>
              <a:t>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2771" y="5434838"/>
            <a:ext cx="915035" cy="603885"/>
          </a:xfrm>
          <a:custGeom>
            <a:avLst/>
            <a:gdLst/>
            <a:ahLst/>
            <a:cxnLst/>
            <a:rect l="l" t="t" r="r" b="b"/>
            <a:pathLst>
              <a:path w="915035" h="603885">
                <a:moveTo>
                  <a:pt x="818641" y="146431"/>
                </a:moveTo>
                <a:lnTo>
                  <a:pt x="667765" y="146431"/>
                </a:lnTo>
                <a:lnTo>
                  <a:pt x="654594" y="183033"/>
                </a:lnTo>
                <a:lnTo>
                  <a:pt x="638692" y="218583"/>
                </a:lnTo>
                <a:lnTo>
                  <a:pt x="620160" y="253014"/>
                </a:lnTo>
                <a:lnTo>
                  <a:pt x="599098" y="286256"/>
                </a:lnTo>
                <a:lnTo>
                  <a:pt x="575607" y="318240"/>
                </a:lnTo>
                <a:lnTo>
                  <a:pt x="549787" y="348900"/>
                </a:lnTo>
                <a:lnTo>
                  <a:pt x="521684" y="378217"/>
                </a:lnTo>
                <a:lnTo>
                  <a:pt x="491563" y="405971"/>
                </a:lnTo>
                <a:lnTo>
                  <a:pt x="459359" y="432245"/>
                </a:lnTo>
                <a:lnTo>
                  <a:pt x="425227" y="456920"/>
                </a:lnTo>
                <a:lnTo>
                  <a:pt x="389269" y="479929"/>
                </a:lnTo>
                <a:lnTo>
                  <a:pt x="351584" y="501202"/>
                </a:lnTo>
                <a:lnTo>
                  <a:pt x="312273" y="520672"/>
                </a:lnTo>
                <a:lnTo>
                  <a:pt x="271437" y="538270"/>
                </a:lnTo>
                <a:lnTo>
                  <a:pt x="229175" y="553928"/>
                </a:lnTo>
                <a:lnTo>
                  <a:pt x="185588" y="567577"/>
                </a:lnTo>
                <a:lnTo>
                  <a:pt x="140777" y="579150"/>
                </a:lnTo>
                <a:lnTo>
                  <a:pt x="94841" y="588577"/>
                </a:lnTo>
                <a:lnTo>
                  <a:pt x="47882" y="595790"/>
                </a:lnTo>
                <a:lnTo>
                  <a:pt x="0" y="600722"/>
                </a:lnTo>
                <a:lnTo>
                  <a:pt x="56460" y="603488"/>
                </a:lnTo>
                <a:lnTo>
                  <a:pt x="112305" y="603007"/>
                </a:lnTo>
                <a:lnTo>
                  <a:pt x="167365" y="599372"/>
                </a:lnTo>
                <a:lnTo>
                  <a:pt x="221469" y="592678"/>
                </a:lnTo>
                <a:lnTo>
                  <a:pt x="274448" y="583019"/>
                </a:lnTo>
                <a:lnTo>
                  <a:pt x="326133" y="570489"/>
                </a:lnTo>
                <a:lnTo>
                  <a:pt x="376352" y="555183"/>
                </a:lnTo>
                <a:lnTo>
                  <a:pt x="424937" y="537195"/>
                </a:lnTo>
                <a:lnTo>
                  <a:pt x="471718" y="516618"/>
                </a:lnTo>
                <a:lnTo>
                  <a:pt x="516524" y="493548"/>
                </a:lnTo>
                <a:lnTo>
                  <a:pt x="559187" y="468079"/>
                </a:lnTo>
                <a:lnTo>
                  <a:pt x="599535" y="440304"/>
                </a:lnTo>
                <a:lnTo>
                  <a:pt x="637400" y="410319"/>
                </a:lnTo>
                <a:lnTo>
                  <a:pt x="672658" y="378166"/>
                </a:lnTo>
                <a:lnTo>
                  <a:pt x="704998" y="344092"/>
                </a:lnTo>
                <a:lnTo>
                  <a:pt x="734393" y="308039"/>
                </a:lnTo>
                <a:lnTo>
                  <a:pt x="760624" y="270152"/>
                </a:lnTo>
                <a:lnTo>
                  <a:pt x="783523" y="230526"/>
                </a:lnTo>
                <a:lnTo>
                  <a:pt x="802918" y="189254"/>
                </a:lnTo>
                <a:lnTo>
                  <a:pt x="818641" y="146431"/>
                </a:lnTo>
                <a:close/>
              </a:path>
              <a:path w="915035" h="603885">
                <a:moveTo>
                  <a:pt x="766063" y="0"/>
                </a:moveTo>
                <a:lnTo>
                  <a:pt x="571753" y="146431"/>
                </a:lnTo>
                <a:lnTo>
                  <a:pt x="914653" y="146431"/>
                </a:lnTo>
                <a:lnTo>
                  <a:pt x="766063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1269" y="5434838"/>
            <a:ext cx="916940" cy="603885"/>
          </a:xfrm>
          <a:custGeom>
            <a:avLst/>
            <a:gdLst/>
            <a:ahLst/>
            <a:cxnLst/>
            <a:rect l="l" t="t" r="r" b="b"/>
            <a:pathLst>
              <a:path w="916939" h="603885">
                <a:moveTo>
                  <a:pt x="151002" y="0"/>
                </a:moveTo>
                <a:lnTo>
                  <a:pt x="0" y="0"/>
                </a:lnTo>
                <a:lnTo>
                  <a:pt x="2539" y="49512"/>
                </a:lnTo>
                <a:lnTo>
                  <a:pt x="10027" y="97921"/>
                </a:lnTo>
                <a:lnTo>
                  <a:pt x="22266" y="145073"/>
                </a:lnTo>
                <a:lnTo>
                  <a:pt x="39059" y="190810"/>
                </a:lnTo>
                <a:lnTo>
                  <a:pt x="60207" y="234979"/>
                </a:lnTo>
                <a:lnTo>
                  <a:pt x="85515" y="277424"/>
                </a:lnTo>
                <a:lnTo>
                  <a:pt x="114785" y="317990"/>
                </a:lnTo>
                <a:lnTo>
                  <a:pt x="147819" y="356521"/>
                </a:lnTo>
                <a:lnTo>
                  <a:pt x="184421" y="392862"/>
                </a:lnTo>
                <a:lnTo>
                  <a:pt x="224393" y="426858"/>
                </a:lnTo>
                <a:lnTo>
                  <a:pt x="267537" y="458353"/>
                </a:lnTo>
                <a:lnTo>
                  <a:pt x="313657" y="487192"/>
                </a:lnTo>
                <a:lnTo>
                  <a:pt x="362555" y="513220"/>
                </a:lnTo>
                <a:lnTo>
                  <a:pt x="414034" y="536281"/>
                </a:lnTo>
                <a:lnTo>
                  <a:pt x="467897" y="556221"/>
                </a:lnTo>
                <a:lnTo>
                  <a:pt x="523947" y="572883"/>
                </a:lnTo>
                <a:lnTo>
                  <a:pt x="581985" y="586113"/>
                </a:lnTo>
                <a:lnTo>
                  <a:pt x="641816" y="595756"/>
                </a:lnTo>
                <a:lnTo>
                  <a:pt x="703241" y="601655"/>
                </a:lnTo>
                <a:lnTo>
                  <a:pt x="766063" y="603656"/>
                </a:lnTo>
                <a:lnTo>
                  <a:pt x="916939" y="603656"/>
                </a:lnTo>
                <a:lnTo>
                  <a:pt x="854118" y="601655"/>
                </a:lnTo>
                <a:lnTo>
                  <a:pt x="792695" y="595756"/>
                </a:lnTo>
                <a:lnTo>
                  <a:pt x="732869" y="586113"/>
                </a:lnTo>
                <a:lnTo>
                  <a:pt x="674836" y="572883"/>
                </a:lnTo>
                <a:lnTo>
                  <a:pt x="618793" y="556221"/>
                </a:lnTo>
                <a:lnTo>
                  <a:pt x="564938" y="536281"/>
                </a:lnTo>
                <a:lnTo>
                  <a:pt x="513467" y="513220"/>
                </a:lnTo>
                <a:lnTo>
                  <a:pt x="464578" y="487192"/>
                </a:lnTo>
                <a:lnTo>
                  <a:pt x="418467" y="458353"/>
                </a:lnTo>
                <a:lnTo>
                  <a:pt x="375332" y="426858"/>
                </a:lnTo>
                <a:lnTo>
                  <a:pt x="335370" y="392862"/>
                </a:lnTo>
                <a:lnTo>
                  <a:pt x="298778" y="356521"/>
                </a:lnTo>
                <a:lnTo>
                  <a:pt x="265752" y="317990"/>
                </a:lnTo>
                <a:lnTo>
                  <a:pt x="236491" y="277424"/>
                </a:lnTo>
                <a:lnTo>
                  <a:pt x="211191" y="234979"/>
                </a:lnTo>
                <a:lnTo>
                  <a:pt x="190048" y="190810"/>
                </a:lnTo>
                <a:lnTo>
                  <a:pt x="173261" y="145073"/>
                </a:lnTo>
                <a:lnTo>
                  <a:pt x="161027" y="97921"/>
                </a:lnTo>
                <a:lnTo>
                  <a:pt x="153541" y="49512"/>
                </a:lnTo>
                <a:lnTo>
                  <a:pt x="151002" y="0"/>
                </a:lnTo>
                <a:close/>
              </a:path>
            </a:pathLst>
          </a:custGeom>
          <a:solidFill>
            <a:srgbClr val="BB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1269" y="5434838"/>
            <a:ext cx="1756410" cy="603885"/>
          </a:xfrm>
          <a:custGeom>
            <a:avLst/>
            <a:gdLst/>
            <a:ahLst/>
            <a:cxnLst/>
            <a:rect l="l" t="t" r="r" b="b"/>
            <a:pathLst>
              <a:path w="1756410" h="603885">
                <a:moveTo>
                  <a:pt x="841501" y="600722"/>
                </a:moveTo>
                <a:lnTo>
                  <a:pt x="889384" y="595790"/>
                </a:lnTo>
                <a:lnTo>
                  <a:pt x="936343" y="588577"/>
                </a:lnTo>
                <a:lnTo>
                  <a:pt x="982279" y="579150"/>
                </a:lnTo>
                <a:lnTo>
                  <a:pt x="1027090" y="567577"/>
                </a:lnTo>
                <a:lnTo>
                  <a:pt x="1070677" y="553928"/>
                </a:lnTo>
                <a:lnTo>
                  <a:pt x="1112939" y="538270"/>
                </a:lnTo>
                <a:lnTo>
                  <a:pt x="1153775" y="520672"/>
                </a:lnTo>
                <a:lnTo>
                  <a:pt x="1193086" y="501202"/>
                </a:lnTo>
                <a:lnTo>
                  <a:pt x="1230771" y="479929"/>
                </a:lnTo>
                <a:lnTo>
                  <a:pt x="1266729" y="456920"/>
                </a:lnTo>
                <a:lnTo>
                  <a:pt x="1300861" y="432245"/>
                </a:lnTo>
                <a:lnTo>
                  <a:pt x="1333065" y="405971"/>
                </a:lnTo>
                <a:lnTo>
                  <a:pt x="1363241" y="378166"/>
                </a:lnTo>
                <a:lnTo>
                  <a:pt x="1391289" y="348900"/>
                </a:lnTo>
                <a:lnTo>
                  <a:pt x="1417109" y="318240"/>
                </a:lnTo>
                <a:lnTo>
                  <a:pt x="1440600" y="286256"/>
                </a:lnTo>
                <a:lnTo>
                  <a:pt x="1461662" y="253014"/>
                </a:lnTo>
                <a:lnTo>
                  <a:pt x="1480194" y="218583"/>
                </a:lnTo>
                <a:lnTo>
                  <a:pt x="1496096" y="183033"/>
                </a:lnTo>
                <a:lnTo>
                  <a:pt x="1509267" y="146431"/>
                </a:lnTo>
                <a:lnTo>
                  <a:pt x="1413255" y="146431"/>
                </a:lnTo>
                <a:lnTo>
                  <a:pt x="1607565" y="0"/>
                </a:lnTo>
                <a:lnTo>
                  <a:pt x="1756155" y="146431"/>
                </a:lnTo>
                <a:lnTo>
                  <a:pt x="1660143" y="146431"/>
                </a:lnTo>
                <a:lnTo>
                  <a:pt x="1645724" y="186125"/>
                </a:lnTo>
                <a:lnTo>
                  <a:pt x="1628118" y="224535"/>
                </a:lnTo>
                <a:lnTo>
                  <a:pt x="1607457" y="261578"/>
                </a:lnTo>
                <a:lnTo>
                  <a:pt x="1583874" y="297175"/>
                </a:lnTo>
                <a:lnTo>
                  <a:pt x="1557502" y="331243"/>
                </a:lnTo>
                <a:lnTo>
                  <a:pt x="1528471" y="363702"/>
                </a:lnTo>
                <a:lnTo>
                  <a:pt x="1496915" y="394470"/>
                </a:lnTo>
                <a:lnTo>
                  <a:pt x="1462964" y="423466"/>
                </a:lnTo>
                <a:lnTo>
                  <a:pt x="1426752" y="450609"/>
                </a:lnTo>
                <a:lnTo>
                  <a:pt x="1388411" y="475818"/>
                </a:lnTo>
                <a:lnTo>
                  <a:pt x="1348072" y="499011"/>
                </a:lnTo>
                <a:lnTo>
                  <a:pt x="1305868" y="520107"/>
                </a:lnTo>
                <a:lnTo>
                  <a:pt x="1261931" y="539026"/>
                </a:lnTo>
                <a:lnTo>
                  <a:pt x="1216393" y="555686"/>
                </a:lnTo>
                <a:lnTo>
                  <a:pt x="1169386" y="570005"/>
                </a:lnTo>
                <a:lnTo>
                  <a:pt x="1121042" y="581903"/>
                </a:lnTo>
                <a:lnTo>
                  <a:pt x="1071493" y="591298"/>
                </a:lnTo>
                <a:lnTo>
                  <a:pt x="1020872" y="598109"/>
                </a:lnTo>
                <a:lnTo>
                  <a:pt x="969310" y="602256"/>
                </a:lnTo>
                <a:lnTo>
                  <a:pt x="916939" y="603656"/>
                </a:lnTo>
                <a:lnTo>
                  <a:pt x="766063" y="603656"/>
                </a:lnTo>
                <a:lnTo>
                  <a:pt x="703241" y="601655"/>
                </a:lnTo>
                <a:lnTo>
                  <a:pt x="641816" y="595756"/>
                </a:lnTo>
                <a:lnTo>
                  <a:pt x="581985" y="586113"/>
                </a:lnTo>
                <a:lnTo>
                  <a:pt x="523947" y="572883"/>
                </a:lnTo>
                <a:lnTo>
                  <a:pt x="467897" y="556221"/>
                </a:lnTo>
                <a:lnTo>
                  <a:pt x="414034" y="536281"/>
                </a:lnTo>
                <a:lnTo>
                  <a:pt x="362555" y="513220"/>
                </a:lnTo>
                <a:lnTo>
                  <a:pt x="313657" y="487192"/>
                </a:lnTo>
                <a:lnTo>
                  <a:pt x="267537" y="458353"/>
                </a:lnTo>
                <a:lnTo>
                  <a:pt x="224393" y="426858"/>
                </a:lnTo>
                <a:lnTo>
                  <a:pt x="184421" y="392862"/>
                </a:lnTo>
                <a:lnTo>
                  <a:pt x="147819" y="356521"/>
                </a:lnTo>
                <a:lnTo>
                  <a:pt x="114785" y="317990"/>
                </a:lnTo>
                <a:lnTo>
                  <a:pt x="85515" y="277424"/>
                </a:lnTo>
                <a:lnTo>
                  <a:pt x="60207" y="234979"/>
                </a:lnTo>
                <a:lnTo>
                  <a:pt x="39059" y="190810"/>
                </a:lnTo>
                <a:lnTo>
                  <a:pt x="22266" y="145073"/>
                </a:lnTo>
                <a:lnTo>
                  <a:pt x="10027" y="97921"/>
                </a:lnTo>
                <a:lnTo>
                  <a:pt x="2539" y="49512"/>
                </a:lnTo>
                <a:lnTo>
                  <a:pt x="0" y="0"/>
                </a:lnTo>
                <a:lnTo>
                  <a:pt x="151002" y="0"/>
                </a:lnTo>
                <a:lnTo>
                  <a:pt x="153541" y="49512"/>
                </a:lnTo>
                <a:lnTo>
                  <a:pt x="161027" y="97921"/>
                </a:lnTo>
                <a:lnTo>
                  <a:pt x="173261" y="145073"/>
                </a:lnTo>
                <a:lnTo>
                  <a:pt x="190048" y="190810"/>
                </a:lnTo>
                <a:lnTo>
                  <a:pt x="211191" y="234979"/>
                </a:lnTo>
                <a:lnTo>
                  <a:pt x="236491" y="277424"/>
                </a:lnTo>
                <a:lnTo>
                  <a:pt x="265752" y="317990"/>
                </a:lnTo>
                <a:lnTo>
                  <a:pt x="298778" y="356521"/>
                </a:lnTo>
                <a:lnTo>
                  <a:pt x="335370" y="392862"/>
                </a:lnTo>
                <a:lnTo>
                  <a:pt x="375332" y="426858"/>
                </a:lnTo>
                <a:lnTo>
                  <a:pt x="418467" y="458353"/>
                </a:lnTo>
                <a:lnTo>
                  <a:pt x="464578" y="487192"/>
                </a:lnTo>
                <a:lnTo>
                  <a:pt x="513467" y="513220"/>
                </a:lnTo>
                <a:lnTo>
                  <a:pt x="564938" y="536281"/>
                </a:lnTo>
                <a:lnTo>
                  <a:pt x="618793" y="556221"/>
                </a:lnTo>
                <a:lnTo>
                  <a:pt x="674836" y="572883"/>
                </a:lnTo>
                <a:lnTo>
                  <a:pt x="732869" y="586113"/>
                </a:lnTo>
                <a:lnTo>
                  <a:pt x="792695" y="595756"/>
                </a:lnTo>
                <a:lnTo>
                  <a:pt x="854118" y="601655"/>
                </a:lnTo>
                <a:lnTo>
                  <a:pt x="916939" y="603656"/>
                </a:lnTo>
              </a:path>
            </a:pathLst>
          </a:custGeom>
          <a:ln w="952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45278" y="5624431"/>
            <a:ext cx="101091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4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it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20" dirty="0">
                <a:latin typeface="Calibri"/>
                <a:cs typeface="Calibri"/>
              </a:rPr>
              <a:t>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19</a:t>
            </a:fld>
            <a:endParaRPr spc="6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2</a:t>
            </a:fld>
            <a:endParaRPr spc="12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3966210" cy="87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10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b="1" dirty="0" smtClean="0">
                <a:latin typeface="Times New Roman"/>
                <a:cs typeface="Times New Roman"/>
              </a:rPr>
              <a:t>In</a:t>
            </a:r>
            <a:r>
              <a:rPr sz="2400" b="1" spc="5" dirty="0" smtClean="0">
                <a:latin typeface="Times New Roman"/>
                <a:cs typeface="Times New Roman"/>
              </a:rPr>
              <a:t>t</a:t>
            </a:r>
            <a:r>
              <a:rPr sz="2400" b="1" dirty="0" smtClean="0">
                <a:latin typeface="Times New Roman"/>
                <a:cs typeface="Times New Roman"/>
              </a:rPr>
              <a:t>roduction</a:t>
            </a:r>
            <a:r>
              <a:rPr sz="2400" b="1" spc="-3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Course</a:t>
            </a:r>
          </a:p>
          <a:p>
            <a:pPr marL="318770" indent="-306070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latin typeface="Times New Roman"/>
                <a:cs typeface="Times New Roman"/>
              </a:rPr>
              <a:t>Overview 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20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3688715" cy="87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10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In</a:t>
            </a:r>
            <a:r>
              <a:rPr sz="2400" spc="5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roduction</a:t>
            </a:r>
            <a:r>
              <a:rPr sz="2400" spc="-3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</a:t>
            </a:r>
          </a:p>
          <a:p>
            <a:pPr marL="318770" indent="-306070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b="1" dirty="0">
                <a:latin typeface="Times New Roman"/>
                <a:cs typeface="Times New Roman"/>
              </a:rPr>
              <a:t>Ove</a:t>
            </a:r>
            <a:r>
              <a:rPr sz="2400" b="1" spc="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view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he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Semester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Eng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113" y="1717125"/>
            <a:ext cx="3073807" cy="4521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Bas</a:t>
            </a:r>
            <a:r>
              <a:rPr sz="2400" spc="-15" dirty="0" smtClean="0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c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archi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ec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u</a:t>
            </a:r>
            <a:r>
              <a:rPr sz="2400" spc="5" dirty="0" smtClean="0">
                <a:latin typeface="Times New Roman"/>
                <a:cs typeface="Times New Roman"/>
              </a:rPr>
              <a:t>r</a:t>
            </a:r>
            <a:r>
              <a:rPr sz="2400" dirty="0" smtClean="0">
                <a:latin typeface="Times New Roman"/>
                <a:cs typeface="Times New Roman"/>
              </a:rPr>
              <a:t>e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dirty="0" smtClean="0">
                <a:latin typeface="Times New Roman"/>
                <a:cs typeface="Times New Roman"/>
              </a:rPr>
              <a:t>M</a:t>
            </a:r>
            <a:r>
              <a:rPr sz="2200" spc="-10" dirty="0" smtClean="0">
                <a:latin typeface="Times New Roman"/>
                <a:cs typeface="Times New Roman"/>
              </a:rPr>
              <a:t>a</a:t>
            </a:r>
            <a:r>
              <a:rPr sz="2200" dirty="0" smtClean="0">
                <a:latin typeface="Times New Roman"/>
                <a:cs typeface="Times New Roman"/>
              </a:rPr>
              <a:t>in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ssues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I</a:t>
            </a:r>
            <a:r>
              <a:rPr sz="2800" spc="5" dirty="0" smtClean="0">
                <a:latin typeface="Times New Roman"/>
                <a:cs typeface="Times New Roman"/>
              </a:rPr>
              <a:t>n</a:t>
            </a:r>
            <a:r>
              <a:rPr sz="2800" dirty="0" smtClean="0">
                <a:latin typeface="Times New Roman"/>
                <a:cs typeface="Times New Roman"/>
              </a:rPr>
              <a:t>de</a:t>
            </a:r>
            <a:r>
              <a:rPr sz="2800" spc="5" dirty="0" smtClean="0">
                <a:latin typeface="Times New Roman"/>
                <a:cs typeface="Times New Roman"/>
              </a:rPr>
              <a:t>x</a:t>
            </a:r>
            <a:r>
              <a:rPr sz="2800" dirty="0" smtClean="0">
                <a:latin typeface="Times New Roman"/>
                <a:cs typeface="Times New Roman"/>
              </a:rPr>
              <a:t>ing</a:t>
            </a:r>
            <a:endParaRPr sz="28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quisition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ns</a:t>
            </a:r>
            <a:r>
              <a:rPr sz="2400" spc="-25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or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ation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80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0" dirty="0">
                <a:latin typeface="Times New Roman"/>
                <a:cs typeface="Times New Roman"/>
              </a:rPr>
              <a:t>Ind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x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spc="-2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Q</a:t>
            </a:r>
            <a:r>
              <a:rPr sz="2800" spc="5" dirty="0" smtClean="0">
                <a:latin typeface="Times New Roman"/>
                <a:cs typeface="Times New Roman"/>
              </a:rPr>
              <a:t>u</a:t>
            </a:r>
            <a:r>
              <a:rPr sz="2800" dirty="0" smtClean="0">
                <a:latin typeface="Times New Roman"/>
                <a:cs typeface="Times New Roman"/>
              </a:rPr>
              <a:t>er</a:t>
            </a:r>
            <a:r>
              <a:rPr sz="2800" spc="5" dirty="0" smtClean="0">
                <a:latin typeface="Times New Roman"/>
                <a:cs typeface="Times New Roman"/>
              </a:rPr>
              <a:t>y</a:t>
            </a:r>
            <a:r>
              <a:rPr sz="2800" dirty="0" smtClean="0">
                <a:latin typeface="Times New Roman"/>
                <a:cs typeface="Times New Roman"/>
              </a:rPr>
              <a:t>ing</a:t>
            </a:r>
            <a:endParaRPr sz="28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Us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ction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0" dirty="0">
                <a:latin typeface="Times New Roman"/>
                <a:cs typeface="Times New Roman"/>
              </a:rPr>
              <a:t>Ranking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Ev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luation</a:t>
            </a:r>
          </a:p>
        </p:txBody>
      </p:sp>
      <p:sp>
        <p:nvSpPr>
          <p:cNvPr id="5" name="object 5"/>
          <p:cNvSpPr/>
          <p:nvPr/>
        </p:nvSpPr>
        <p:spPr>
          <a:xfrm>
            <a:off x="4876800" y="1396784"/>
            <a:ext cx="6278499" cy="2996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2098" y="3577860"/>
            <a:ext cx="6696962" cy="2289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21</a:t>
            </a:fld>
            <a:endParaRPr spc="6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625725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Traditio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3835807" cy="228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B</a:t>
            </a:r>
            <a:r>
              <a:rPr sz="3200" spc="-10" dirty="0" smtClean="0">
                <a:latin typeface="Times New Roman"/>
                <a:cs typeface="Times New Roman"/>
              </a:rPr>
              <a:t>o</a:t>
            </a:r>
            <a:r>
              <a:rPr sz="3200" dirty="0" smtClean="0">
                <a:latin typeface="Times New Roman"/>
                <a:cs typeface="Times New Roman"/>
              </a:rPr>
              <a:t>olean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</a:t>
            </a:r>
            <a:r>
              <a:rPr sz="3200" spc="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ri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val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Vector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space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odel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Probab</a:t>
            </a:r>
            <a:r>
              <a:rPr sz="3200" spc="5" dirty="0" smtClean="0">
                <a:latin typeface="Times New Roman"/>
                <a:cs typeface="Times New Roman"/>
              </a:rPr>
              <a:t>i</a:t>
            </a:r>
            <a:r>
              <a:rPr sz="3200" dirty="0" smtClean="0">
                <a:latin typeface="Times New Roman"/>
                <a:cs typeface="Times New Roman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i</a:t>
            </a:r>
            <a:r>
              <a:rPr sz="3200" dirty="0" smtClean="0">
                <a:latin typeface="Times New Roman"/>
                <a:cs typeface="Times New Roman"/>
              </a:rPr>
              <a:t>stic</a:t>
            </a:r>
            <a:r>
              <a:rPr sz="3200" spc="-50" dirty="0" smtClean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odels</a:t>
            </a:r>
          </a:p>
        </p:txBody>
      </p:sp>
      <p:sp>
        <p:nvSpPr>
          <p:cNvPr id="5" name="object 5"/>
          <p:cNvSpPr/>
          <p:nvPr/>
        </p:nvSpPr>
        <p:spPr>
          <a:xfrm>
            <a:off x="6844156" y="2338958"/>
            <a:ext cx="4318508" cy="3785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22</a:t>
            </a:fld>
            <a:endParaRPr spc="6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334385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Evalua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trics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4902607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10" dirty="0" smtClean="0">
                <a:latin typeface="Times New Roman"/>
                <a:cs typeface="Times New Roman"/>
              </a:rPr>
              <a:t>f</a:t>
            </a:r>
            <a:r>
              <a:rPr sz="2400" dirty="0" smtClean="0">
                <a:latin typeface="Times New Roman"/>
                <a:cs typeface="Times New Roman"/>
              </a:rPr>
              <a:t>fectiv</a:t>
            </a:r>
            <a:r>
              <a:rPr sz="2400" spc="5" dirty="0" smtClean="0">
                <a:latin typeface="Times New Roman"/>
                <a:cs typeface="Times New Roman"/>
              </a:rPr>
              <a:t>e</a:t>
            </a:r>
            <a:r>
              <a:rPr sz="2400" dirty="0" smtClean="0">
                <a:latin typeface="Times New Roman"/>
                <a:cs typeface="Times New Roman"/>
              </a:rPr>
              <a:t>ness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ics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10" dirty="0" smtClean="0">
                <a:latin typeface="Times New Roman"/>
                <a:cs typeface="Times New Roman"/>
              </a:rPr>
              <a:t>f</a:t>
            </a:r>
            <a:r>
              <a:rPr sz="2400" dirty="0" smtClean="0">
                <a:latin typeface="Times New Roman"/>
                <a:cs typeface="Times New Roman"/>
              </a:rPr>
              <a:t>ficien</a:t>
            </a:r>
            <a:r>
              <a:rPr sz="2400" spc="5" dirty="0" smtClean="0">
                <a:latin typeface="Times New Roman"/>
                <a:cs typeface="Times New Roman"/>
              </a:rPr>
              <a:t>c</a:t>
            </a:r>
            <a:r>
              <a:rPr sz="2400" dirty="0" smtClean="0">
                <a:latin typeface="Times New Roman"/>
                <a:cs typeface="Times New Roman"/>
              </a:rPr>
              <a:t>y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ics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Train</a:t>
            </a:r>
            <a:r>
              <a:rPr sz="2400" spc="5" dirty="0" smtClean="0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ing,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cs</a:t>
            </a:r>
          </a:p>
        </p:txBody>
      </p:sp>
      <p:sp>
        <p:nvSpPr>
          <p:cNvPr id="5" name="object 5"/>
          <p:cNvSpPr/>
          <p:nvPr/>
        </p:nvSpPr>
        <p:spPr>
          <a:xfrm>
            <a:off x="6761353" y="2295067"/>
            <a:ext cx="4473575" cy="3808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23</a:t>
            </a:fld>
            <a:endParaRPr spc="6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20770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1893" y="6629465"/>
            <a:ext cx="2190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4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5359807" cy="1215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Language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ode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-based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re</a:t>
            </a:r>
            <a:r>
              <a:rPr sz="2800" spc="5" dirty="0" smtClean="0">
                <a:latin typeface="Times New Roman"/>
                <a:cs typeface="Times New Roman"/>
              </a:rPr>
              <a:t>t</a:t>
            </a:r>
            <a:r>
              <a:rPr sz="2800" dirty="0" smtClean="0">
                <a:latin typeface="Times New Roman"/>
                <a:cs typeface="Times New Roman"/>
              </a:rPr>
              <a:t>rieval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Learning</a:t>
            </a:r>
            <a:r>
              <a:rPr lang="en-US" sz="2800" spc="-2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to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rank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match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Probl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25</a:t>
            </a:fld>
            <a:endParaRPr spc="8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6274207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Language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ode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-based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approaches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Tra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sl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-25" dirty="0">
                <a:latin typeface="Times New Roman"/>
                <a:cs typeface="Times New Roman"/>
              </a:rPr>
              <a:t> 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spc="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ust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spc="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et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ency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355600" indent="-342900">
              <a:lnSpc>
                <a:spcPct val="100000"/>
              </a:lnSpc>
              <a:spcBef>
                <a:spcPts val="1764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Q</a:t>
            </a:r>
            <a:r>
              <a:rPr sz="2800" spc="-10" dirty="0" smtClean="0">
                <a:latin typeface="Times New Roman"/>
                <a:cs typeface="Times New Roman"/>
              </a:rPr>
              <a:t>u</a:t>
            </a:r>
            <a:r>
              <a:rPr sz="2800" dirty="0" smtClean="0">
                <a:latin typeface="Times New Roman"/>
                <a:cs typeface="Times New Roman"/>
              </a:rPr>
              <a:t>ery </a:t>
            </a:r>
            <a:r>
              <a:rPr sz="2800" dirty="0">
                <a:latin typeface="Times New Roman"/>
                <a:cs typeface="Times New Roman"/>
              </a:rPr>
              <a:t>expansion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approaches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82670">
              <a:lnSpc>
                <a:spcPct val="100000"/>
              </a:lnSpc>
            </a:pP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Advanced/Specif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26</a:t>
            </a:fld>
            <a:endParaRPr spc="8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85584"/>
            <a:ext cx="5969408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Qu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log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qu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sugg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Personal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rch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Infor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ion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ra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5000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Cros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-l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nguage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IR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Ques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</a:t>
            </a:r>
            <a:r>
              <a:rPr sz="2400" spc="-2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wering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co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5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end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st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Ent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rp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ise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rch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Dig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</a:t>
            </a:r>
            <a:r>
              <a:rPr sz="2400" spc="-25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rary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5000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St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uc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ured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xt</a:t>
            </a:r>
            <a:r>
              <a:rPr sz="2400" spc="10" dirty="0">
                <a:latin typeface="Times New Roman"/>
                <a:cs typeface="Times New Roman"/>
              </a:rPr>
              <a:t> 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riev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Mul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5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ed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retri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val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1190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Query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Log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Suggestion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911" y="1510880"/>
            <a:ext cx="5892419" cy="4579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2879" y="4044734"/>
            <a:ext cx="5159120" cy="2321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27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onalized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576" y="1626997"/>
            <a:ext cx="4019930" cy="275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222" y="2467178"/>
            <a:ext cx="6901180" cy="4024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28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ormation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Extract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547952"/>
            <a:ext cx="5151692" cy="4976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399" y="2895601"/>
            <a:ext cx="5501233" cy="3522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8842" y="1547952"/>
            <a:ext cx="5019675" cy="1064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29</a:t>
            </a:fld>
            <a:endParaRPr spc="8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Boo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3682" y="2555085"/>
            <a:ext cx="4678680" cy="207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Engines: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Retri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Prac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sz="1800" dirty="0">
                <a:latin typeface="Times New Roman"/>
                <a:cs typeface="Times New Roman"/>
              </a:rPr>
              <a:t>W.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Bruce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Croft, Donald Met</a:t>
            </a:r>
            <a:r>
              <a:rPr sz="1800" spc="5" dirty="0"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vor </a:t>
            </a:r>
            <a:r>
              <a:rPr sz="1800" spc="-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trohman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10"/>
              </a:spcBef>
            </a:pP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rs</a:t>
            </a:r>
            <a:r>
              <a:rPr sz="1800" spc="-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tion,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36026" y="2165413"/>
            <a:ext cx="3292855" cy="425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84" y="4873040"/>
            <a:ext cx="3072638" cy="1713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3</a:t>
            </a:fld>
            <a:endParaRPr spc="12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Cros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32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30</a:t>
            </a:fld>
            <a:endParaRPr spc="8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3" y="1460530"/>
            <a:ext cx="11309349" cy="50067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wering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90" y="2157729"/>
            <a:ext cx="6211823" cy="18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4763603"/>
            <a:ext cx="6739763" cy="1535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31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13150">
              <a:lnSpc>
                <a:spcPct val="100000"/>
              </a:lnSpc>
            </a:pP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Recomm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ndation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471" y="1629664"/>
            <a:ext cx="9292336" cy="4201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2111" y="3694849"/>
            <a:ext cx="8515350" cy="2671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32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Enterprise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0838" y="1513458"/>
            <a:ext cx="2861945" cy="2549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811" y="2363584"/>
            <a:ext cx="8488426" cy="3812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33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gital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094" y="1694688"/>
            <a:ext cx="6997065" cy="3214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3132" y="4416678"/>
            <a:ext cx="5658612" cy="1109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4566" y="5411076"/>
            <a:ext cx="5947156" cy="999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50369" y="6629465"/>
            <a:ext cx="2197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Stru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tured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ext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Retrieval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9723" y="1611706"/>
            <a:ext cx="7051420" cy="4720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0" dirty="0"/>
              <a:t>35</a:t>
            </a:fld>
            <a:endParaRPr spc="5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Multim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341" y="1670050"/>
            <a:ext cx="8360156" cy="3730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3661" y="1728647"/>
            <a:ext cx="4951984" cy="4620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0" dirty="0"/>
              <a:t>36</a:t>
            </a:fld>
            <a:endParaRPr spc="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4121" y="3699653"/>
            <a:ext cx="16059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Questi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0" dirty="0"/>
              <a:t>37</a:t>
            </a:fld>
            <a:endParaRPr spc="5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Boo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4497" y="2412083"/>
            <a:ext cx="5566410" cy="228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Modern In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 Retriev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l: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83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Concepts and Technology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behind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ch (2nd Edit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700">
              <a:latin typeface="Times New Roman"/>
              <a:cs typeface="Times New Roman"/>
            </a:endParaRPr>
          </a:p>
          <a:p>
            <a:pPr marL="749935" marR="741680" algn="ctr">
              <a:lnSpc>
                <a:spcPct val="126099"/>
              </a:lnSpc>
            </a:pP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ardo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-Yat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Ber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Rib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-Neto ACM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Books,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1865" y="2305659"/>
            <a:ext cx="2985897" cy="411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4</a:t>
            </a:fld>
            <a:endParaRPr spc="12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Boo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2845" y="2576040"/>
            <a:ext cx="4568190" cy="150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roduction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eval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500">
              <a:latin typeface="Times New Roman"/>
              <a:cs typeface="Times New Roman"/>
            </a:endParaRPr>
          </a:p>
          <a:p>
            <a:pPr marL="708660" marR="342900" indent="-360045">
              <a:lnSpc>
                <a:spcPct val="146700"/>
              </a:lnSpc>
            </a:pPr>
            <a:r>
              <a:rPr sz="1800" dirty="0">
                <a:latin typeface="Times New Roman"/>
                <a:cs typeface="Times New Roman"/>
              </a:rPr>
              <a:t>C.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Manning, P. </a:t>
            </a:r>
            <a:r>
              <a:rPr sz="1800" spc="-1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agh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van,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H.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Schüt</a:t>
            </a:r>
            <a:r>
              <a:rPr sz="1800" spc="5" dirty="0"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e Cambridge Universi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51977" y="2250376"/>
            <a:ext cx="2932683" cy="4018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5</a:t>
            </a:fld>
            <a:endParaRPr spc="12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801100" y="4370126"/>
            <a:ext cx="2743200" cy="1331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86430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Inf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etrieval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2192099"/>
            <a:ext cx="8331607" cy="295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6050" indent="-342900">
              <a:lnSpc>
                <a:spcPts val="2140"/>
              </a:lnSpc>
              <a:buClr>
                <a:srgbClr val="903062"/>
              </a:buClr>
              <a:buSzPct val="93181"/>
              <a:buFont typeface="Wingdings" panose="05000000000000000000" pitchFamily="2" charset="2"/>
              <a:buChar char="q"/>
              <a:tabLst>
                <a:tab pos="319405" algn="l"/>
              </a:tabLst>
            </a:pP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Web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dai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world</a:t>
            </a:r>
          </a:p>
          <a:p>
            <a:pPr marL="641985" marR="170180" lvl="1" indent="-312420">
              <a:spcBef>
                <a:spcPts val="161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spc="100" dirty="0" smtClean="0">
                <a:latin typeface="Times New Roman"/>
                <a:cs typeface="Times New Roman"/>
              </a:rPr>
              <a:t>Google</a:t>
            </a:r>
            <a:r>
              <a:rPr sz="2400" spc="100" dirty="0">
                <a:latin typeface="Times New Roman"/>
                <a:cs typeface="Times New Roman"/>
              </a:rPr>
              <a:t>: </a:t>
            </a:r>
            <a:r>
              <a:rPr lang="en-US" sz="2400" spc="100" dirty="0" smtClean="0">
                <a:latin typeface="Times New Roman"/>
                <a:cs typeface="Times New Roman"/>
              </a:rPr>
              <a:t>40</a:t>
            </a:r>
            <a:r>
              <a:rPr sz="2400" spc="100" dirty="0" smtClean="0">
                <a:latin typeface="Times New Roman"/>
                <a:cs typeface="Times New Roman"/>
              </a:rPr>
              <a:t>,000 </a:t>
            </a:r>
            <a:r>
              <a:rPr sz="2400" spc="100" dirty="0">
                <a:latin typeface="Times New Roman"/>
                <a:cs typeface="Times New Roman"/>
              </a:rPr>
              <a:t>searches per second </a:t>
            </a:r>
            <a:r>
              <a:rPr sz="2400" spc="100" dirty="0" smtClean="0">
                <a:latin typeface="Times New Roman"/>
                <a:cs typeface="Times New Roman"/>
              </a:rPr>
              <a:t>(3</a:t>
            </a:r>
            <a:r>
              <a:rPr lang="en-US" sz="2400" spc="100" dirty="0" smtClean="0">
                <a:latin typeface="Times New Roman"/>
                <a:cs typeface="Times New Roman"/>
              </a:rPr>
              <a:t>.5</a:t>
            </a:r>
            <a:r>
              <a:rPr sz="2400" spc="100" dirty="0" smtClean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billion per day; </a:t>
            </a:r>
            <a:r>
              <a:rPr lang="en-US" sz="2400" spc="100" dirty="0" smtClean="0">
                <a:latin typeface="Times New Roman"/>
                <a:cs typeface="Times New Roman"/>
              </a:rPr>
              <a:t>1.2</a:t>
            </a:r>
            <a:r>
              <a:rPr sz="2400" spc="100" dirty="0" smtClean="0">
                <a:latin typeface="Times New Roman"/>
                <a:cs typeface="Times New Roman"/>
              </a:rPr>
              <a:t> </a:t>
            </a:r>
            <a:r>
              <a:rPr lang="en-US" sz="2400" spc="100" dirty="0" smtClean="0">
                <a:latin typeface="Times New Roman"/>
                <a:cs typeface="Times New Roman"/>
              </a:rPr>
              <a:t>trillion </a:t>
            </a:r>
            <a:r>
              <a:rPr sz="2400" spc="100" dirty="0" smtClean="0">
                <a:latin typeface="Times New Roman"/>
                <a:cs typeface="Times New Roman"/>
              </a:rPr>
              <a:t>per </a:t>
            </a:r>
            <a:r>
              <a:rPr lang="en-US" sz="2400" spc="100" dirty="0" smtClean="0">
                <a:latin typeface="Times New Roman"/>
                <a:cs typeface="Times New Roman"/>
              </a:rPr>
              <a:t>year</a:t>
            </a:r>
            <a:r>
              <a:rPr sz="2400" spc="100" dirty="0" smtClean="0">
                <a:latin typeface="Times New Roman"/>
                <a:cs typeface="Times New Roman"/>
              </a:rPr>
              <a:t>)</a:t>
            </a:r>
            <a:endParaRPr sz="2400" spc="100" dirty="0">
              <a:latin typeface="Times New Roman"/>
              <a:cs typeface="Times New Roman"/>
            </a:endParaRPr>
          </a:p>
          <a:p>
            <a:pPr marL="641985" marR="5080" lvl="1" indent="-312420"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spc="100" dirty="0" smtClean="0">
                <a:latin typeface="Times New Roman"/>
                <a:cs typeface="Times New Roman"/>
              </a:rPr>
              <a:t>Yahoo</a:t>
            </a:r>
            <a:r>
              <a:rPr sz="2400" spc="100" dirty="0">
                <a:latin typeface="Times New Roman"/>
                <a:cs typeface="Times New Roman"/>
              </a:rPr>
              <a:t>: 3,200 searches per second </a:t>
            </a:r>
            <a:r>
              <a:rPr sz="2400" spc="100" dirty="0" smtClean="0">
                <a:latin typeface="Times New Roman"/>
                <a:cs typeface="Times New Roman"/>
              </a:rPr>
              <a:t>(280 </a:t>
            </a:r>
            <a:r>
              <a:rPr sz="2400" spc="100" dirty="0">
                <a:latin typeface="Times New Roman"/>
                <a:cs typeface="Times New Roman"/>
              </a:rPr>
              <a:t>million per day; 8.4 billion per month)</a:t>
            </a:r>
          </a:p>
          <a:p>
            <a:pPr marL="641985" marR="293370" lvl="1" indent="-312420"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spc="100" dirty="0" smtClean="0">
                <a:latin typeface="Times New Roman"/>
                <a:cs typeface="Times New Roman"/>
              </a:rPr>
              <a:t>Bing</a:t>
            </a:r>
            <a:r>
              <a:rPr sz="2400" spc="100" dirty="0">
                <a:latin typeface="Times New Roman"/>
                <a:cs typeface="Times New Roman"/>
              </a:rPr>
              <a:t>: 927 searches per second </a:t>
            </a:r>
            <a:r>
              <a:rPr lang="en-US" sz="2400" spc="100" dirty="0" smtClean="0">
                <a:latin typeface="Times New Roman"/>
                <a:cs typeface="Times New Roman"/>
              </a:rPr>
              <a:t>( </a:t>
            </a:r>
            <a:r>
              <a:rPr sz="2400" spc="100" dirty="0" smtClean="0">
                <a:latin typeface="Times New Roman"/>
                <a:cs typeface="Times New Roman"/>
              </a:rPr>
              <a:t>80 </a:t>
            </a:r>
            <a:r>
              <a:rPr sz="2400" spc="100" dirty="0">
                <a:latin typeface="Times New Roman"/>
                <a:cs typeface="Times New Roman"/>
              </a:rPr>
              <a:t>million per day; 2.4 billion per month)</a:t>
            </a:r>
          </a:p>
        </p:txBody>
      </p:sp>
      <p:sp>
        <p:nvSpPr>
          <p:cNvPr id="5" name="object 5"/>
          <p:cNvSpPr/>
          <p:nvPr/>
        </p:nvSpPr>
        <p:spPr>
          <a:xfrm>
            <a:off x="8610600" y="2548492"/>
            <a:ext cx="2743200" cy="1542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77300" y="3848728"/>
            <a:ext cx="2743200" cy="52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6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943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: Million, 10</a:t>
            </a:r>
            <a:r>
              <a:rPr lang="en-US" baseline="30000" dirty="0" smtClean="0"/>
              <a:t>9</a:t>
            </a:r>
            <a:r>
              <a:rPr lang="en-US" dirty="0" smtClean="0"/>
              <a:t>: billion, 10</a:t>
            </a:r>
            <a:r>
              <a:rPr lang="en-US" baseline="30000" dirty="0" smtClean="0"/>
              <a:t>12</a:t>
            </a:r>
            <a:r>
              <a:rPr lang="en-US" dirty="0" smtClean="0"/>
              <a:t>: Trillion, 10</a:t>
            </a:r>
            <a:r>
              <a:rPr lang="en-US" baseline="30000" dirty="0" smtClean="0"/>
              <a:t>15</a:t>
            </a:r>
            <a:r>
              <a:rPr lang="en-US" dirty="0" smtClean="0"/>
              <a:t>: Quadrillion, 10</a:t>
            </a:r>
            <a:r>
              <a:rPr lang="en-US" baseline="30000" dirty="0" smtClean="0"/>
              <a:t>18</a:t>
            </a:r>
            <a:r>
              <a:rPr lang="en-US" dirty="0" smtClean="0"/>
              <a:t>: Quintillion, 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86430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Inf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etrieval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7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2" y="1953368"/>
            <a:ext cx="10770007" cy="2005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-25" dirty="0">
                <a:latin typeface="Times New Roman"/>
                <a:cs typeface="Times New Roman"/>
              </a:rPr>
              <a:t>mm</a:t>
            </a:r>
            <a:r>
              <a:rPr sz="2800" dirty="0">
                <a:latin typeface="Times New Roman"/>
                <a:cs typeface="Times New Roman"/>
              </a:rPr>
              <a:t>unica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ost popular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puter.</a:t>
            </a:r>
          </a:p>
          <a:p>
            <a:pPr marL="318770" indent="-306070">
              <a:lnSpc>
                <a:spcPct val="100000"/>
              </a:lnSpc>
              <a:spcBef>
                <a:spcPts val="110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Applicat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ving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eve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ywhere.</a:t>
            </a:r>
          </a:p>
          <a:p>
            <a:pPr marL="318770" indent="-306070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field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puter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ence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ost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nvolved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R&amp;D for sea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is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infor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at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on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riev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(IR).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ormation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2225627"/>
            <a:ext cx="8712607" cy="3167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000"/>
              </a:lnSpc>
            </a:pPr>
            <a:r>
              <a:rPr sz="2400" spc="5" dirty="0">
                <a:latin typeface="Times New Roman"/>
                <a:cs typeface="Times New Roman"/>
              </a:rPr>
              <a:t>“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retri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cerned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analysis</a:t>
            </a:r>
            <a:r>
              <a:rPr sz="2400" dirty="0">
                <a:latin typeface="Times New Roman"/>
                <a:cs typeface="Times New Roman"/>
              </a:rPr>
              <a:t>, 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stora</a:t>
            </a:r>
            <a:r>
              <a:rPr sz="2400" spc="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searching,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retrieval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nfo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ion.”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endParaRPr lang="en-US" sz="2400" spc="1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91000"/>
              </a:lnSpc>
            </a:pPr>
            <a:r>
              <a:rPr sz="2400" dirty="0" smtClean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Salton, </a:t>
            </a:r>
            <a:r>
              <a:rPr sz="2400" spc="10" dirty="0">
                <a:latin typeface="Times New Roman"/>
                <a:cs typeface="Times New Roman"/>
              </a:rPr>
              <a:t>1968)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18770" marR="93345" indent="-306070">
              <a:lnSpc>
                <a:spcPts val="2400"/>
              </a:lnSpc>
              <a:spcBef>
                <a:spcPts val="1900"/>
              </a:spcBef>
              <a:buClr>
                <a:srgbClr val="903062"/>
              </a:buClr>
              <a:buSzPct val="93181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nit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hat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 b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ions</a:t>
            </a:r>
          </a:p>
          <a:p>
            <a:pPr marL="641985" lvl="1" indent="-312420">
              <a:lnSpc>
                <a:spcPct val="100000"/>
              </a:lnSpc>
              <a:spcBef>
                <a:spcPts val="75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dirty="0">
                <a:latin typeface="Times New Roman"/>
                <a:cs typeface="Times New Roman"/>
              </a:rPr>
              <a:t>Still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iate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 ye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rs.</a:t>
            </a:r>
          </a:p>
          <a:p>
            <a:pPr marL="318770" indent="-306070">
              <a:lnSpc>
                <a:spcPct val="100000"/>
              </a:lnSpc>
              <a:spcBef>
                <a:spcPts val="730"/>
              </a:spcBef>
              <a:buClr>
                <a:srgbClr val="903062"/>
              </a:buClr>
              <a:buSzPct val="90909"/>
              <a:buFont typeface="Arial"/>
              <a:buChar char="□"/>
              <a:tabLst>
                <a:tab pos="319405" algn="l"/>
              </a:tabLst>
            </a:pPr>
            <a:r>
              <a:rPr sz="2400" spc="-10" dirty="0">
                <a:latin typeface="Times New Roman"/>
                <a:cs typeface="Times New Roman"/>
              </a:rPr>
              <a:t>Pri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ary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focus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since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5</a:t>
            </a:r>
            <a:r>
              <a:rPr sz="2400" spc="-10" dirty="0">
                <a:latin typeface="Times New Roman"/>
                <a:cs typeface="Times New Roman"/>
              </a:rPr>
              <a:t>0s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spc="-15" dirty="0">
                <a:latin typeface="Times New Roman"/>
                <a:cs typeface="Times New Roman"/>
              </a:rPr>
              <a:t>een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oc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ents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72600" y="2064153"/>
            <a:ext cx="2190622" cy="3329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8</a:t>
            </a:fld>
            <a:endParaRPr spc="-3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Data/Information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12642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Storage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3976342"/>
            <a:ext cx="11620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Search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04761" y="2432050"/>
            <a:ext cx="4117848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2378" y="4604219"/>
            <a:ext cx="4090797" cy="1944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9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82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1080</Words>
  <Application>Microsoft Office PowerPoint</Application>
  <PresentationFormat>Widescreen</PresentationFormat>
  <Paragraphs>269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ADVANCED TOPICS IN INFORMATION RETRIEVAL AND WEB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 IN INFORMATION RETRIEVAL  AND WEB SEARCH</dc:title>
  <dc:creator>SM. Vahidipour</dc:creator>
  <cp:lastModifiedBy>SM Vahidipour</cp:lastModifiedBy>
  <cp:revision>19</cp:revision>
  <dcterms:created xsi:type="dcterms:W3CDTF">2018-03-10T11:13:34Z</dcterms:created>
  <dcterms:modified xsi:type="dcterms:W3CDTF">2018-03-10T19:30:42Z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2017-09-13T00:00:00Z</vt:filetime>
  </property>
  <property fmtid="{D5CDD505-2E9C-101B-9397-08002B2CF9AE}" pid="3" name="LastSaved">
    <vt:filetime>2018-03-10T00:00:00Z</vt:filetime>
  </property>
</Properties>
</file>