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626" r:id="rId2"/>
    <p:sldId id="551" r:id="rId3"/>
    <p:sldId id="552" r:id="rId4"/>
    <p:sldId id="558" r:id="rId5"/>
    <p:sldId id="559" r:id="rId6"/>
    <p:sldId id="560" r:id="rId7"/>
    <p:sldId id="561" r:id="rId8"/>
    <p:sldId id="602" r:id="rId9"/>
    <p:sldId id="563" r:id="rId10"/>
    <p:sldId id="564" r:id="rId11"/>
    <p:sldId id="565" r:id="rId12"/>
    <p:sldId id="603" r:id="rId13"/>
    <p:sldId id="604" r:id="rId14"/>
    <p:sldId id="605" r:id="rId15"/>
    <p:sldId id="606" r:id="rId16"/>
    <p:sldId id="570" r:id="rId17"/>
    <p:sldId id="571" r:id="rId18"/>
    <p:sldId id="572" r:id="rId19"/>
    <p:sldId id="573" r:id="rId20"/>
    <p:sldId id="574" r:id="rId21"/>
    <p:sldId id="575" r:id="rId22"/>
    <p:sldId id="556" r:id="rId23"/>
    <p:sldId id="553" r:id="rId24"/>
  </p:sldIdLst>
  <p:sldSz cx="9144000" cy="6858000" type="screen4x3"/>
  <p:notesSz cx="6991350" cy="9282113"/>
  <p:embeddedFontLst>
    <p:embeddedFont>
      <p:font typeface="B Nazanin" panose="00000400000000000000" pitchFamily="2" charset="-78"/>
      <p:regular r:id="rId27"/>
      <p:bold r:id="rId28"/>
    </p:embeddedFont>
    <p:embeddedFont>
      <p:font typeface="新細明體" panose="02020500000000000000" pitchFamily="18" charset="-120"/>
      <p:regular r:id="rId29"/>
    </p:embeddedFont>
    <p:embeddedFont>
      <p:font typeface="B Zar" panose="00000400000000000000" pitchFamily="2" charset="-78"/>
      <p:regular r:id="rId30"/>
      <p:bold r:id="rId31"/>
    </p:embeddedFont>
    <p:embeddedFont>
      <p:font typeface="Tahoma" panose="020B0604030504040204" pitchFamily="34" charset="0"/>
      <p:regular r:id="rId32"/>
      <p:bold r:id="rId33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8EE"/>
    <a:srgbClr val="5A2781"/>
    <a:srgbClr val="800000"/>
    <a:srgbClr val="040408"/>
    <a:srgbClr val="66FFFF"/>
    <a:srgbClr val="756A94"/>
    <a:srgbClr val="CCFF99"/>
    <a:srgbClr val="F7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46" autoAdjust="0"/>
    <p:restoredTop sz="82226" autoAdjust="0"/>
  </p:normalViewPr>
  <p:slideViewPr>
    <p:cSldViewPr snapToGrid="0">
      <p:cViewPr varScale="1">
        <p:scale>
          <a:sx n="61" d="100"/>
          <a:sy n="61" d="100"/>
        </p:scale>
        <p:origin x="123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D41077D1-F372-4CD4-9583-4D5996FB8E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13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AA8CF4E4-080F-4C04-A792-7F3345AFF1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50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A6F7C-CB2A-4BF2-8A6B-E6753E9969C0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501604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9CDB3F2-49BE-429B-8C9A-792A3C0E5A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99F5A-0D0C-4A5D-BC39-0AEC9E8680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26A70-A2AE-4EB1-8B28-0D7B073F47C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5BD4C-89EA-4F2B-B4D8-961723ED3F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0E37D-22E7-493C-B02F-3439FBADF1D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CB474-93DC-44CB-A0A4-B5D0A1F196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0F4CA-9EE5-4CCD-BE6B-6665938A05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DA258-385D-4FC6-841A-1CD06B1D31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E4E0F-7060-4955-BF08-FDF82682AD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0883E-5384-4CA6-8B76-B552C186B3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D1ADB-5046-4667-89AA-4E41B0BE012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08811-128A-4188-821D-26C671418D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C3D04-7658-4CE6-8BB4-88FDCAA3F2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51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8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2064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2059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2052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FF4F8538-D474-4BFD-9992-053702FC14D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0" r:id="rId12"/>
    <p:sldLayoutId id="2147484061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پشته و صف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Nazanin" panose="00000400000000000000" pitchFamily="2" charset="-78"/>
              </a:rPr>
              <a:t>دانشگاه کاشان- دانشکده مهندسی برق و کامپیوتر</a:t>
            </a:r>
            <a:endParaRPr lang="en-GB" sz="1800" dirty="0">
              <a:cs typeface="B Nazanin" panose="00000400000000000000" pitchFamily="2" charset="-78"/>
            </a:endParaRPr>
          </a:p>
        </p:txBody>
      </p: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1804988" y="3839489"/>
            <a:ext cx="5402262" cy="15604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 bIns="0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fa-IR" sz="2400" b="1" dirty="0">
              <a:solidFill>
                <a:srgbClr val="0034DC"/>
              </a:solidFill>
              <a:cs typeface="Zar" pitchFamily="2" charset="-78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18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US" sz="1800" b="1" dirty="0">
              <a:solidFill>
                <a:srgbClr val="0034DC"/>
              </a:solidFill>
              <a:cs typeface="B Zar" panose="00000400000000000000" pitchFamily="2" charset="-78"/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</a:pPr>
            <a:endParaRPr lang="en-US" sz="2000" dirty="0">
              <a:solidFill>
                <a:srgbClr val="0034DC"/>
              </a:solidFill>
              <a:cs typeface="Zar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85" y="13803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11926"/>
      </p:ext>
    </p:extLst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31747" name="Group 21"/>
          <p:cNvGrpSpPr>
            <a:grpSpLocks/>
          </p:cNvGrpSpPr>
          <p:nvPr/>
        </p:nvGrpSpPr>
        <p:grpSpPr bwMode="auto">
          <a:xfrm>
            <a:off x="2209800" y="3200400"/>
            <a:ext cx="3581400" cy="2595563"/>
            <a:chOff x="1392" y="2016"/>
            <a:chExt cx="2256" cy="1635"/>
          </a:xfrm>
        </p:grpSpPr>
        <p:grpSp>
          <p:nvGrpSpPr>
            <p:cNvPr id="31755" name="Group 17"/>
            <p:cNvGrpSpPr>
              <a:grpSpLocks/>
            </p:cNvGrpSpPr>
            <p:nvPr/>
          </p:nvGrpSpPr>
          <p:grpSpPr bwMode="auto">
            <a:xfrm>
              <a:off x="1392" y="2016"/>
              <a:ext cx="2256" cy="1635"/>
              <a:chOff x="1392" y="2016"/>
              <a:chExt cx="2256" cy="1635"/>
            </a:xfrm>
          </p:grpSpPr>
          <p:sp>
            <p:nvSpPr>
              <p:cNvPr id="31759" name="Oval 3"/>
              <p:cNvSpPr>
                <a:spLocks noChangeArrowheads="1"/>
              </p:cNvSpPr>
              <p:nvPr/>
            </p:nvSpPr>
            <p:spPr bwMode="auto">
              <a:xfrm>
                <a:off x="1732" y="2164"/>
                <a:ext cx="1384" cy="138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1760" name="Oval 4"/>
              <p:cNvSpPr>
                <a:spLocks noChangeArrowheads="1"/>
              </p:cNvSpPr>
              <p:nvPr/>
            </p:nvSpPr>
            <p:spPr bwMode="auto">
              <a:xfrm>
                <a:off x="2116" y="2596"/>
                <a:ext cx="616" cy="61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1761" name="Line 5"/>
              <p:cNvSpPr>
                <a:spLocks noChangeShapeType="1"/>
              </p:cNvSpPr>
              <p:nvPr/>
            </p:nvSpPr>
            <p:spPr bwMode="auto">
              <a:xfrm>
                <a:off x="2400" y="2160"/>
                <a:ext cx="0" cy="43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1762" name="Line 6"/>
              <p:cNvSpPr>
                <a:spLocks noChangeShapeType="1"/>
              </p:cNvSpPr>
              <p:nvPr/>
            </p:nvSpPr>
            <p:spPr bwMode="auto">
              <a:xfrm>
                <a:off x="2400" y="3216"/>
                <a:ext cx="0" cy="33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1763" name="Line 7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336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1764" name="Line 8"/>
              <p:cNvSpPr>
                <a:spLocks noChangeShapeType="1"/>
              </p:cNvSpPr>
              <p:nvPr/>
            </p:nvSpPr>
            <p:spPr bwMode="auto">
              <a:xfrm flipH="1">
                <a:off x="1824" y="302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1765" name="Line 9"/>
              <p:cNvSpPr>
                <a:spLocks noChangeShapeType="1"/>
              </p:cNvSpPr>
              <p:nvPr/>
            </p:nvSpPr>
            <p:spPr bwMode="auto">
              <a:xfrm flipV="1">
                <a:off x="2688" y="2544"/>
                <a:ext cx="384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1766" name="Line 10"/>
              <p:cNvSpPr>
                <a:spLocks noChangeShapeType="1"/>
              </p:cNvSpPr>
              <p:nvPr/>
            </p:nvSpPr>
            <p:spPr bwMode="auto">
              <a:xfrm>
                <a:off x="2688" y="3072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1767" name="Rectangle 11"/>
              <p:cNvSpPr>
                <a:spLocks noChangeArrowheads="1"/>
              </p:cNvSpPr>
              <p:nvPr/>
            </p:nvSpPr>
            <p:spPr bwMode="auto">
              <a:xfrm>
                <a:off x="1680" y="336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[0]</a:t>
                </a:r>
              </a:p>
            </p:txBody>
          </p:sp>
          <p:sp>
            <p:nvSpPr>
              <p:cNvPr id="31768" name="Rectangle 12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[1]</a:t>
                </a:r>
              </a:p>
            </p:txBody>
          </p:sp>
          <p:sp>
            <p:nvSpPr>
              <p:cNvPr id="31769" name="Rectangle 13"/>
              <p:cNvSpPr>
                <a:spLocks noChangeArrowheads="1"/>
              </p:cNvSpPr>
              <p:nvPr/>
            </p:nvSpPr>
            <p:spPr bwMode="auto">
              <a:xfrm>
                <a:off x="1728" y="201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[2]</a:t>
                </a:r>
              </a:p>
            </p:txBody>
          </p:sp>
          <p:sp>
            <p:nvSpPr>
              <p:cNvPr id="31770" name="Rectangle 14"/>
              <p:cNvSpPr>
                <a:spLocks noChangeArrowheads="1"/>
              </p:cNvSpPr>
              <p:nvPr/>
            </p:nvSpPr>
            <p:spPr bwMode="auto">
              <a:xfrm>
                <a:off x="2784" y="201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[3]</a:t>
                </a:r>
              </a:p>
            </p:txBody>
          </p:sp>
          <p:sp>
            <p:nvSpPr>
              <p:cNvPr id="31771" name="Rectangle 15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[4]</a:t>
                </a:r>
              </a:p>
            </p:txBody>
          </p:sp>
          <p:sp>
            <p:nvSpPr>
              <p:cNvPr id="31772" name="Rectangle 16"/>
              <p:cNvSpPr>
                <a:spLocks noChangeArrowheads="1"/>
              </p:cNvSpPr>
              <p:nvPr/>
            </p:nvSpPr>
            <p:spPr bwMode="auto">
              <a:xfrm>
                <a:off x="2784" y="336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[5]</a:t>
                </a:r>
              </a:p>
            </p:txBody>
          </p:sp>
        </p:grpSp>
        <p:sp>
          <p:nvSpPr>
            <p:cNvPr id="31756" name="Rectangle 18"/>
            <p:cNvSpPr>
              <a:spLocks noChangeArrowheads="1"/>
            </p:cNvSpPr>
            <p:nvPr/>
          </p:nvSpPr>
          <p:spPr bwMode="auto">
            <a:xfrm>
              <a:off x="2016" y="230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31757" name="Rectangle 19"/>
            <p:cNvSpPr>
              <a:spLocks noChangeArrowheads="1"/>
            </p:cNvSpPr>
            <p:nvPr/>
          </p:nvSpPr>
          <p:spPr bwMode="auto">
            <a:xfrm>
              <a:off x="2544" y="230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31758" name="Rectangle 20"/>
            <p:cNvSpPr>
              <a:spLocks noChangeArrowheads="1"/>
            </p:cNvSpPr>
            <p:nvPr/>
          </p:nvSpPr>
          <p:spPr bwMode="auto">
            <a:xfrm>
              <a:off x="2784" y="2736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C</a:t>
              </a:r>
            </a:p>
          </p:txBody>
        </p:sp>
      </p:grpSp>
      <p:grpSp>
        <p:nvGrpSpPr>
          <p:cNvPr id="31748" name="Group 24"/>
          <p:cNvGrpSpPr>
            <a:grpSpLocks/>
          </p:cNvGrpSpPr>
          <p:nvPr/>
        </p:nvGrpSpPr>
        <p:grpSpPr bwMode="auto">
          <a:xfrm>
            <a:off x="1828800" y="3352800"/>
            <a:ext cx="1295400" cy="533400"/>
            <a:chOff x="1152" y="2112"/>
            <a:chExt cx="816" cy="336"/>
          </a:xfrm>
        </p:grpSpPr>
        <p:sp>
          <p:nvSpPr>
            <p:cNvPr id="31753" name="Rectangle 22"/>
            <p:cNvSpPr>
              <a:spLocks noChangeArrowheads="1"/>
            </p:cNvSpPr>
            <p:nvPr/>
          </p:nvSpPr>
          <p:spPr bwMode="auto">
            <a:xfrm>
              <a:off x="1152" y="2112"/>
              <a:ext cx="576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front</a:t>
              </a:r>
            </a:p>
          </p:txBody>
        </p:sp>
        <p:sp>
          <p:nvSpPr>
            <p:cNvPr id="31754" name="Line 23"/>
            <p:cNvSpPr>
              <a:spLocks noChangeShapeType="1"/>
            </p:cNvSpPr>
            <p:nvPr/>
          </p:nvSpPr>
          <p:spPr bwMode="auto">
            <a:xfrm>
              <a:off x="1584" y="2256"/>
              <a:ext cx="384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31749" name="Group 27"/>
          <p:cNvGrpSpPr>
            <a:grpSpLocks/>
          </p:cNvGrpSpPr>
          <p:nvPr/>
        </p:nvGrpSpPr>
        <p:grpSpPr bwMode="auto">
          <a:xfrm>
            <a:off x="4800600" y="3810000"/>
            <a:ext cx="1524000" cy="609600"/>
            <a:chOff x="3024" y="2400"/>
            <a:chExt cx="960" cy="384"/>
          </a:xfrm>
        </p:grpSpPr>
        <p:sp>
          <p:nvSpPr>
            <p:cNvPr id="31751" name="Rectangle 25"/>
            <p:cNvSpPr>
              <a:spLocks noChangeArrowheads="1"/>
            </p:cNvSpPr>
            <p:nvPr/>
          </p:nvSpPr>
          <p:spPr bwMode="auto">
            <a:xfrm>
              <a:off x="3408" y="2400"/>
              <a:ext cx="576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rear</a:t>
              </a:r>
            </a:p>
          </p:txBody>
        </p:sp>
        <p:sp>
          <p:nvSpPr>
            <p:cNvPr id="31752" name="Line 26"/>
            <p:cNvSpPr>
              <a:spLocks noChangeShapeType="1"/>
            </p:cNvSpPr>
            <p:nvPr/>
          </p:nvSpPr>
          <p:spPr bwMode="auto">
            <a:xfrm flipH="1">
              <a:off x="3024" y="2592"/>
              <a:ext cx="384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85800" y="1600200"/>
            <a:ext cx="7962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حذف کردن از صف 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000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front</a:t>
            </a:r>
            <a:r>
              <a:rPr lang="fa-IR" sz="24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را در جهت عقربه هاي ساعت يک واحد افزايش دهيد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fa-IR" sz="24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عنصر مورد نظر را از محل </a:t>
            </a:r>
            <a:r>
              <a:rPr lang="en-US" sz="2000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queue[front]</a:t>
            </a:r>
            <a:r>
              <a:rPr lang="fa-IR" sz="2000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sz="24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استخراج کنيد 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rgbClr val="371F7B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651000" y="3127375"/>
            <a:ext cx="4419600" cy="2595563"/>
            <a:chOff x="1104" y="1632"/>
            <a:chExt cx="2784" cy="1635"/>
          </a:xfrm>
        </p:grpSpPr>
        <p:grpSp>
          <p:nvGrpSpPr>
            <p:cNvPr id="32775" name="Group 21"/>
            <p:cNvGrpSpPr>
              <a:grpSpLocks/>
            </p:cNvGrpSpPr>
            <p:nvPr/>
          </p:nvGrpSpPr>
          <p:grpSpPr bwMode="auto">
            <a:xfrm>
              <a:off x="1392" y="1632"/>
              <a:ext cx="2256" cy="1635"/>
              <a:chOff x="1392" y="1632"/>
              <a:chExt cx="2256" cy="1635"/>
            </a:xfrm>
          </p:grpSpPr>
          <p:grpSp>
            <p:nvGrpSpPr>
              <p:cNvPr id="32782" name="Group 17"/>
              <p:cNvGrpSpPr>
                <a:grpSpLocks/>
              </p:cNvGrpSpPr>
              <p:nvPr/>
            </p:nvGrpSpPr>
            <p:grpSpPr bwMode="auto">
              <a:xfrm>
                <a:off x="1392" y="1632"/>
                <a:ext cx="2256" cy="1635"/>
                <a:chOff x="1392" y="1632"/>
                <a:chExt cx="2256" cy="1635"/>
              </a:xfrm>
            </p:grpSpPr>
            <p:sp>
              <p:nvSpPr>
                <p:cNvPr id="32786" name="Oval 3"/>
                <p:cNvSpPr>
                  <a:spLocks noChangeArrowheads="1"/>
                </p:cNvSpPr>
                <p:nvPr/>
              </p:nvSpPr>
              <p:spPr bwMode="auto">
                <a:xfrm>
                  <a:off x="1732" y="1780"/>
                  <a:ext cx="1384" cy="13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2787" name="Oval 4"/>
                <p:cNvSpPr>
                  <a:spLocks noChangeArrowheads="1"/>
                </p:cNvSpPr>
                <p:nvPr/>
              </p:nvSpPr>
              <p:spPr bwMode="auto">
                <a:xfrm>
                  <a:off x="2116" y="2212"/>
                  <a:ext cx="616" cy="616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2788" name="Line 5"/>
                <p:cNvSpPr>
                  <a:spLocks noChangeShapeType="1"/>
                </p:cNvSpPr>
                <p:nvPr/>
              </p:nvSpPr>
              <p:spPr bwMode="auto">
                <a:xfrm>
                  <a:off x="2400" y="1776"/>
                  <a:ext cx="0" cy="432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2789" name="Line 6"/>
                <p:cNvSpPr>
                  <a:spLocks noChangeShapeType="1"/>
                </p:cNvSpPr>
                <p:nvPr/>
              </p:nvSpPr>
              <p:spPr bwMode="auto">
                <a:xfrm>
                  <a:off x="2400" y="2832"/>
                  <a:ext cx="0" cy="336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2790" name="Line 7"/>
                <p:cNvSpPr>
                  <a:spLocks noChangeShapeType="1"/>
                </p:cNvSpPr>
                <p:nvPr/>
              </p:nvSpPr>
              <p:spPr bwMode="auto">
                <a:xfrm>
                  <a:off x="1824" y="2112"/>
                  <a:ext cx="336" cy="24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2791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824" y="2640"/>
                  <a:ext cx="336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2792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688" y="2160"/>
                  <a:ext cx="384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2793" name="Line 10"/>
                <p:cNvSpPr>
                  <a:spLocks noChangeShapeType="1"/>
                </p:cNvSpPr>
                <p:nvPr/>
              </p:nvSpPr>
              <p:spPr bwMode="auto">
                <a:xfrm>
                  <a:off x="2688" y="2688"/>
                  <a:ext cx="288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2794" name="Rectangle 11"/>
                <p:cNvSpPr>
                  <a:spLocks noChangeArrowheads="1"/>
                </p:cNvSpPr>
                <p:nvPr/>
              </p:nvSpPr>
              <p:spPr bwMode="auto">
                <a:xfrm>
                  <a:off x="1680" y="2976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[0]</a:t>
                  </a:r>
                </a:p>
              </p:txBody>
            </p:sp>
            <p:sp>
              <p:nvSpPr>
                <p:cNvPr id="32795" name="Rectangle 12"/>
                <p:cNvSpPr>
                  <a:spLocks noChangeArrowheads="1"/>
                </p:cNvSpPr>
                <p:nvPr/>
              </p:nvSpPr>
              <p:spPr bwMode="auto">
                <a:xfrm>
                  <a:off x="1392" y="2400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[1]</a:t>
                  </a:r>
                </a:p>
              </p:txBody>
            </p:sp>
            <p:sp>
              <p:nvSpPr>
                <p:cNvPr id="32796" name="Rectangle 13"/>
                <p:cNvSpPr>
                  <a:spLocks noChangeArrowheads="1"/>
                </p:cNvSpPr>
                <p:nvPr/>
              </p:nvSpPr>
              <p:spPr bwMode="auto">
                <a:xfrm>
                  <a:off x="1728" y="1632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[2]</a:t>
                  </a:r>
                </a:p>
              </p:txBody>
            </p:sp>
            <p:sp>
              <p:nvSpPr>
                <p:cNvPr id="32797" name="Rectangle 14"/>
                <p:cNvSpPr>
                  <a:spLocks noChangeArrowheads="1"/>
                </p:cNvSpPr>
                <p:nvPr/>
              </p:nvSpPr>
              <p:spPr bwMode="auto">
                <a:xfrm>
                  <a:off x="2784" y="1632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[3]</a:t>
                  </a:r>
                </a:p>
              </p:txBody>
            </p:sp>
            <p:sp>
              <p:nvSpPr>
                <p:cNvPr id="32798" name="Rectangle 15"/>
                <p:cNvSpPr>
                  <a:spLocks noChangeArrowheads="1"/>
                </p:cNvSpPr>
                <p:nvPr/>
              </p:nvSpPr>
              <p:spPr bwMode="auto">
                <a:xfrm>
                  <a:off x="3120" y="2400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[4]</a:t>
                  </a:r>
                </a:p>
              </p:txBody>
            </p:sp>
            <p:sp>
              <p:nvSpPr>
                <p:cNvPr id="32799" name="Rectangle 16"/>
                <p:cNvSpPr>
                  <a:spLocks noChangeArrowheads="1"/>
                </p:cNvSpPr>
                <p:nvPr/>
              </p:nvSpPr>
              <p:spPr bwMode="auto">
                <a:xfrm>
                  <a:off x="2784" y="2976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[5]</a:t>
                  </a:r>
                </a:p>
              </p:txBody>
            </p:sp>
          </p:grpSp>
          <p:sp>
            <p:nvSpPr>
              <p:cNvPr id="32783" name="Rectangle 18"/>
              <p:cNvSpPr>
                <a:spLocks noChangeArrowheads="1"/>
              </p:cNvSpPr>
              <p:nvPr/>
            </p:nvSpPr>
            <p:spPr bwMode="auto">
              <a:xfrm>
                <a:off x="2016" y="1920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A</a:t>
                </a:r>
              </a:p>
            </p:txBody>
          </p:sp>
          <p:sp>
            <p:nvSpPr>
              <p:cNvPr id="32784" name="Rectangle 19"/>
              <p:cNvSpPr>
                <a:spLocks noChangeArrowheads="1"/>
              </p:cNvSpPr>
              <p:nvPr/>
            </p:nvSpPr>
            <p:spPr bwMode="auto">
              <a:xfrm>
                <a:off x="2544" y="1920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B</a:t>
                </a:r>
              </a:p>
            </p:txBody>
          </p:sp>
          <p:sp>
            <p:nvSpPr>
              <p:cNvPr id="32785" name="Rectangle 20"/>
              <p:cNvSpPr>
                <a:spLocks noChangeArrowheads="1"/>
              </p:cNvSpPr>
              <p:nvPr/>
            </p:nvSpPr>
            <p:spPr bwMode="auto">
              <a:xfrm>
                <a:off x="2784" y="2352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C</a:t>
                </a:r>
              </a:p>
            </p:txBody>
          </p:sp>
        </p:grpSp>
        <p:grpSp>
          <p:nvGrpSpPr>
            <p:cNvPr id="32776" name="Group 24"/>
            <p:cNvGrpSpPr>
              <a:grpSpLocks/>
            </p:cNvGrpSpPr>
            <p:nvPr/>
          </p:nvGrpSpPr>
          <p:grpSpPr bwMode="auto">
            <a:xfrm>
              <a:off x="1104" y="2064"/>
              <a:ext cx="816" cy="336"/>
              <a:chOff x="1104" y="2064"/>
              <a:chExt cx="816" cy="336"/>
            </a:xfrm>
          </p:grpSpPr>
          <p:sp>
            <p:nvSpPr>
              <p:cNvPr id="32780" name="Rectangle 22"/>
              <p:cNvSpPr>
                <a:spLocks noChangeArrowheads="1"/>
              </p:cNvSpPr>
              <p:nvPr/>
            </p:nvSpPr>
            <p:spPr bwMode="auto">
              <a:xfrm>
                <a:off x="1104" y="2064"/>
                <a:ext cx="576" cy="2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solidFill>
                      <a:schemeClr val="hlink"/>
                    </a:solidFill>
                    <a:cs typeface="B Zar" panose="00000400000000000000" pitchFamily="2" charset="-78"/>
                  </a:rPr>
                  <a:t>front</a:t>
                </a:r>
              </a:p>
            </p:txBody>
          </p:sp>
          <p:sp>
            <p:nvSpPr>
              <p:cNvPr id="32781" name="Line 23"/>
              <p:cNvSpPr>
                <a:spLocks noChangeShapeType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  <p:grpSp>
          <p:nvGrpSpPr>
            <p:cNvPr id="32777" name="Group 27"/>
            <p:cNvGrpSpPr>
              <a:grpSpLocks/>
            </p:cNvGrpSpPr>
            <p:nvPr/>
          </p:nvGrpSpPr>
          <p:grpSpPr bwMode="auto">
            <a:xfrm>
              <a:off x="2928" y="2016"/>
              <a:ext cx="960" cy="384"/>
              <a:chOff x="2928" y="2016"/>
              <a:chExt cx="960" cy="384"/>
            </a:xfrm>
          </p:grpSpPr>
          <p:sp>
            <p:nvSpPr>
              <p:cNvPr id="32778" name="Rectangle 25"/>
              <p:cNvSpPr>
                <a:spLocks noChangeArrowheads="1"/>
              </p:cNvSpPr>
              <p:nvPr/>
            </p:nvSpPr>
            <p:spPr bwMode="auto">
              <a:xfrm>
                <a:off x="3312" y="2016"/>
                <a:ext cx="576" cy="2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solidFill>
                      <a:schemeClr val="hlink"/>
                    </a:solidFill>
                    <a:cs typeface="B Zar" panose="00000400000000000000" pitchFamily="2" charset="-78"/>
                  </a:rPr>
                  <a:t>rear</a:t>
                </a:r>
              </a:p>
            </p:txBody>
          </p:sp>
          <p:sp>
            <p:nvSpPr>
              <p:cNvPr id="32779" name="Line 26"/>
              <p:cNvSpPr>
                <a:spLocks noChangeShapeType="1"/>
              </p:cNvSpPr>
              <p:nvPr/>
            </p:nvSpPr>
            <p:spPr bwMode="auto">
              <a:xfrm flipH="1">
                <a:off x="2928" y="2208"/>
                <a:ext cx="384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</p:grp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511175" y="2035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rtl="0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cs typeface="B Zar" panose="00000400000000000000" pitchFamily="2" charset="-78"/>
              </a:rPr>
              <a:t>rear++;</a:t>
            </a:r>
          </a:p>
          <a:p>
            <a:pPr marL="342900" indent="-342900" algn="l" rtl="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cs typeface="B Zar" panose="00000400000000000000" pitchFamily="2" charset="-78"/>
              </a:rPr>
              <a:t>if (rear = = capacity) rear = 0;</a:t>
            </a: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457200" y="5867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 rtl="0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cs typeface="B Zar" panose="00000400000000000000" pitchFamily="2" charset="-78"/>
              </a:rPr>
              <a:t>rear = (rear + 1) % capacity;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85800" y="1600200"/>
            <a:ext cx="7962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اضافه کردن به </a:t>
            </a:r>
            <a:r>
              <a:rPr lang="en-US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rear</a:t>
            </a: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 در جهت عقربه هاي ساعت 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rgbClr val="371F7B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8" grpId="0" build="p" autoUpdateAnimBg="0"/>
      <p:bldP spid="4098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133600" y="1326396"/>
            <a:ext cx="4418013" cy="2595563"/>
            <a:chOff x="1344" y="816"/>
            <a:chExt cx="2783" cy="1635"/>
          </a:xfrm>
        </p:grpSpPr>
        <p:grpSp>
          <p:nvGrpSpPr>
            <p:cNvPr id="33798" name="Group 22"/>
            <p:cNvGrpSpPr>
              <a:grpSpLocks/>
            </p:cNvGrpSpPr>
            <p:nvPr/>
          </p:nvGrpSpPr>
          <p:grpSpPr bwMode="auto">
            <a:xfrm>
              <a:off x="1632" y="816"/>
              <a:ext cx="2256" cy="1635"/>
              <a:chOff x="1632" y="816"/>
              <a:chExt cx="2256" cy="1635"/>
            </a:xfrm>
          </p:grpSpPr>
          <p:grpSp>
            <p:nvGrpSpPr>
              <p:cNvPr id="33805" name="Group 18"/>
              <p:cNvGrpSpPr>
                <a:grpSpLocks/>
              </p:cNvGrpSpPr>
              <p:nvPr/>
            </p:nvGrpSpPr>
            <p:grpSpPr bwMode="auto">
              <a:xfrm>
                <a:off x="1632" y="816"/>
                <a:ext cx="2256" cy="1635"/>
                <a:chOff x="1632" y="816"/>
                <a:chExt cx="2256" cy="1635"/>
              </a:xfrm>
            </p:grpSpPr>
            <p:sp>
              <p:nvSpPr>
                <p:cNvPr id="33809" name="Oval 4"/>
                <p:cNvSpPr>
                  <a:spLocks noChangeArrowheads="1"/>
                </p:cNvSpPr>
                <p:nvPr/>
              </p:nvSpPr>
              <p:spPr bwMode="auto">
                <a:xfrm>
                  <a:off x="1972" y="964"/>
                  <a:ext cx="1384" cy="13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3810" name="Oval 5"/>
                <p:cNvSpPr>
                  <a:spLocks noChangeArrowheads="1"/>
                </p:cNvSpPr>
                <p:nvPr/>
              </p:nvSpPr>
              <p:spPr bwMode="auto">
                <a:xfrm>
                  <a:off x="2356" y="1396"/>
                  <a:ext cx="616" cy="616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3811" name="Line 6"/>
                <p:cNvSpPr>
                  <a:spLocks noChangeShapeType="1"/>
                </p:cNvSpPr>
                <p:nvPr/>
              </p:nvSpPr>
              <p:spPr bwMode="auto">
                <a:xfrm>
                  <a:off x="2640" y="960"/>
                  <a:ext cx="0" cy="432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3812" name="Line 7"/>
                <p:cNvSpPr>
                  <a:spLocks noChangeShapeType="1"/>
                </p:cNvSpPr>
                <p:nvPr/>
              </p:nvSpPr>
              <p:spPr bwMode="auto">
                <a:xfrm>
                  <a:off x="2640" y="2016"/>
                  <a:ext cx="0" cy="336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3813" name="Line 8"/>
                <p:cNvSpPr>
                  <a:spLocks noChangeShapeType="1"/>
                </p:cNvSpPr>
                <p:nvPr/>
              </p:nvSpPr>
              <p:spPr bwMode="auto">
                <a:xfrm>
                  <a:off x="2064" y="1296"/>
                  <a:ext cx="336" cy="24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3814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064" y="1824"/>
                  <a:ext cx="336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3815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928" y="1344"/>
                  <a:ext cx="384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3816" name="Line 11"/>
                <p:cNvSpPr>
                  <a:spLocks noChangeShapeType="1"/>
                </p:cNvSpPr>
                <p:nvPr/>
              </p:nvSpPr>
              <p:spPr bwMode="auto">
                <a:xfrm>
                  <a:off x="2928" y="1872"/>
                  <a:ext cx="288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3817" name="Rectangle 12"/>
                <p:cNvSpPr>
                  <a:spLocks noChangeArrowheads="1"/>
                </p:cNvSpPr>
                <p:nvPr/>
              </p:nvSpPr>
              <p:spPr bwMode="auto">
                <a:xfrm>
                  <a:off x="1920" y="2160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[0]</a:t>
                  </a:r>
                </a:p>
              </p:txBody>
            </p:sp>
            <p:sp>
              <p:nvSpPr>
                <p:cNvPr id="33818" name="Rectangle 13"/>
                <p:cNvSpPr>
                  <a:spLocks noChangeArrowheads="1"/>
                </p:cNvSpPr>
                <p:nvPr/>
              </p:nvSpPr>
              <p:spPr bwMode="auto">
                <a:xfrm>
                  <a:off x="1632" y="1584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[1]</a:t>
                  </a:r>
                </a:p>
              </p:txBody>
            </p:sp>
            <p:sp>
              <p:nvSpPr>
                <p:cNvPr id="33819" name="Rectangle 14"/>
                <p:cNvSpPr>
                  <a:spLocks noChangeArrowheads="1"/>
                </p:cNvSpPr>
                <p:nvPr/>
              </p:nvSpPr>
              <p:spPr bwMode="auto">
                <a:xfrm>
                  <a:off x="1968" y="816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[2]</a:t>
                  </a:r>
                </a:p>
              </p:txBody>
            </p:sp>
            <p:sp>
              <p:nvSpPr>
                <p:cNvPr id="33820" name="Rectangle 15"/>
                <p:cNvSpPr>
                  <a:spLocks noChangeArrowheads="1"/>
                </p:cNvSpPr>
                <p:nvPr/>
              </p:nvSpPr>
              <p:spPr bwMode="auto">
                <a:xfrm>
                  <a:off x="3024" y="816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[3]</a:t>
                  </a:r>
                </a:p>
              </p:txBody>
            </p:sp>
            <p:sp>
              <p:nvSpPr>
                <p:cNvPr id="33821" name="Rectangle 16"/>
                <p:cNvSpPr>
                  <a:spLocks noChangeArrowheads="1"/>
                </p:cNvSpPr>
                <p:nvPr/>
              </p:nvSpPr>
              <p:spPr bwMode="auto">
                <a:xfrm>
                  <a:off x="3360" y="1584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[4]</a:t>
                  </a:r>
                </a:p>
              </p:txBody>
            </p:sp>
            <p:sp>
              <p:nvSpPr>
                <p:cNvPr id="33822" name="Rectangle 17"/>
                <p:cNvSpPr>
                  <a:spLocks noChangeArrowheads="1"/>
                </p:cNvSpPr>
                <p:nvPr/>
              </p:nvSpPr>
              <p:spPr bwMode="auto">
                <a:xfrm>
                  <a:off x="3024" y="2160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[5]</a:t>
                  </a:r>
                </a:p>
              </p:txBody>
            </p:sp>
          </p:grpSp>
          <p:sp>
            <p:nvSpPr>
              <p:cNvPr id="33806" name="Rectangle 19"/>
              <p:cNvSpPr>
                <a:spLocks noChangeArrowheads="1"/>
              </p:cNvSpPr>
              <p:nvPr/>
            </p:nvSpPr>
            <p:spPr bwMode="auto">
              <a:xfrm>
                <a:off x="2784" y="1968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A</a:t>
                </a:r>
              </a:p>
            </p:txBody>
          </p:sp>
          <p:sp>
            <p:nvSpPr>
              <p:cNvPr id="33807" name="Rectangle 20"/>
              <p:cNvSpPr>
                <a:spLocks noChangeArrowheads="1"/>
              </p:cNvSpPr>
              <p:nvPr/>
            </p:nvSpPr>
            <p:spPr bwMode="auto">
              <a:xfrm>
                <a:off x="2304" y="1968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 dirty="0">
                    <a:cs typeface="B Zar" panose="00000400000000000000" pitchFamily="2" charset="-78"/>
                  </a:rPr>
                  <a:t>B</a:t>
                </a:r>
              </a:p>
            </p:txBody>
          </p:sp>
          <p:sp>
            <p:nvSpPr>
              <p:cNvPr id="33808" name="Rectangle 21"/>
              <p:cNvSpPr>
                <a:spLocks noChangeArrowheads="1"/>
              </p:cNvSpPr>
              <p:nvPr/>
            </p:nvSpPr>
            <p:spPr bwMode="auto">
              <a:xfrm>
                <a:off x="2016" y="1488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C</a:t>
                </a:r>
              </a:p>
            </p:txBody>
          </p:sp>
        </p:grpSp>
        <p:grpSp>
          <p:nvGrpSpPr>
            <p:cNvPr id="33799" name="Group 25"/>
            <p:cNvGrpSpPr>
              <a:grpSpLocks/>
            </p:cNvGrpSpPr>
            <p:nvPr/>
          </p:nvGrpSpPr>
          <p:grpSpPr bwMode="auto">
            <a:xfrm>
              <a:off x="3167" y="1344"/>
              <a:ext cx="960" cy="384"/>
              <a:chOff x="3167" y="1344"/>
              <a:chExt cx="960" cy="384"/>
            </a:xfrm>
          </p:grpSpPr>
          <p:sp>
            <p:nvSpPr>
              <p:cNvPr id="33803" name="Rectangle 23"/>
              <p:cNvSpPr>
                <a:spLocks noChangeArrowheads="1"/>
              </p:cNvSpPr>
              <p:nvPr/>
            </p:nvSpPr>
            <p:spPr bwMode="auto">
              <a:xfrm>
                <a:off x="3551" y="1344"/>
                <a:ext cx="576" cy="2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solidFill>
                      <a:schemeClr val="hlink"/>
                    </a:solidFill>
                    <a:cs typeface="B Zar" panose="00000400000000000000" pitchFamily="2" charset="-78"/>
                  </a:rPr>
                  <a:t>front</a:t>
                </a:r>
              </a:p>
            </p:txBody>
          </p:sp>
          <p:sp>
            <p:nvSpPr>
              <p:cNvPr id="33804" name="Line 24"/>
              <p:cNvSpPr>
                <a:spLocks noChangeShapeType="1"/>
              </p:cNvSpPr>
              <p:nvPr/>
            </p:nvSpPr>
            <p:spPr bwMode="auto">
              <a:xfrm flipH="1">
                <a:off x="3167" y="1536"/>
                <a:ext cx="384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  <p:grpSp>
          <p:nvGrpSpPr>
            <p:cNvPr id="33800" name="Group 28"/>
            <p:cNvGrpSpPr>
              <a:grpSpLocks/>
            </p:cNvGrpSpPr>
            <p:nvPr/>
          </p:nvGrpSpPr>
          <p:grpSpPr bwMode="auto">
            <a:xfrm>
              <a:off x="1344" y="1200"/>
              <a:ext cx="816" cy="336"/>
              <a:chOff x="1344" y="1200"/>
              <a:chExt cx="816" cy="336"/>
            </a:xfrm>
          </p:grpSpPr>
          <p:sp>
            <p:nvSpPr>
              <p:cNvPr id="33801" name="Rectangle 26"/>
              <p:cNvSpPr>
                <a:spLocks noChangeArrowheads="1"/>
              </p:cNvSpPr>
              <p:nvPr/>
            </p:nvSpPr>
            <p:spPr bwMode="auto">
              <a:xfrm>
                <a:off x="1344" y="1200"/>
                <a:ext cx="576" cy="2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solidFill>
                      <a:schemeClr val="hlink"/>
                    </a:solidFill>
                    <a:cs typeface="B Zar" panose="00000400000000000000" pitchFamily="2" charset="-78"/>
                  </a:rPr>
                  <a:t> rear</a:t>
                </a:r>
              </a:p>
            </p:txBody>
          </p:sp>
          <p:sp>
            <p:nvSpPr>
              <p:cNvPr id="33802" name="Line 27"/>
              <p:cNvSpPr>
                <a:spLocks noChangeShapeType="1"/>
              </p:cNvSpPr>
              <p:nvPr/>
            </p:nvSpPr>
            <p:spPr bwMode="auto">
              <a:xfrm>
                <a:off x="1776" y="1344"/>
                <a:ext cx="384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</p:grp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85800" y="1600200"/>
            <a:ext cx="7962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صف خالي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rgbClr val="371F7B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34820" name="Group 22"/>
          <p:cNvGrpSpPr>
            <a:grpSpLocks/>
          </p:cNvGrpSpPr>
          <p:nvPr/>
        </p:nvGrpSpPr>
        <p:grpSpPr bwMode="auto">
          <a:xfrm>
            <a:off x="2590800" y="1295400"/>
            <a:ext cx="3581400" cy="2595563"/>
            <a:chOff x="1632" y="816"/>
            <a:chExt cx="2256" cy="1635"/>
          </a:xfrm>
        </p:grpSpPr>
        <p:grpSp>
          <p:nvGrpSpPr>
            <p:cNvPr id="34827" name="Group 18"/>
            <p:cNvGrpSpPr>
              <a:grpSpLocks/>
            </p:cNvGrpSpPr>
            <p:nvPr/>
          </p:nvGrpSpPr>
          <p:grpSpPr bwMode="auto">
            <a:xfrm>
              <a:off x="1632" y="816"/>
              <a:ext cx="2256" cy="1635"/>
              <a:chOff x="1632" y="816"/>
              <a:chExt cx="2256" cy="1635"/>
            </a:xfrm>
          </p:grpSpPr>
          <p:sp>
            <p:nvSpPr>
              <p:cNvPr id="34831" name="Oval 4"/>
              <p:cNvSpPr>
                <a:spLocks noChangeArrowheads="1"/>
              </p:cNvSpPr>
              <p:nvPr/>
            </p:nvSpPr>
            <p:spPr bwMode="auto">
              <a:xfrm>
                <a:off x="1972" y="964"/>
                <a:ext cx="1384" cy="138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4832" name="Oval 5"/>
              <p:cNvSpPr>
                <a:spLocks noChangeArrowheads="1"/>
              </p:cNvSpPr>
              <p:nvPr/>
            </p:nvSpPr>
            <p:spPr bwMode="auto">
              <a:xfrm>
                <a:off x="2356" y="1396"/>
                <a:ext cx="616" cy="61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4833" name="Line 6"/>
              <p:cNvSpPr>
                <a:spLocks noChangeShapeType="1"/>
              </p:cNvSpPr>
              <p:nvPr/>
            </p:nvSpPr>
            <p:spPr bwMode="auto">
              <a:xfrm>
                <a:off x="2640" y="960"/>
                <a:ext cx="0" cy="43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4834" name="Line 7"/>
              <p:cNvSpPr>
                <a:spLocks noChangeShapeType="1"/>
              </p:cNvSpPr>
              <p:nvPr/>
            </p:nvSpPr>
            <p:spPr bwMode="auto">
              <a:xfrm>
                <a:off x="2640" y="2016"/>
                <a:ext cx="0" cy="33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4835" name="Line 8"/>
              <p:cNvSpPr>
                <a:spLocks noChangeShapeType="1"/>
              </p:cNvSpPr>
              <p:nvPr/>
            </p:nvSpPr>
            <p:spPr bwMode="auto">
              <a:xfrm>
                <a:off x="2064" y="1296"/>
                <a:ext cx="336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4836" name="Line 9"/>
              <p:cNvSpPr>
                <a:spLocks noChangeShapeType="1"/>
              </p:cNvSpPr>
              <p:nvPr/>
            </p:nvSpPr>
            <p:spPr bwMode="auto">
              <a:xfrm flipH="1">
                <a:off x="2064" y="182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4837" name="Line 10"/>
              <p:cNvSpPr>
                <a:spLocks noChangeShapeType="1"/>
              </p:cNvSpPr>
              <p:nvPr/>
            </p:nvSpPr>
            <p:spPr bwMode="auto">
              <a:xfrm flipV="1">
                <a:off x="2928" y="1344"/>
                <a:ext cx="384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4838" name="Line 11"/>
              <p:cNvSpPr>
                <a:spLocks noChangeShapeType="1"/>
              </p:cNvSpPr>
              <p:nvPr/>
            </p:nvSpPr>
            <p:spPr bwMode="auto">
              <a:xfrm>
                <a:off x="2928" y="1872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4839" name="Rectangle 12"/>
              <p:cNvSpPr>
                <a:spLocks noChangeArrowheads="1"/>
              </p:cNvSpPr>
              <p:nvPr/>
            </p:nvSpPr>
            <p:spPr bwMode="auto">
              <a:xfrm>
                <a:off x="1920" y="216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[0]</a:t>
                </a:r>
              </a:p>
            </p:txBody>
          </p:sp>
          <p:sp>
            <p:nvSpPr>
              <p:cNvPr id="34840" name="Rectangle 13"/>
              <p:cNvSpPr>
                <a:spLocks noChangeArrowheads="1"/>
              </p:cNvSpPr>
              <p:nvPr/>
            </p:nvSpPr>
            <p:spPr bwMode="auto">
              <a:xfrm>
                <a:off x="1632" y="158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[1]</a:t>
                </a:r>
              </a:p>
            </p:txBody>
          </p:sp>
          <p:sp>
            <p:nvSpPr>
              <p:cNvPr id="34841" name="Rectangle 14"/>
              <p:cNvSpPr>
                <a:spLocks noChangeArrowheads="1"/>
              </p:cNvSpPr>
              <p:nvPr/>
            </p:nvSpPr>
            <p:spPr bwMode="auto">
              <a:xfrm>
                <a:off x="1968" y="81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[2]</a:t>
                </a:r>
              </a:p>
            </p:txBody>
          </p:sp>
          <p:sp>
            <p:nvSpPr>
              <p:cNvPr id="34842" name="Rectangle 15"/>
              <p:cNvSpPr>
                <a:spLocks noChangeArrowheads="1"/>
              </p:cNvSpPr>
              <p:nvPr/>
            </p:nvSpPr>
            <p:spPr bwMode="auto">
              <a:xfrm>
                <a:off x="3024" y="81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[3]</a:t>
                </a:r>
              </a:p>
            </p:txBody>
          </p:sp>
          <p:sp>
            <p:nvSpPr>
              <p:cNvPr id="34843" name="Rectangle 16"/>
              <p:cNvSpPr>
                <a:spLocks noChangeArrowheads="1"/>
              </p:cNvSpPr>
              <p:nvPr/>
            </p:nvSpPr>
            <p:spPr bwMode="auto">
              <a:xfrm>
                <a:off x="3360" y="158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[4]</a:t>
                </a:r>
              </a:p>
            </p:txBody>
          </p:sp>
          <p:sp>
            <p:nvSpPr>
              <p:cNvPr id="34844" name="Rectangle 17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[5]</a:t>
                </a:r>
              </a:p>
            </p:txBody>
          </p:sp>
        </p:grpSp>
        <p:sp>
          <p:nvSpPr>
            <p:cNvPr id="34828" name="Rectangle 19"/>
            <p:cNvSpPr>
              <a:spLocks noChangeArrowheads="1"/>
            </p:cNvSpPr>
            <p:nvPr/>
          </p:nvSpPr>
          <p:spPr bwMode="auto">
            <a:xfrm>
              <a:off x="2784" y="196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4829" name="Rectangle 20"/>
            <p:cNvSpPr>
              <a:spLocks noChangeArrowheads="1"/>
            </p:cNvSpPr>
            <p:nvPr/>
          </p:nvSpPr>
          <p:spPr bwMode="auto">
            <a:xfrm>
              <a:off x="2304" y="1968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34830" name="Rectangle 21"/>
            <p:cNvSpPr>
              <a:spLocks noChangeArrowheads="1"/>
            </p:cNvSpPr>
            <p:nvPr/>
          </p:nvSpPr>
          <p:spPr bwMode="auto">
            <a:xfrm>
              <a:off x="2016" y="1488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C</a:t>
              </a:r>
            </a:p>
          </p:txBody>
        </p:sp>
      </p:grpSp>
      <p:sp>
        <p:nvSpPr>
          <p:cNvPr id="34821" name="Rectangle 23"/>
          <p:cNvSpPr>
            <a:spLocks noChangeArrowheads="1"/>
          </p:cNvSpPr>
          <p:nvPr/>
        </p:nvSpPr>
        <p:spPr bwMode="auto">
          <a:xfrm>
            <a:off x="4341813" y="4191000"/>
            <a:ext cx="9144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cs typeface="B Zar" panose="00000400000000000000" pitchFamily="2" charset="-78"/>
              </a:rPr>
              <a:t>front</a:t>
            </a:r>
          </a:p>
        </p:txBody>
      </p:sp>
      <p:grpSp>
        <p:nvGrpSpPr>
          <p:cNvPr id="34822" name="Group 26"/>
          <p:cNvGrpSpPr>
            <a:grpSpLocks/>
          </p:cNvGrpSpPr>
          <p:nvPr/>
        </p:nvGrpSpPr>
        <p:grpSpPr bwMode="auto">
          <a:xfrm>
            <a:off x="2133600" y="1905000"/>
            <a:ext cx="1295400" cy="533400"/>
            <a:chOff x="1344" y="1200"/>
            <a:chExt cx="816" cy="336"/>
          </a:xfrm>
        </p:grpSpPr>
        <p:sp>
          <p:nvSpPr>
            <p:cNvPr id="34825" name="Rectangle 24"/>
            <p:cNvSpPr>
              <a:spLocks noChangeArrowheads="1"/>
            </p:cNvSpPr>
            <p:nvPr/>
          </p:nvSpPr>
          <p:spPr bwMode="auto">
            <a:xfrm>
              <a:off x="1344" y="1200"/>
              <a:ext cx="576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 rear</a:t>
              </a:r>
            </a:p>
          </p:txBody>
        </p:sp>
        <p:sp>
          <p:nvSpPr>
            <p:cNvPr id="34826" name="Line 25"/>
            <p:cNvSpPr>
              <a:spLocks noChangeShapeType="1"/>
            </p:cNvSpPr>
            <p:nvPr/>
          </p:nvSpPr>
          <p:spPr bwMode="auto">
            <a:xfrm>
              <a:off x="1776" y="1344"/>
              <a:ext cx="384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34823" name="Line 27"/>
          <p:cNvSpPr>
            <a:spLocks noChangeShapeType="1"/>
          </p:cNvSpPr>
          <p:nvPr/>
        </p:nvSpPr>
        <p:spPr bwMode="auto">
          <a:xfrm flipV="1">
            <a:off x="4724400" y="3276600"/>
            <a:ext cx="0" cy="914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85800" y="1600200"/>
            <a:ext cx="7962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صف خالي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rgbClr val="371F7B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35844" name="Group 22"/>
          <p:cNvGrpSpPr>
            <a:grpSpLocks/>
          </p:cNvGrpSpPr>
          <p:nvPr/>
        </p:nvGrpSpPr>
        <p:grpSpPr bwMode="auto">
          <a:xfrm>
            <a:off x="2590800" y="1295400"/>
            <a:ext cx="3581400" cy="2595563"/>
            <a:chOff x="1632" y="816"/>
            <a:chExt cx="2256" cy="1635"/>
          </a:xfrm>
        </p:grpSpPr>
        <p:grpSp>
          <p:nvGrpSpPr>
            <p:cNvPr id="35851" name="Group 18"/>
            <p:cNvGrpSpPr>
              <a:grpSpLocks/>
            </p:cNvGrpSpPr>
            <p:nvPr/>
          </p:nvGrpSpPr>
          <p:grpSpPr bwMode="auto">
            <a:xfrm>
              <a:off x="1632" y="816"/>
              <a:ext cx="2256" cy="1635"/>
              <a:chOff x="1632" y="816"/>
              <a:chExt cx="2256" cy="1635"/>
            </a:xfrm>
          </p:grpSpPr>
          <p:sp>
            <p:nvSpPr>
              <p:cNvPr id="35855" name="Oval 4"/>
              <p:cNvSpPr>
                <a:spLocks noChangeArrowheads="1"/>
              </p:cNvSpPr>
              <p:nvPr/>
            </p:nvSpPr>
            <p:spPr bwMode="auto">
              <a:xfrm>
                <a:off x="1972" y="964"/>
                <a:ext cx="1384" cy="138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56" name="Oval 5"/>
              <p:cNvSpPr>
                <a:spLocks noChangeArrowheads="1"/>
              </p:cNvSpPr>
              <p:nvPr/>
            </p:nvSpPr>
            <p:spPr bwMode="auto">
              <a:xfrm>
                <a:off x="2356" y="1396"/>
                <a:ext cx="616" cy="61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57" name="Line 6"/>
              <p:cNvSpPr>
                <a:spLocks noChangeShapeType="1"/>
              </p:cNvSpPr>
              <p:nvPr/>
            </p:nvSpPr>
            <p:spPr bwMode="auto">
              <a:xfrm>
                <a:off x="2640" y="960"/>
                <a:ext cx="0" cy="43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58" name="Line 7"/>
              <p:cNvSpPr>
                <a:spLocks noChangeShapeType="1"/>
              </p:cNvSpPr>
              <p:nvPr/>
            </p:nvSpPr>
            <p:spPr bwMode="auto">
              <a:xfrm>
                <a:off x="2640" y="2016"/>
                <a:ext cx="0" cy="33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59" name="Line 8"/>
              <p:cNvSpPr>
                <a:spLocks noChangeShapeType="1"/>
              </p:cNvSpPr>
              <p:nvPr/>
            </p:nvSpPr>
            <p:spPr bwMode="auto">
              <a:xfrm>
                <a:off x="2064" y="1296"/>
                <a:ext cx="336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60" name="Line 9"/>
              <p:cNvSpPr>
                <a:spLocks noChangeShapeType="1"/>
              </p:cNvSpPr>
              <p:nvPr/>
            </p:nvSpPr>
            <p:spPr bwMode="auto">
              <a:xfrm flipH="1">
                <a:off x="2064" y="182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61" name="Line 10"/>
              <p:cNvSpPr>
                <a:spLocks noChangeShapeType="1"/>
              </p:cNvSpPr>
              <p:nvPr/>
            </p:nvSpPr>
            <p:spPr bwMode="auto">
              <a:xfrm flipV="1">
                <a:off x="2928" y="1344"/>
                <a:ext cx="384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62" name="Line 11"/>
              <p:cNvSpPr>
                <a:spLocks noChangeShapeType="1"/>
              </p:cNvSpPr>
              <p:nvPr/>
            </p:nvSpPr>
            <p:spPr bwMode="auto">
              <a:xfrm>
                <a:off x="2928" y="1872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63" name="Rectangle 12"/>
              <p:cNvSpPr>
                <a:spLocks noChangeArrowheads="1"/>
              </p:cNvSpPr>
              <p:nvPr/>
            </p:nvSpPr>
            <p:spPr bwMode="auto">
              <a:xfrm>
                <a:off x="1920" y="216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[0]</a:t>
                </a:r>
              </a:p>
            </p:txBody>
          </p:sp>
          <p:sp>
            <p:nvSpPr>
              <p:cNvPr id="35864" name="Rectangle 13"/>
              <p:cNvSpPr>
                <a:spLocks noChangeArrowheads="1"/>
              </p:cNvSpPr>
              <p:nvPr/>
            </p:nvSpPr>
            <p:spPr bwMode="auto">
              <a:xfrm>
                <a:off x="1632" y="158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[1]</a:t>
                </a:r>
              </a:p>
            </p:txBody>
          </p:sp>
          <p:sp>
            <p:nvSpPr>
              <p:cNvPr id="35865" name="Rectangle 14"/>
              <p:cNvSpPr>
                <a:spLocks noChangeArrowheads="1"/>
              </p:cNvSpPr>
              <p:nvPr/>
            </p:nvSpPr>
            <p:spPr bwMode="auto">
              <a:xfrm>
                <a:off x="1968" y="81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[2]</a:t>
                </a:r>
              </a:p>
            </p:txBody>
          </p:sp>
          <p:sp>
            <p:nvSpPr>
              <p:cNvPr id="35866" name="Rectangle 15"/>
              <p:cNvSpPr>
                <a:spLocks noChangeArrowheads="1"/>
              </p:cNvSpPr>
              <p:nvPr/>
            </p:nvSpPr>
            <p:spPr bwMode="auto">
              <a:xfrm>
                <a:off x="3024" y="81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[3]</a:t>
                </a:r>
              </a:p>
            </p:txBody>
          </p:sp>
          <p:sp>
            <p:nvSpPr>
              <p:cNvPr id="35867" name="Rectangle 16"/>
              <p:cNvSpPr>
                <a:spLocks noChangeArrowheads="1"/>
              </p:cNvSpPr>
              <p:nvPr/>
            </p:nvSpPr>
            <p:spPr bwMode="auto">
              <a:xfrm>
                <a:off x="3360" y="158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[4]</a:t>
                </a:r>
              </a:p>
            </p:txBody>
          </p:sp>
          <p:sp>
            <p:nvSpPr>
              <p:cNvPr id="35868" name="Rectangle 17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[5]</a:t>
                </a:r>
              </a:p>
            </p:txBody>
          </p:sp>
        </p:grpSp>
        <p:sp>
          <p:nvSpPr>
            <p:cNvPr id="35852" name="Rectangle 19"/>
            <p:cNvSpPr>
              <a:spLocks noChangeArrowheads="1"/>
            </p:cNvSpPr>
            <p:nvPr/>
          </p:nvSpPr>
          <p:spPr bwMode="auto">
            <a:xfrm>
              <a:off x="2784" y="196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5853" name="Rectangle 20"/>
            <p:cNvSpPr>
              <a:spLocks noChangeArrowheads="1"/>
            </p:cNvSpPr>
            <p:nvPr/>
          </p:nvSpPr>
          <p:spPr bwMode="auto">
            <a:xfrm>
              <a:off x="2304" y="196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5854" name="Rectangle 21"/>
            <p:cNvSpPr>
              <a:spLocks noChangeArrowheads="1"/>
            </p:cNvSpPr>
            <p:nvPr/>
          </p:nvSpPr>
          <p:spPr bwMode="auto">
            <a:xfrm>
              <a:off x="2016" y="1488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C</a:t>
              </a:r>
            </a:p>
          </p:txBody>
        </p:sp>
      </p:grpSp>
      <p:sp>
        <p:nvSpPr>
          <p:cNvPr id="35845" name="Rectangle 23"/>
          <p:cNvSpPr>
            <a:spLocks noChangeArrowheads="1"/>
          </p:cNvSpPr>
          <p:nvPr/>
        </p:nvSpPr>
        <p:spPr bwMode="auto">
          <a:xfrm>
            <a:off x="3427413" y="4191000"/>
            <a:ext cx="9144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cs typeface="B Zar" panose="00000400000000000000" pitchFamily="2" charset="-78"/>
              </a:rPr>
              <a:t>front</a:t>
            </a:r>
          </a:p>
        </p:txBody>
      </p:sp>
      <p:grpSp>
        <p:nvGrpSpPr>
          <p:cNvPr id="35846" name="Group 26"/>
          <p:cNvGrpSpPr>
            <a:grpSpLocks/>
          </p:cNvGrpSpPr>
          <p:nvPr/>
        </p:nvGrpSpPr>
        <p:grpSpPr bwMode="auto">
          <a:xfrm>
            <a:off x="2133600" y="1905000"/>
            <a:ext cx="1295400" cy="533400"/>
            <a:chOff x="1344" y="1200"/>
            <a:chExt cx="816" cy="336"/>
          </a:xfrm>
        </p:grpSpPr>
        <p:sp>
          <p:nvSpPr>
            <p:cNvPr id="35849" name="Rectangle 24"/>
            <p:cNvSpPr>
              <a:spLocks noChangeArrowheads="1"/>
            </p:cNvSpPr>
            <p:nvPr/>
          </p:nvSpPr>
          <p:spPr bwMode="auto">
            <a:xfrm>
              <a:off x="1344" y="1200"/>
              <a:ext cx="576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 rear</a:t>
              </a:r>
            </a:p>
          </p:txBody>
        </p:sp>
        <p:sp>
          <p:nvSpPr>
            <p:cNvPr id="35850" name="Line 25"/>
            <p:cNvSpPr>
              <a:spLocks noChangeShapeType="1"/>
            </p:cNvSpPr>
            <p:nvPr/>
          </p:nvSpPr>
          <p:spPr bwMode="auto">
            <a:xfrm>
              <a:off x="1776" y="1344"/>
              <a:ext cx="384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35847" name="Line 27"/>
          <p:cNvSpPr>
            <a:spLocks noChangeShapeType="1"/>
          </p:cNvSpPr>
          <p:nvPr/>
        </p:nvSpPr>
        <p:spPr bwMode="auto">
          <a:xfrm flipV="1">
            <a:off x="3810000" y="3276600"/>
            <a:ext cx="0" cy="914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85800" y="1600200"/>
            <a:ext cx="7962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صف خالي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rgbClr val="371F7B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7772400" cy="30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fa-IR" sz="2400" smtClean="0">
                <a:cs typeface="B Zar" panose="00000400000000000000" pitchFamily="2" charset="-78"/>
              </a:rPr>
              <a:t>پس از چند عمل حذف صف خالي مي شود، </a:t>
            </a:r>
            <a:r>
              <a:rPr lang="en-US" sz="2000" smtClean="0">
                <a:solidFill>
                  <a:srgbClr val="FF0000"/>
                </a:solidFill>
                <a:cs typeface="B Zar" panose="00000400000000000000" pitchFamily="2" charset="-78"/>
              </a:rPr>
              <a:t>front=rear</a:t>
            </a:r>
            <a:endParaRPr lang="fa-IR" sz="2000" smtClean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</a:pPr>
            <a:r>
              <a:rPr lang="fa-IR" sz="2400" smtClean="0">
                <a:cs typeface="B Zar" panose="00000400000000000000" pitchFamily="2" charset="-78"/>
              </a:rPr>
              <a:t>هنگامي که يک صف ايجاد مي شود خالي است </a:t>
            </a:r>
          </a:p>
          <a:p>
            <a:pPr>
              <a:lnSpc>
                <a:spcPct val="90000"/>
              </a:lnSpc>
            </a:pPr>
            <a:r>
              <a:rPr lang="fa-IR" sz="2400" smtClean="0">
                <a:cs typeface="B Zar" panose="00000400000000000000" pitchFamily="2" charset="-78"/>
              </a:rPr>
              <a:t>پس مقدار اوليه </a:t>
            </a:r>
            <a:r>
              <a:rPr lang="en-US" sz="2000" smtClean="0">
                <a:solidFill>
                  <a:srgbClr val="FF0000"/>
                </a:solidFill>
                <a:cs typeface="B Zar" panose="00000400000000000000" pitchFamily="2" charset="-78"/>
              </a:rPr>
              <a:t>front = rear = 0</a:t>
            </a:r>
          </a:p>
        </p:txBody>
      </p:sp>
      <p:grpSp>
        <p:nvGrpSpPr>
          <p:cNvPr id="36868" name="Group 22"/>
          <p:cNvGrpSpPr>
            <a:grpSpLocks/>
          </p:cNvGrpSpPr>
          <p:nvPr/>
        </p:nvGrpSpPr>
        <p:grpSpPr bwMode="auto">
          <a:xfrm>
            <a:off x="2590800" y="1295400"/>
            <a:ext cx="3581400" cy="2595563"/>
            <a:chOff x="1632" y="816"/>
            <a:chExt cx="2256" cy="1635"/>
          </a:xfrm>
        </p:grpSpPr>
        <p:grpSp>
          <p:nvGrpSpPr>
            <p:cNvPr id="36875" name="Group 18"/>
            <p:cNvGrpSpPr>
              <a:grpSpLocks/>
            </p:cNvGrpSpPr>
            <p:nvPr/>
          </p:nvGrpSpPr>
          <p:grpSpPr bwMode="auto">
            <a:xfrm>
              <a:off x="1632" y="816"/>
              <a:ext cx="2256" cy="1635"/>
              <a:chOff x="1632" y="816"/>
              <a:chExt cx="2256" cy="1635"/>
            </a:xfrm>
          </p:grpSpPr>
          <p:sp>
            <p:nvSpPr>
              <p:cNvPr id="36879" name="Oval 4"/>
              <p:cNvSpPr>
                <a:spLocks noChangeArrowheads="1"/>
              </p:cNvSpPr>
              <p:nvPr/>
            </p:nvSpPr>
            <p:spPr bwMode="auto">
              <a:xfrm>
                <a:off x="1972" y="964"/>
                <a:ext cx="1384" cy="138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6880" name="Oval 5"/>
              <p:cNvSpPr>
                <a:spLocks noChangeArrowheads="1"/>
              </p:cNvSpPr>
              <p:nvPr/>
            </p:nvSpPr>
            <p:spPr bwMode="auto">
              <a:xfrm>
                <a:off x="2356" y="1396"/>
                <a:ext cx="616" cy="61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6881" name="Line 6"/>
              <p:cNvSpPr>
                <a:spLocks noChangeShapeType="1"/>
              </p:cNvSpPr>
              <p:nvPr/>
            </p:nvSpPr>
            <p:spPr bwMode="auto">
              <a:xfrm>
                <a:off x="2640" y="960"/>
                <a:ext cx="0" cy="43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6882" name="Line 7"/>
              <p:cNvSpPr>
                <a:spLocks noChangeShapeType="1"/>
              </p:cNvSpPr>
              <p:nvPr/>
            </p:nvSpPr>
            <p:spPr bwMode="auto">
              <a:xfrm>
                <a:off x="2640" y="2016"/>
                <a:ext cx="0" cy="33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6883" name="Line 8"/>
              <p:cNvSpPr>
                <a:spLocks noChangeShapeType="1"/>
              </p:cNvSpPr>
              <p:nvPr/>
            </p:nvSpPr>
            <p:spPr bwMode="auto">
              <a:xfrm>
                <a:off x="2064" y="1296"/>
                <a:ext cx="336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6884" name="Line 9"/>
              <p:cNvSpPr>
                <a:spLocks noChangeShapeType="1"/>
              </p:cNvSpPr>
              <p:nvPr/>
            </p:nvSpPr>
            <p:spPr bwMode="auto">
              <a:xfrm flipH="1">
                <a:off x="2064" y="182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6885" name="Line 10"/>
              <p:cNvSpPr>
                <a:spLocks noChangeShapeType="1"/>
              </p:cNvSpPr>
              <p:nvPr/>
            </p:nvSpPr>
            <p:spPr bwMode="auto">
              <a:xfrm flipV="1">
                <a:off x="2928" y="1344"/>
                <a:ext cx="384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6886" name="Line 11"/>
              <p:cNvSpPr>
                <a:spLocks noChangeShapeType="1"/>
              </p:cNvSpPr>
              <p:nvPr/>
            </p:nvSpPr>
            <p:spPr bwMode="auto">
              <a:xfrm>
                <a:off x="2928" y="1872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6887" name="Rectangle 12"/>
              <p:cNvSpPr>
                <a:spLocks noChangeArrowheads="1"/>
              </p:cNvSpPr>
              <p:nvPr/>
            </p:nvSpPr>
            <p:spPr bwMode="auto">
              <a:xfrm>
                <a:off x="1920" y="216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[0]</a:t>
                </a:r>
              </a:p>
            </p:txBody>
          </p:sp>
          <p:sp>
            <p:nvSpPr>
              <p:cNvPr id="36888" name="Rectangle 13"/>
              <p:cNvSpPr>
                <a:spLocks noChangeArrowheads="1"/>
              </p:cNvSpPr>
              <p:nvPr/>
            </p:nvSpPr>
            <p:spPr bwMode="auto">
              <a:xfrm>
                <a:off x="1632" y="158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[1]</a:t>
                </a:r>
              </a:p>
            </p:txBody>
          </p:sp>
          <p:sp>
            <p:nvSpPr>
              <p:cNvPr id="36889" name="Rectangle 14"/>
              <p:cNvSpPr>
                <a:spLocks noChangeArrowheads="1"/>
              </p:cNvSpPr>
              <p:nvPr/>
            </p:nvSpPr>
            <p:spPr bwMode="auto">
              <a:xfrm>
                <a:off x="1968" y="81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[2]</a:t>
                </a:r>
              </a:p>
            </p:txBody>
          </p:sp>
          <p:sp>
            <p:nvSpPr>
              <p:cNvPr id="36890" name="Rectangle 15"/>
              <p:cNvSpPr>
                <a:spLocks noChangeArrowheads="1"/>
              </p:cNvSpPr>
              <p:nvPr/>
            </p:nvSpPr>
            <p:spPr bwMode="auto">
              <a:xfrm>
                <a:off x="3024" y="81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[3]</a:t>
                </a:r>
              </a:p>
            </p:txBody>
          </p:sp>
          <p:sp>
            <p:nvSpPr>
              <p:cNvPr id="36891" name="Rectangle 16"/>
              <p:cNvSpPr>
                <a:spLocks noChangeArrowheads="1"/>
              </p:cNvSpPr>
              <p:nvPr/>
            </p:nvSpPr>
            <p:spPr bwMode="auto">
              <a:xfrm>
                <a:off x="3360" y="158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[4]</a:t>
                </a:r>
              </a:p>
            </p:txBody>
          </p:sp>
          <p:sp>
            <p:nvSpPr>
              <p:cNvPr id="36892" name="Rectangle 17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[5]</a:t>
                </a:r>
              </a:p>
            </p:txBody>
          </p:sp>
        </p:grpSp>
        <p:sp>
          <p:nvSpPr>
            <p:cNvPr id="36876" name="Rectangle 19"/>
            <p:cNvSpPr>
              <a:spLocks noChangeArrowheads="1"/>
            </p:cNvSpPr>
            <p:nvPr/>
          </p:nvSpPr>
          <p:spPr bwMode="auto">
            <a:xfrm>
              <a:off x="2784" y="196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6877" name="Rectangle 20"/>
            <p:cNvSpPr>
              <a:spLocks noChangeArrowheads="1"/>
            </p:cNvSpPr>
            <p:nvPr/>
          </p:nvSpPr>
          <p:spPr bwMode="auto">
            <a:xfrm>
              <a:off x="2304" y="196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6878" name="Rectangle 21"/>
            <p:cNvSpPr>
              <a:spLocks noChangeArrowheads="1"/>
            </p:cNvSpPr>
            <p:nvPr/>
          </p:nvSpPr>
          <p:spPr bwMode="auto">
            <a:xfrm>
              <a:off x="2016" y="148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36869" name="Rectangle 23"/>
          <p:cNvSpPr>
            <a:spLocks noChangeArrowheads="1"/>
          </p:cNvSpPr>
          <p:nvPr/>
        </p:nvSpPr>
        <p:spPr bwMode="auto">
          <a:xfrm>
            <a:off x="1751013" y="3276600"/>
            <a:ext cx="9144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cs typeface="B Zar" panose="00000400000000000000" pitchFamily="2" charset="-78"/>
              </a:rPr>
              <a:t>front</a:t>
            </a:r>
          </a:p>
        </p:txBody>
      </p:sp>
      <p:grpSp>
        <p:nvGrpSpPr>
          <p:cNvPr id="36870" name="Group 26"/>
          <p:cNvGrpSpPr>
            <a:grpSpLocks/>
          </p:cNvGrpSpPr>
          <p:nvPr/>
        </p:nvGrpSpPr>
        <p:grpSpPr bwMode="auto">
          <a:xfrm>
            <a:off x="2133600" y="1905000"/>
            <a:ext cx="1295400" cy="533400"/>
            <a:chOff x="1344" y="1200"/>
            <a:chExt cx="816" cy="336"/>
          </a:xfrm>
        </p:grpSpPr>
        <p:sp>
          <p:nvSpPr>
            <p:cNvPr id="36873" name="Rectangle 24"/>
            <p:cNvSpPr>
              <a:spLocks noChangeArrowheads="1"/>
            </p:cNvSpPr>
            <p:nvPr/>
          </p:nvSpPr>
          <p:spPr bwMode="auto">
            <a:xfrm>
              <a:off x="1344" y="1200"/>
              <a:ext cx="576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 rear</a:t>
              </a:r>
            </a:p>
          </p:txBody>
        </p:sp>
        <p:sp>
          <p:nvSpPr>
            <p:cNvPr id="36874" name="Line 25"/>
            <p:cNvSpPr>
              <a:spLocks noChangeShapeType="1"/>
            </p:cNvSpPr>
            <p:nvPr/>
          </p:nvSpPr>
          <p:spPr bwMode="auto">
            <a:xfrm>
              <a:off x="1776" y="1344"/>
              <a:ext cx="384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36871" name="Line 27"/>
          <p:cNvSpPr>
            <a:spLocks noChangeShapeType="1"/>
          </p:cNvSpPr>
          <p:nvPr/>
        </p:nvSpPr>
        <p:spPr bwMode="auto">
          <a:xfrm flipV="1">
            <a:off x="2667000" y="2667000"/>
            <a:ext cx="838200" cy="609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85800" y="1600200"/>
            <a:ext cx="7962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صف خالي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rgbClr val="371F7B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209800" y="1295400"/>
            <a:ext cx="4418013" cy="2595563"/>
            <a:chOff x="1392" y="816"/>
            <a:chExt cx="2783" cy="1635"/>
          </a:xfrm>
        </p:grpSpPr>
        <p:grpSp>
          <p:nvGrpSpPr>
            <p:cNvPr id="37894" name="Group 22"/>
            <p:cNvGrpSpPr>
              <a:grpSpLocks/>
            </p:cNvGrpSpPr>
            <p:nvPr/>
          </p:nvGrpSpPr>
          <p:grpSpPr bwMode="auto">
            <a:xfrm>
              <a:off x="1680" y="816"/>
              <a:ext cx="2256" cy="1635"/>
              <a:chOff x="1680" y="816"/>
              <a:chExt cx="2256" cy="1635"/>
            </a:xfrm>
          </p:grpSpPr>
          <p:grpSp>
            <p:nvGrpSpPr>
              <p:cNvPr id="37901" name="Group 18"/>
              <p:cNvGrpSpPr>
                <a:grpSpLocks/>
              </p:cNvGrpSpPr>
              <p:nvPr/>
            </p:nvGrpSpPr>
            <p:grpSpPr bwMode="auto">
              <a:xfrm>
                <a:off x="1680" y="816"/>
                <a:ext cx="2256" cy="1635"/>
                <a:chOff x="1680" y="816"/>
                <a:chExt cx="2256" cy="1635"/>
              </a:xfrm>
            </p:grpSpPr>
            <p:sp>
              <p:nvSpPr>
                <p:cNvPr id="37905" name="Oval 4"/>
                <p:cNvSpPr>
                  <a:spLocks noChangeArrowheads="1"/>
                </p:cNvSpPr>
                <p:nvPr/>
              </p:nvSpPr>
              <p:spPr bwMode="auto">
                <a:xfrm>
                  <a:off x="2020" y="964"/>
                  <a:ext cx="1384" cy="13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7906" name="Oval 5"/>
                <p:cNvSpPr>
                  <a:spLocks noChangeArrowheads="1"/>
                </p:cNvSpPr>
                <p:nvPr/>
              </p:nvSpPr>
              <p:spPr bwMode="auto">
                <a:xfrm>
                  <a:off x="2404" y="1396"/>
                  <a:ext cx="616" cy="616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7907" name="Line 6"/>
                <p:cNvSpPr>
                  <a:spLocks noChangeShapeType="1"/>
                </p:cNvSpPr>
                <p:nvPr/>
              </p:nvSpPr>
              <p:spPr bwMode="auto">
                <a:xfrm>
                  <a:off x="2688" y="960"/>
                  <a:ext cx="0" cy="432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7908" name="Line 7"/>
                <p:cNvSpPr>
                  <a:spLocks noChangeShapeType="1"/>
                </p:cNvSpPr>
                <p:nvPr/>
              </p:nvSpPr>
              <p:spPr bwMode="auto">
                <a:xfrm>
                  <a:off x="2688" y="2016"/>
                  <a:ext cx="0" cy="336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7909" name="Line 8"/>
                <p:cNvSpPr>
                  <a:spLocks noChangeShapeType="1"/>
                </p:cNvSpPr>
                <p:nvPr/>
              </p:nvSpPr>
              <p:spPr bwMode="auto">
                <a:xfrm>
                  <a:off x="2112" y="1296"/>
                  <a:ext cx="336" cy="24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7910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112" y="1824"/>
                  <a:ext cx="336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7911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976" y="1344"/>
                  <a:ext cx="384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7912" name="Line 11"/>
                <p:cNvSpPr>
                  <a:spLocks noChangeShapeType="1"/>
                </p:cNvSpPr>
                <p:nvPr/>
              </p:nvSpPr>
              <p:spPr bwMode="auto">
                <a:xfrm>
                  <a:off x="2976" y="1872"/>
                  <a:ext cx="288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7913" name="Rectangle 12"/>
                <p:cNvSpPr>
                  <a:spLocks noChangeArrowheads="1"/>
                </p:cNvSpPr>
                <p:nvPr/>
              </p:nvSpPr>
              <p:spPr bwMode="auto">
                <a:xfrm>
                  <a:off x="1968" y="2160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[0]</a:t>
                  </a:r>
                </a:p>
              </p:txBody>
            </p:sp>
            <p:sp>
              <p:nvSpPr>
                <p:cNvPr id="37914" name="Rectangle 13"/>
                <p:cNvSpPr>
                  <a:spLocks noChangeArrowheads="1"/>
                </p:cNvSpPr>
                <p:nvPr/>
              </p:nvSpPr>
              <p:spPr bwMode="auto">
                <a:xfrm>
                  <a:off x="1680" y="1584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[1]</a:t>
                  </a:r>
                </a:p>
              </p:txBody>
            </p:sp>
            <p:sp>
              <p:nvSpPr>
                <p:cNvPr id="37915" name="Rectangle 14"/>
                <p:cNvSpPr>
                  <a:spLocks noChangeArrowheads="1"/>
                </p:cNvSpPr>
                <p:nvPr/>
              </p:nvSpPr>
              <p:spPr bwMode="auto">
                <a:xfrm>
                  <a:off x="2016" y="816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[2]</a:t>
                  </a:r>
                </a:p>
              </p:txBody>
            </p:sp>
            <p:sp>
              <p:nvSpPr>
                <p:cNvPr id="37916" name="Rectangle 15"/>
                <p:cNvSpPr>
                  <a:spLocks noChangeArrowheads="1"/>
                </p:cNvSpPr>
                <p:nvPr/>
              </p:nvSpPr>
              <p:spPr bwMode="auto">
                <a:xfrm>
                  <a:off x="3072" y="816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[3]</a:t>
                  </a:r>
                </a:p>
              </p:txBody>
            </p:sp>
            <p:sp>
              <p:nvSpPr>
                <p:cNvPr id="37917" name="Rectangle 16"/>
                <p:cNvSpPr>
                  <a:spLocks noChangeArrowheads="1"/>
                </p:cNvSpPr>
                <p:nvPr/>
              </p:nvSpPr>
              <p:spPr bwMode="auto">
                <a:xfrm>
                  <a:off x="3408" y="1584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[4]</a:t>
                  </a:r>
                </a:p>
              </p:txBody>
            </p:sp>
            <p:sp>
              <p:nvSpPr>
                <p:cNvPr id="37918" name="Rectangle 17"/>
                <p:cNvSpPr>
                  <a:spLocks noChangeArrowheads="1"/>
                </p:cNvSpPr>
                <p:nvPr/>
              </p:nvSpPr>
              <p:spPr bwMode="auto">
                <a:xfrm>
                  <a:off x="3072" y="2160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[5]</a:t>
                  </a:r>
                </a:p>
              </p:txBody>
            </p:sp>
          </p:grpSp>
          <p:sp>
            <p:nvSpPr>
              <p:cNvPr id="37902" name="Rectangle 19"/>
              <p:cNvSpPr>
                <a:spLocks noChangeArrowheads="1"/>
              </p:cNvSpPr>
              <p:nvPr/>
            </p:nvSpPr>
            <p:spPr bwMode="auto">
              <a:xfrm>
                <a:off x="2832" y="1968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A</a:t>
                </a:r>
              </a:p>
            </p:txBody>
          </p:sp>
          <p:sp>
            <p:nvSpPr>
              <p:cNvPr id="37903" name="Rectangle 20"/>
              <p:cNvSpPr>
                <a:spLocks noChangeArrowheads="1"/>
              </p:cNvSpPr>
              <p:nvPr/>
            </p:nvSpPr>
            <p:spPr bwMode="auto">
              <a:xfrm>
                <a:off x="2352" y="1968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B</a:t>
                </a:r>
              </a:p>
            </p:txBody>
          </p:sp>
          <p:sp>
            <p:nvSpPr>
              <p:cNvPr id="37904" name="Rectangle 21"/>
              <p:cNvSpPr>
                <a:spLocks noChangeArrowheads="1"/>
              </p:cNvSpPr>
              <p:nvPr/>
            </p:nvSpPr>
            <p:spPr bwMode="auto">
              <a:xfrm>
                <a:off x="2064" y="1488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C</a:t>
                </a:r>
              </a:p>
            </p:txBody>
          </p:sp>
        </p:grpSp>
        <p:grpSp>
          <p:nvGrpSpPr>
            <p:cNvPr id="37895" name="Group 25"/>
            <p:cNvGrpSpPr>
              <a:grpSpLocks/>
            </p:cNvGrpSpPr>
            <p:nvPr/>
          </p:nvGrpSpPr>
          <p:grpSpPr bwMode="auto">
            <a:xfrm>
              <a:off x="3215" y="1344"/>
              <a:ext cx="960" cy="384"/>
              <a:chOff x="3215" y="1344"/>
              <a:chExt cx="960" cy="384"/>
            </a:xfrm>
          </p:grpSpPr>
          <p:sp>
            <p:nvSpPr>
              <p:cNvPr id="37899" name="Rectangle 23"/>
              <p:cNvSpPr>
                <a:spLocks noChangeArrowheads="1"/>
              </p:cNvSpPr>
              <p:nvPr/>
            </p:nvSpPr>
            <p:spPr bwMode="auto">
              <a:xfrm>
                <a:off x="3599" y="1344"/>
                <a:ext cx="576" cy="2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solidFill>
                      <a:schemeClr val="hlink"/>
                    </a:solidFill>
                    <a:cs typeface="B Zar" panose="00000400000000000000" pitchFamily="2" charset="-78"/>
                  </a:rPr>
                  <a:t>front</a:t>
                </a:r>
              </a:p>
            </p:txBody>
          </p:sp>
          <p:sp>
            <p:nvSpPr>
              <p:cNvPr id="37900" name="Line 24"/>
              <p:cNvSpPr>
                <a:spLocks noChangeShapeType="1"/>
              </p:cNvSpPr>
              <p:nvPr/>
            </p:nvSpPr>
            <p:spPr bwMode="auto">
              <a:xfrm flipH="1">
                <a:off x="3215" y="1536"/>
                <a:ext cx="384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  <p:grpSp>
          <p:nvGrpSpPr>
            <p:cNvPr id="37896" name="Group 28"/>
            <p:cNvGrpSpPr>
              <a:grpSpLocks/>
            </p:cNvGrpSpPr>
            <p:nvPr/>
          </p:nvGrpSpPr>
          <p:grpSpPr bwMode="auto">
            <a:xfrm>
              <a:off x="1392" y="1200"/>
              <a:ext cx="816" cy="336"/>
              <a:chOff x="1392" y="1200"/>
              <a:chExt cx="816" cy="336"/>
            </a:xfrm>
          </p:grpSpPr>
          <p:sp>
            <p:nvSpPr>
              <p:cNvPr id="37897" name="Rectangle 26"/>
              <p:cNvSpPr>
                <a:spLocks noChangeArrowheads="1"/>
              </p:cNvSpPr>
              <p:nvPr/>
            </p:nvSpPr>
            <p:spPr bwMode="auto">
              <a:xfrm>
                <a:off x="1392" y="1200"/>
                <a:ext cx="576" cy="2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solidFill>
                      <a:schemeClr val="hlink"/>
                    </a:solidFill>
                    <a:cs typeface="B Zar" panose="00000400000000000000" pitchFamily="2" charset="-78"/>
                  </a:rPr>
                  <a:t> rear</a:t>
                </a:r>
              </a:p>
            </p:txBody>
          </p:sp>
          <p:sp>
            <p:nvSpPr>
              <p:cNvPr id="37898" name="Line 27"/>
              <p:cNvSpPr>
                <a:spLocks noChangeShapeType="1"/>
              </p:cNvSpPr>
              <p:nvPr/>
            </p:nvSpPr>
            <p:spPr bwMode="auto">
              <a:xfrm>
                <a:off x="1824" y="1344"/>
                <a:ext cx="384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</p:grp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85800" y="1600200"/>
            <a:ext cx="7962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صف پر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rgbClr val="371F7B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38916" name="Group 18"/>
          <p:cNvGrpSpPr>
            <a:grpSpLocks/>
          </p:cNvGrpSpPr>
          <p:nvPr/>
        </p:nvGrpSpPr>
        <p:grpSpPr bwMode="auto">
          <a:xfrm>
            <a:off x="2667000" y="1295400"/>
            <a:ext cx="3581400" cy="2595563"/>
            <a:chOff x="1680" y="816"/>
            <a:chExt cx="2256" cy="1635"/>
          </a:xfrm>
        </p:grpSpPr>
        <p:sp>
          <p:nvSpPr>
            <p:cNvPr id="38928" name="Oval 4"/>
            <p:cNvSpPr>
              <a:spLocks noChangeArrowheads="1"/>
            </p:cNvSpPr>
            <p:nvPr/>
          </p:nvSpPr>
          <p:spPr bwMode="auto">
            <a:xfrm>
              <a:off x="2020" y="964"/>
              <a:ext cx="1384" cy="138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8929" name="Oval 5"/>
            <p:cNvSpPr>
              <a:spLocks noChangeArrowheads="1"/>
            </p:cNvSpPr>
            <p:nvPr/>
          </p:nvSpPr>
          <p:spPr bwMode="auto">
            <a:xfrm>
              <a:off x="2404" y="1396"/>
              <a:ext cx="616" cy="61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8930" name="Line 6"/>
            <p:cNvSpPr>
              <a:spLocks noChangeShapeType="1"/>
            </p:cNvSpPr>
            <p:nvPr/>
          </p:nvSpPr>
          <p:spPr bwMode="auto">
            <a:xfrm>
              <a:off x="2688" y="960"/>
              <a:ext cx="0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8931" name="Line 7"/>
            <p:cNvSpPr>
              <a:spLocks noChangeShapeType="1"/>
            </p:cNvSpPr>
            <p:nvPr/>
          </p:nvSpPr>
          <p:spPr bwMode="auto">
            <a:xfrm>
              <a:off x="2688" y="2016"/>
              <a:ext cx="0" cy="3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8932" name="Line 8"/>
            <p:cNvSpPr>
              <a:spLocks noChangeShapeType="1"/>
            </p:cNvSpPr>
            <p:nvPr/>
          </p:nvSpPr>
          <p:spPr bwMode="auto">
            <a:xfrm>
              <a:off x="2112" y="129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8933" name="Line 9"/>
            <p:cNvSpPr>
              <a:spLocks noChangeShapeType="1"/>
            </p:cNvSpPr>
            <p:nvPr/>
          </p:nvSpPr>
          <p:spPr bwMode="auto">
            <a:xfrm flipH="1">
              <a:off x="2112" y="1824"/>
              <a:ext cx="33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8934" name="Line 10"/>
            <p:cNvSpPr>
              <a:spLocks noChangeShapeType="1"/>
            </p:cNvSpPr>
            <p:nvPr/>
          </p:nvSpPr>
          <p:spPr bwMode="auto">
            <a:xfrm flipV="1">
              <a:off x="2976" y="1344"/>
              <a:ext cx="384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8935" name="Line 11"/>
            <p:cNvSpPr>
              <a:spLocks noChangeShapeType="1"/>
            </p:cNvSpPr>
            <p:nvPr/>
          </p:nvSpPr>
          <p:spPr bwMode="auto">
            <a:xfrm>
              <a:off x="2976" y="1872"/>
              <a:ext cx="28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8936" name="Rectangle 12"/>
            <p:cNvSpPr>
              <a:spLocks noChangeArrowheads="1"/>
            </p:cNvSpPr>
            <p:nvPr/>
          </p:nvSpPr>
          <p:spPr bwMode="auto">
            <a:xfrm>
              <a:off x="1968" y="2160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[0]</a:t>
              </a:r>
            </a:p>
          </p:txBody>
        </p:sp>
        <p:sp>
          <p:nvSpPr>
            <p:cNvPr id="38937" name="Rectangle 13"/>
            <p:cNvSpPr>
              <a:spLocks noChangeArrowheads="1"/>
            </p:cNvSpPr>
            <p:nvPr/>
          </p:nvSpPr>
          <p:spPr bwMode="auto">
            <a:xfrm>
              <a:off x="1680" y="1584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[1]</a:t>
              </a:r>
            </a:p>
          </p:txBody>
        </p:sp>
        <p:sp>
          <p:nvSpPr>
            <p:cNvPr id="38938" name="Rectangle 14"/>
            <p:cNvSpPr>
              <a:spLocks noChangeArrowheads="1"/>
            </p:cNvSpPr>
            <p:nvPr/>
          </p:nvSpPr>
          <p:spPr bwMode="auto">
            <a:xfrm>
              <a:off x="2016" y="816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[2]</a:t>
              </a:r>
            </a:p>
          </p:txBody>
        </p:sp>
        <p:sp>
          <p:nvSpPr>
            <p:cNvPr id="38939" name="Rectangle 15"/>
            <p:cNvSpPr>
              <a:spLocks noChangeArrowheads="1"/>
            </p:cNvSpPr>
            <p:nvPr/>
          </p:nvSpPr>
          <p:spPr bwMode="auto">
            <a:xfrm>
              <a:off x="3072" y="816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[3]</a:t>
              </a:r>
            </a:p>
          </p:txBody>
        </p:sp>
        <p:sp>
          <p:nvSpPr>
            <p:cNvPr id="38940" name="Rectangle 16"/>
            <p:cNvSpPr>
              <a:spLocks noChangeArrowheads="1"/>
            </p:cNvSpPr>
            <p:nvPr/>
          </p:nvSpPr>
          <p:spPr bwMode="auto">
            <a:xfrm>
              <a:off x="3408" y="1584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[4]</a:t>
              </a:r>
            </a:p>
          </p:txBody>
        </p:sp>
        <p:sp>
          <p:nvSpPr>
            <p:cNvPr id="38941" name="Rectangle 17"/>
            <p:cNvSpPr>
              <a:spLocks noChangeArrowheads="1"/>
            </p:cNvSpPr>
            <p:nvPr/>
          </p:nvSpPr>
          <p:spPr bwMode="auto">
            <a:xfrm>
              <a:off x="3072" y="2160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[5]</a:t>
              </a:r>
            </a:p>
          </p:txBody>
        </p:sp>
      </p:grpSp>
      <p:sp>
        <p:nvSpPr>
          <p:cNvPr id="38917" name="Rectangle 19"/>
          <p:cNvSpPr>
            <a:spLocks noChangeArrowheads="1"/>
          </p:cNvSpPr>
          <p:nvPr/>
        </p:nvSpPr>
        <p:spPr bwMode="auto">
          <a:xfrm>
            <a:off x="4495800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A</a:t>
            </a:r>
          </a:p>
        </p:txBody>
      </p:sp>
      <p:sp>
        <p:nvSpPr>
          <p:cNvPr id="38918" name="Rectangle 20"/>
          <p:cNvSpPr>
            <a:spLocks noChangeArrowheads="1"/>
          </p:cNvSpPr>
          <p:nvPr/>
        </p:nvSpPr>
        <p:spPr bwMode="auto">
          <a:xfrm>
            <a:off x="3733800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B</a:t>
            </a:r>
          </a:p>
        </p:txBody>
      </p:sp>
      <p:sp>
        <p:nvSpPr>
          <p:cNvPr id="38919" name="Rectangle 21"/>
          <p:cNvSpPr>
            <a:spLocks noChangeArrowheads="1"/>
          </p:cNvSpPr>
          <p:nvPr/>
        </p:nvSpPr>
        <p:spPr bwMode="auto">
          <a:xfrm>
            <a:off x="3276600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C</a:t>
            </a:r>
          </a:p>
        </p:txBody>
      </p:sp>
      <p:grpSp>
        <p:nvGrpSpPr>
          <p:cNvPr id="38920" name="Group 24"/>
          <p:cNvGrpSpPr>
            <a:grpSpLocks/>
          </p:cNvGrpSpPr>
          <p:nvPr/>
        </p:nvGrpSpPr>
        <p:grpSpPr bwMode="auto">
          <a:xfrm>
            <a:off x="5103813" y="2133600"/>
            <a:ext cx="1524000" cy="609600"/>
            <a:chOff x="3215" y="1344"/>
            <a:chExt cx="960" cy="384"/>
          </a:xfrm>
        </p:grpSpPr>
        <p:sp>
          <p:nvSpPr>
            <p:cNvPr id="38926" name="Rectangle 22"/>
            <p:cNvSpPr>
              <a:spLocks noChangeArrowheads="1"/>
            </p:cNvSpPr>
            <p:nvPr/>
          </p:nvSpPr>
          <p:spPr bwMode="auto">
            <a:xfrm>
              <a:off x="3599" y="1344"/>
              <a:ext cx="576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front</a:t>
              </a:r>
            </a:p>
          </p:txBody>
        </p:sp>
        <p:sp>
          <p:nvSpPr>
            <p:cNvPr id="38927" name="Line 23"/>
            <p:cNvSpPr>
              <a:spLocks noChangeShapeType="1"/>
            </p:cNvSpPr>
            <p:nvPr/>
          </p:nvSpPr>
          <p:spPr bwMode="auto">
            <a:xfrm flipH="1">
              <a:off x="3215" y="1536"/>
              <a:ext cx="384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38921" name="Group 27"/>
          <p:cNvGrpSpPr>
            <a:grpSpLocks/>
          </p:cNvGrpSpPr>
          <p:nvPr/>
        </p:nvGrpSpPr>
        <p:grpSpPr bwMode="auto">
          <a:xfrm>
            <a:off x="2286000" y="1447800"/>
            <a:ext cx="1295400" cy="533400"/>
            <a:chOff x="1440" y="912"/>
            <a:chExt cx="816" cy="336"/>
          </a:xfrm>
        </p:grpSpPr>
        <p:sp>
          <p:nvSpPr>
            <p:cNvPr id="38924" name="Rectangle 25"/>
            <p:cNvSpPr>
              <a:spLocks noChangeArrowheads="1"/>
            </p:cNvSpPr>
            <p:nvPr/>
          </p:nvSpPr>
          <p:spPr bwMode="auto">
            <a:xfrm>
              <a:off x="1440" y="912"/>
              <a:ext cx="576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 rear</a:t>
              </a:r>
            </a:p>
          </p:txBody>
        </p:sp>
        <p:sp>
          <p:nvSpPr>
            <p:cNvPr id="38925" name="Line 26"/>
            <p:cNvSpPr>
              <a:spLocks noChangeShapeType="1"/>
            </p:cNvSpPr>
            <p:nvPr/>
          </p:nvSpPr>
          <p:spPr bwMode="auto">
            <a:xfrm>
              <a:off x="1872" y="1056"/>
              <a:ext cx="384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38922" name="Rectangle 28"/>
          <p:cNvSpPr>
            <a:spLocks noChangeArrowheads="1"/>
          </p:cNvSpPr>
          <p:nvPr/>
        </p:nvSpPr>
        <p:spPr bwMode="auto">
          <a:xfrm>
            <a:off x="3810000" y="1752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D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85800" y="1600200"/>
            <a:ext cx="7962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صف پر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rgbClr val="371F7B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39940" name="Group 18"/>
          <p:cNvGrpSpPr>
            <a:grpSpLocks/>
          </p:cNvGrpSpPr>
          <p:nvPr/>
        </p:nvGrpSpPr>
        <p:grpSpPr bwMode="auto">
          <a:xfrm>
            <a:off x="2667000" y="1295400"/>
            <a:ext cx="3581400" cy="2595563"/>
            <a:chOff x="1680" y="816"/>
            <a:chExt cx="2256" cy="1635"/>
          </a:xfrm>
        </p:grpSpPr>
        <p:sp>
          <p:nvSpPr>
            <p:cNvPr id="39952" name="Oval 4"/>
            <p:cNvSpPr>
              <a:spLocks noChangeArrowheads="1"/>
            </p:cNvSpPr>
            <p:nvPr/>
          </p:nvSpPr>
          <p:spPr bwMode="auto">
            <a:xfrm>
              <a:off x="2020" y="964"/>
              <a:ext cx="1384" cy="138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9953" name="Oval 5"/>
            <p:cNvSpPr>
              <a:spLocks noChangeArrowheads="1"/>
            </p:cNvSpPr>
            <p:nvPr/>
          </p:nvSpPr>
          <p:spPr bwMode="auto">
            <a:xfrm>
              <a:off x="2404" y="1396"/>
              <a:ext cx="616" cy="61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9954" name="Line 6"/>
            <p:cNvSpPr>
              <a:spLocks noChangeShapeType="1"/>
            </p:cNvSpPr>
            <p:nvPr/>
          </p:nvSpPr>
          <p:spPr bwMode="auto">
            <a:xfrm>
              <a:off x="2688" y="960"/>
              <a:ext cx="0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9955" name="Line 7"/>
            <p:cNvSpPr>
              <a:spLocks noChangeShapeType="1"/>
            </p:cNvSpPr>
            <p:nvPr/>
          </p:nvSpPr>
          <p:spPr bwMode="auto">
            <a:xfrm>
              <a:off x="2688" y="2016"/>
              <a:ext cx="0" cy="3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9956" name="Line 8"/>
            <p:cNvSpPr>
              <a:spLocks noChangeShapeType="1"/>
            </p:cNvSpPr>
            <p:nvPr/>
          </p:nvSpPr>
          <p:spPr bwMode="auto">
            <a:xfrm>
              <a:off x="2112" y="129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9957" name="Line 9"/>
            <p:cNvSpPr>
              <a:spLocks noChangeShapeType="1"/>
            </p:cNvSpPr>
            <p:nvPr/>
          </p:nvSpPr>
          <p:spPr bwMode="auto">
            <a:xfrm flipH="1">
              <a:off x="2112" y="1824"/>
              <a:ext cx="33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9958" name="Line 10"/>
            <p:cNvSpPr>
              <a:spLocks noChangeShapeType="1"/>
            </p:cNvSpPr>
            <p:nvPr/>
          </p:nvSpPr>
          <p:spPr bwMode="auto">
            <a:xfrm flipV="1">
              <a:off x="2976" y="1344"/>
              <a:ext cx="384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9959" name="Line 11"/>
            <p:cNvSpPr>
              <a:spLocks noChangeShapeType="1"/>
            </p:cNvSpPr>
            <p:nvPr/>
          </p:nvSpPr>
          <p:spPr bwMode="auto">
            <a:xfrm>
              <a:off x="2976" y="1872"/>
              <a:ext cx="28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9960" name="Rectangle 12"/>
            <p:cNvSpPr>
              <a:spLocks noChangeArrowheads="1"/>
            </p:cNvSpPr>
            <p:nvPr/>
          </p:nvSpPr>
          <p:spPr bwMode="auto">
            <a:xfrm>
              <a:off x="1968" y="2160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[0]</a:t>
              </a:r>
            </a:p>
          </p:txBody>
        </p:sp>
        <p:sp>
          <p:nvSpPr>
            <p:cNvPr id="39961" name="Rectangle 13"/>
            <p:cNvSpPr>
              <a:spLocks noChangeArrowheads="1"/>
            </p:cNvSpPr>
            <p:nvPr/>
          </p:nvSpPr>
          <p:spPr bwMode="auto">
            <a:xfrm>
              <a:off x="1680" y="1584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[1]</a:t>
              </a:r>
            </a:p>
          </p:txBody>
        </p:sp>
        <p:sp>
          <p:nvSpPr>
            <p:cNvPr id="39962" name="Rectangle 14"/>
            <p:cNvSpPr>
              <a:spLocks noChangeArrowheads="1"/>
            </p:cNvSpPr>
            <p:nvPr/>
          </p:nvSpPr>
          <p:spPr bwMode="auto">
            <a:xfrm>
              <a:off x="2016" y="816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[2]</a:t>
              </a:r>
            </a:p>
          </p:txBody>
        </p:sp>
        <p:sp>
          <p:nvSpPr>
            <p:cNvPr id="39963" name="Rectangle 15"/>
            <p:cNvSpPr>
              <a:spLocks noChangeArrowheads="1"/>
            </p:cNvSpPr>
            <p:nvPr/>
          </p:nvSpPr>
          <p:spPr bwMode="auto">
            <a:xfrm>
              <a:off x="3072" y="816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[3]</a:t>
              </a:r>
            </a:p>
          </p:txBody>
        </p:sp>
        <p:sp>
          <p:nvSpPr>
            <p:cNvPr id="39964" name="Rectangle 16"/>
            <p:cNvSpPr>
              <a:spLocks noChangeArrowheads="1"/>
            </p:cNvSpPr>
            <p:nvPr/>
          </p:nvSpPr>
          <p:spPr bwMode="auto">
            <a:xfrm>
              <a:off x="3408" y="1584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[4]</a:t>
              </a:r>
            </a:p>
          </p:txBody>
        </p:sp>
        <p:sp>
          <p:nvSpPr>
            <p:cNvPr id="39965" name="Rectangle 17"/>
            <p:cNvSpPr>
              <a:spLocks noChangeArrowheads="1"/>
            </p:cNvSpPr>
            <p:nvPr/>
          </p:nvSpPr>
          <p:spPr bwMode="auto">
            <a:xfrm>
              <a:off x="3072" y="2160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[5]</a:t>
              </a:r>
            </a:p>
          </p:txBody>
        </p:sp>
      </p:grpSp>
      <p:sp>
        <p:nvSpPr>
          <p:cNvPr id="39941" name="Rectangle 19"/>
          <p:cNvSpPr>
            <a:spLocks noChangeArrowheads="1"/>
          </p:cNvSpPr>
          <p:nvPr/>
        </p:nvSpPr>
        <p:spPr bwMode="auto">
          <a:xfrm>
            <a:off x="4495800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A</a:t>
            </a:r>
          </a:p>
        </p:txBody>
      </p:sp>
      <p:sp>
        <p:nvSpPr>
          <p:cNvPr id="39942" name="Rectangle 20"/>
          <p:cNvSpPr>
            <a:spLocks noChangeArrowheads="1"/>
          </p:cNvSpPr>
          <p:nvPr/>
        </p:nvSpPr>
        <p:spPr bwMode="auto">
          <a:xfrm>
            <a:off x="3733800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B</a:t>
            </a:r>
          </a:p>
        </p:txBody>
      </p:sp>
      <p:sp>
        <p:nvSpPr>
          <p:cNvPr id="39943" name="Rectangle 21"/>
          <p:cNvSpPr>
            <a:spLocks noChangeArrowheads="1"/>
          </p:cNvSpPr>
          <p:nvPr/>
        </p:nvSpPr>
        <p:spPr bwMode="auto">
          <a:xfrm>
            <a:off x="3276600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C</a:t>
            </a:r>
          </a:p>
        </p:txBody>
      </p:sp>
      <p:grpSp>
        <p:nvGrpSpPr>
          <p:cNvPr id="39944" name="Group 24"/>
          <p:cNvGrpSpPr>
            <a:grpSpLocks/>
          </p:cNvGrpSpPr>
          <p:nvPr/>
        </p:nvGrpSpPr>
        <p:grpSpPr bwMode="auto">
          <a:xfrm>
            <a:off x="5103813" y="2133600"/>
            <a:ext cx="1524000" cy="609600"/>
            <a:chOff x="3215" y="1344"/>
            <a:chExt cx="960" cy="384"/>
          </a:xfrm>
        </p:grpSpPr>
        <p:sp>
          <p:nvSpPr>
            <p:cNvPr id="39950" name="Rectangle 22"/>
            <p:cNvSpPr>
              <a:spLocks noChangeArrowheads="1"/>
            </p:cNvSpPr>
            <p:nvPr/>
          </p:nvSpPr>
          <p:spPr bwMode="auto">
            <a:xfrm>
              <a:off x="3599" y="1344"/>
              <a:ext cx="576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front</a:t>
              </a:r>
            </a:p>
          </p:txBody>
        </p:sp>
        <p:sp>
          <p:nvSpPr>
            <p:cNvPr id="39951" name="Line 23"/>
            <p:cNvSpPr>
              <a:spLocks noChangeShapeType="1"/>
            </p:cNvSpPr>
            <p:nvPr/>
          </p:nvSpPr>
          <p:spPr bwMode="auto">
            <a:xfrm flipH="1">
              <a:off x="3215" y="1536"/>
              <a:ext cx="384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39945" name="Rectangle 25"/>
          <p:cNvSpPr>
            <a:spLocks noChangeArrowheads="1"/>
          </p:cNvSpPr>
          <p:nvPr/>
        </p:nvSpPr>
        <p:spPr bwMode="auto">
          <a:xfrm>
            <a:off x="5715000" y="1371600"/>
            <a:ext cx="9144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cs typeface="B Zar" panose="00000400000000000000" pitchFamily="2" charset="-78"/>
              </a:rPr>
              <a:t> rear</a:t>
            </a:r>
          </a:p>
        </p:txBody>
      </p:sp>
      <p:sp>
        <p:nvSpPr>
          <p:cNvPr id="39946" name="Rectangle 26"/>
          <p:cNvSpPr>
            <a:spLocks noChangeArrowheads="1"/>
          </p:cNvSpPr>
          <p:nvPr/>
        </p:nvSpPr>
        <p:spPr bwMode="auto">
          <a:xfrm>
            <a:off x="3810000" y="1752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D</a:t>
            </a:r>
          </a:p>
        </p:txBody>
      </p:sp>
      <p:sp>
        <p:nvSpPr>
          <p:cNvPr id="39947" name="Rectangle 27"/>
          <p:cNvSpPr>
            <a:spLocks noChangeArrowheads="1"/>
          </p:cNvSpPr>
          <p:nvPr/>
        </p:nvSpPr>
        <p:spPr bwMode="auto">
          <a:xfrm>
            <a:off x="4572000" y="1752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E</a:t>
            </a:r>
          </a:p>
        </p:txBody>
      </p:sp>
      <p:sp>
        <p:nvSpPr>
          <p:cNvPr id="39948" name="Line 28"/>
          <p:cNvSpPr>
            <a:spLocks noChangeShapeType="1"/>
          </p:cNvSpPr>
          <p:nvPr/>
        </p:nvSpPr>
        <p:spPr bwMode="auto">
          <a:xfrm flipH="1">
            <a:off x="5029200" y="1600200"/>
            <a:ext cx="685800" cy="381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85800" y="1600200"/>
            <a:ext cx="7962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صف پر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rgbClr val="371F7B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40963" name="Group 17"/>
          <p:cNvGrpSpPr>
            <a:grpSpLocks/>
          </p:cNvGrpSpPr>
          <p:nvPr/>
        </p:nvGrpSpPr>
        <p:grpSpPr bwMode="auto">
          <a:xfrm>
            <a:off x="2667000" y="1295400"/>
            <a:ext cx="3581400" cy="2595563"/>
            <a:chOff x="1680" y="816"/>
            <a:chExt cx="2256" cy="1635"/>
          </a:xfrm>
        </p:grpSpPr>
        <p:sp>
          <p:nvSpPr>
            <p:cNvPr id="40977" name="Oval 3"/>
            <p:cNvSpPr>
              <a:spLocks noChangeArrowheads="1"/>
            </p:cNvSpPr>
            <p:nvPr/>
          </p:nvSpPr>
          <p:spPr bwMode="auto">
            <a:xfrm>
              <a:off x="2020" y="964"/>
              <a:ext cx="1384" cy="138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40978" name="Oval 4"/>
            <p:cNvSpPr>
              <a:spLocks noChangeArrowheads="1"/>
            </p:cNvSpPr>
            <p:nvPr/>
          </p:nvSpPr>
          <p:spPr bwMode="auto">
            <a:xfrm>
              <a:off x="2404" y="1396"/>
              <a:ext cx="616" cy="61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40979" name="Line 5"/>
            <p:cNvSpPr>
              <a:spLocks noChangeShapeType="1"/>
            </p:cNvSpPr>
            <p:nvPr/>
          </p:nvSpPr>
          <p:spPr bwMode="auto">
            <a:xfrm>
              <a:off x="2688" y="960"/>
              <a:ext cx="0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40980" name="Line 6"/>
            <p:cNvSpPr>
              <a:spLocks noChangeShapeType="1"/>
            </p:cNvSpPr>
            <p:nvPr/>
          </p:nvSpPr>
          <p:spPr bwMode="auto">
            <a:xfrm>
              <a:off x="2688" y="2016"/>
              <a:ext cx="0" cy="3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40981" name="Line 7"/>
            <p:cNvSpPr>
              <a:spLocks noChangeShapeType="1"/>
            </p:cNvSpPr>
            <p:nvPr/>
          </p:nvSpPr>
          <p:spPr bwMode="auto">
            <a:xfrm>
              <a:off x="2112" y="129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40982" name="Line 8"/>
            <p:cNvSpPr>
              <a:spLocks noChangeShapeType="1"/>
            </p:cNvSpPr>
            <p:nvPr/>
          </p:nvSpPr>
          <p:spPr bwMode="auto">
            <a:xfrm flipH="1">
              <a:off x="2112" y="1824"/>
              <a:ext cx="33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40983" name="Line 9"/>
            <p:cNvSpPr>
              <a:spLocks noChangeShapeType="1"/>
            </p:cNvSpPr>
            <p:nvPr/>
          </p:nvSpPr>
          <p:spPr bwMode="auto">
            <a:xfrm flipV="1">
              <a:off x="2976" y="1344"/>
              <a:ext cx="384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40984" name="Line 10"/>
            <p:cNvSpPr>
              <a:spLocks noChangeShapeType="1"/>
            </p:cNvSpPr>
            <p:nvPr/>
          </p:nvSpPr>
          <p:spPr bwMode="auto">
            <a:xfrm>
              <a:off x="2976" y="1872"/>
              <a:ext cx="28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40985" name="Rectangle 11"/>
            <p:cNvSpPr>
              <a:spLocks noChangeArrowheads="1"/>
            </p:cNvSpPr>
            <p:nvPr/>
          </p:nvSpPr>
          <p:spPr bwMode="auto">
            <a:xfrm>
              <a:off x="1968" y="2160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[0]</a:t>
              </a:r>
            </a:p>
          </p:txBody>
        </p:sp>
        <p:sp>
          <p:nvSpPr>
            <p:cNvPr id="40986" name="Rectangle 12"/>
            <p:cNvSpPr>
              <a:spLocks noChangeArrowheads="1"/>
            </p:cNvSpPr>
            <p:nvPr/>
          </p:nvSpPr>
          <p:spPr bwMode="auto">
            <a:xfrm>
              <a:off x="1680" y="1584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[1]</a:t>
              </a:r>
            </a:p>
          </p:txBody>
        </p:sp>
        <p:sp>
          <p:nvSpPr>
            <p:cNvPr id="40987" name="Rectangle 13"/>
            <p:cNvSpPr>
              <a:spLocks noChangeArrowheads="1"/>
            </p:cNvSpPr>
            <p:nvPr/>
          </p:nvSpPr>
          <p:spPr bwMode="auto">
            <a:xfrm>
              <a:off x="2016" y="816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[2]</a:t>
              </a:r>
            </a:p>
          </p:txBody>
        </p:sp>
        <p:sp>
          <p:nvSpPr>
            <p:cNvPr id="40988" name="Rectangle 14"/>
            <p:cNvSpPr>
              <a:spLocks noChangeArrowheads="1"/>
            </p:cNvSpPr>
            <p:nvPr/>
          </p:nvSpPr>
          <p:spPr bwMode="auto">
            <a:xfrm>
              <a:off x="3072" y="816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[3]</a:t>
              </a:r>
            </a:p>
          </p:txBody>
        </p:sp>
        <p:sp>
          <p:nvSpPr>
            <p:cNvPr id="40989" name="Rectangle 15"/>
            <p:cNvSpPr>
              <a:spLocks noChangeArrowheads="1"/>
            </p:cNvSpPr>
            <p:nvPr/>
          </p:nvSpPr>
          <p:spPr bwMode="auto">
            <a:xfrm>
              <a:off x="3408" y="1584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[4]</a:t>
              </a:r>
            </a:p>
          </p:txBody>
        </p:sp>
        <p:sp>
          <p:nvSpPr>
            <p:cNvPr id="40990" name="Rectangle 16"/>
            <p:cNvSpPr>
              <a:spLocks noChangeArrowheads="1"/>
            </p:cNvSpPr>
            <p:nvPr/>
          </p:nvSpPr>
          <p:spPr bwMode="auto">
            <a:xfrm>
              <a:off x="3072" y="2160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[5]</a:t>
              </a:r>
            </a:p>
          </p:txBody>
        </p:sp>
      </p:grpSp>
      <p:sp>
        <p:nvSpPr>
          <p:cNvPr id="40964" name="Rectangle 18"/>
          <p:cNvSpPr>
            <a:spLocks noChangeArrowheads="1"/>
          </p:cNvSpPr>
          <p:nvPr/>
        </p:nvSpPr>
        <p:spPr bwMode="auto">
          <a:xfrm>
            <a:off x="4495800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A</a:t>
            </a:r>
          </a:p>
        </p:txBody>
      </p:sp>
      <p:sp>
        <p:nvSpPr>
          <p:cNvPr id="40965" name="Rectangle 19"/>
          <p:cNvSpPr>
            <a:spLocks noChangeArrowheads="1"/>
          </p:cNvSpPr>
          <p:nvPr/>
        </p:nvSpPr>
        <p:spPr bwMode="auto">
          <a:xfrm>
            <a:off x="3733800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B</a:t>
            </a:r>
          </a:p>
        </p:txBody>
      </p: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3276600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C</a:t>
            </a:r>
          </a:p>
        </p:txBody>
      </p:sp>
      <p:grpSp>
        <p:nvGrpSpPr>
          <p:cNvPr id="40967" name="Group 23"/>
          <p:cNvGrpSpPr>
            <a:grpSpLocks/>
          </p:cNvGrpSpPr>
          <p:nvPr/>
        </p:nvGrpSpPr>
        <p:grpSpPr bwMode="auto">
          <a:xfrm>
            <a:off x="5103813" y="2133600"/>
            <a:ext cx="1524000" cy="609600"/>
            <a:chOff x="3215" y="1344"/>
            <a:chExt cx="960" cy="384"/>
          </a:xfrm>
        </p:grpSpPr>
        <p:sp>
          <p:nvSpPr>
            <p:cNvPr id="40975" name="Rectangle 21"/>
            <p:cNvSpPr>
              <a:spLocks noChangeArrowheads="1"/>
            </p:cNvSpPr>
            <p:nvPr/>
          </p:nvSpPr>
          <p:spPr bwMode="auto">
            <a:xfrm>
              <a:off x="3599" y="1344"/>
              <a:ext cx="576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front</a:t>
              </a:r>
            </a:p>
          </p:txBody>
        </p:sp>
        <p:sp>
          <p:nvSpPr>
            <p:cNvPr id="40976" name="Line 22"/>
            <p:cNvSpPr>
              <a:spLocks noChangeShapeType="1"/>
            </p:cNvSpPr>
            <p:nvPr/>
          </p:nvSpPr>
          <p:spPr bwMode="auto">
            <a:xfrm flipH="1">
              <a:off x="3215" y="1536"/>
              <a:ext cx="384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40968" name="Rectangle 24"/>
          <p:cNvSpPr>
            <a:spLocks noChangeArrowheads="1"/>
          </p:cNvSpPr>
          <p:nvPr/>
        </p:nvSpPr>
        <p:spPr bwMode="auto">
          <a:xfrm>
            <a:off x="5715000" y="3200400"/>
            <a:ext cx="914400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cs typeface="B Zar" panose="00000400000000000000" pitchFamily="2" charset="-78"/>
              </a:rPr>
              <a:t> rear</a:t>
            </a:r>
          </a:p>
        </p:txBody>
      </p:sp>
      <p:sp>
        <p:nvSpPr>
          <p:cNvPr id="40969" name="Rectangle 25"/>
          <p:cNvSpPr>
            <a:spLocks noChangeArrowheads="1"/>
          </p:cNvSpPr>
          <p:nvPr/>
        </p:nvSpPr>
        <p:spPr bwMode="auto">
          <a:xfrm>
            <a:off x="3810000" y="1752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D</a:t>
            </a:r>
          </a:p>
        </p:txBody>
      </p:sp>
      <p:sp>
        <p:nvSpPr>
          <p:cNvPr id="40970" name="Rectangle 26"/>
          <p:cNvSpPr>
            <a:spLocks noChangeArrowheads="1"/>
          </p:cNvSpPr>
          <p:nvPr/>
        </p:nvSpPr>
        <p:spPr bwMode="auto">
          <a:xfrm>
            <a:off x="4572000" y="1752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E</a:t>
            </a:r>
          </a:p>
        </p:txBody>
      </p:sp>
      <p:sp>
        <p:nvSpPr>
          <p:cNvPr id="40971" name="Rectangle 27"/>
          <p:cNvSpPr>
            <a:spLocks noChangeArrowheads="1"/>
          </p:cNvSpPr>
          <p:nvPr/>
        </p:nvSpPr>
        <p:spPr bwMode="auto">
          <a:xfrm>
            <a:off x="4800600" y="2438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F</a:t>
            </a:r>
          </a:p>
        </p:txBody>
      </p:sp>
      <p:sp>
        <p:nvSpPr>
          <p:cNvPr id="40972" name="Line 28"/>
          <p:cNvSpPr>
            <a:spLocks noChangeShapeType="1"/>
          </p:cNvSpPr>
          <p:nvPr/>
        </p:nvSpPr>
        <p:spPr bwMode="auto">
          <a:xfrm flipH="1" flipV="1">
            <a:off x="5029200" y="2895600"/>
            <a:ext cx="685800" cy="533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fa-IR">
              <a:cs typeface="B Zar" panose="00000400000000000000" pitchFamily="2" charset="-78"/>
            </a:endParaRPr>
          </a:p>
        </p:txBody>
      </p:sp>
      <p:sp>
        <p:nvSpPr>
          <p:cNvPr id="49181" name="Rectangle 29"/>
          <p:cNvSpPr>
            <a:spLocks noChangeArrowheads="1"/>
          </p:cNvSpPr>
          <p:nvPr/>
        </p:nvSpPr>
        <p:spPr bwMode="auto">
          <a:xfrm>
            <a:off x="685800" y="43434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r>
              <a:rPr lang="fa-IR" sz="2400" dirty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هنگامي که  يک سري عنصر به صف اضافه شود تا اين صف پر شود اين عمل باعث مي شود 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B Zar" panose="00000400000000000000" pitchFamily="2" charset="-78"/>
              </a:rPr>
              <a:t>front=rear</a:t>
            </a:r>
            <a:r>
              <a:rPr lang="en-US" sz="2400" dirty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sz="2400" dirty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 شود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  <a:defRPr/>
            </a:pPr>
            <a:r>
              <a:rPr lang="fa-IR" sz="2400" dirty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بنابراين نمي توان بين صف خالي و پر تمايز قائل شد </a:t>
            </a:r>
            <a:endParaRPr lang="en-US" sz="2400" dirty="0">
              <a:solidFill>
                <a:srgbClr val="0034DC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85800" y="1600200"/>
            <a:ext cx="7962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صف پر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rgbClr val="371F7B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ها به عنوان يک نوع داده مجرد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5613" y="1663700"/>
            <a:ext cx="8226425" cy="4933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a-IR" altLang="zh-TW" sz="2800" b="1" i="1" smtClean="0">
                <a:solidFill>
                  <a:srgbClr val="FFC000"/>
                </a:solidFill>
                <a:cs typeface="B Zar" panose="00000400000000000000" pitchFamily="2" charset="-78"/>
              </a:rPr>
              <a:t>مشکل</a:t>
            </a:r>
            <a:r>
              <a:rPr lang="fa-IR" altLang="zh-TW" sz="2800" b="1" smtClean="0">
                <a:cs typeface="B Zar" panose="00000400000000000000" pitchFamily="2" charset="-78"/>
              </a:rPr>
              <a:t> </a:t>
            </a:r>
            <a:r>
              <a:rPr lang="fa-IR" altLang="zh-TW" sz="2800" smtClean="0">
                <a:cs typeface="B Zar" panose="00000400000000000000" pitchFamily="2" charset="-78"/>
              </a:rPr>
              <a:t>ممکن است با وجود آنکه در صف جاي خالي وجود دارد </a:t>
            </a:r>
            <a:r>
              <a:rPr lang="en-US" altLang="zh-TW" sz="2400" smtClean="0">
                <a:ea typeface="新細明體" charset="-120"/>
                <a:cs typeface="B Zar" panose="00000400000000000000" pitchFamily="2" charset="-78"/>
              </a:rPr>
              <a:t>IsFullQ </a:t>
            </a:r>
            <a:r>
              <a:rPr lang="fa-IR" altLang="zh-TW" sz="2400" smtClean="0">
                <a:cs typeface="B Zar" panose="00000400000000000000" pitchFamily="2" charset="-78"/>
              </a:rPr>
              <a:t> </a:t>
            </a:r>
            <a:r>
              <a:rPr lang="fa-IR" altLang="zh-TW" sz="2800" smtClean="0">
                <a:cs typeface="B Zar" panose="00000400000000000000" pitchFamily="2" charset="-78"/>
              </a:rPr>
              <a:t>برابر </a:t>
            </a:r>
            <a:r>
              <a:rPr lang="en-US" altLang="zh-TW" sz="2400" smtClean="0">
                <a:ea typeface="新細明體" charset="-120"/>
                <a:cs typeface="B Zar" panose="00000400000000000000" pitchFamily="2" charset="-78"/>
              </a:rPr>
              <a:t>true</a:t>
            </a:r>
            <a:r>
              <a:rPr lang="fa-IR" altLang="zh-TW" sz="2400" smtClean="0">
                <a:cs typeface="B Zar" panose="00000400000000000000" pitchFamily="2" charset="-78"/>
              </a:rPr>
              <a:t> </a:t>
            </a:r>
            <a:r>
              <a:rPr lang="fa-IR" altLang="zh-TW" sz="2800" smtClean="0">
                <a:cs typeface="B Zar" panose="00000400000000000000" pitchFamily="2" charset="-78"/>
              </a:rPr>
              <a:t>شود.</a:t>
            </a:r>
          </a:p>
          <a:p>
            <a:pPr>
              <a:lnSpc>
                <a:spcPct val="90000"/>
              </a:lnSpc>
            </a:pPr>
            <a:r>
              <a:rPr lang="fa-IR" altLang="zh-TW" sz="2800" smtClean="0">
                <a:solidFill>
                  <a:srgbClr val="000000"/>
                </a:solidFill>
                <a:cs typeface="B Zar" panose="00000400000000000000" pitchFamily="2" charset="-78"/>
              </a:rPr>
              <a:t>مثال</a:t>
            </a:r>
          </a:p>
          <a:p>
            <a:pPr>
              <a:lnSpc>
                <a:spcPct val="90000"/>
              </a:lnSpc>
            </a:pPr>
            <a:endParaRPr lang="fa-IR" altLang="zh-TW" sz="280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</a:pPr>
            <a:endParaRPr lang="fa-IR" altLang="zh-TW" sz="280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lnSpc>
                <a:spcPct val="90000"/>
              </a:lnSpc>
            </a:pPr>
            <a:endParaRPr lang="fa-IR" altLang="zh-TW" sz="280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lvl="1" algn="l" rtl="0">
              <a:lnSpc>
                <a:spcPct val="90000"/>
              </a:lnSpc>
            </a:pPr>
            <a:endParaRPr lang="fa-IR" altLang="zh-TW" sz="2400" smtClean="0">
              <a:cs typeface="B Zar" panose="00000400000000000000" pitchFamily="2" charset="-78"/>
            </a:endParaRPr>
          </a:p>
          <a:p>
            <a:pPr lvl="2">
              <a:lnSpc>
                <a:spcPct val="90000"/>
              </a:lnSpc>
            </a:pPr>
            <a:r>
              <a:rPr lang="fa-IR" altLang="zh-TW" sz="2000" smtClean="0">
                <a:cs typeface="B Zar" panose="00000400000000000000" pitchFamily="2" charset="-78"/>
              </a:rPr>
              <a:t>صف به تدريج به سمت راست شيفت پيدا مي کند</a:t>
            </a:r>
          </a:p>
          <a:p>
            <a:pPr lvl="2">
              <a:lnSpc>
                <a:spcPct val="90000"/>
              </a:lnSpc>
            </a:pPr>
            <a:r>
              <a:rPr lang="fa-IR" altLang="zh-TW" sz="2000" smtClean="0">
                <a:cs typeface="B Zar" panose="00000400000000000000" pitchFamily="2" charset="-78"/>
              </a:rPr>
              <a:t>در اين حالت </a:t>
            </a:r>
            <a:r>
              <a:rPr lang="en-US" altLang="zh-TW" sz="1800" smtClean="0">
                <a:ea typeface="新細明體" charset="-120"/>
                <a:cs typeface="B Zar" panose="00000400000000000000" pitchFamily="2" charset="-78"/>
              </a:rPr>
              <a:t>queue_full</a:t>
            </a:r>
            <a:r>
              <a:rPr lang="fa-IR" altLang="zh-TW" sz="1800" smtClean="0">
                <a:cs typeface="B Zar" panose="00000400000000000000" pitchFamily="2" charset="-78"/>
              </a:rPr>
              <a:t> </a:t>
            </a:r>
            <a:r>
              <a:rPr lang="fa-IR" altLang="zh-TW" sz="2000" smtClean="0">
                <a:cs typeface="B Zar" panose="00000400000000000000" pitchFamily="2" charset="-78"/>
              </a:rPr>
              <a:t>بايد تمام صف را به چپ شيفت دهد به گونه اي که عنصر اول صف در مکان صفر ارايه قرار گيرد </a:t>
            </a:r>
            <a:r>
              <a:rPr lang="en-US" altLang="zh-TW" sz="1800" smtClean="0">
                <a:ea typeface="新細明體" charset="-120"/>
                <a:cs typeface="B Zar" panose="00000400000000000000" pitchFamily="2" charset="-78"/>
              </a:rPr>
              <a:t>front</a:t>
            </a:r>
            <a:r>
              <a:rPr lang="fa-IR" altLang="zh-TW" sz="1800" smtClean="0">
                <a:cs typeface="B Zar" panose="00000400000000000000" pitchFamily="2" charset="-78"/>
              </a:rPr>
              <a:t> </a:t>
            </a:r>
            <a:r>
              <a:rPr lang="fa-IR" altLang="zh-TW" sz="2000" smtClean="0">
                <a:cs typeface="B Zar" panose="00000400000000000000" pitchFamily="2" charset="-78"/>
              </a:rPr>
              <a:t>برابر </a:t>
            </a:r>
            <a:r>
              <a:rPr lang="en-US" altLang="zh-TW" sz="1800" smtClean="0">
                <a:ea typeface="新細明體" charset="-120"/>
                <a:cs typeface="B Zar" panose="00000400000000000000" pitchFamily="2" charset="-78"/>
              </a:rPr>
              <a:t>-1</a:t>
            </a:r>
            <a:r>
              <a:rPr lang="fa-IR" altLang="zh-TW" sz="2000" smtClean="0">
                <a:cs typeface="B Zar" panose="00000400000000000000" pitchFamily="2" charset="-78"/>
              </a:rPr>
              <a:t> و </a:t>
            </a:r>
            <a:r>
              <a:rPr lang="en-US" altLang="zh-TW" sz="1800" smtClean="0">
                <a:ea typeface="新細明體" charset="-120"/>
                <a:cs typeface="B Zar" panose="00000400000000000000" pitchFamily="2" charset="-78"/>
              </a:rPr>
              <a:t>rear </a:t>
            </a:r>
            <a:r>
              <a:rPr lang="fa-IR" altLang="zh-TW" sz="1800" smtClean="0">
                <a:cs typeface="B Zar" panose="00000400000000000000" pitchFamily="2" charset="-78"/>
              </a:rPr>
              <a:t> </a:t>
            </a:r>
            <a:r>
              <a:rPr lang="fa-IR" altLang="zh-TW" sz="2000" smtClean="0">
                <a:cs typeface="B Zar" panose="00000400000000000000" pitchFamily="2" charset="-78"/>
              </a:rPr>
              <a:t>به صورت مناسب تصحيح شود. </a:t>
            </a:r>
          </a:p>
          <a:p>
            <a:pPr lvl="2">
              <a:lnSpc>
                <a:spcPct val="90000"/>
              </a:lnSpc>
            </a:pPr>
            <a:r>
              <a:rPr lang="fa-IR" altLang="zh-TW" sz="2000" smtClean="0">
                <a:cs typeface="B Zar" panose="00000400000000000000" pitchFamily="2" charset="-78"/>
              </a:rPr>
              <a:t>شيفت زمان گير  پيچيدگي زماني </a:t>
            </a:r>
            <a:r>
              <a:rPr lang="en-US" altLang="zh-TW" sz="1800" smtClean="0">
                <a:solidFill>
                  <a:srgbClr val="FF0000"/>
                </a:solidFill>
                <a:ea typeface="新細明體" charset="-120"/>
                <a:cs typeface="B Zar" panose="00000400000000000000" pitchFamily="2" charset="-78"/>
              </a:rPr>
              <a:t>queue_full</a:t>
            </a:r>
            <a:r>
              <a:rPr lang="en-US" altLang="zh-TW" sz="1800" smtClean="0">
                <a:ea typeface="新細明體" charset="-120"/>
                <a:cs typeface="B Zar" panose="00000400000000000000" pitchFamily="2" charset="-78"/>
              </a:rPr>
              <a:t> </a:t>
            </a:r>
            <a:r>
              <a:rPr lang="fa-IR" altLang="zh-TW" sz="1800" smtClean="0">
                <a:cs typeface="B Zar" panose="00000400000000000000" pitchFamily="2" charset="-78"/>
              </a:rPr>
              <a:t> </a:t>
            </a:r>
            <a:r>
              <a:rPr lang="fa-IR" altLang="zh-TW" sz="2000" smtClean="0">
                <a:cs typeface="B Zar" panose="00000400000000000000" pitchFamily="2" charset="-78"/>
              </a:rPr>
              <a:t>برابر </a:t>
            </a:r>
            <a:r>
              <a:rPr lang="en-US" altLang="zh-TW" sz="1600" b="1" smtClean="0">
                <a:solidFill>
                  <a:srgbClr val="FF0000"/>
                </a:solidFill>
                <a:ea typeface="新細明體" charset="-120"/>
                <a:cs typeface="B Zar" panose="00000400000000000000" pitchFamily="2" charset="-78"/>
              </a:rPr>
              <a:t>O(MAX_QUEUE_SIZE)</a:t>
            </a:r>
            <a:endParaRPr lang="en-US" altLang="zh-TW" sz="1800" b="1" smtClean="0">
              <a:solidFill>
                <a:srgbClr val="FF0000"/>
              </a:solidFill>
              <a:ea typeface="新細明體" charset="-120"/>
              <a:cs typeface="B Zar" panose="00000400000000000000" pitchFamily="2" charset="-78"/>
            </a:endParaRPr>
          </a:p>
        </p:txBody>
      </p:sp>
      <p:pic>
        <p:nvPicPr>
          <p:cNvPr id="23556" name="Picture 4" descr="figure3"/>
          <p:cNvPicPr>
            <a:picLocks noChangeAspect="1" noChangeArrowheads="1"/>
          </p:cNvPicPr>
          <p:nvPr/>
        </p:nvPicPr>
        <p:blipFill>
          <a:blip r:embed="rId2">
            <a:lum bright="-24000" contrast="12000"/>
          </a:blip>
          <a:srcRect b="8821"/>
          <a:stretch>
            <a:fillRect/>
          </a:stretch>
        </p:blipFill>
        <p:spPr bwMode="auto">
          <a:xfrm>
            <a:off x="1798638" y="2592388"/>
            <a:ext cx="5638800" cy="1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52400" y="1566863"/>
            <a:ext cx="8526463" cy="5214937"/>
          </a:xfrm>
        </p:spPr>
        <p:txBody>
          <a:bodyPr/>
          <a:lstStyle/>
          <a:p>
            <a:pPr>
              <a:defRPr/>
            </a:pPr>
            <a:r>
              <a:rPr lang="fa-IR" sz="2400" b="1" dirty="0" smtClean="0">
                <a:cs typeface="B Zar" panose="00000400000000000000" pitchFamily="2" charset="-78"/>
              </a:rPr>
              <a:t>تمايز بين صف پر و خالي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fa-IR" dirty="0" smtClean="0">
                <a:cs typeface="B Zar" panose="00000400000000000000" pitchFamily="2" charset="-78"/>
              </a:rPr>
              <a:t> اجازه ندهيم صف به طور کامل پر شود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fa-IR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اگر اضافه کردن يک عنصر باعث پر شدن صف مي شود طول ارايه را اضافه کنيم يا اين عنصر را اضافه نکنيم.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fa-IR" sz="2000" dirty="0" smtClean="0">
              <a:solidFill>
                <a:srgbClr val="371F7B"/>
              </a:solidFill>
              <a:ea typeface="+mn-ea"/>
              <a:cs typeface="B Zar" panose="00000400000000000000" pitchFamily="2" charset="-78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fa-IR" dirty="0" smtClean="0">
                <a:cs typeface="B Zar" panose="00000400000000000000" pitchFamily="2" charset="-78"/>
              </a:rPr>
              <a:t> يک متغير بولي </a:t>
            </a:r>
            <a:r>
              <a:rPr lang="en-US" sz="2000" dirty="0" err="1" smtClean="0">
                <a:solidFill>
                  <a:srgbClr val="FFC000"/>
                </a:solidFill>
                <a:cs typeface="B Zar" panose="00000400000000000000" pitchFamily="2" charset="-78"/>
              </a:rPr>
              <a:t>lastOperationIsPush</a:t>
            </a:r>
            <a:r>
              <a:rPr lang="fa-IR" sz="20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تعريف کنيم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fa-IR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پس از هر </a:t>
            </a:r>
            <a:r>
              <a:rPr lang="fa-IR" dirty="0" smtClean="0">
                <a:solidFill>
                  <a:srgbClr val="FFC000"/>
                </a:solidFill>
                <a:ea typeface="+mn-ea"/>
                <a:cs typeface="B Zar" panose="00000400000000000000" pitchFamily="2" charset="-78"/>
              </a:rPr>
              <a:t>اضافه کردن </a:t>
            </a:r>
            <a:r>
              <a:rPr lang="fa-IR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اين متغير </a:t>
            </a:r>
            <a:r>
              <a:rPr lang="en-US" sz="2000" dirty="0" smtClean="0">
                <a:solidFill>
                  <a:srgbClr val="FFC000"/>
                </a:solidFill>
                <a:ea typeface="+mn-ea"/>
                <a:cs typeface="B Zar" panose="00000400000000000000" pitchFamily="2" charset="-78"/>
              </a:rPr>
              <a:t>true</a:t>
            </a:r>
            <a:r>
              <a:rPr lang="fa-IR" sz="2000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 </a:t>
            </a:r>
            <a:r>
              <a:rPr lang="fa-IR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مي شود.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fa-IR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پس از هر </a:t>
            </a:r>
            <a:r>
              <a:rPr lang="fa-IR" dirty="0" smtClean="0">
                <a:solidFill>
                  <a:srgbClr val="FFC000"/>
                </a:solidFill>
                <a:ea typeface="+mn-ea"/>
                <a:cs typeface="B Zar" panose="00000400000000000000" pitchFamily="2" charset="-78"/>
              </a:rPr>
              <a:t>حذف کردن </a:t>
            </a:r>
            <a:r>
              <a:rPr lang="fa-IR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اين متغير </a:t>
            </a:r>
            <a:r>
              <a:rPr lang="en-US" sz="2000" dirty="0" smtClean="0">
                <a:solidFill>
                  <a:srgbClr val="FFC000"/>
                </a:solidFill>
                <a:ea typeface="+mn-ea"/>
                <a:cs typeface="B Zar" panose="00000400000000000000" pitchFamily="2" charset="-78"/>
              </a:rPr>
              <a:t>false</a:t>
            </a:r>
            <a:r>
              <a:rPr lang="fa-IR" sz="2000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 </a:t>
            </a:r>
            <a:r>
              <a:rPr lang="fa-IR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مي شود. </a:t>
            </a:r>
            <a:endParaRPr lang="en-US" dirty="0" smtClean="0">
              <a:solidFill>
                <a:srgbClr val="371F7B"/>
              </a:solidFill>
              <a:ea typeface="+mn-ea"/>
              <a:cs typeface="B Zar" panose="00000400000000000000" pitchFamily="2" charset="-78"/>
            </a:endParaRPr>
          </a:p>
          <a:p>
            <a:pPr lvl="2" algn="l" rtl="0">
              <a:buFontTx/>
              <a:buNone/>
              <a:defRPr/>
            </a:pPr>
            <a:r>
              <a:rPr lang="en-US" sz="1800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Queue is empty </a:t>
            </a:r>
            <a:r>
              <a:rPr lang="en-US" sz="1800" i="1" dirty="0" err="1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iff</a:t>
            </a:r>
            <a:r>
              <a:rPr lang="en-US" sz="1800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 </a:t>
            </a:r>
            <a:r>
              <a:rPr lang="en-US" sz="1800" dirty="0" smtClean="0">
                <a:solidFill>
                  <a:schemeClr val="hlink"/>
                </a:solidFill>
                <a:cs typeface="B Zar" panose="00000400000000000000" pitchFamily="2" charset="-78"/>
              </a:rPr>
              <a:t>(front == rear) &amp;&amp; !</a:t>
            </a:r>
            <a:r>
              <a:rPr lang="en-US" sz="1800" dirty="0" err="1" smtClean="0">
                <a:solidFill>
                  <a:schemeClr val="hlink"/>
                </a:solidFill>
                <a:cs typeface="B Zar" panose="00000400000000000000" pitchFamily="2" charset="-78"/>
              </a:rPr>
              <a:t>lastOperationIsPush</a:t>
            </a:r>
            <a:endParaRPr lang="en-US" sz="1800" dirty="0" smtClean="0">
              <a:solidFill>
                <a:schemeClr val="hlink"/>
              </a:solidFill>
              <a:cs typeface="B Zar" panose="00000400000000000000" pitchFamily="2" charset="-78"/>
            </a:endParaRPr>
          </a:p>
          <a:p>
            <a:pPr lvl="2" algn="l" rtl="0">
              <a:buFontTx/>
              <a:buNone/>
              <a:defRPr/>
            </a:pPr>
            <a:r>
              <a:rPr lang="en-US" sz="1800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Queue is full </a:t>
            </a:r>
            <a:r>
              <a:rPr lang="en-US" sz="1800" i="1" dirty="0" err="1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iff</a:t>
            </a:r>
            <a:r>
              <a:rPr lang="en-US" sz="1800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 </a:t>
            </a:r>
            <a:r>
              <a:rPr lang="en-US" sz="1800" dirty="0">
                <a:solidFill>
                  <a:schemeClr val="hlink"/>
                </a:solidFill>
                <a:cs typeface="B Zar" panose="00000400000000000000" pitchFamily="2" charset="-78"/>
              </a:rPr>
              <a:t>(front == rear) &amp;&amp; </a:t>
            </a:r>
            <a:r>
              <a:rPr lang="en-US" sz="1800" dirty="0" err="1">
                <a:solidFill>
                  <a:schemeClr val="hlink"/>
                </a:solidFill>
                <a:cs typeface="B Zar" panose="00000400000000000000" pitchFamily="2" charset="-78"/>
              </a:rPr>
              <a:t>lastOperationIsPush</a:t>
            </a:r>
            <a:endParaRPr lang="en-US" sz="1800" dirty="0">
              <a:solidFill>
                <a:schemeClr val="hlink"/>
              </a:solidFill>
              <a:cs typeface="B Zar" panose="00000400000000000000" pitchFamily="2" charset="-78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3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sp>
        <p:nvSpPr>
          <p:cNvPr id="67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52400" y="1538288"/>
            <a:ext cx="8526463" cy="5243512"/>
          </a:xfrm>
        </p:spPr>
        <p:txBody>
          <a:bodyPr/>
          <a:lstStyle/>
          <a:p>
            <a:pPr>
              <a:defRPr/>
            </a:pPr>
            <a:r>
              <a:rPr lang="fa-IR" sz="2400" b="1" dirty="0" smtClean="0">
                <a:cs typeface="B Zar" panose="00000400000000000000" pitchFamily="2" charset="-78"/>
              </a:rPr>
              <a:t>تمايز بين صف پر و خالي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q"/>
              <a:defRPr/>
            </a:pPr>
            <a:r>
              <a:rPr lang="fa-IR" dirty="0" smtClean="0">
                <a:cs typeface="B Zar" panose="00000400000000000000" pitchFamily="2" charset="-78"/>
              </a:rPr>
              <a:t>يک متغير صحيح </a:t>
            </a:r>
            <a:r>
              <a:rPr lang="en-US" sz="2400" dirty="0" smtClean="0">
                <a:solidFill>
                  <a:srgbClr val="FFC000"/>
                </a:solidFill>
                <a:ea typeface="+mn-ea"/>
                <a:cs typeface="B Zar" panose="00000400000000000000" pitchFamily="2" charset="-78"/>
              </a:rPr>
              <a:t>size</a:t>
            </a:r>
            <a:r>
              <a:rPr lang="fa-IR" sz="2400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تعريف کنيم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fa-IR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 بعد از هر عمل اضافه کردن </a:t>
            </a:r>
            <a:r>
              <a:rPr lang="en-US" sz="2000" dirty="0" smtClean="0">
                <a:solidFill>
                  <a:srgbClr val="FFC000"/>
                </a:solidFill>
                <a:ea typeface="+mn-ea"/>
                <a:cs typeface="B Zar" panose="00000400000000000000" pitchFamily="2" charset="-78"/>
              </a:rPr>
              <a:t>size++</a:t>
            </a:r>
            <a:endParaRPr lang="fa-IR" sz="2000" dirty="0" smtClean="0">
              <a:solidFill>
                <a:srgbClr val="FFC000"/>
              </a:solidFill>
              <a:ea typeface="+mn-ea"/>
              <a:cs typeface="B Zar" panose="00000400000000000000" pitchFamily="2" charset="-78"/>
            </a:endParaRPr>
          </a:p>
          <a:p>
            <a:pPr lvl="2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fa-IR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 بعد از هر عمل حذف کردن </a:t>
            </a:r>
            <a:r>
              <a:rPr lang="en-US" sz="2000" dirty="0" smtClean="0">
                <a:solidFill>
                  <a:srgbClr val="FFC000"/>
                </a:solidFill>
                <a:ea typeface="+mn-ea"/>
                <a:cs typeface="B Zar" panose="00000400000000000000" pitchFamily="2" charset="-78"/>
              </a:rPr>
              <a:t>size—</a:t>
            </a:r>
          </a:p>
          <a:p>
            <a:pPr lvl="2" algn="l" rtl="0">
              <a:buFontTx/>
              <a:buNone/>
              <a:defRPr/>
            </a:pPr>
            <a:r>
              <a:rPr lang="en-US" sz="1800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Queue is empty </a:t>
            </a:r>
            <a:r>
              <a:rPr lang="en-US" sz="1800" dirty="0" err="1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iff</a:t>
            </a:r>
            <a:r>
              <a:rPr lang="en-US" sz="1800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 </a:t>
            </a:r>
            <a:r>
              <a:rPr lang="en-US" sz="1800" dirty="0" smtClean="0">
                <a:solidFill>
                  <a:schemeClr val="hlink"/>
                </a:solidFill>
                <a:cs typeface="B Zar" panose="00000400000000000000" pitchFamily="2" charset="-78"/>
              </a:rPr>
              <a:t>(size == 0)</a:t>
            </a:r>
          </a:p>
          <a:p>
            <a:pPr lvl="2" algn="l" rtl="0">
              <a:buFontTx/>
              <a:buNone/>
              <a:defRPr/>
            </a:pPr>
            <a:r>
              <a:rPr lang="en-US" sz="1800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Queue is full </a:t>
            </a:r>
            <a:r>
              <a:rPr lang="en-US" sz="1800" dirty="0" err="1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iff</a:t>
            </a:r>
            <a:r>
              <a:rPr lang="en-US" sz="1800" dirty="0" smtClean="0">
                <a:solidFill>
                  <a:srgbClr val="371F7B"/>
                </a:solidFill>
                <a:ea typeface="+mn-ea"/>
                <a:cs typeface="B Zar" panose="00000400000000000000" pitchFamily="2" charset="-78"/>
              </a:rPr>
              <a:t> </a:t>
            </a:r>
            <a:r>
              <a:rPr lang="en-US" sz="1800" dirty="0" smtClean="0">
                <a:solidFill>
                  <a:schemeClr val="hlink"/>
                </a:solidFill>
                <a:cs typeface="B Zar" panose="00000400000000000000" pitchFamily="2" charset="-78"/>
              </a:rPr>
              <a:t>(size == </a:t>
            </a:r>
            <a:r>
              <a:rPr lang="en-US" sz="1800" dirty="0" err="1" smtClean="0">
                <a:solidFill>
                  <a:schemeClr val="hlink"/>
                </a:solidFill>
                <a:cs typeface="B Zar" panose="00000400000000000000" pitchFamily="2" charset="-78"/>
              </a:rPr>
              <a:t>arrayLength</a:t>
            </a:r>
            <a:r>
              <a:rPr lang="en-US" sz="1800" dirty="0" smtClean="0">
                <a:solidFill>
                  <a:schemeClr val="hlink"/>
                </a:solidFill>
                <a:cs typeface="B Zar" panose="00000400000000000000" pitchFamily="2" charset="-78"/>
              </a:rPr>
              <a:t>) </a:t>
            </a:r>
          </a:p>
          <a:p>
            <a:pPr lvl="2" algn="ctr">
              <a:buFontTx/>
              <a:buNone/>
              <a:defRPr/>
            </a:pPr>
            <a:endParaRPr lang="fa-IR" sz="1800" i="1" dirty="0" smtClean="0">
              <a:solidFill>
                <a:schemeClr val="hlink"/>
              </a:solidFill>
              <a:cs typeface="B Zar" panose="00000400000000000000" pitchFamily="2" charset="-78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3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5" descr="figure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784" r="887" b="9213"/>
          <a:stretch>
            <a:fillRect/>
          </a:stretch>
        </p:blipFill>
        <p:spPr bwMode="auto">
          <a:xfrm>
            <a:off x="304800" y="1625600"/>
            <a:ext cx="49911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6" descr="figure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06" t="7381" r="1399" b="12823"/>
          <a:stretch>
            <a:fillRect/>
          </a:stretch>
        </p:blipFill>
        <p:spPr bwMode="auto">
          <a:xfrm>
            <a:off x="396875" y="4660900"/>
            <a:ext cx="49911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667250" y="5386388"/>
            <a:ext cx="3887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a-IR" altLang="zh-TW" sz="2000" b="1" dirty="0">
                <a:solidFill>
                  <a:srgbClr val="FF0000"/>
                </a:solidFill>
                <a:cs typeface="B Zar" panose="00000400000000000000" pitchFamily="2" charset="-78"/>
              </a:rPr>
              <a:t>مشکل: </a:t>
            </a:r>
            <a:r>
              <a:rPr lang="fa-IR" altLang="zh-TW" sz="2000" dirty="0">
                <a:solidFill>
                  <a:schemeClr val="tx2"/>
                </a:solidFill>
                <a:cs typeface="B Zar" panose="00000400000000000000" pitchFamily="2" charset="-78"/>
              </a:rPr>
              <a:t>يک فضاي خالي باقي مي ماند</a:t>
            </a:r>
          </a:p>
        </p:txBody>
      </p:sp>
      <p:sp>
        <p:nvSpPr>
          <p:cNvPr id="44037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455283" y="2171700"/>
            <a:ext cx="4164717" cy="1603057"/>
            <a:chOff x="3455283" y="2171701"/>
            <a:chExt cx="4164717" cy="1603056"/>
          </a:xfrm>
        </p:grpSpPr>
        <p:sp>
          <p:nvSpPr>
            <p:cNvPr id="14" name="Cloud Callout 13"/>
            <p:cNvSpPr/>
            <p:nvPr/>
          </p:nvSpPr>
          <p:spPr bwMode="auto">
            <a:xfrm>
              <a:off x="5537200" y="2171701"/>
              <a:ext cx="2082800" cy="561975"/>
            </a:xfrm>
            <a:prstGeom prst="cloudCallout">
              <a:avLst>
                <a:gd name="adj1" fmla="val -89116"/>
                <a:gd name="adj2" fmla="val 20488"/>
              </a:avLst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tlCol="1" anchor="ctr">
              <a:spAutoFit/>
            </a:bodyPr>
            <a:lstStyle/>
            <a:p>
              <a:pPr marL="457200" indent="-457200" algn="ctr" rtl="0">
                <a:spcBef>
                  <a:spcPct val="50000"/>
                </a:spcBef>
                <a:buClr>
                  <a:srgbClr val="A50021"/>
                </a:buClr>
                <a:defRPr/>
              </a:pPr>
              <a:r>
                <a:rPr lang="fa-IR" sz="1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Zar" panose="00000400000000000000" pitchFamily="2" charset="-78"/>
                </a:rPr>
                <a:t>صف غير خالي</a:t>
              </a:r>
              <a:endParaRPr lang="fa-I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3455283" y="3502342"/>
              <a:ext cx="671334" cy="272415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rtlCol="1" anchor="ctr">
              <a:spAutoFit/>
            </a:bodyPr>
            <a:lstStyle/>
            <a:p>
              <a:pPr marL="457200" indent="-457200"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endParaRP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435983" y="749300"/>
            <a:ext cx="3580517" cy="3063557"/>
            <a:chOff x="1435983" y="749300"/>
            <a:chExt cx="3580517" cy="3063557"/>
          </a:xfrm>
        </p:grpSpPr>
        <p:sp>
          <p:nvSpPr>
            <p:cNvPr id="13" name="Cloud Callout 12"/>
            <p:cNvSpPr/>
            <p:nvPr/>
          </p:nvSpPr>
          <p:spPr bwMode="auto">
            <a:xfrm>
              <a:off x="3238500" y="749300"/>
              <a:ext cx="1778000" cy="1030288"/>
            </a:xfrm>
            <a:prstGeom prst="cloudCallout">
              <a:avLst>
                <a:gd name="adj1" fmla="val -105334"/>
                <a:gd name="adj2" fmla="val 95648"/>
              </a:avLst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rtlCol="1" anchor="ctr">
              <a:spAutoFit/>
            </a:bodyPr>
            <a:lstStyle/>
            <a:p>
              <a:pPr marL="457200" indent="-457200" algn="ctr" rtl="0">
                <a:spcBef>
                  <a:spcPct val="50000"/>
                </a:spcBef>
                <a:buClr>
                  <a:srgbClr val="A50021"/>
                </a:buClr>
                <a:defRPr/>
              </a:pPr>
              <a:r>
                <a:rPr lang="fa-IR" sz="2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Zar" panose="00000400000000000000" pitchFamily="2" charset="-78"/>
                </a:rPr>
                <a:t>صف خالي</a:t>
              </a:r>
              <a:endPara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endParaRPr>
            </a:p>
            <a:p>
              <a:pPr marL="457200" indent="-457200" algn="ctr" rtl="0">
                <a:spcBef>
                  <a:spcPct val="50000"/>
                </a:spcBef>
                <a:buClr>
                  <a:srgbClr val="A50021"/>
                </a:buClr>
                <a:defRPr/>
              </a:pPr>
              <a:r>
                <a:rPr lang="en-US" sz="1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Zar" panose="00000400000000000000" pitchFamily="2" charset="-78"/>
                </a:rPr>
                <a:t>front=rear</a:t>
              </a:r>
              <a:endParaRPr lang="fa-I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1435983" y="3540442"/>
              <a:ext cx="671334" cy="272415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rtlCol="1" anchor="ctr">
              <a:spAutoFit/>
            </a:bodyPr>
            <a:lstStyle/>
            <a:p>
              <a:pPr marL="457200" indent="-457200"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endParaRPr>
            </a:p>
          </p:txBody>
        </p:sp>
      </p:grpSp>
      <p:sp>
        <p:nvSpPr>
          <p:cNvPr id="19" name="Rounded Rectangle 18"/>
          <p:cNvSpPr/>
          <p:nvPr/>
        </p:nvSpPr>
        <p:spPr bwMode="auto">
          <a:xfrm>
            <a:off x="1613783" y="6321742"/>
            <a:ext cx="671334" cy="272415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rtlCol="1" anchor="ctr">
            <a:spAutoFit/>
          </a:bodyPr>
          <a:lstStyle/>
          <a:p>
            <a:pPr marL="457200" indent="-457200"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582283" y="6309042"/>
            <a:ext cx="671334" cy="272415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rtlCol="1" anchor="ctr">
            <a:spAutoFit/>
          </a:bodyPr>
          <a:lstStyle/>
          <a:p>
            <a:pPr marL="457200" indent="-457200"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82380" y="3532888"/>
            <a:ext cx="7566320" cy="1402088"/>
            <a:chOff x="1082380" y="3532888"/>
            <a:chExt cx="7566320" cy="1402088"/>
          </a:xfrm>
        </p:grpSpPr>
        <p:sp>
          <p:nvSpPr>
            <p:cNvPr id="9" name="Cloud Callout 8"/>
            <p:cNvSpPr/>
            <p:nvPr/>
          </p:nvSpPr>
          <p:spPr bwMode="auto">
            <a:xfrm>
              <a:off x="4633675" y="3532888"/>
              <a:ext cx="4015025" cy="1101001"/>
            </a:xfrm>
            <a:prstGeom prst="cloudCallout">
              <a:avLst>
                <a:gd name="adj1" fmla="val -88353"/>
                <a:gd name="adj2" fmla="val 23711"/>
              </a:avLst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square" rtlCol="1" anchor="ctr">
              <a:spAutoFit/>
            </a:bodyPr>
            <a:lstStyle/>
            <a:p>
              <a:pPr marL="457200" indent="-457200" algn="ctr" rtl="0">
                <a:spcBef>
                  <a:spcPct val="50000"/>
                </a:spcBef>
                <a:buClr>
                  <a:srgbClr val="A50021"/>
                </a:buClr>
                <a:defRPr/>
              </a:pPr>
              <a:r>
                <a:rPr lang="fa-IR" sz="2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Zar" panose="00000400000000000000" pitchFamily="2" charset="-78"/>
                </a:rPr>
                <a:t>صف پر</a:t>
              </a:r>
              <a:endPara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endParaRPr>
            </a:p>
            <a:p>
              <a:pPr marL="457200" indent="-457200" algn="ctr" rtl="0">
                <a:spcBef>
                  <a:spcPct val="50000"/>
                </a:spcBef>
                <a:buClr>
                  <a:srgbClr val="A50021"/>
                </a:buClr>
                <a:defRPr/>
              </a:pPr>
              <a:r>
                <a:rPr lang="en-US" sz="1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Zar" panose="00000400000000000000" pitchFamily="2" charset="-78"/>
                </a:rPr>
                <a:t>front=(rear+1)%</a:t>
              </a:r>
              <a:r>
                <a:rPr lang="en-US" sz="1400" b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Zar" panose="00000400000000000000" pitchFamily="2" charset="-78"/>
                </a:rPr>
                <a:t>maxzize</a:t>
              </a:r>
              <a:endParaRPr lang="fa-I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endParaRPr>
            </a:p>
          </p:txBody>
        </p:sp>
        <p:sp>
          <p:nvSpPr>
            <p:cNvPr id="24" name="Right Brace 23"/>
            <p:cNvSpPr/>
            <p:nvPr/>
          </p:nvSpPr>
          <p:spPr bwMode="auto">
            <a:xfrm rot="16200000">
              <a:off x="2362037" y="2594544"/>
              <a:ext cx="1060775" cy="3620089"/>
            </a:xfrm>
            <a:prstGeom prst="rightBrace">
              <a:avLst>
                <a:gd name="adj1" fmla="val 8333"/>
                <a:gd name="adj2" fmla="val 49184"/>
              </a:avLst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rtlCol="1" anchor="ctr">
              <a:spAutoFit/>
            </a:bodyPr>
            <a:lstStyle/>
            <a:p>
              <a:pPr marL="457200" indent="-457200"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endParaRPr>
            </a:p>
          </p:txBody>
        </p:sp>
      </p:grp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86209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19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19"/>
          <p:cNvGrpSpPr>
            <a:grpSpLocks/>
          </p:cNvGrpSpPr>
          <p:nvPr/>
        </p:nvGrpSpPr>
        <p:grpSpPr bwMode="auto">
          <a:xfrm>
            <a:off x="441325" y="1498600"/>
            <a:ext cx="6249988" cy="2540000"/>
            <a:chOff x="466646" y="1181100"/>
            <a:chExt cx="6250067" cy="2540000"/>
          </a:xfrm>
        </p:grpSpPr>
        <p:pic>
          <p:nvPicPr>
            <p:cNvPr id="45063" name="Picture 4" descr="program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6160" b="10037"/>
            <a:stretch>
              <a:fillRect/>
            </a:stretch>
          </p:blipFill>
          <p:spPr bwMode="auto">
            <a:xfrm>
              <a:off x="466646" y="1181100"/>
              <a:ext cx="6250067" cy="25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64" name="Rectangle 7"/>
            <p:cNvSpPr>
              <a:spLocks noChangeArrowheads="1"/>
            </p:cNvSpPr>
            <p:nvPr/>
          </p:nvSpPr>
          <p:spPr bwMode="auto">
            <a:xfrm>
              <a:off x="884238" y="1962150"/>
              <a:ext cx="3889375" cy="2159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45059" name="Group 18"/>
          <p:cNvGrpSpPr>
            <a:grpSpLocks/>
          </p:cNvGrpSpPr>
          <p:nvPr/>
        </p:nvGrpSpPr>
        <p:grpSpPr bwMode="auto">
          <a:xfrm>
            <a:off x="465138" y="4213225"/>
            <a:ext cx="6251575" cy="2644775"/>
            <a:chOff x="465138" y="3984861"/>
            <a:chExt cx="6251575" cy="2644539"/>
          </a:xfrm>
        </p:grpSpPr>
        <p:pic>
          <p:nvPicPr>
            <p:cNvPr id="45061" name="Picture 5" descr="program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42" b="7956"/>
            <a:stretch>
              <a:fillRect/>
            </a:stretch>
          </p:blipFill>
          <p:spPr bwMode="auto">
            <a:xfrm>
              <a:off x="465138" y="3984861"/>
              <a:ext cx="6251575" cy="2644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62" name="Rectangle 8"/>
            <p:cNvSpPr>
              <a:spLocks noChangeArrowheads="1"/>
            </p:cNvSpPr>
            <p:nvPr/>
          </p:nvSpPr>
          <p:spPr bwMode="auto">
            <a:xfrm>
              <a:off x="1100138" y="5778500"/>
              <a:ext cx="3889375" cy="21590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45060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324100" y="1651000"/>
            <a:ext cx="63754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a-IR" altLang="zh-TW" sz="2800" b="1" dirty="0">
                <a:cs typeface="B Zar" panose="00000400000000000000" pitchFamily="2" charset="-78"/>
              </a:rPr>
              <a:t>پياده سازي 2</a:t>
            </a:r>
          </a:p>
          <a:p>
            <a:pPr>
              <a:defRPr/>
            </a:pPr>
            <a:r>
              <a:rPr lang="fa-IR" altLang="zh-TW" sz="2000" dirty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از يک ارايه </a:t>
            </a:r>
            <a:r>
              <a:rPr lang="en-US" altLang="zh-TW" sz="1800" dirty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1D</a:t>
            </a:r>
            <a:r>
              <a:rPr lang="fa-IR" altLang="zh-TW" sz="1800" dirty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altLang="zh-TW" sz="2000" dirty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استفاده کرده و آن را به صورت حلقوي در نظر بگيريم</a:t>
            </a:r>
          </a:p>
          <a:p>
            <a:pPr>
              <a:defRPr/>
            </a:pPr>
            <a:endParaRPr lang="en-US" altLang="zh-TW" sz="2800" dirty="0">
              <a:cs typeface="B Zar" panose="00000400000000000000" pitchFamily="2" charset="-78"/>
            </a:endParaRPr>
          </a:p>
        </p:txBody>
      </p:sp>
      <p:sp>
        <p:nvSpPr>
          <p:cNvPr id="2457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</a:p>
        </p:txBody>
      </p:sp>
      <p:grpSp>
        <p:nvGrpSpPr>
          <p:cNvPr id="2" name="Group 1051"/>
          <p:cNvGrpSpPr>
            <a:grpSpLocks/>
          </p:cNvGrpSpPr>
          <p:nvPr/>
        </p:nvGrpSpPr>
        <p:grpSpPr bwMode="auto">
          <a:xfrm>
            <a:off x="660400" y="3619500"/>
            <a:ext cx="3581400" cy="2595563"/>
            <a:chOff x="1680" y="2544"/>
            <a:chExt cx="2256" cy="1635"/>
          </a:xfrm>
        </p:grpSpPr>
        <p:sp>
          <p:nvSpPr>
            <p:cNvPr id="24589" name="Oval 1037"/>
            <p:cNvSpPr>
              <a:spLocks noChangeArrowheads="1"/>
            </p:cNvSpPr>
            <p:nvPr/>
          </p:nvSpPr>
          <p:spPr bwMode="auto">
            <a:xfrm>
              <a:off x="2020" y="2692"/>
              <a:ext cx="1384" cy="138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90" name="Oval 1038"/>
            <p:cNvSpPr>
              <a:spLocks noChangeArrowheads="1"/>
            </p:cNvSpPr>
            <p:nvPr/>
          </p:nvSpPr>
          <p:spPr bwMode="auto">
            <a:xfrm>
              <a:off x="2404" y="3124"/>
              <a:ext cx="616" cy="61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91" name="Line 1039"/>
            <p:cNvSpPr>
              <a:spLocks noChangeShapeType="1"/>
            </p:cNvSpPr>
            <p:nvPr/>
          </p:nvSpPr>
          <p:spPr bwMode="auto">
            <a:xfrm>
              <a:off x="2688" y="2688"/>
              <a:ext cx="0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92" name="Line 1040"/>
            <p:cNvSpPr>
              <a:spLocks noChangeShapeType="1"/>
            </p:cNvSpPr>
            <p:nvPr/>
          </p:nvSpPr>
          <p:spPr bwMode="auto">
            <a:xfrm>
              <a:off x="2688" y="3744"/>
              <a:ext cx="0" cy="3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93" name="Line 1041"/>
            <p:cNvSpPr>
              <a:spLocks noChangeShapeType="1"/>
            </p:cNvSpPr>
            <p:nvPr/>
          </p:nvSpPr>
          <p:spPr bwMode="auto">
            <a:xfrm>
              <a:off x="2112" y="3024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94" name="Line 1042"/>
            <p:cNvSpPr>
              <a:spLocks noChangeShapeType="1"/>
            </p:cNvSpPr>
            <p:nvPr/>
          </p:nvSpPr>
          <p:spPr bwMode="auto">
            <a:xfrm flipH="1">
              <a:off x="2112" y="3552"/>
              <a:ext cx="33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95" name="Line 1043"/>
            <p:cNvSpPr>
              <a:spLocks noChangeShapeType="1"/>
            </p:cNvSpPr>
            <p:nvPr/>
          </p:nvSpPr>
          <p:spPr bwMode="auto">
            <a:xfrm flipV="1">
              <a:off x="2976" y="3072"/>
              <a:ext cx="384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96" name="Line 1044"/>
            <p:cNvSpPr>
              <a:spLocks noChangeShapeType="1"/>
            </p:cNvSpPr>
            <p:nvPr/>
          </p:nvSpPr>
          <p:spPr bwMode="auto">
            <a:xfrm>
              <a:off x="2976" y="3600"/>
              <a:ext cx="28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97" name="Rectangle 1045"/>
            <p:cNvSpPr>
              <a:spLocks noChangeArrowheads="1"/>
            </p:cNvSpPr>
            <p:nvPr/>
          </p:nvSpPr>
          <p:spPr bwMode="auto">
            <a:xfrm>
              <a:off x="1968" y="3888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[0]</a:t>
              </a:r>
            </a:p>
          </p:txBody>
        </p:sp>
        <p:sp>
          <p:nvSpPr>
            <p:cNvPr id="24598" name="Rectangle 1046"/>
            <p:cNvSpPr>
              <a:spLocks noChangeArrowheads="1"/>
            </p:cNvSpPr>
            <p:nvPr/>
          </p:nvSpPr>
          <p:spPr bwMode="auto">
            <a:xfrm>
              <a:off x="1680" y="3312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[1]</a:t>
              </a:r>
            </a:p>
          </p:txBody>
        </p:sp>
        <p:sp>
          <p:nvSpPr>
            <p:cNvPr id="24599" name="Rectangle 1047"/>
            <p:cNvSpPr>
              <a:spLocks noChangeArrowheads="1"/>
            </p:cNvSpPr>
            <p:nvPr/>
          </p:nvSpPr>
          <p:spPr bwMode="auto">
            <a:xfrm>
              <a:off x="2016" y="2544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[2]</a:t>
              </a:r>
            </a:p>
          </p:txBody>
        </p:sp>
        <p:sp>
          <p:nvSpPr>
            <p:cNvPr id="24600" name="Rectangle 1048"/>
            <p:cNvSpPr>
              <a:spLocks noChangeArrowheads="1"/>
            </p:cNvSpPr>
            <p:nvPr/>
          </p:nvSpPr>
          <p:spPr bwMode="auto">
            <a:xfrm>
              <a:off x="3072" y="2544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[3]</a:t>
              </a:r>
            </a:p>
          </p:txBody>
        </p:sp>
        <p:sp>
          <p:nvSpPr>
            <p:cNvPr id="24601" name="Rectangle 1049"/>
            <p:cNvSpPr>
              <a:spLocks noChangeArrowheads="1"/>
            </p:cNvSpPr>
            <p:nvPr/>
          </p:nvSpPr>
          <p:spPr bwMode="auto">
            <a:xfrm>
              <a:off x="3408" y="3312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[4]</a:t>
              </a:r>
            </a:p>
          </p:txBody>
        </p:sp>
        <p:sp>
          <p:nvSpPr>
            <p:cNvPr id="24602" name="Rectangle 1050"/>
            <p:cNvSpPr>
              <a:spLocks noChangeArrowheads="1"/>
            </p:cNvSpPr>
            <p:nvPr/>
          </p:nvSpPr>
          <p:spPr bwMode="auto">
            <a:xfrm>
              <a:off x="3072" y="3888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[5]</a:t>
              </a:r>
            </a:p>
          </p:txBody>
        </p:sp>
      </p:grpSp>
      <p:grpSp>
        <p:nvGrpSpPr>
          <p:cNvPr id="3" name="Group 1035"/>
          <p:cNvGrpSpPr>
            <a:grpSpLocks/>
          </p:cNvGrpSpPr>
          <p:nvPr/>
        </p:nvGrpSpPr>
        <p:grpSpPr bwMode="auto">
          <a:xfrm>
            <a:off x="508000" y="2667000"/>
            <a:ext cx="3422650" cy="461963"/>
            <a:chOff x="1104" y="1584"/>
            <a:chExt cx="2156" cy="291"/>
          </a:xfrm>
        </p:grpSpPr>
        <p:sp>
          <p:nvSpPr>
            <p:cNvPr id="24582" name="Rectangle 1028"/>
            <p:cNvSpPr>
              <a:spLocks noChangeArrowheads="1"/>
            </p:cNvSpPr>
            <p:nvPr/>
          </p:nvSpPr>
          <p:spPr bwMode="auto">
            <a:xfrm>
              <a:off x="2116" y="1636"/>
              <a:ext cx="184" cy="1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83" name="Rectangle 1029"/>
            <p:cNvSpPr>
              <a:spLocks noChangeArrowheads="1"/>
            </p:cNvSpPr>
            <p:nvPr/>
          </p:nvSpPr>
          <p:spPr bwMode="auto">
            <a:xfrm>
              <a:off x="2308" y="1636"/>
              <a:ext cx="184" cy="1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84" name="Rectangle 1030"/>
            <p:cNvSpPr>
              <a:spLocks noChangeArrowheads="1"/>
            </p:cNvSpPr>
            <p:nvPr/>
          </p:nvSpPr>
          <p:spPr bwMode="auto">
            <a:xfrm>
              <a:off x="2500" y="1636"/>
              <a:ext cx="184" cy="1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85" name="Rectangle 1031"/>
            <p:cNvSpPr>
              <a:spLocks noChangeArrowheads="1"/>
            </p:cNvSpPr>
            <p:nvPr/>
          </p:nvSpPr>
          <p:spPr bwMode="auto">
            <a:xfrm>
              <a:off x="2692" y="1636"/>
              <a:ext cx="184" cy="1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86" name="Rectangle 1032"/>
            <p:cNvSpPr>
              <a:spLocks noChangeArrowheads="1"/>
            </p:cNvSpPr>
            <p:nvPr/>
          </p:nvSpPr>
          <p:spPr bwMode="auto">
            <a:xfrm>
              <a:off x="2884" y="1636"/>
              <a:ext cx="184" cy="1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87" name="Rectangle 1033"/>
            <p:cNvSpPr>
              <a:spLocks noChangeArrowheads="1"/>
            </p:cNvSpPr>
            <p:nvPr/>
          </p:nvSpPr>
          <p:spPr bwMode="auto">
            <a:xfrm>
              <a:off x="3076" y="1636"/>
              <a:ext cx="184" cy="1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4588" name="Rectangle 1034"/>
            <p:cNvSpPr>
              <a:spLocks noChangeArrowheads="1"/>
            </p:cNvSpPr>
            <p:nvPr/>
          </p:nvSpPr>
          <p:spPr bwMode="auto">
            <a:xfrm>
              <a:off x="1104" y="1584"/>
              <a:ext cx="8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queue[]</a:t>
              </a:r>
            </a:p>
          </p:txBody>
        </p:sp>
      </p:grp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027"/>
          <p:cNvSpPr>
            <a:spLocks noChangeArrowheads="1"/>
          </p:cNvSpPr>
          <p:nvPr/>
        </p:nvSpPr>
        <p:spPr bwMode="auto">
          <a:xfrm>
            <a:off x="609600" y="17907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fa-IR" altLang="zh-TW" sz="2400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يک صف حلقوي دلخواه با 3 عنصر</a:t>
            </a:r>
            <a:endParaRPr lang="en-US" dirty="0">
              <a:solidFill>
                <a:schemeClr val="bg2"/>
              </a:solidFill>
              <a:cs typeface="B Zar" panose="00000400000000000000" pitchFamily="2" charset="-78"/>
            </a:endParaRPr>
          </a:p>
        </p:txBody>
      </p:sp>
      <p:grpSp>
        <p:nvGrpSpPr>
          <p:cNvPr id="25603" name="Group 1046"/>
          <p:cNvGrpSpPr>
            <a:grpSpLocks/>
          </p:cNvGrpSpPr>
          <p:nvPr/>
        </p:nvGrpSpPr>
        <p:grpSpPr bwMode="auto">
          <a:xfrm>
            <a:off x="2438400" y="2667000"/>
            <a:ext cx="3581400" cy="2595563"/>
            <a:chOff x="1536" y="1680"/>
            <a:chExt cx="2256" cy="1635"/>
          </a:xfrm>
        </p:grpSpPr>
        <p:grpSp>
          <p:nvGrpSpPr>
            <p:cNvPr id="25605" name="Group 1042"/>
            <p:cNvGrpSpPr>
              <a:grpSpLocks/>
            </p:cNvGrpSpPr>
            <p:nvPr/>
          </p:nvGrpSpPr>
          <p:grpSpPr bwMode="auto">
            <a:xfrm>
              <a:off x="1536" y="1680"/>
              <a:ext cx="2256" cy="1635"/>
              <a:chOff x="1536" y="1680"/>
              <a:chExt cx="2256" cy="1635"/>
            </a:xfrm>
          </p:grpSpPr>
          <p:sp>
            <p:nvSpPr>
              <p:cNvPr id="25609" name="Oval 1028"/>
              <p:cNvSpPr>
                <a:spLocks noChangeArrowheads="1"/>
              </p:cNvSpPr>
              <p:nvPr/>
            </p:nvSpPr>
            <p:spPr bwMode="auto">
              <a:xfrm>
                <a:off x="1876" y="1828"/>
                <a:ext cx="1384" cy="138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5610" name="Oval 1029"/>
              <p:cNvSpPr>
                <a:spLocks noChangeArrowheads="1"/>
              </p:cNvSpPr>
              <p:nvPr/>
            </p:nvSpPr>
            <p:spPr bwMode="auto">
              <a:xfrm>
                <a:off x="2260" y="2260"/>
                <a:ext cx="616" cy="61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5611" name="Line 1030"/>
              <p:cNvSpPr>
                <a:spLocks noChangeShapeType="1"/>
              </p:cNvSpPr>
              <p:nvPr/>
            </p:nvSpPr>
            <p:spPr bwMode="auto">
              <a:xfrm>
                <a:off x="2544" y="1824"/>
                <a:ext cx="0" cy="43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5612" name="Line 1031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0" cy="33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5613" name="Line 1032"/>
              <p:cNvSpPr>
                <a:spLocks noChangeShapeType="1"/>
              </p:cNvSpPr>
              <p:nvPr/>
            </p:nvSpPr>
            <p:spPr bwMode="auto">
              <a:xfrm>
                <a:off x="1968" y="2160"/>
                <a:ext cx="336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5614" name="Line 1033"/>
              <p:cNvSpPr>
                <a:spLocks noChangeShapeType="1"/>
              </p:cNvSpPr>
              <p:nvPr/>
            </p:nvSpPr>
            <p:spPr bwMode="auto">
              <a:xfrm flipH="1">
                <a:off x="1968" y="2688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5615" name="Line 1034"/>
              <p:cNvSpPr>
                <a:spLocks noChangeShapeType="1"/>
              </p:cNvSpPr>
              <p:nvPr/>
            </p:nvSpPr>
            <p:spPr bwMode="auto">
              <a:xfrm flipV="1">
                <a:off x="2832" y="2208"/>
                <a:ext cx="384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5616" name="Line 1035"/>
              <p:cNvSpPr>
                <a:spLocks noChangeShapeType="1"/>
              </p:cNvSpPr>
              <p:nvPr/>
            </p:nvSpPr>
            <p:spPr bwMode="auto">
              <a:xfrm>
                <a:off x="2832" y="2736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5617" name="Rectangle 1036"/>
              <p:cNvSpPr>
                <a:spLocks noChangeArrowheads="1"/>
              </p:cNvSpPr>
              <p:nvPr/>
            </p:nvSpPr>
            <p:spPr bwMode="auto">
              <a:xfrm>
                <a:off x="1824" y="302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[0]</a:t>
                </a:r>
              </a:p>
            </p:txBody>
          </p:sp>
          <p:sp>
            <p:nvSpPr>
              <p:cNvPr id="25618" name="Rectangle 1037"/>
              <p:cNvSpPr>
                <a:spLocks noChangeArrowheads="1"/>
              </p:cNvSpPr>
              <p:nvPr/>
            </p:nvSpPr>
            <p:spPr bwMode="auto">
              <a:xfrm>
                <a:off x="1536" y="2448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[1]</a:t>
                </a:r>
              </a:p>
            </p:txBody>
          </p:sp>
          <p:sp>
            <p:nvSpPr>
              <p:cNvPr id="25619" name="Rectangle 1038"/>
              <p:cNvSpPr>
                <a:spLocks noChangeArrowheads="1"/>
              </p:cNvSpPr>
              <p:nvPr/>
            </p:nvSpPr>
            <p:spPr bwMode="auto">
              <a:xfrm>
                <a:off x="1872" y="168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[2]</a:t>
                </a:r>
              </a:p>
            </p:txBody>
          </p:sp>
          <p:sp>
            <p:nvSpPr>
              <p:cNvPr id="25620" name="Rectangle 1039"/>
              <p:cNvSpPr>
                <a:spLocks noChangeArrowheads="1"/>
              </p:cNvSpPr>
              <p:nvPr/>
            </p:nvSpPr>
            <p:spPr bwMode="auto">
              <a:xfrm>
                <a:off x="2928" y="168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[3]</a:t>
                </a:r>
              </a:p>
            </p:txBody>
          </p:sp>
          <p:sp>
            <p:nvSpPr>
              <p:cNvPr id="25621" name="Rectangle 1040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[4]</a:t>
                </a:r>
              </a:p>
            </p:txBody>
          </p:sp>
          <p:sp>
            <p:nvSpPr>
              <p:cNvPr id="25622" name="Rectangle 1041"/>
              <p:cNvSpPr>
                <a:spLocks noChangeArrowheads="1"/>
              </p:cNvSpPr>
              <p:nvPr/>
            </p:nvSpPr>
            <p:spPr bwMode="auto">
              <a:xfrm>
                <a:off x="2928" y="302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[5]</a:t>
                </a:r>
              </a:p>
            </p:txBody>
          </p:sp>
        </p:grpSp>
        <p:sp>
          <p:nvSpPr>
            <p:cNvPr id="25606" name="Rectangle 1043"/>
            <p:cNvSpPr>
              <a:spLocks noChangeArrowheads="1"/>
            </p:cNvSpPr>
            <p:nvPr/>
          </p:nvSpPr>
          <p:spPr bwMode="auto">
            <a:xfrm>
              <a:off x="2160" y="1968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25607" name="Rectangle 1044"/>
            <p:cNvSpPr>
              <a:spLocks noChangeArrowheads="1"/>
            </p:cNvSpPr>
            <p:nvPr/>
          </p:nvSpPr>
          <p:spPr bwMode="auto">
            <a:xfrm>
              <a:off x="2688" y="1968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25608" name="Rectangle 1045"/>
            <p:cNvSpPr>
              <a:spLocks noChangeArrowheads="1"/>
            </p:cNvSpPr>
            <p:nvPr/>
          </p:nvSpPr>
          <p:spPr bwMode="auto">
            <a:xfrm>
              <a:off x="2928" y="2400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C</a:t>
              </a:r>
            </a:p>
          </p:txBody>
        </p:sp>
      </p:grpSp>
      <p:sp>
        <p:nvSpPr>
          <p:cNvPr id="25604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2"/>
          <p:cNvGrpSpPr>
            <a:grpSpLocks/>
          </p:cNvGrpSpPr>
          <p:nvPr/>
        </p:nvGrpSpPr>
        <p:grpSpPr bwMode="auto">
          <a:xfrm>
            <a:off x="2438400" y="2667000"/>
            <a:ext cx="3581400" cy="2595563"/>
            <a:chOff x="1536" y="1680"/>
            <a:chExt cx="2256" cy="1635"/>
          </a:xfrm>
        </p:grpSpPr>
        <p:grpSp>
          <p:nvGrpSpPr>
            <p:cNvPr id="26629" name="Group 18"/>
            <p:cNvGrpSpPr>
              <a:grpSpLocks/>
            </p:cNvGrpSpPr>
            <p:nvPr/>
          </p:nvGrpSpPr>
          <p:grpSpPr bwMode="auto">
            <a:xfrm>
              <a:off x="1536" y="1680"/>
              <a:ext cx="2256" cy="1635"/>
              <a:chOff x="1536" y="1680"/>
              <a:chExt cx="2256" cy="1635"/>
            </a:xfrm>
          </p:grpSpPr>
          <p:sp>
            <p:nvSpPr>
              <p:cNvPr id="26633" name="Oval 4"/>
              <p:cNvSpPr>
                <a:spLocks noChangeArrowheads="1"/>
              </p:cNvSpPr>
              <p:nvPr/>
            </p:nvSpPr>
            <p:spPr bwMode="auto">
              <a:xfrm>
                <a:off x="1876" y="1828"/>
                <a:ext cx="1384" cy="138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6634" name="Oval 5"/>
              <p:cNvSpPr>
                <a:spLocks noChangeArrowheads="1"/>
              </p:cNvSpPr>
              <p:nvPr/>
            </p:nvSpPr>
            <p:spPr bwMode="auto">
              <a:xfrm>
                <a:off x="2260" y="2260"/>
                <a:ext cx="616" cy="61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6635" name="Line 6"/>
              <p:cNvSpPr>
                <a:spLocks noChangeShapeType="1"/>
              </p:cNvSpPr>
              <p:nvPr/>
            </p:nvSpPr>
            <p:spPr bwMode="auto">
              <a:xfrm>
                <a:off x="2544" y="1824"/>
                <a:ext cx="0" cy="43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6636" name="Line 7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0" cy="33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6637" name="Line 8"/>
              <p:cNvSpPr>
                <a:spLocks noChangeShapeType="1"/>
              </p:cNvSpPr>
              <p:nvPr/>
            </p:nvSpPr>
            <p:spPr bwMode="auto">
              <a:xfrm>
                <a:off x="1968" y="2160"/>
                <a:ext cx="336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6638" name="Line 9"/>
              <p:cNvSpPr>
                <a:spLocks noChangeShapeType="1"/>
              </p:cNvSpPr>
              <p:nvPr/>
            </p:nvSpPr>
            <p:spPr bwMode="auto">
              <a:xfrm flipH="1">
                <a:off x="1968" y="2688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6639" name="Line 10"/>
              <p:cNvSpPr>
                <a:spLocks noChangeShapeType="1"/>
              </p:cNvSpPr>
              <p:nvPr/>
            </p:nvSpPr>
            <p:spPr bwMode="auto">
              <a:xfrm flipV="1">
                <a:off x="2832" y="2208"/>
                <a:ext cx="384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6640" name="Line 11"/>
              <p:cNvSpPr>
                <a:spLocks noChangeShapeType="1"/>
              </p:cNvSpPr>
              <p:nvPr/>
            </p:nvSpPr>
            <p:spPr bwMode="auto">
              <a:xfrm>
                <a:off x="2832" y="2736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6641" name="Rectangle 12"/>
              <p:cNvSpPr>
                <a:spLocks noChangeArrowheads="1"/>
              </p:cNvSpPr>
              <p:nvPr/>
            </p:nvSpPr>
            <p:spPr bwMode="auto">
              <a:xfrm>
                <a:off x="1824" y="302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[0]</a:t>
                </a:r>
              </a:p>
            </p:txBody>
          </p:sp>
          <p:sp>
            <p:nvSpPr>
              <p:cNvPr id="26642" name="Rectangle 13"/>
              <p:cNvSpPr>
                <a:spLocks noChangeArrowheads="1"/>
              </p:cNvSpPr>
              <p:nvPr/>
            </p:nvSpPr>
            <p:spPr bwMode="auto">
              <a:xfrm>
                <a:off x="1536" y="2448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[1]</a:t>
                </a:r>
              </a:p>
            </p:txBody>
          </p:sp>
          <p:sp>
            <p:nvSpPr>
              <p:cNvPr id="26643" name="Rectangle 14"/>
              <p:cNvSpPr>
                <a:spLocks noChangeArrowheads="1"/>
              </p:cNvSpPr>
              <p:nvPr/>
            </p:nvSpPr>
            <p:spPr bwMode="auto">
              <a:xfrm>
                <a:off x="1872" y="168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[2]</a:t>
                </a:r>
              </a:p>
            </p:txBody>
          </p:sp>
          <p:sp>
            <p:nvSpPr>
              <p:cNvPr id="26644" name="Rectangle 15"/>
              <p:cNvSpPr>
                <a:spLocks noChangeArrowheads="1"/>
              </p:cNvSpPr>
              <p:nvPr/>
            </p:nvSpPr>
            <p:spPr bwMode="auto">
              <a:xfrm>
                <a:off x="2928" y="168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[3]</a:t>
                </a:r>
              </a:p>
            </p:txBody>
          </p:sp>
          <p:sp>
            <p:nvSpPr>
              <p:cNvPr id="26645" name="Rectangle 16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[4]</a:t>
                </a:r>
              </a:p>
            </p:txBody>
          </p:sp>
          <p:sp>
            <p:nvSpPr>
              <p:cNvPr id="26646" name="Rectangle 17"/>
              <p:cNvSpPr>
                <a:spLocks noChangeArrowheads="1"/>
              </p:cNvSpPr>
              <p:nvPr/>
            </p:nvSpPr>
            <p:spPr bwMode="auto">
              <a:xfrm>
                <a:off x="2928" y="302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[5]</a:t>
                </a:r>
              </a:p>
            </p:txBody>
          </p:sp>
        </p:grpSp>
        <p:sp>
          <p:nvSpPr>
            <p:cNvPr id="26630" name="Rectangle 19"/>
            <p:cNvSpPr>
              <a:spLocks noChangeArrowheads="1"/>
            </p:cNvSpPr>
            <p:nvPr/>
          </p:nvSpPr>
          <p:spPr bwMode="auto">
            <a:xfrm>
              <a:off x="2688" y="2832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26631" name="Rectangle 20"/>
            <p:cNvSpPr>
              <a:spLocks noChangeArrowheads="1"/>
            </p:cNvSpPr>
            <p:nvPr/>
          </p:nvSpPr>
          <p:spPr bwMode="auto">
            <a:xfrm>
              <a:off x="2208" y="2832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26632" name="Rectangle 21"/>
            <p:cNvSpPr>
              <a:spLocks noChangeArrowheads="1"/>
            </p:cNvSpPr>
            <p:nvPr/>
          </p:nvSpPr>
          <p:spPr bwMode="auto">
            <a:xfrm>
              <a:off x="1920" y="2352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C</a:t>
              </a:r>
            </a:p>
          </p:txBody>
        </p:sp>
      </p:grpSp>
      <p:sp>
        <p:nvSpPr>
          <p:cNvPr id="26627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</a:p>
        </p:txBody>
      </p:sp>
      <p:sp>
        <p:nvSpPr>
          <p:cNvPr id="24" name="Rectangle 1027"/>
          <p:cNvSpPr>
            <a:spLocks noChangeArrowheads="1"/>
          </p:cNvSpPr>
          <p:nvPr/>
        </p:nvSpPr>
        <p:spPr bwMode="auto">
          <a:xfrm>
            <a:off x="609600" y="17907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fa-IR" altLang="zh-TW" sz="2400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يک صف حلقوي دلخواه ديگر با 3 عنصر</a:t>
            </a:r>
            <a:endParaRPr lang="en-US" dirty="0">
              <a:solidFill>
                <a:schemeClr val="bg2"/>
              </a:solidFill>
              <a:cs typeface="B Zar" panose="00000400000000000000" pitchFamily="2" charset="-78"/>
            </a:endParaRP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33400" y="3175000"/>
            <a:ext cx="3581400" cy="2595563"/>
            <a:chOff x="336" y="2352"/>
            <a:chExt cx="2256" cy="1635"/>
          </a:xfrm>
        </p:grpSpPr>
        <p:grpSp>
          <p:nvGrpSpPr>
            <p:cNvPr id="27694" name="Group 18"/>
            <p:cNvGrpSpPr>
              <a:grpSpLocks/>
            </p:cNvGrpSpPr>
            <p:nvPr/>
          </p:nvGrpSpPr>
          <p:grpSpPr bwMode="auto">
            <a:xfrm>
              <a:off x="336" y="2352"/>
              <a:ext cx="2256" cy="1635"/>
              <a:chOff x="336" y="2352"/>
              <a:chExt cx="2256" cy="1635"/>
            </a:xfrm>
          </p:grpSpPr>
          <p:sp>
            <p:nvSpPr>
              <p:cNvPr id="27698" name="Oval 4"/>
              <p:cNvSpPr>
                <a:spLocks noChangeArrowheads="1"/>
              </p:cNvSpPr>
              <p:nvPr/>
            </p:nvSpPr>
            <p:spPr bwMode="auto">
              <a:xfrm>
                <a:off x="676" y="2500"/>
                <a:ext cx="1384" cy="138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699" name="Oval 5"/>
              <p:cNvSpPr>
                <a:spLocks noChangeArrowheads="1"/>
              </p:cNvSpPr>
              <p:nvPr/>
            </p:nvSpPr>
            <p:spPr bwMode="auto">
              <a:xfrm>
                <a:off x="1060" y="2932"/>
                <a:ext cx="616" cy="61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700" name="Line 6"/>
              <p:cNvSpPr>
                <a:spLocks noChangeShapeType="1"/>
              </p:cNvSpPr>
              <p:nvPr/>
            </p:nvSpPr>
            <p:spPr bwMode="auto">
              <a:xfrm>
                <a:off x="1344" y="2496"/>
                <a:ext cx="0" cy="43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701" name="Line 7"/>
              <p:cNvSpPr>
                <a:spLocks noChangeShapeType="1"/>
              </p:cNvSpPr>
              <p:nvPr/>
            </p:nvSpPr>
            <p:spPr bwMode="auto">
              <a:xfrm>
                <a:off x="1344" y="3552"/>
                <a:ext cx="0" cy="33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702" name="Line 8"/>
              <p:cNvSpPr>
                <a:spLocks noChangeShapeType="1"/>
              </p:cNvSpPr>
              <p:nvPr/>
            </p:nvSpPr>
            <p:spPr bwMode="auto">
              <a:xfrm>
                <a:off x="768" y="2832"/>
                <a:ext cx="336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703" name="Line 9"/>
              <p:cNvSpPr>
                <a:spLocks noChangeShapeType="1"/>
              </p:cNvSpPr>
              <p:nvPr/>
            </p:nvSpPr>
            <p:spPr bwMode="auto">
              <a:xfrm flipH="1">
                <a:off x="768" y="3360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704" name="Line 10"/>
              <p:cNvSpPr>
                <a:spLocks noChangeShapeType="1"/>
              </p:cNvSpPr>
              <p:nvPr/>
            </p:nvSpPr>
            <p:spPr bwMode="auto">
              <a:xfrm flipV="1">
                <a:off x="1632" y="2880"/>
                <a:ext cx="384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705" name="Line 11"/>
              <p:cNvSpPr>
                <a:spLocks noChangeShapeType="1"/>
              </p:cNvSpPr>
              <p:nvPr/>
            </p:nvSpPr>
            <p:spPr bwMode="auto">
              <a:xfrm>
                <a:off x="1632" y="3408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706" name="Rectangle 12"/>
              <p:cNvSpPr>
                <a:spLocks noChangeArrowheads="1"/>
              </p:cNvSpPr>
              <p:nvPr/>
            </p:nvSpPr>
            <p:spPr bwMode="auto">
              <a:xfrm>
                <a:off x="624" y="369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[0]</a:t>
                </a:r>
              </a:p>
            </p:txBody>
          </p:sp>
          <p:sp>
            <p:nvSpPr>
              <p:cNvPr id="27707" name="Rectangle 13"/>
              <p:cNvSpPr>
                <a:spLocks noChangeArrowheads="1"/>
              </p:cNvSpPr>
              <p:nvPr/>
            </p:nvSpPr>
            <p:spPr bwMode="auto">
              <a:xfrm>
                <a:off x="336" y="312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[1]</a:t>
                </a:r>
              </a:p>
            </p:txBody>
          </p:sp>
          <p:sp>
            <p:nvSpPr>
              <p:cNvPr id="27708" name="Rectangle 14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[2]</a:t>
                </a:r>
              </a:p>
            </p:txBody>
          </p:sp>
          <p:sp>
            <p:nvSpPr>
              <p:cNvPr id="27709" name="Rectangle 15"/>
              <p:cNvSpPr>
                <a:spLocks noChangeArrowheads="1"/>
              </p:cNvSpPr>
              <p:nvPr/>
            </p:nvSpPr>
            <p:spPr bwMode="auto">
              <a:xfrm>
                <a:off x="1728" y="2352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[3]</a:t>
                </a:r>
              </a:p>
            </p:txBody>
          </p:sp>
          <p:sp>
            <p:nvSpPr>
              <p:cNvPr id="27710" name="Rectangle 16"/>
              <p:cNvSpPr>
                <a:spLocks noChangeArrowheads="1"/>
              </p:cNvSpPr>
              <p:nvPr/>
            </p:nvSpPr>
            <p:spPr bwMode="auto">
              <a:xfrm>
                <a:off x="2064" y="312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[4]</a:t>
                </a:r>
              </a:p>
            </p:txBody>
          </p:sp>
          <p:sp>
            <p:nvSpPr>
              <p:cNvPr id="27711" name="Rectangle 17"/>
              <p:cNvSpPr>
                <a:spLocks noChangeArrowheads="1"/>
              </p:cNvSpPr>
              <p:nvPr/>
            </p:nvSpPr>
            <p:spPr bwMode="auto">
              <a:xfrm>
                <a:off x="1728" y="369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[5]</a:t>
                </a:r>
              </a:p>
            </p:txBody>
          </p:sp>
        </p:grpSp>
        <p:sp>
          <p:nvSpPr>
            <p:cNvPr id="27695" name="Rectangle 19"/>
            <p:cNvSpPr>
              <a:spLocks noChangeArrowheads="1"/>
            </p:cNvSpPr>
            <p:nvPr/>
          </p:nvSpPr>
          <p:spPr bwMode="auto">
            <a:xfrm>
              <a:off x="960" y="2640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27696" name="Rectangle 20"/>
            <p:cNvSpPr>
              <a:spLocks noChangeArrowheads="1"/>
            </p:cNvSpPr>
            <p:nvPr/>
          </p:nvSpPr>
          <p:spPr bwMode="auto">
            <a:xfrm>
              <a:off x="1488" y="2640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27697" name="Rectangle 21"/>
            <p:cNvSpPr>
              <a:spLocks noChangeArrowheads="1"/>
            </p:cNvSpPr>
            <p:nvPr/>
          </p:nvSpPr>
          <p:spPr bwMode="auto">
            <a:xfrm>
              <a:off x="1728" y="3072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C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0" y="4013200"/>
            <a:ext cx="1295400" cy="533400"/>
            <a:chOff x="0" y="2832"/>
            <a:chExt cx="816" cy="336"/>
          </a:xfrm>
        </p:grpSpPr>
        <p:sp>
          <p:nvSpPr>
            <p:cNvPr id="27692" name="Rectangle 23"/>
            <p:cNvSpPr>
              <a:spLocks noChangeArrowheads="1"/>
            </p:cNvSpPr>
            <p:nvPr/>
          </p:nvSpPr>
          <p:spPr bwMode="auto">
            <a:xfrm>
              <a:off x="0" y="2832"/>
              <a:ext cx="576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front</a:t>
              </a:r>
            </a:p>
          </p:txBody>
        </p:sp>
        <p:sp>
          <p:nvSpPr>
            <p:cNvPr id="27693" name="Line 24"/>
            <p:cNvSpPr>
              <a:spLocks noChangeShapeType="1"/>
            </p:cNvSpPr>
            <p:nvPr/>
          </p:nvSpPr>
          <p:spPr bwMode="auto">
            <a:xfrm>
              <a:off x="432" y="2976"/>
              <a:ext cx="384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124200" y="3784600"/>
            <a:ext cx="1524000" cy="609600"/>
            <a:chOff x="1968" y="2736"/>
            <a:chExt cx="960" cy="384"/>
          </a:xfrm>
        </p:grpSpPr>
        <p:sp>
          <p:nvSpPr>
            <p:cNvPr id="27690" name="Rectangle 26"/>
            <p:cNvSpPr>
              <a:spLocks noChangeArrowheads="1"/>
            </p:cNvSpPr>
            <p:nvPr/>
          </p:nvSpPr>
          <p:spPr bwMode="auto">
            <a:xfrm>
              <a:off x="2352" y="2736"/>
              <a:ext cx="576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rear</a:t>
              </a:r>
            </a:p>
          </p:txBody>
        </p:sp>
        <p:sp>
          <p:nvSpPr>
            <p:cNvPr id="27691" name="Line 27"/>
            <p:cNvSpPr>
              <a:spLocks noChangeShapeType="1"/>
            </p:cNvSpPr>
            <p:nvPr/>
          </p:nvSpPr>
          <p:spPr bwMode="auto">
            <a:xfrm flipH="1">
              <a:off x="1968" y="2928"/>
              <a:ext cx="384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5334000" y="3175000"/>
            <a:ext cx="3581400" cy="2595563"/>
            <a:chOff x="3360" y="2352"/>
            <a:chExt cx="2256" cy="1635"/>
          </a:xfrm>
        </p:grpSpPr>
        <p:grpSp>
          <p:nvGrpSpPr>
            <p:cNvPr id="27672" name="Group 43"/>
            <p:cNvGrpSpPr>
              <a:grpSpLocks/>
            </p:cNvGrpSpPr>
            <p:nvPr/>
          </p:nvGrpSpPr>
          <p:grpSpPr bwMode="auto">
            <a:xfrm>
              <a:off x="3360" y="2352"/>
              <a:ext cx="2256" cy="1635"/>
              <a:chOff x="3360" y="2352"/>
              <a:chExt cx="2256" cy="1635"/>
            </a:xfrm>
          </p:grpSpPr>
          <p:sp>
            <p:nvSpPr>
              <p:cNvPr id="27676" name="Oval 29"/>
              <p:cNvSpPr>
                <a:spLocks noChangeArrowheads="1"/>
              </p:cNvSpPr>
              <p:nvPr/>
            </p:nvSpPr>
            <p:spPr bwMode="auto">
              <a:xfrm>
                <a:off x="3700" y="2500"/>
                <a:ext cx="1384" cy="138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677" name="Oval 30"/>
              <p:cNvSpPr>
                <a:spLocks noChangeArrowheads="1"/>
              </p:cNvSpPr>
              <p:nvPr/>
            </p:nvSpPr>
            <p:spPr bwMode="auto">
              <a:xfrm>
                <a:off x="4084" y="2932"/>
                <a:ext cx="616" cy="61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678" name="Line 31"/>
              <p:cNvSpPr>
                <a:spLocks noChangeShapeType="1"/>
              </p:cNvSpPr>
              <p:nvPr/>
            </p:nvSpPr>
            <p:spPr bwMode="auto">
              <a:xfrm>
                <a:off x="4368" y="2496"/>
                <a:ext cx="0" cy="43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679" name="Line 32"/>
              <p:cNvSpPr>
                <a:spLocks noChangeShapeType="1"/>
              </p:cNvSpPr>
              <p:nvPr/>
            </p:nvSpPr>
            <p:spPr bwMode="auto">
              <a:xfrm>
                <a:off x="4368" y="3552"/>
                <a:ext cx="0" cy="33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680" name="Line 33"/>
              <p:cNvSpPr>
                <a:spLocks noChangeShapeType="1"/>
              </p:cNvSpPr>
              <p:nvPr/>
            </p:nvSpPr>
            <p:spPr bwMode="auto">
              <a:xfrm>
                <a:off x="3792" y="2832"/>
                <a:ext cx="336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681" name="Line 34"/>
              <p:cNvSpPr>
                <a:spLocks noChangeShapeType="1"/>
              </p:cNvSpPr>
              <p:nvPr/>
            </p:nvSpPr>
            <p:spPr bwMode="auto">
              <a:xfrm flipH="1">
                <a:off x="3792" y="3360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682" name="Line 35"/>
              <p:cNvSpPr>
                <a:spLocks noChangeShapeType="1"/>
              </p:cNvSpPr>
              <p:nvPr/>
            </p:nvSpPr>
            <p:spPr bwMode="auto">
              <a:xfrm flipV="1">
                <a:off x="4656" y="2880"/>
                <a:ext cx="384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683" name="Line 36"/>
              <p:cNvSpPr>
                <a:spLocks noChangeShapeType="1"/>
              </p:cNvSpPr>
              <p:nvPr/>
            </p:nvSpPr>
            <p:spPr bwMode="auto">
              <a:xfrm>
                <a:off x="4656" y="3408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7684" name="Rectangle 37"/>
              <p:cNvSpPr>
                <a:spLocks noChangeArrowheads="1"/>
              </p:cNvSpPr>
              <p:nvPr/>
            </p:nvSpPr>
            <p:spPr bwMode="auto">
              <a:xfrm>
                <a:off x="3648" y="369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[0]</a:t>
                </a:r>
              </a:p>
            </p:txBody>
          </p:sp>
          <p:sp>
            <p:nvSpPr>
              <p:cNvPr id="27685" name="Rectangle 38"/>
              <p:cNvSpPr>
                <a:spLocks noChangeArrowheads="1"/>
              </p:cNvSpPr>
              <p:nvPr/>
            </p:nvSpPr>
            <p:spPr bwMode="auto">
              <a:xfrm>
                <a:off x="3360" y="312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[1]</a:t>
                </a:r>
              </a:p>
            </p:txBody>
          </p:sp>
          <p:sp>
            <p:nvSpPr>
              <p:cNvPr id="27686" name="Rectangle 39"/>
              <p:cNvSpPr>
                <a:spLocks noChangeArrowheads="1"/>
              </p:cNvSpPr>
              <p:nvPr/>
            </p:nvSpPr>
            <p:spPr bwMode="auto">
              <a:xfrm>
                <a:off x="3696" y="2352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[2]</a:t>
                </a:r>
              </a:p>
            </p:txBody>
          </p:sp>
          <p:sp>
            <p:nvSpPr>
              <p:cNvPr id="27687" name="Rectangle 40"/>
              <p:cNvSpPr>
                <a:spLocks noChangeArrowheads="1"/>
              </p:cNvSpPr>
              <p:nvPr/>
            </p:nvSpPr>
            <p:spPr bwMode="auto">
              <a:xfrm>
                <a:off x="4752" y="2352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[3]</a:t>
                </a:r>
              </a:p>
            </p:txBody>
          </p:sp>
          <p:sp>
            <p:nvSpPr>
              <p:cNvPr id="27688" name="Rectangle 41"/>
              <p:cNvSpPr>
                <a:spLocks noChangeArrowheads="1"/>
              </p:cNvSpPr>
              <p:nvPr/>
            </p:nvSpPr>
            <p:spPr bwMode="auto">
              <a:xfrm>
                <a:off x="5088" y="312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[4]</a:t>
                </a:r>
              </a:p>
            </p:txBody>
          </p:sp>
          <p:sp>
            <p:nvSpPr>
              <p:cNvPr id="27689" name="Rectangle 42"/>
              <p:cNvSpPr>
                <a:spLocks noChangeArrowheads="1"/>
              </p:cNvSpPr>
              <p:nvPr/>
            </p:nvSpPr>
            <p:spPr bwMode="auto">
              <a:xfrm>
                <a:off x="4752" y="369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[5]</a:t>
                </a:r>
              </a:p>
            </p:txBody>
          </p:sp>
        </p:grpSp>
        <p:sp>
          <p:nvSpPr>
            <p:cNvPr id="27673" name="Rectangle 44"/>
            <p:cNvSpPr>
              <a:spLocks noChangeArrowheads="1"/>
            </p:cNvSpPr>
            <p:nvPr/>
          </p:nvSpPr>
          <p:spPr bwMode="auto">
            <a:xfrm>
              <a:off x="4512" y="350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27674" name="Rectangle 45"/>
            <p:cNvSpPr>
              <a:spLocks noChangeArrowheads="1"/>
            </p:cNvSpPr>
            <p:nvPr/>
          </p:nvSpPr>
          <p:spPr bwMode="auto">
            <a:xfrm>
              <a:off x="4032" y="350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27675" name="Rectangle 46"/>
            <p:cNvSpPr>
              <a:spLocks noChangeArrowheads="1"/>
            </p:cNvSpPr>
            <p:nvPr/>
          </p:nvSpPr>
          <p:spPr bwMode="auto">
            <a:xfrm>
              <a:off x="3744" y="30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C</a:t>
              </a:r>
            </a:p>
          </p:txBody>
        </p: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7618413" y="4013200"/>
            <a:ext cx="1524000" cy="609600"/>
            <a:chOff x="4799" y="2880"/>
            <a:chExt cx="960" cy="384"/>
          </a:xfrm>
        </p:grpSpPr>
        <p:sp>
          <p:nvSpPr>
            <p:cNvPr id="27670" name="Rectangle 48"/>
            <p:cNvSpPr>
              <a:spLocks noChangeArrowheads="1"/>
            </p:cNvSpPr>
            <p:nvPr/>
          </p:nvSpPr>
          <p:spPr bwMode="auto">
            <a:xfrm>
              <a:off x="5183" y="2880"/>
              <a:ext cx="576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front</a:t>
              </a:r>
            </a:p>
          </p:txBody>
        </p:sp>
        <p:sp>
          <p:nvSpPr>
            <p:cNvPr id="27671" name="Line 49"/>
            <p:cNvSpPr>
              <a:spLocks noChangeShapeType="1"/>
            </p:cNvSpPr>
            <p:nvPr/>
          </p:nvSpPr>
          <p:spPr bwMode="auto">
            <a:xfrm flipH="1">
              <a:off x="4799" y="3072"/>
              <a:ext cx="384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4724400" y="3784600"/>
            <a:ext cx="1295400" cy="533400"/>
            <a:chOff x="2976" y="2736"/>
            <a:chExt cx="816" cy="336"/>
          </a:xfrm>
        </p:grpSpPr>
        <p:sp>
          <p:nvSpPr>
            <p:cNvPr id="27668" name="Rectangle 51"/>
            <p:cNvSpPr>
              <a:spLocks noChangeArrowheads="1"/>
            </p:cNvSpPr>
            <p:nvPr/>
          </p:nvSpPr>
          <p:spPr bwMode="auto">
            <a:xfrm>
              <a:off x="2976" y="2736"/>
              <a:ext cx="576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solidFill>
                    <a:schemeClr val="hlink"/>
                  </a:solidFill>
                  <a:cs typeface="B Zar" panose="00000400000000000000" pitchFamily="2" charset="-78"/>
                </a:rPr>
                <a:t> rear</a:t>
              </a:r>
            </a:p>
          </p:txBody>
        </p:sp>
        <p:sp>
          <p:nvSpPr>
            <p:cNvPr id="27669" name="Line 52"/>
            <p:cNvSpPr>
              <a:spLocks noChangeShapeType="1"/>
            </p:cNvSpPr>
            <p:nvPr/>
          </p:nvSpPr>
          <p:spPr bwMode="auto">
            <a:xfrm>
              <a:off x="3408" y="2880"/>
              <a:ext cx="384" cy="192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595336"/>
              </p:ext>
            </p:extLst>
          </p:nvPr>
        </p:nvGraphicFramePr>
        <p:xfrm>
          <a:off x="5283200" y="2108200"/>
          <a:ext cx="327660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318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447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front</a:t>
                      </a:r>
                      <a:endParaRPr lang="fa-IR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fa-I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يک محل قبل از اولين عنصر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rear</a:t>
                      </a:r>
                      <a:endParaRPr lang="fa-I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محل آخرين عنصر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676400" y="3200400"/>
            <a:ext cx="4648200" cy="2595563"/>
            <a:chOff x="1056" y="2016"/>
            <a:chExt cx="2928" cy="1635"/>
          </a:xfrm>
        </p:grpSpPr>
        <p:grpSp>
          <p:nvGrpSpPr>
            <p:cNvPr id="28678" name="Group 21"/>
            <p:cNvGrpSpPr>
              <a:grpSpLocks/>
            </p:cNvGrpSpPr>
            <p:nvPr/>
          </p:nvGrpSpPr>
          <p:grpSpPr bwMode="auto">
            <a:xfrm>
              <a:off x="1392" y="2016"/>
              <a:ext cx="2256" cy="1635"/>
              <a:chOff x="1392" y="2016"/>
              <a:chExt cx="2256" cy="1635"/>
            </a:xfrm>
          </p:grpSpPr>
          <p:grpSp>
            <p:nvGrpSpPr>
              <p:cNvPr id="28685" name="Group 17"/>
              <p:cNvGrpSpPr>
                <a:grpSpLocks/>
              </p:cNvGrpSpPr>
              <p:nvPr/>
            </p:nvGrpSpPr>
            <p:grpSpPr bwMode="auto">
              <a:xfrm>
                <a:off x="1392" y="2016"/>
                <a:ext cx="2256" cy="1635"/>
                <a:chOff x="1392" y="2016"/>
                <a:chExt cx="2256" cy="1635"/>
              </a:xfrm>
            </p:grpSpPr>
            <p:sp>
              <p:nvSpPr>
                <p:cNvPr id="28689" name="Oval 3"/>
                <p:cNvSpPr>
                  <a:spLocks noChangeArrowheads="1"/>
                </p:cNvSpPr>
                <p:nvPr/>
              </p:nvSpPr>
              <p:spPr bwMode="auto">
                <a:xfrm>
                  <a:off x="1732" y="2164"/>
                  <a:ext cx="1384" cy="13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8690" name="Oval 4"/>
                <p:cNvSpPr>
                  <a:spLocks noChangeArrowheads="1"/>
                </p:cNvSpPr>
                <p:nvPr/>
              </p:nvSpPr>
              <p:spPr bwMode="auto">
                <a:xfrm>
                  <a:off x="2116" y="2596"/>
                  <a:ext cx="616" cy="616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8691" name="Line 5"/>
                <p:cNvSpPr>
                  <a:spLocks noChangeShapeType="1"/>
                </p:cNvSpPr>
                <p:nvPr/>
              </p:nvSpPr>
              <p:spPr bwMode="auto">
                <a:xfrm>
                  <a:off x="2400" y="2160"/>
                  <a:ext cx="0" cy="432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8692" name="Line 6"/>
                <p:cNvSpPr>
                  <a:spLocks noChangeShapeType="1"/>
                </p:cNvSpPr>
                <p:nvPr/>
              </p:nvSpPr>
              <p:spPr bwMode="auto">
                <a:xfrm>
                  <a:off x="2400" y="3216"/>
                  <a:ext cx="0" cy="336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8693" name="Line 7"/>
                <p:cNvSpPr>
                  <a:spLocks noChangeShapeType="1"/>
                </p:cNvSpPr>
                <p:nvPr/>
              </p:nvSpPr>
              <p:spPr bwMode="auto">
                <a:xfrm>
                  <a:off x="1824" y="2496"/>
                  <a:ext cx="336" cy="24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8694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824" y="3024"/>
                  <a:ext cx="336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8695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688" y="2544"/>
                  <a:ext cx="384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8696" name="Line 10"/>
                <p:cNvSpPr>
                  <a:spLocks noChangeShapeType="1"/>
                </p:cNvSpPr>
                <p:nvPr/>
              </p:nvSpPr>
              <p:spPr bwMode="auto">
                <a:xfrm>
                  <a:off x="2688" y="3072"/>
                  <a:ext cx="288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28697" name="Rectangle 11"/>
                <p:cNvSpPr>
                  <a:spLocks noChangeArrowheads="1"/>
                </p:cNvSpPr>
                <p:nvPr/>
              </p:nvSpPr>
              <p:spPr bwMode="auto">
                <a:xfrm>
                  <a:off x="1680" y="3360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[0]</a:t>
                  </a:r>
                </a:p>
              </p:txBody>
            </p:sp>
            <p:sp>
              <p:nvSpPr>
                <p:cNvPr id="28698" name="Rectangle 12"/>
                <p:cNvSpPr>
                  <a:spLocks noChangeArrowheads="1"/>
                </p:cNvSpPr>
                <p:nvPr/>
              </p:nvSpPr>
              <p:spPr bwMode="auto">
                <a:xfrm>
                  <a:off x="1392" y="2784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[1]</a:t>
                  </a:r>
                </a:p>
              </p:txBody>
            </p:sp>
            <p:sp>
              <p:nvSpPr>
                <p:cNvPr id="28699" name="Rectangle 13"/>
                <p:cNvSpPr>
                  <a:spLocks noChangeArrowheads="1"/>
                </p:cNvSpPr>
                <p:nvPr/>
              </p:nvSpPr>
              <p:spPr bwMode="auto">
                <a:xfrm>
                  <a:off x="1728" y="2016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[2]</a:t>
                  </a:r>
                </a:p>
              </p:txBody>
            </p:sp>
            <p:sp>
              <p:nvSpPr>
                <p:cNvPr id="28700" name="Rectangle 14"/>
                <p:cNvSpPr>
                  <a:spLocks noChangeArrowheads="1"/>
                </p:cNvSpPr>
                <p:nvPr/>
              </p:nvSpPr>
              <p:spPr bwMode="auto">
                <a:xfrm>
                  <a:off x="2784" y="2016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[3]</a:t>
                  </a:r>
                </a:p>
              </p:txBody>
            </p:sp>
            <p:sp>
              <p:nvSpPr>
                <p:cNvPr id="28701" name="Rectangle 15"/>
                <p:cNvSpPr>
                  <a:spLocks noChangeArrowheads="1"/>
                </p:cNvSpPr>
                <p:nvPr/>
              </p:nvSpPr>
              <p:spPr bwMode="auto">
                <a:xfrm>
                  <a:off x="3120" y="2784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[4]</a:t>
                  </a:r>
                </a:p>
              </p:txBody>
            </p:sp>
            <p:sp>
              <p:nvSpPr>
                <p:cNvPr id="28702" name="Rectangle 16"/>
                <p:cNvSpPr>
                  <a:spLocks noChangeArrowheads="1"/>
                </p:cNvSpPr>
                <p:nvPr/>
              </p:nvSpPr>
              <p:spPr bwMode="auto">
                <a:xfrm>
                  <a:off x="2784" y="3360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[5]</a:t>
                  </a:r>
                </a:p>
              </p:txBody>
            </p:sp>
          </p:grpSp>
          <p:sp>
            <p:nvSpPr>
              <p:cNvPr id="28686" name="Rectangle 18"/>
              <p:cNvSpPr>
                <a:spLocks noChangeArrowheads="1"/>
              </p:cNvSpPr>
              <p:nvPr/>
            </p:nvSpPr>
            <p:spPr bwMode="auto">
              <a:xfrm>
                <a:off x="2016" y="2304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A</a:t>
                </a:r>
              </a:p>
            </p:txBody>
          </p:sp>
          <p:sp>
            <p:nvSpPr>
              <p:cNvPr id="28687" name="Rectangle 19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B</a:t>
                </a:r>
              </a:p>
            </p:txBody>
          </p:sp>
          <p:sp>
            <p:nvSpPr>
              <p:cNvPr id="28688" name="Rectangle 20"/>
              <p:cNvSpPr>
                <a:spLocks noChangeArrowheads="1"/>
              </p:cNvSpPr>
              <p:nvPr/>
            </p:nvSpPr>
            <p:spPr bwMode="auto">
              <a:xfrm>
                <a:off x="2784" y="2736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C</a:t>
                </a:r>
              </a:p>
            </p:txBody>
          </p:sp>
        </p:grpSp>
        <p:grpSp>
          <p:nvGrpSpPr>
            <p:cNvPr id="28679" name="Group 24"/>
            <p:cNvGrpSpPr>
              <a:grpSpLocks/>
            </p:cNvGrpSpPr>
            <p:nvPr/>
          </p:nvGrpSpPr>
          <p:grpSpPr bwMode="auto">
            <a:xfrm>
              <a:off x="1056" y="2496"/>
              <a:ext cx="816" cy="336"/>
              <a:chOff x="1056" y="2496"/>
              <a:chExt cx="816" cy="336"/>
            </a:xfrm>
          </p:grpSpPr>
          <p:sp>
            <p:nvSpPr>
              <p:cNvPr id="28683" name="Rectangle 22"/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576" cy="2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solidFill>
                      <a:schemeClr val="hlink"/>
                    </a:solidFill>
                    <a:cs typeface="B Zar" panose="00000400000000000000" pitchFamily="2" charset="-78"/>
                  </a:rPr>
                  <a:t>front</a:t>
                </a:r>
              </a:p>
            </p:txBody>
          </p:sp>
          <p:sp>
            <p:nvSpPr>
              <p:cNvPr id="28684" name="Line 23"/>
              <p:cNvSpPr>
                <a:spLocks noChangeShapeType="1"/>
              </p:cNvSpPr>
              <p:nvPr/>
            </p:nvSpPr>
            <p:spPr bwMode="auto">
              <a:xfrm>
                <a:off x="1488" y="2640"/>
                <a:ext cx="384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  <p:grpSp>
          <p:nvGrpSpPr>
            <p:cNvPr id="28680" name="Group 27"/>
            <p:cNvGrpSpPr>
              <a:grpSpLocks/>
            </p:cNvGrpSpPr>
            <p:nvPr/>
          </p:nvGrpSpPr>
          <p:grpSpPr bwMode="auto">
            <a:xfrm>
              <a:off x="3024" y="2400"/>
              <a:ext cx="960" cy="384"/>
              <a:chOff x="3024" y="2400"/>
              <a:chExt cx="960" cy="384"/>
            </a:xfrm>
          </p:grpSpPr>
          <p:sp>
            <p:nvSpPr>
              <p:cNvPr id="28681" name="Rectangle 25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576" cy="2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solidFill>
                      <a:schemeClr val="hlink"/>
                    </a:solidFill>
                    <a:cs typeface="B Zar" panose="00000400000000000000" pitchFamily="2" charset="-78"/>
                  </a:rPr>
                  <a:t>rear</a:t>
                </a:r>
              </a:p>
            </p:txBody>
          </p:sp>
          <p:sp>
            <p:nvSpPr>
              <p:cNvPr id="28682" name="Line 26"/>
              <p:cNvSpPr>
                <a:spLocks noChangeShapeType="1"/>
              </p:cNvSpPr>
              <p:nvPr/>
            </p:nvSpPr>
            <p:spPr bwMode="auto">
              <a:xfrm flipH="1">
                <a:off x="3024" y="2592"/>
                <a:ext cx="384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</p:grp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685800" y="1600200"/>
            <a:ext cx="7962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fa-IR" sz="2000" dirty="0">
              <a:solidFill>
                <a:srgbClr val="2308EE"/>
              </a:solidFill>
              <a:latin typeface="+mn-lt"/>
              <a:cs typeface="B Zar" panose="00000400000000000000" pitchFamily="2" charset="-78"/>
            </a:endParaRP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000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rear</a:t>
            </a:r>
            <a:r>
              <a:rPr lang="en-US" sz="20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sz="20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sz="24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را در جهت عقربه هاي ساعت يک واحد افزايش دهيد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rgbClr val="371F7B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83300" y="1679575"/>
            <a:ext cx="23669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اضافه کردن به صف </a:t>
            </a: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29699" name="Group 28"/>
          <p:cNvGrpSpPr>
            <a:grpSpLocks/>
          </p:cNvGrpSpPr>
          <p:nvPr/>
        </p:nvGrpSpPr>
        <p:grpSpPr bwMode="auto">
          <a:xfrm>
            <a:off x="1676400" y="3200400"/>
            <a:ext cx="4114800" cy="3433763"/>
            <a:chOff x="1056" y="2016"/>
            <a:chExt cx="2592" cy="2163"/>
          </a:xfrm>
        </p:grpSpPr>
        <p:grpSp>
          <p:nvGrpSpPr>
            <p:cNvPr id="29702" name="Group 18"/>
            <p:cNvGrpSpPr>
              <a:grpSpLocks/>
            </p:cNvGrpSpPr>
            <p:nvPr/>
          </p:nvGrpSpPr>
          <p:grpSpPr bwMode="auto">
            <a:xfrm>
              <a:off x="1392" y="2016"/>
              <a:ext cx="2256" cy="1635"/>
              <a:chOff x="1392" y="2016"/>
              <a:chExt cx="2256" cy="1635"/>
            </a:xfrm>
          </p:grpSpPr>
          <p:sp>
            <p:nvSpPr>
              <p:cNvPr id="29712" name="Oval 4"/>
              <p:cNvSpPr>
                <a:spLocks noChangeArrowheads="1"/>
              </p:cNvSpPr>
              <p:nvPr/>
            </p:nvSpPr>
            <p:spPr bwMode="auto">
              <a:xfrm>
                <a:off x="1732" y="2164"/>
                <a:ext cx="1384" cy="138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9713" name="Oval 5"/>
              <p:cNvSpPr>
                <a:spLocks noChangeArrowheads="1"/>
              </p:cNvSpPr>
              <p:nvPr/>
            </p:nvSpPr>
            <p:spPr bwMode="auto">
              <a:xfrm>
                <a:off x="2116" y="2596"/>
                <a:ext cx="616" cy="616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 rtl="0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9714" name="Line 6"/>
              <p:cNvSpPr>
                <a:spLocks noChangeShapeType="1"/>
              </p:cNvSpPr>
              <p:nvPr/>
            </p:nvSpPr>
            <p:spPr bwMode="auto">
              <a:xfrm>
                <a:off x="2400" y="2160"/>
                <a:ext cx="0" cy="43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9715" name="Line 7"/>
              <p:cNvSpPr>
                <a:spLocks noChangeShapeType="1"/>
              </p:cNvSpPr>
              <p:nvPr/>
            </p:nvSpPr>
            <p:spPr bwMode="auto">
              <a:xfrm>
                <a:off x="2400" y="3216"/>
                <a:ext cx="0" cy="33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9716" name="Line 8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336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9717" name="Line 9"/>
              <p:cNvSpPr>
                <a:spLocks noChangeShapeType="1"/>
              </p:cNvSpPr>
              <p:nvPr/>
            </p:nvSpPr>
            <p:spPr bwMode="auto">
              <a:xfrm flipH="1">
                <a:off x="1824" y="302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9718" name="Line 10"/>
              <p:cNvSpPr>
                <a:spLocks noChangeShapeType="1"/>
              </p:cNvSpPr>
              <p:nvPr/>
            </p:nvSpPr>
            <p:spPr bwMode="auto">
              <a:xfrm flipV="1">
                <a:off x="2688" y="2544"/>
                <a:ext cx="384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9719" name="Line 11"/>
              <p:cNvSpPr>
                <a:spLocks noChangeShapeType="1"/>
              </p:cNvSpPr>
              <p:nvPr/>
            </p:nvSpPr>
            <p:spPr bwMode="auto">
              <a:xfrm>
                <a:off x="2688" y="3072"/>
                <a:ext cx="288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29720" name="Rectangle 12"/>
              <p:cNvSpPr>
                <a:spLocks noChangeArrowheads="1"/>
              </p:cNvSpPr>
              <p:nvPr/>
            </p:nvSpPr>
            <p:spPr bwMode="auto">
              <a:xfrm>
                <a:off x="1680" y="336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[0]</a:t>
                </a:r>
              </a:p>
            </p:txBody>
          </p:sp>
          <p:sp>
            <p:nvSpPr>
              <p:cNvPr id="29721" name="Rectangle 13"/>
              <p:cNvSpPr>
                <a:spLocks noChangeArrowheads="1"/>
              </p:cNvSpPr>
              <p:nvPr/>
            </p:nvSpPr>
            <p:spPr bwMode="auto">
              <a:xfrm>
                <a:off x="1392" y="278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[1]</a:t>
                </a:r>
              </a:p>
            </p:txBody>
          </p:sp>
          <p:sp>
            <p:nvSpPr>
              <p:cNvPr id="29722" name="Rectangle 14"/>
              <p:cNvSpPr>
                <a:spLocks noChangeArrowheads="1"/>
              </p:cNvSpPr>
              <p:nvPr/>
            </p:nvSpPr>
            <p:spPr bwMode="auto">
              <a:xfrm>
                <a:off x="1728" y="201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[2]</a:t>
                </a:r>
              </a:p>
            </p:txBody>
          </p:sp>
          <p:sp>
            <p:nvSpPr>
              <p:cNvPr id="29723" name="Rectangle 15"/>
              <p:cNvSpPr>
                <a:spLocks noChangeArrowheads="1"/>
              </p:cNvSpPr>
              <p:nvPr/>
            </p:nvSpPr>
            <p:spPr bwMode="auto">
              <a:xfrm>
                <a:off x="2784" y="2016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[3]</a:t>
                </a:r>
              </a:p>
            </p:txBody>
          </p:sp>
          <p:sp>
            <p:nvSpPr>
              <p:cNvPr id="29724" name="Rectangle 16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[4]</a:t>
                </a:r>
              </a:p>
            </p:txBody>
          </p:sp>
          <p:sp>
            <p:nvSpPr>
              <p:cNvPr id="29725" name="Rectangle 17"/>
              <p:cNvSpPr>
                <a:spLocks noChangeArrowheads="1"/>
              </p:cNvSpPr>
              <p:nvPr/>
            </p:nvSpPr>
            <p:spPr bwMode="auto">
              <a:xfrm>
                <a:off x="2784" y="3360"/>
                <a:ext cx="52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[5]</a:t>
                </a:r>
              </a:p>
            </p:txBody>
          </p:sp>
        </p:grpSp>
        <p:sp>
          <p:nvSpPr>
            <p:cNvPr id="29703" name="Rectangle 19"/>
            <p:cNvSpPr>
              <a:spLocks noChangeArrowheads="1"/>
            </p:cNvSpPr>
            <p:nvPr/>
          </p:nvSpPr>
          <p:spPr bwMode="auto">
            <a:xfrm>
              <a:off x="2016" y="230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A</a:t>
              </a:r>
            </a:p>
          </p:txBody>
        </p:sp>
        <p:sp>
          <p:nvSpPr>
            <p:cNvPr id="29704" name="Rectangle 20"/>
            <p:cNvSpPr>
              <a:spLocks noChangeArrowheads="1"/>
            </p:cNvSpPr>
            <p:nvPr/>
          </p:nvSpPr>
          <p:spPr bwMode="auto">
            <a:xfrm>
              <a:off x="2544" y="230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B</a:t>
              </a:r>
            </a:p>
          </p:txBody>
        </p:sp>
        <p:sp>
          <p:nvSpPr>
            <p:cNvPr id="29705" name="Rectangle 21"/>
            <p:cNvSpPr>
              <a:spLocks noChangeArrowheads="1"/>
            </p:cNvSpPr>
            <p:nvPr/>
          </p:nvSpPr>
          <p:spPr bwMode="auto">
            <a:xfrm>
              <a:off x="2784" y="2736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2400">
                  <a:cs typeface="B Zar" panose="00000400000000000000" pitchFamily="2" charset="-78"/>
                </a:rPr>
                <a:t>C</a:t>
              </a:r>
            </a:p>
          </p:txBody>
        </p:sp>
        <p:grpSp>
          <p:nvGrpSpPr>
            <p:cNvPr id="29706" name="Group 24"/>
            <p:cNvGrpSpPr>
              <a:grpSpLocks/>
            </p:cNvGrpSpPr>
            <p:nvPr/>
          </p:nvGrpSpPr>
          <p:grpSpPr bwMode="auto">
            <a:xfrm>
              <a:off x="1056" y="2496"/>
              <a:ext cx="816" cy="336"/>
              <a:chOff x="1056" y="2496"/>
              <a:chExt cx="816" cy="336"/>
            </a:xfrm>
          </p:grpSpPr>
          <p:sp>
            <p:nvSpPr>
              <p:cNvPr id="29710" name="Rectangle 22"/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576" cy="2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solidFill>
                      <a:schemeClr val="hlink"/>
                    </a:solidFill>
                    <a:cs typeface="B Zar" panose="00000400000000000000" pitchFamily="2" charset="-78"/>
                  </a:rPr>
                  <a:t>front</a:t>
                </a:r>
              </a:p>
            </p:txBody>
          </p:sp>
          <p:sp>
            <p:nvSpPr>
              <p:cNvPr id="29711" name="Line 23"/>
              <p:cNvSpPr>
                <a:spLocks noChangeShapeType="1"/>
              </p:cNvSpPr>
              <p:nvPr/>
            </p:nvSpPr>
            <p:spPr bwMode="auto">
              <a:xfrm>
                <a:off x="1488" y="2640"/>
                <a:ext cx="384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  <p:grpSp>
          <p:nvGrpSpPr>
            <p:cNvPr id="29707" name="Group 27"/>
            <p:cNvGrpSpPr>
              <a:grpSpLocks/>
            </p:cNvGrpSpPr>
            <p:nvPr/>
          </p:nvGrpSpPr>
          <p:grpSpPr bwMode="auto">
            <a:xfrm>
              <a:off x="2496" y="3360"/>
              <a:ext cx="576" cy="819"/>
              <a:chOff x="2496" y="3360"/>
              <a:chExt cx="576" cy="819"/>
            </a:xfrm>
          </p:grpSpPr>
          <p:sp>
            <p:nvSpPr>
              <p:cNvPr id="29708" name="Rectangle 25"/>
              <p:cNvSpPr>
                <a:spLocks noChangeArrowheads="1"/>
              </p:cNvSpPr>
              <p:nvPr/>
            </p:nvSpPr>
            <p:spPr bwMode="auto">
              <a:xfrm>
                <a:off x="2496" y="3888"/>
                <a:ext cx="576" cy="2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solidFill>
                      <a:schemeClr val="hlink"/>
                    </a:solidFill>
                    <a:cs typeface="B Zar" panose="00000400000000000000" pitchFamily="2" charset="-78"/>
                  </a:rPr>
                  <a:t>rear</a:t>
                </a:r>
              </a:p>
            </p:txBody>
          </p:sp>
          <p:sp>
            <p:nvSpPr>
              <p:cNvPr id="29709" name="Line 26"/>
              <p:cNvSpPr>
                <a:spLocks noChangeShapeType="1"/>
              </p:cNvSpPr>
              <p:nvPr/>
            </p:nvSpPr>
            <p:spPr bwMode="auto">
              <a:xfrm flipV="1">
                <a:off x="2688" y="3360"/>
                <a:ext cx="0" cy="576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</p:grp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3810000" y="5105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cs typeface="B Zar" panose="00000400000000000000" pitchFamily="2" charset="-78"/>
              </a:rPr>
              <a:t>D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685800" y="1600200"/>
            <a:ext cx="7962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اضافه کردن به صف 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000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rear</a:t>
            </a:r>
            <a:r>
              <a:rPr lang="en-US" sz="20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sz="20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sz="24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را در جهت عقربه هاي ساعت يک واحد افزايش دهيد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fa-IR" sz="24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عنصر مورد نظر را در محل </a:t>
            </a:r>
            <a:r>
              <a:rPr lang="en-US" sz="2000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queue[rear]</a:t>
            </a:r>
            <a:r>
              <a:rPr lang="fa-IR" sz="2000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sz="24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قرار دهيد 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rgbClr val="371F7B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2119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8" grpId="0" build="p" autoUpdateAnimBg="0"/>
      <p:bldP spid="3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صف حلقوي</a:t>
            </a:r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676400" y="3200400"/>
            <a:ext cx="4648200" cy="2595563"/>
            <a:chOff x="1056" y="2016"/>
            <a:chExt cx="2928" cy="1635"/>
          </a:xfrm>
        </p:grpSpPr>
        <p:grpSp>
          <p:nvGrpSpPr>
            <p:cNvPr id="30726" name="Group 21"/>
            <p:cNvGrpSpPr>
              <a:grpSpLocks/>
            </p:cNvGrpSpPr>
            <p:nvPr/>
          </p:nvGrpSpPr>
          <p:grpSpPr bwMode="auto">
            <a:xfrm>
              <a:off x="1392" y="2016"/>
              <a:ext cx="2256" cy="1635"/>
              <a:chOff x="1392" y="2016"/>
              <a:chExt cx="2256" cy="1635"/>
            </a:xfrm>
          </p:grpSpPr>
          <p:grpSp>
            <p:nvGrpSpPr>
              <p:cNvPr id="30733" name="Group 17"/>
              <p:cNvGrpSpPr>
                <a:grpSpLocks/>
              </p:cNvGrpSpPr>
              <p:nvPr/>
            </p:nvGrpSpPr>
            <p:grpSpPr bwMode="auto">
              <a:xfrm>
                <a:off x="1392" y="2016"/>
                <a:ext cx="2256" cy="1635"/>
                <a:chOff x="1392" y="2016"/>
                <a:chExt cx="2256" cy="1635"/>
              </a:xfrm>
            </p:grpSpPr>
            <p:sp>
              <p:nvSpPr>
                <p:cNvPr id="30737" name="Oval 3"/>
                <p:cNvSpPr>
                  <a:spLocks noChangeArrowheads="1"/>
                </p:cNvSpPr>
                <p:nvPr/>
              </p:nvSpPr>
              <p:spPr bwMode="auto">
                <a:xfrm>
                  <a:off x="1732" y="2164"/>
                  <a:ext cx="1384" cy="1384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0738" name="Oval 4"/>
                <p:cNvSpPr>
                  <a:spLocks noChangeArrowheads="1"/>
                </p:cNvSpPr>
                <p:nvPr/>
              </p:nvSpPr>
              <p:spPr bwMode="auto">
                <a:xfrm>
                  <a:off x="2116" y="2596"/>
                  <a:ext cx="616" cy="616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 rtl="0"/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0739" name="Line 5"/>
                <p:cNvSpPr>
                  <a:spLocks noChangeShapeType="1"/>
                </p:cNvSpPr>
                <p:nvPr/>
              </p:nvSpPr>
              <p:spPr bwMode="auto">
                <a:xfrm>
                  <a:off x="2400" y="2160"/>
                  <a:ext cx="0" cy="432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0740" name="Line 6"/>
                <p:cNvSpPr>
                  <a:spLocks noChangeShapeType="1"/>
                </p:cNvSpPr>
                <p:nvPr/>
              </p:nvSpPr>
              <p:spPr bwMode="auto">
                <a:xfrm>
                  <a:off x="2400" y="3216"/>
                  <a:ext cx="0" cy="336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0741" name="Line 7"/>
                <p:cNvSpPr>
                  <a:spLocks noChangeShapeType="1"/>
                </p:cNvSpPr>
                <p:nvPr/>
              </p:nvSpPr>
              <p:spPr bwMode="auto">
                <a:xfrm>
                  <a:off x="1824" y="2496"/>
                  <a:ext cx="336" cy="24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0742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824" y="3024"/>
                  <a:ext cx="336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074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688" y="2544"/>
                  <a:ext cx="384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0744" name="Line 10"/>
                <p:cNvSpPr>
                  <a:spLocks noChangeShapeType="1"/>
                </p:cNvSpPr>
                <p:nvPr/>
              </p:nvSpPr>
              <p:spPr bwMode="auto">
                <a:xfrm>
                  <a:off x="2688" y="3072"/>
                  <a:ext cx="288" cy="19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a-IR">
                    <a:cs typeface="B Zar" panose="00000400000000000000" pitchFamily="2" charset="-78"/>
                  </a:endParaRPr>
                </a:p>
              </p:txBody>
            </p:sp>
            <p:sp>
              <p:nvSpPr>
                <p:cNvPr id="30745" name="Rectangle 11"/>
                <p:cNvSpPr>
                  <a:spLocks noChangeArrowheads="1"/>
                </p:cNvSpPr>
                <p:nvPr/>
              </p:nvSpPr>
              <p:spPr bwMode="auto">
                <a:xfrm>
                  <a:off x="1680" y="3360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[0]</a:t>
                  </a:r>
                </a:p>
              </p:txBody>
            </p:sp>
            <p:sp>
              <p:nvSpPr>
                <p:cNvPr id="30746" name="Rectangle 12"/>
                <p:cNvSpPr>
                  <a:spLocks noChangeArrowheads="1"/>
                </p:cNvSpPr>
                <p:nvPr/>
              </p:nvSpPr>
              <p:spPr bwMode="auto">
                <a:xfrm>
                  <a:off x="1392" y="2784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[1]</a:t>
                  </a:r>
                </a:p>
              </p:txBody>
            </p:sp>
            <p:sp>
              <p:nvSpPr>
                <p:cNvPr id="30747" name="Rectangle 13"/>
                <p:cNvSpPr>
                  <a:spLocks noChangeArrowheads="1"/>
                </p:cNvSpPr>
                <p:nvPr/>
              </p:nvSpPr>
              <p:spPr bwMode="auto">
                <a:xfrm>
                  <a:off x="1728" y="2016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[2]</a:t>
                  </a:r>
                </a:p>
              </p:txBody>
            </p:sp>
            <p:sp>
              <p:nvSpPr>
                <p:cNvPr id="30748" name="Rectangle 14"/>
                <p:cNvSpPr>
                  <a:spLocks noChangeArrowheads="1"/>
                </p:cNvSpPr>
                <p:nvPr/>
              </p:nvSpPr>
              <p:spPr bwMode="auto">
                <a:xfrm>
                  <a:off x="2784" y="2016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[3]</a:t>
                  </a:r>
                </a:p>
              </p:txBody>
            </p:sp>
            <p:sp>
              <p:nvSpPr>
                <p:cNvPr id="30749" name="Rectangle 15"/>
                <p:cNvSpPr>
                  <a:spLocks noChangeArrowheads="1"/>
                </p:cNvSpPr>
                <p:nvPr/>
              </p:nvSpPr>
              <p:spPr bwMode="auto">
                <a:xfrm>
                  <a:off x="3120" y="2784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[4]</a:t>
                  </a:r>
                </a:p>
              </p:txBody>
            </p:sp>
            <p:sp>
              <p:nvSpPr>
                <p:cNvPr id="30750" name="Rectangle 16"/>
                <p:cNvSpPr>
                  <a:spLocks noChangeArrowheads="1"/>
                </p:cNvSpPr>
                <p:nvPr/>
              </p:nvSpPr>
              <p:spPr bwMode="auto">
                <a:xfrm>
                  <a:off x="2784" y="3360"/>
                  <a:ext cx="528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lang="en-US" sz="2400">
                      <a:cs typeface="B Zar" panose="00000400000000000000" pitchFamily="2" charset="-78"/>
                    </a:rPr>
                    <a:t>[5]</a:t>
                  </a:r>
                </a:p>
              </p:txBody>
            </p:sp>
          </p:grpSp>
          <p:sp>
            <p:nvSpPr>
              <p:cNvPr id="30734" name="Rectangle 18"/>
              <p:cNvSpPr>
                <a:spLocks noChangeArrowheads="1"/>
              </p:cNvSpPr>
              <p:nvPr/>
            </p:nvSpPr>
            <p:spPr bwMode="auto">
              <a:xfrm>
                <a:off x="2016" y="2304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A</a:t>
                </a:r>
              </a:p>
            </p:txBody>
          </p:sp>
          <p:sp>
            <p:nvSpPr>
              <p:cNvPr id="30735" name="Rectangle 19"/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B</a:t>
                </a:r>
              </a:p>
            </p:txBody>
          </p:sp>
          <p:sp>
            <p:nvSpPr>
              <p:cNvPr id="30736" name="Rectangle 20"/>
              <p:cNvSpPr>
                <a:spLocks noChangeArrowheads="1"/>
              </p:cNvSpPr>
              <p:nvPr/>
            </p:nvSpPr>
            <p:spPr bwMode="auto">
              <a:xfrm>
                <a:off x="2784" y="2736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cs typeface="B Zar" panose="00000400000000000000" pitchFamily="2" charset="-78"/>
                  </a:rPr>
                  <a:t>C</a:t>
                </a:r>
              </a:p>
            </p:txBody>
          </p:sp>
        </p:grpSp>
        <p:grpSp>
          <p:nvGrpSpPr>
            <p:cNvPr id="30727" name="Group 24"/>
            <p:cNvGrpSpPr>
              <a:grpSpLocks/>
            </p:cNvGrpSpPr>
            <p:nvPr/>
          </p:nvGrpSpPr>
          <p:grpSpPr bwMode="auto">
            <a:xfrm>
              <a:off x="1056" y="2496"/>
              <a:ext cx="816" cy="336"/>
              <a:chOff x="1056" y="2496"/>
              <a:chExt cx="816" cy="336"/>
            </a:xfrm>
          </p:grpSpPr>
          <p:sp>
            <p:nvSpPr>
              <p:cNvPr id="30731" name="Rectangle 22"/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576" cy="2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solidFill>
                      <a:schemeClr val="hlink"/>
                    </a:solidFill>
                    <a:cs typeface="B Zar" panose="00000400000000000000" pitchFamily="2" charset="-78"/>
                  </a:rPr>
                  <a:t>front</a:t>
                </a:r>
              </a:p>
            </p:txBody>
          </p:sp>
          <p:sp>
            <p:nvSpPr>
              <p:cNvPr id="30732" name="Line 23"/>
              <p:cNvSpPr>
                <a:spLocks noChangeShapeType="1"/>
              </p:cNvSpPr>
              <p:nvPr/>
            </p:nvSpPr>
            <p:spPr bwMode="auto">
              <a:xfrm>
                <a:off x="1488" y="2640"/>
                <a:ext cx="384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  <p:grpSp>
          <p:nvGrpSpPr>
            <p:cNvPr id="30728" name="Group 27"/>
            <p:cNvGrpSpPr>
              <a:grpSpLocks/>
            </p:cNvGrpSpPr>
            <p:nvPr/>
          </p:nvGrpSpPr>
          <p:grpSpPr bwMode="auto">
            <a:xfrm>
              <a:off x="3024" y="2400"/>
              <a:ext cx="960" cy="384"/>
              <a:chOff x="3024" y="2400"/>
              <a:chExt cx="960" cy="384"/>
            </a:xfrm>
          </p:grpSpPr>
          <p:sp>
            <p:nvSpPr>
              <p:cNvPr id="30729" name="Rectangle 25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576" cy="291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sz="2400">
                    <a:solidFill>
                      <a:schemeClr val="hlink"/>
                    </a:solidFill>
                    <a:cs typeface="B Zar" panose="00000400000000000000" pitchFamily="2" charset="-78"/>
                  </a:rPr>
                  <a:t>rear</a:t>
                </a:r>
              </a:p>
            </p:txBody>
          </p:sp>
          <p:sp>
            <p:nvSpPr>
              <p:cNvPr id="30730" name="Line 26"/>
              <p:cNvSpPr>
                <a:spLocks noChangeShapeType="1"/>
              </p:cNvSpPr>
              <p:nvPr/>
            </p:nvSpPr>
            <p:spPr bwMode="auto">
              <a:xfrm flipH="1">
                <a:off x="3024" y="2592"/>
                <a:ext cx="384" cy="192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</p:grpSp>
      <p:sp>
        <p:nvSpPr>
          <p:cNvPr id="30" name="Rectangle 29"/>
          <p:cNvSpPr/>
          <p:nvPr/>
        </p:nvSpPr>
        <p:spPr>
          <a:xfrm>
            <a:off x="5800725" y="1679575"/>
            <a:ext cx="26495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buFontTx/>
              <a:buBlip>
                <a:blip r:embed="rId2"/>
              </a:buBlip>
              <a:defRPr/>
            </a:pPr>
            <a:r>
              <a:rPr lang="fa-IR" sz="2000" b="1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حذف کردن يک عنصر 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685800" y="1600200"/>
            <a:ext cx="79629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fa-IR" sz="2000" dirty="0">
              <a:solidFill>
                <a:srgbClr val="2308EE"/>
              </a:solidFill>
              <a:latin typeface="+mn-lt"/>
              <a:cs typeface="B Zar" panose="00000400000000000000" pitchFamily="2" charset="-78"/>
            </a:endParaRP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000" dirty="0">
                <a:solidFill>
                  <a:srgbClr val="2308EE"/>
                </a:solidFill>
                <a:latin typeface="+mn-lt"/>
                <a:cs typeface="B Zar" panose="00000400000000000000" pitchFamily="2" charset="-78"/>
              </a:rPr>
              <a:t>front</a:t>
            </a:r>
            <a:r>
              <a:rPr lang="en-US" sz="20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sz="20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 </a:t>
            </a:r>
            <a:r>
              <a:rPr lang="fa-IR" sz="2400" dirty="0">
                <a:solidFill>
                  <a:srgbClr val="371F7B"/>
                </a:solidFill>
                <a:latin typeface="+mn-lt"/>
                <a:cs typeface="B Zar" panose="00000400000000000000" pitchFamily="2" charset="-78"/>
              </a:rPr>
              <a:t>را در جهت عقربه هاي ساعت يک واحد افزايش دهيد</a:t>
            </a:r>
          </a:p>
          <a:p>
            <a:pPr marL="342900" indent="-342900" eaLnBrk="0" hangingPunct="0"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rgbClr val="371F7B"/>
              </a:solidFill>
              <a:latin typeface="+mn-lt"/>
              <a:cs typeface="B Zar" panose="00000400000000000000" pitchFamily="2" charset="-78"/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bldLvl="2" autoUpdateAnimBg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12339</TotalTime>
  <Words>1100</Words>
  <Application>Microsoft Office PowerPoint</Application>
  <PresentationFormat>On-screen Show (4:3)</PresentationFormat>
  <Paragraphs>307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Zar</vt:lpstr>
      <vt:lpstr>B Nazanin</vt:lpstr>
      <vt:lpstr>Times New Roman</vt:lpstr>
      <vt:lpstr>Wingdings</vt:lpstr>
      <vt:lpstr>新細明體</vt:lpstr>
      <vt:lpstr>Arial</vt:lpstr>
      <vt:lpstr>B Zar</vt:lpstr>
      <vt:lpstr>Tahoma</vt:lpstr>
      <vt:lpstr>Blueprint</vt:lpstr>
      <vt:lpstr>پشته و صف</vt:lpstr>
      <vt:lpstr>صف ها به عنوان يک نوع داده مجرد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  <vt:lpstr>صف حلقوي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S. M. Vahidipour</dc:creator>
  <cp:lastModifiedBy>SM Vahidipour</cp:lastModifiedBy>
  <cp:revision>1625</cp:revision>
  <dcterms:created xsi:type="dcterms:W3CDTF">2000-10-26T15:38:46Z</dcterms:created>
  <dcterms:modified xsi:type="dcterms:W3CDTF">2020-04-10T18:21:58Z</dcterms:modified>
</cp:coreProperties>
</file>