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591" r:id="rId2"/>
    <p:sldId id="554" r:id="rId3"/>
    <p:sldId id="555" r:id="rId4"/>
    <p:sldId id="556" r:id="rId5"/>
    <p:sldId id="557" r:id="rId6"/>
    <p:sldId id="558" r:id="rId7"/>
    <p:sldId id="559" r:id="rId8"/>
    <p:sldId id="560" r:id="rId9"/>
    <p:sldId id="567" r:id="rId10"/>
    <p:sldId id="568" r:id="rId11"/>
    <p:sldId id="569" r:id="rId12"/>
    <p:sldId id="570" r:id="rId13"/>
    <p:sldId id="561" r:id="rId14"/>
  </p:sldIdLst>
  <p:sldSz cx="9144000" cy="6858000" type="screen4x3"/>
  <p:notesSz cx="6991350" cy="9282113"/>
  <p:embeddedFontLst>
    <p:embeddedFont>
      <p:font typeface="B Nazanin" panose="00000400000000000000" pitchFamily="2" charset="-78"/>
      <p:regular r:id="rId17"/>
      <p:bold r:id="rId18"/>
    </p:embeddedFont>
    <p:embeddedFont>
      <p:font typeface="新細明體" panose="02020500000000000000" pitchFamily="18" charset="-120"/>
      <p:regular r:id="rId19"/>
    </p:embeddedFont>
    <p:embeddedFont>
      <p:font typeface="Tahoma" panose="020B0604030504040204" pitchFamily="34" charset="0"/>
      <p:regular r:id="rId20"/>
      <p:bold r:id="rId21"/>
    </p:embeddedFont>
    <p:embeddedFont>
      <p:font typeface="B Zar" panose="00000400000000000000" pitchFamily="2" charset="-78"/>
      <p:regular r:id="rId22"/>
      <p:bold r:id="rId23"/>
    </p:embeddedFont>
  </p:embeddedFontLst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5A2781"/>
    <a:srgbClr val="040408"/>
    <a:srgbClr val="2308EE"/>
    <a:srgbClr val="66FFFF"/>
    <a:srgbClr val="756A94"/>
    <a:srgbClr val="CCFF99"/>
    <a:srgbClr val="F7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46" autoAdjust="0"/>
    <p:restoredTop sz="91652" autoAdjust="0"/>
  </p:normalViewPr>
  <p:slideViewPr>
    <p:cSldViewPr snapToGrid="0">
      <p:cViewPr varScale="1">
        <p:scale>
          <a:sx n="68" d="100"/>
          <a:sy n="68" d="100"/>
        </p:scale>
        <p:origin x="10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5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24"/>
    </p:cViewPr>
  </p:sorterViewPr>
  <p:notesViewPr>
    <p:cSldViewPr snapToGrid="0">
      <p:cViewPr varScale="1">
        <p:scale>
          <a:sx n="57" d="100"/>
          <a:sy n="57" d="100"/>
        </p:scale>
        <p:origin x="-1806" y="-102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E88362D-8B7F-41A0-AD8D-293DD1CBE0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6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1CFCB0E-C3C6-49C9-A6BF-28E555A243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71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A6F7C-CB2A-4BF2-8A6B-E6753E9969C0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787863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102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1030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1031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Line 1081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9" name="Line 1083"/>
          <p:cNvSpPr>
            <a:spLocks noChangeShapeType="1"/>
          </p:cNvSpPr>
          <p:nvPr/>
        </p:nvSpPr>
        <p:spPr bwMode="ltGray">
          <a:xfrm>
            <a:off x="798513" y="877888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Line 1084"/>
          <p:cNvSpPr>
            <a:spLocks noChangeShapeType="1"/>
          </p:cNvSpPr>
          <p:nvPr/>
        </p:nvSpPr>
        <p:spPr bwMode="ltGray">
          <a:xfrm flipH="1" flipV="1">
            <a:off x="0" y="3549650"/>
            <a:ext cx="5097463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Line 1085"/>
          <p:cNvSpPr>
            <a:spLocks noChangeShapeType="1"/>
          </p:cNvSpPr>
          <p:nvPr/>
        </p:nvSpPr>
        <p:spPr bwMode="ltGray">
          <a:xfrm flipH="1" flipV="1">
            <a:off x="604838" y="1479550"/>
            <a:ext cx="6049962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rc 1086"/>
          <p:cNvSpPr>
            <a:spLocks/>
          </p:cNvSpPr>
          <p:nvPr/>
        </p:nvSpPr>
        <p:spPr bwMode="ltGray">
          <a:xfrm rot="16200000" flipH="1">
            <a:off x="670719" y="1356519"/>
            <a:ext cx="247650" cy="249238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roup 108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4" name="Line 1088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Line 1089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Arc 1090"/>
            <p:cNvSpPr>
              <a:spLocks/>
            </p:cNvSpPr>
            <p:nvPr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075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076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76663"/>
            <a:ext cx="6400800" cy="12858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7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9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F216745-793C-49F2-B240-3FF2E4C97B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0C93-0EE1-401A-A645-DA1DC35FF2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95275"/>
            <a:ext cx="1943100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95275"/>
            <a:ext cx="5676900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1C25-7406-4164-854A-56D0CDBD7A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7C87F-F823-476B-84D6-8D17F4E0DC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58A6-E466-4938-BE07-A3B3B0A576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2DDB-ADD9-4DD8-9D3A-A992FD0799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4113-A65E-4E72-855A-8E2EB0379E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41038-6415-458F-B74C-D30EF43D5D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06F1-E2F0-4731-A92A-367615DE8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85611-17B5-4D57-B8A4-C994AD5FF9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A4EE-BF1A-4FD3-87C1-A89405F93C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B853-86D3-44AD-A43A-9C1A72D908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3143-98C8-4482-8674-D858338733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1" name="Rectangle 1081" descr="60%"/>
          <p:cNvSpPr>
            <a:spLocks noChangeArrowheads="1"/>
          </p:cNvSpPr>
          <p:nvPr/>
        </p:nvSpPr>
        <p:spPr bwMode="ltGray">
          <a:xfrm>
            <a:off x="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7" name="Group 109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4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989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0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1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2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3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4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5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6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7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8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9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0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1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2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3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4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5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6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7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8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9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0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2012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3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4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5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6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7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8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9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0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1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2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3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4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5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6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7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8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9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0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1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2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3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4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5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6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7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8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9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40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035" name="Group 1093"/>
            <p:cNvGrpSpPr>
              <a:grpSpLocks/>
            </p:cNvGrpSpPr>
            <p:nvPr userDrawn="1"/>
          </p:nvGrpSpPr>
          <p:grpSpPr bwMode="auto">
            <a:xfrm>
              <a:off x="4418" y="834"/>
              <a:ext cx="1102" cy="1364"/>
              <a:chOff x="4418" y="834"/>
              <a:chExt cx="1102" cy="1364"/>
            </a:xfrm>
          </p:grpSpPr>
          <p:sp>
            <p:nvSpPr>
              <p:cNvPr id="42044" name="Line 1084"/>
              <p:cNvSpPr>
                <a:spLocks noChangeShapeType="1"/>
              </p:cNvSpPr>
              <p:nvPr/>
            </p:nvSpPr>
            <p:spPr bwMode="ltGray">
              <a:xfrm rot="5400000" flipH="1">
                <a:off x="4772" y="1516"/>
                <a:ext cx="136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5" name="Line 1085"/>
              <p:cNvSpPr>
                <a:spLocks noChangeShapeType="1"/>
              </p:cNvSpPr>
              <p:nvPr/>
            </p:nvSpPr>
            <p:spPr bwMode="ltGray">
              <a:xfrm rot="5400000">
                <a:off x="4963" y="411"/>
                <a:ext cx="6" cy="10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6" name="Arc 1086"/>
              <p:cNvSpPr>
                <a:spLocks/>
              </p:cNvSpPr>
              <p:nvPr/>
            </p:nvSpPr>
            <p:spPr bwMode="ltGray">
              <a:xfrm rot="5400000" flipH="1">
                <a:off x="5398" y="898"/>
                <a:ext cx="122" cy="12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2385 w 43200"/>
                  <a:gd name="T1" fmla="*/ 43186 h 43200"/>
                  <a:gd name="T2" fmla="*/ 43153 w 43200"/>
                  <a:gd name="T3" fmla="*/ 2302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</a:path>
                  <a:path w="43200" h="43200" stroke="0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28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95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049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50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FontTx/>
              <a:buNone/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42051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buClrTx/>
              <a:buFontTx/>
              <a:buNone/>
              <a:defRPr sz="1800">
                <a:effectLst/>
                <a:cs typeface="Arial" pitchFamily="34" charset="0"/>
              </a:defRPr>
            </a:lvl1pPr>
          </a:lstStyle>
          <a:p>
            <a:pPr>
              <a:defRPr/>
            </a:pPr>
            <a:fld id="{79A917D3-18A1-46D9-ABB2-66F9A65EE4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052" name="Line 1092"/>
          <p:cNvSpPr>
            <a:spLocks noChangeShapeType="1"/>
          </p:cNvSpPr>
          <p:nvPr/>
        </p:nvSpPr>
        <p:spPr bwMode="ltGray">
          <a:xfrm>
            <a:off x="314325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</p:sldLayoutIdLst>
  <p:hf hd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34DC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766888"/>
            <a:ext cx="6196012" cy="1223962"/>
          </a:xfrm>
        </p:spPr>
        <p:txBody>
          <a:bodyPr/>
          <a:lstStyle/>
          <a:p>
            <a:pPr algn="ctr" eaLnBrk="1" hangingPunct="1"/>
            <a:r>
              <a:rPr lang="fa-IR" sz="4000" dirty="0" smtClean="0">
                <a:cs typeface="B Zar" panose="00000400000000000000" pitchFamily="2" charset="-78"/>
              </a:rPr>
              <a:t>لیست پیوندی</a:t>
            </a:r>
            <a:endParaRPr lang="en-US" sz="4000" dirty="0" smtClean="0">
              <a:cs typeface="B Zar" panose="00000400000000000000" pitchFamily="2" charset="-78"/>
            </a:endParaRP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723900" y="5594350"/>
            <a:ext cx="49482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1800" dirty="0" smtClean="0">
                <a:cs typeface="B Nazanin" panose="00000400000000000000" pitchFamily="2" charset="-78"/>
              </a:rPr>
              <a:t>دانشگاه کاشان- دانشکده مهندسی برق و کامپیوتر</a:t>
            </a:r>
            <a:endParaRPr lang="en-GB" sz="1800" dirty="0">
              <a:cs typeface="B Nazanin" panose="00000400000000000000" pitchFamily="2" charset="-78"/>
            </a:endParaRPr>
          </a:p>
        </p:txBody>
      </p:sp>
      <p:sp>
        <p:nvSpPr>
          <p:cNvPr id="11268" name="Rectangle 13"/>
          <p:cNvSpPr>
            <a:spLocks noChangeArrowheads="1"/>
          </p:cNvSpPr>
          <p:nvPr/>
        </p:nvSpPr>
        <p:spPr bwMode="auto">
          <a:xfrm>
            <a:off x="1804988" y="3839489"/>
            <a:ext cx="5402262" cy="15604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 bIns="0" anchor="ctr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a-IR" sz="2400" b="1" dirty="0" smtClean="0">
                <a:solidFill>
                  <a:srgbClr val="0034DC"/>
                </a:solidFill>
                <a:cs typeface="B Zar" panose="00000400000000000000" pitchFamily="2" charset="-78"/>
              </a:rPr>
              <a:t>سید مهدی وحیدی پور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fa-IR" sz="2400" b="1" dirty="0">
              <a:solidFill>
                <a:srgbClr val="0034DC"/>
              </a:solidFill>
              <a:cs typeface="Zar" pitchFamily="2" charset="-78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a-IR" sz="1800" b="1" dirty="0" smtClean="0">
                <a:solidFill>
                  <a:srgbClr val="0034DC"/>
                </a:solidFill>
                <a:cs typeface="B Zar" panose="00000400000000000000" pitchFamily="2" charset="-78"/>
              </a:rPr>
              <a:t>با تشکر از دکتر جواد سلیمی</a:t>
            </a:r>
            <a:endParaRPr lang="en-US" sz="1800" b="1" dirty="0">
              <a:solidFill>
                <a:srgbClr val="0034DC"/>
              </a:solidFill>
              <a:cs typeface="B Zar" panose="00000400000000000000" pitchFamily="2" charset="-78"/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</a:pPr>
            <a:endParaRPr lang="en-US" sz="2000" dirty="0">
              <a:solidFill>
                <a:srgbClr val="0034DC"/>
              </a:solidFill>
              <a:cs typeface="Zar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85" y="138035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76425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ليست هاي تک پيوندي</a:t>
            </a:r>
            <a:endParaRPr lang="en-US" altLang="zh-TW" smtClean="0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278312"/>
          </a:xfrm>
        </p:spPr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پيمايش (چاپ) يک ليست پيوندي</a:t>
            </a:r>
            <a:endParaRPr lang="en-US" altLang="zh-TW" smtClean="0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519113" y="18319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 rtl="0" eaLnBrk="0" hangingPunct="0">
              <a:defRPr/>
            </a:pPr>
            <a:r>
              <a:rPr lang="en-US" sz="3600" kern="0" dirty="0">
                <a:solidFill>
                  <a:srgbClr val="000099"/>
                </a:solidFill>
                <a:latin typeface="Times New Roman"/>
                <a:ea typeface="+mj-ea"/>
                <a:cs typeface="B Zar" panose="00000400000000000000" pitchFamily="2" charset="-78"/>
              </a:rPr>
              <a:t>Get(1)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052513" y="5489575"/>
            <a:ext cx="66833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rtl="0" eaLnBrk="0" hangingPunct="0">
              <a:spcBef>
                <a:spcPct val="20000"/>
              </a:spcBef>
              <a:defRPr/>
            </a:pPr>
            <a:r>
              <a:rPr lang="en-US" sz="2400" kern="0" dirty="0" err="1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desiredNode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= first</a:t>
            </a:r>
            <a:r>
              <a:rPr lang="en-US" sz="2400" kern="0" dirty="0">
                <a:solidFill>
                  <a:srgbClr val="000000"/>
                </a:solidFill>
                <a:latin typeface="Symbol" pitchFamily="18" charset="2"/>
                <a:cs typeface="B Zar" panose="00000400000000000000" pitchFamily="2" charset="-78"/>
              </a:rPr>
              <a:t>-&gt;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link; </a:t>
            </a:r>
            <a:r>
              <a:rPr lang="en-US" sz="2400" kern="0" dirty="0">
                <a:solidFill>
                  <a:srgbClr val="FF0033"/>
                </a:solidFill>
                <a:latin typeface="Times New Roman"/>
                <a:cs typeface="B Zar" panose="00000400000000000000" pitchFamily="2" charset="-78"/>
              </a:rPr>
              <a:t>// gets you to second node</a:t>
            </a:r>
            <a:endParaRPr lang="en-US" sz="2400" kern="0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indent="-342900" algn="l" rtl="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return </a:t>
            </a:r>
            <a:r>
              <a:rPr lang="en-US" sz="2400" kern="0" dirty="0" err="1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desiredNode</a:t>
            </a:r>
            <a:r>
              <a:rPr lang="en-US" sz="2400" kern="0" dirty="0">
                <a:solidFill>
                  <a:srgbClr val="000000"/>
                </a:solidFill>
                <a:latin typeface="Symbol" pitchFamily="18" charset="2"/>
                <a:cs typeface="B Zar" panose="00000400000000000000" pitchFamily="2" charset="-78"/>
              </a:rPr>
              <a:t>-&gt;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data;</a:t>
            </a:r>
          </a:p>
          <a:p>
            <a:pPr marL="342900" indent="-342900" algn="l" rtl="0" eaLnBrk="0" hangingPunct="0">
              <a:spcBef>
                <a:spcPct val="20000"/>
              </a:spcBef>
              <a:defRPr/>
            </a:pPr>
            <a:endParaRPr lang="en-US" sz="2400" kern="0" dirty="0">
              <a:solidFill>
                <a:srgbClr val="FF0033"/>
              </a:solidFill>
              <a:latin typeface="Times New Roman"/>
              <a:cs typeface="B Zar" panose="00000400000000000000" pitchFamily="2" charset="-78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823913" y="2822575"/>
            <a:ext cx="6477000" cy="2051050"/>
            <a:chOff x="720" y="864"/>
            <a:chExt cx="4080" cy="1292"/>
          </a:xfrm>
        </p:grpSpPr>
        <p:sp>
          <p:nvSpPr>
            <p:cNvPr id="32" name="Rectangle 4"/>
            <p:cNvSpPr>
              <a:spLocks noChangeArrowheads="1"/>
            </p:cNvSpPr>
            <p:nvPr/>
          </p:nvSpPr>
          <p:spPr bwMode="auto">
            <a:xfrm>
              <a:off x="1156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3" name="Rectangle 5"/>
            <p:cNvSpPr>
              <a:spLocks noChangeArrowheads="1"/>
            </p:cNvSpPr>
            <p:nvPr/>
          </p:nvSpPr>
          <p:spPr bwMode="auto">
            <a:xfrm>
              <a:off x="1156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4" name="Rectangle 6"/>
            <p:cNvSpPr>
              <a:spLocks noChangeArrowheads="1"/>
            </p:cNvSpPr>
            <p:nvPr/>
          </p:nvSpPr>
          <p:spPr bwMode="auto">
            <a:xfrm>
              <a:off x="1238" y="1814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a</a:t>
              </a:r>
            </a:p>
          </p:txBody>
        </p:sp>
        <p:sp>
          <p:nvSpPr>
            <p:cNvPr id="35" name="Rectangle 7"/>
            <p:cNvSpPr>
              <a:spLocks noChangeArrowheads="1"/>
            </p:cNvSpPr>
            <p:nvPr/>
          </p:nvSpPr>
          <p:spPr bwMode="auto">
            <a:xfrm>
              <a:off x="1972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6" name="Rectangle 8"/>
            <p:cNvSpPr>
              <a:spLocks noChangeArrowheads="1"/>
            </p:cNvSpPr>
            <p:nvPr/>
          </p:nvSpPr>
          <p:spPr bwMode="auto">
            <a:xfrm>
              <a:off x="1972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7" name="Rectangle 9"/>
            <p:cNvSpPr>
              <a:spLocks noChangeArrowheads="1"/>
            </p:cNvSpPr>
            <p:nvPr/>
          </p:nvSpPr>
          <p:spPr bwMode="auto">
            <a:xfrm>
              <a:off x="2054" y="1814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b</a:t>
              </a:r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1392" y="1680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9" name="Rectangle 11"/>
            <p:cNvSpPr>
              <a:spLocks noChangeArrowheads="1"/>
            </p:cNvSpPr>
            <p:nvPr/>
          </p:nvSpPr>
          <p:spPr bwMode="auto">
            <a:xfrm>
              <a:off x="2836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0" name="Rectangle 12"/>
            <p:cNvSpPr>
              <a:spLocks noChangeArrowheads="1"/>
            </p:cNvSpPr>
            <p:nvPr/>
          </p:nvSpPr>
          <p:spPr bwMode="auto">
            <a:xfrm>
              <a:off x="2836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1" name="Rectangle 13"/>
            <p:cNvSpPr>
              <a:spLocks noChangeArrowheads="1"/>
            </p:cNvSpPr>
            <p:nvPr/>
          </p:nvSpPr>
          <p:spPr bwMode="auto">
            <a:xfrm>
              <a:off x="2918" y="1814"/>
              <a:ext cx="20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c</a:t>
              </a:r>
            </a:p>
          </p:txBody>
        </p:sp>
        <p:sp>
          <p:nvSpPr>
            <p:cNvPr id="42" name="Rectangle 14"/>
            <p:cNvSpPr>
              <a:spLocks noChangeArrowheads="1"/>
            </p:cNvSpPr>
            <p:nvPr/>
          </p:nvSpPr>
          <p:spPr bwMode="auto">
            <a:xfrm>
              <a:off x="3652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3" name="Rectangle 15"/>
            <p:cNvSpPr>
              <a:spLocks noChangeArrowheads="1"/>
            </p:cNvSpPr>
            <p:nvPr/>
          </p:nvSpPr>
          <p:spPr bwMode="auto">
            <a:xfrm>
              <a:off x="3652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4" name="Rectangle 16"/>
            <p:cNvSpPr>
              <a:spLocks noChangeArrowheads="1"/>
            </p:cNvSpPr>
            <p:nvPr/>
          </p:nvSpPr>
          <p:spPr bwMode="auto">
            <a:xfrm>
              <a:off x="3734" y="1814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d</a:t>
              </a:r>
            </a:p>
          </p:txBody>
        </p:sp>
        <p:sp>
          <p:nvSpPr>
            <p:cNvPr id="45" name="Line 17"/>
            <p:cNvSpPr>
              <a:spLocks noChangeShapeType="1"/>
            </p:cNvSpPr>
            <p:nvPr/>
          </p:nvSpPr>
          <p:spPr bwMode="auto">
            <a:xfrm>
              <a:off x="3072" y="1680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6" name="Line 18"/>
            <p:cNvSpPr>
              <a:spLocks noChangeShapeType="1"/>
            </p:cNvSpPr>
            <p:nvPr/>
          </p:nvSpPr>
          <p:spPr bwMode="auto">
            <a:xfrm>
              <a:off x="2160" y="1680"/>
              <a:ext cx="6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7" name="Rectangle 19"/>
            <p:cNvSpPr>
              <a:spLocks noChangeArrowheads="1"/>
            </p:cNvSpPr>
            <p:nvPr/>
          </p:nvSpPr>
          <p:spPr bwMode="auto">
            <a:xfrm>
              <a:off x="4420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8" name="Rectangle 20"/>
            <p:cNvSpPr>
              <a:spLocks noChangeArrowheads="1"/>
            </p:cNvSpPr>
            <p:nvPr/>
          </p:nvSpPr>
          <p:spPr bwMode="auto">
            <a:xfrm>
              <a:off x="4420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4502" y="1814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e</a:t>
              </a:r>
            </a:p>
          </p:txBody>
        </p:sp>
        <p:sp>
          <p:nvSpPr>
            <p:cNvPr id="50" name="Line 22"/>
            <p:cNvSpPr>
              <a:spLocks noChangeShapeType="1"/>
            </p:cNvSpPr>
            <p:nvPr/>
          </p:nvSpPr>
          <p:spPr bwMode="auto">
            <a:xfrm>
              <a:off x="3840" y="1680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51" name="Rectangle 23"/>
            <p:cNvSpPr>
              <a:spLocks noChangeArrowheads="1"/>
            </p:cNvSpPr>
            <p:nvPr/>
          </p:nvSpPr>
          <p:spPr bwMode="auto">
            <a:xfrm>
              <a:off x="4416" y="1584"/>
              <a:ext cx="384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200" kern="0">
                  <a:solidFill>
                    <a:srgbClr val="000099"/>
                  </a:solidFill>
                  <a:cs typeface="B Zar" panose="00000400000000000000" pitchFamily="2" charset="-78"/>
                </a:rPr>
                <a:t>NULL</a:t>
              </a:r>
            </a:p>
          </p:txBody>
        </p:sp>
        <p:sp>
          <p:nvSpPr>
            <p:cNvPr id="52" name="Rectangle 24"/>
            <p:cNvSpPr>
              <a:spLocks noChangeArrowheads="1"/>
            </p:cNvSpPr>
            <p:nvPr/>
          </p:nvSpPr>
          <p:spPr bwMode="auto">
            <a:xfrm>
              <a:off x="720" y="864"/>
              <a:ext cx="10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FF0033"/>
                  </a:solidFill>
                  <a:cs typeface="B Zar" panose="00000400000000000000" pitchFamily="2" charset="-78"/>
                </a:rPr>
                <a:t>first</a:t>
              </a:r>
            </a:p>
          </p:txBody>
        </p:sp>
        <p:sp>
          <p:nvSpPr>
            <p:cNvPr id="53" name="Line 25"/>
            <p:cNvSpPr>
              <a:spLocks noChangeShapeType="1"/>
            </p:cNvSpPr>
            <p:nvPr/>
          </p:nvSpPr>
          <p:spPr bwMode="auto">
            <a:xfrm>
              <a:off x="1152" y="1200"/>
              <a:ext cx="192" cy="3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</p:grp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ليست هاي تک پيوندي</a:t>
            </a:r>
            <a:endParaRPr lang="en-US" altLang="zh-TW" smtClean="0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278312"/>
          </a:xfrm>
        </p:spPr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پيمايش (چاپ) يک ليست پيوندي</a:t>
            </a:r>
            <a:endParaRPr lang="en-US" altLang="zh-TW" smtClean="0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519113" y="18319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 rtl="0" eaLnBrk="0" hangingPunct="0">
              <a:defRPr/>
            </a:pPr>
            <a:r>
              <a:rPr lang="en-US" sz="3600" kern="0" dirty="0">
                <a:solidFill>
                  <a:srgbClr val="000099"/>
                </a:solidFill>
                <a:latin typeface="Times New Roman"/>
                <a:ea typeface="+mj-ea"/>
                <a:cs typeface="B Zar" panose="00000400000000000000" pitchFamily="2" charset="-78"/>
              </a:rPr>
              <a:t>Get(2)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052513" y="5489575"/>
            <a:ext cx="730726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rtl="0" eaLnBrk="0" hangingPunct="0">
              <a:spcBef>
                <a:spcPct val="20000"/>
              </a:spcBef>
              <a:defRPr/>
            </a:pPr>
            <a:r>
              <a:rPr lang="en-US" sz="2400" kern="0" dirty="0" err="1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desiredNode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= first</a:t>
            </a:r>
            <a:r>
              <a:rPr lang="en-US" sz="2400" kern="0" dirty="0">
                <a:solidFill>
                  <a:srgbClr val="000000"/>
                </a:solidFill>
                <a:latin typeface="Symbol" pitchFamily="18" charset="2"/>
                <a:cs typeface="B Zar" panose="00000400000000000000" pitchFamily="2" charset="-78"/>
              </a:rPr>
              <a:t>-&gt;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link</a:t>
            </a:r>
            <a:r>
              <a:rPr lang="en-US" sz="2400" kern="0" dirty="0">
                <a:solidFill>
                  <a:srgbClr val="000000"/>
                </a:solidFill>
                <a:latin typeface="Symbol" pitchFamily="18" charset="2"/>
                <a:cs typeface="B Zar" panose="00000400000000000000" pitchFamily="2" charset="-78"/>
              </a:rPr>
              <a:t>-&gt;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link; </a:t>
            </a:r>
            <a:r>
              <a:rPr lang="en-US" sz="2400" kern="0" dirty="0">
                <a:solidFill>
                  <a:srgbClr val="FF0033"/>
                </a:solidFill>
                <a:latin typeface="Times New Roman"/>
                <a:cs typeface="B Zar" panose="00000400000000000000" pitchFamily="2" charset="-78"/>
              </a:rPr>
              <a:t>// gets you to third node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       </a:t>
            </a:r>
            <a:endParaRPr lang="en-US" sz="2400" kern="0" dirty="0">
              <a:solidFill>
                <a:srgbClr val="FF0033"/>
              </a:solidFill>
              <a:latin typeface="Times New Roman"/>
              <a:cs typeface="B Zar" panose="00000400000000000000" pitchFamily="2" charset="-78"/>
            </a:endParaRPr>
          </a:p>
          <a:p>
            <a:pPr marL="342900" indent="-342900" algn="l" rtl="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return </a:t>
            </a:r>
            <a:r>
              <a:rPr lang="en-US" sz="2400" kern="0" dirty="0" err="1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desiredNode</a:t>
            </a:r>
            <a:r>
              <a:rPr lang="en-US" sz="2400" kern="0" dirty="0">
                <a:solidFill>
                  <a:srgbClr val="000000"/>
                </a:solidFill>
                <a:latin typeface="Symbol" pitchFamily="18" charset="2"/>
                <a:cs typeface="B Zar" panose="00000400000000000000" pitchFamily="2" charset="-78"/>
              </a:rPr>
              <a:t>-&gt;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data;</a:t>
            </a:r>
          </a:p>
          <a:p>
            <a:pPr marL="342900" indent="-342900" algn="l" rtl="0" eaLnBrk="0" hangingPunct="0">
              <a:spcBef>
                <a:spcPct val="20000"/>
              </a:spcBef>
              <a:defRPr/>
            </a:pPr>
            <a:endParaRPr lang="en-US" sz="2400" kern="0" dirty="0">
              <a:solidFill>
                <a:srgbClr val="FF0033"/>
              </a:solidFill>
              <a:latin typeface="Times New Roman"/>
              <a:cs typeface="B Zar" panose="00000400000000000000" pitchFamily="2" charset="-78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823913" y="2822575"/>
            <a:ext cx="6477000" cy="2051050"/>
            <a:chOff x="720" y="864"/>
            <a:chExt cx="4080" cy="1292"/>
          </a:xfrm>
        </p:grpSpPr>
        <p:sp>
          <p:nvSpPr>
            <p:cNvPr id="32" name="Rectangle 4"/>
            <p:cNvSpPr>
              <a:spLocks noChangeArrowheads="1"/>
            </p:cNvSpPr>
            <p:nvPr/>
          </p:nvSpPr>
          <p:spPr bwMode="auto">
            <a:xfrm>
              <a:off x="1156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3" name="Rectangle 5"/>
            <p:cNvSpPr>
              <a:spLocks noChangeArrowheads="1"/>
            </p:cNvSpPr>
            <p:nvPr/>
          </p:nvSpPr>
          <p:spPr bwMode="auto">
            <a:xfrm>
              <a:off x="1156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4" name="Rectangle 6"/>
            <p:cNvSpPr>
              <a:spLocks noChangeArrowheads="1"/>
            </p:cNvSpPr>
            <p:nvPr/>
          </p:nvSpPr>
          <p:spPr bwMode="auto">
            <a:xfrm>
              <a:off x="1238" y="1814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a</a:t>
              </a:r>
            </a:p>
          </p:txBody>
        </p:sp>
        <p:sp>
          <p:nvSpPr>
            <p:cNvPr id="35" name="Rectangle 7"/>
            <p:cNvSpPr>
              <a:spLocks noChangeArrowheads="1"/>
            </p:cNvSpPr>
            <p:nvPr/>
          </p:nvSpPr>
          <p:spPr bwMode="auto">
            <a:xfrm>
              <a:off x="1972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6" name="Rectangle 8"/>
            <p:cNvSpPr>
              <a:spLocks noChangeArrowheads="1"/>
            </p:cNvSpPr>
            <p:nvPr/>
          </p:nvSpPr>
          <p:spPr bwMode="auto">
            <a:xfrm>
              <a:off x="1972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7" name="Rectangle 9"/>
            <p:cNvSpPr>
              <a:spLocks noChangeArrowheads="1"/>
            </p:cNvSpPr>
            <p:nvPr/>
          </p:nvSpPr>
          <p:spPr bwMode="auto">
            <a:xfrm>
              <a:off x="2054" y="1814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b</a:t>
              </a:r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1392" y="1680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9" name="Rectangle 11"/>
            <p:cNvSpPr>
              <a:spLocks noChangeArrowheads="1"/>
            </p:cNvSpPr>
            <p:nvPr/>
          </p:nvSpPr>
          <p:spPr bwMode="auto">
            <a:xfrm>
              <a:off x="2836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0" name="Rectangle 12"/>
            <p:cNvSpPr>
              <a:spLocks noChangeArrowheads="1"/>
            </p:cNvSpPr>
            <p:nvPr/>
          </p:nvSpPr>
          <p:spPr bwMode="auto">
            <a:xfrm>
              <a:off x="2836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1" name="Rectangle 13"/>
            <p:cNvSpPr>
              <a:spLocks noChangeArrowheads="1"/>
            </p:cNvSpPr>
            <p:nvPr/>
          </p:nvSpPr>
          <p:spPr bwMode="auto">
            <a:xfrm>
              <a:off x="2918" y="1814"/>
              <a:ext cx="20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c</a:t>
              </a:r>
            </a:p>
          </p:txBody>
        </p:sp>
        <p:sp>
          <p:nvSpPr>
            <p:cNvPr id="42" name="Rectangle 14"/>
            <p:cNvSpPr>
              <a:spLocks noChangeArrowheads="1"/>
            </p:cNvSpPr>
            <p:nvPr/>
          </p:nvSpPr>
          <p:spPr bwMode="auto">
            <a:xfrm>
              <a:off x="3652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3" name="Rectangle 15"/>
            <p:cNvSpPr>
              <a:spLocks noChangeArrowheads="1"/>
            </p:cNvSpPr>
            <p:nvPr/>
          </p:nvSpPr>
          <p:spPr bwMode="auto">
            <a:xfrm>
              <a:off x="3652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4" name="Rectangle 16"/>
            <p:cNvSpPr>
              <a:spLocks noChangeArrowheads="1"/>
            </p:cNvSpPr>
            <p:nvPr/>
          </p:nvSpPr>
          <p:spPr bwMode="auto">
            <a:xfrm>
              <a:off x="3734" y="1814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d</a:t>
              </a:r>
            </a:p>
          </p:txBody>
        </p:sp>
        <p:sp>
          <p:nvSpPr>
            <p:cNvPr id="45" name="Line 17"/>
            <p:cNvSpPr>
              <a:spLocks noChangeShapeType="1"/>
            </p:cNvSpPr>
            <p:nvPr/>
          </p:nvSpPr>
          <p:spPr bwMode="auto">
            <a:xfrm>
              <a:off x="3072" y="1680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6" name="Line 18"/>
            <p:cNvSpPr>
              <a:spLocks noChangeShapeType="1"/>
            </p:cNvSpPr>
            <p:nvPr/>
          </p:nvSpPr>
          <p:spPr bwMode="auto">
            <a:xfrm>
              <a:off x="2160" y="1680"/>
              <a:ext cx="6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7" name="Rectangle 19"/>
            <p:cNvSpPr>
              <a:spLocks noChangeArrowheads="1"/>
            </p:cNvSpPr>
            <p:nvPr/>
          </p:nvSpPr>
          <p:spPr bwMode="auto">
            <a:xfrm>
              <a:off x="4420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8" name="Rectangle 20"/>
            <p:cNvSpPr>
              <a:spLocks noChangeArrowheads="1"/>
            </p:cNvSpPr>
            <p:nvPr/>
          </p:nvSpPr>
          <p:spPr bwMode="auto">
            <a:xfrm>
              <a:off x="4420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4502" y="1814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e</a:t>
              </a:r>
            </a:p>
          </p:txBody>
        </p:sp>
        <p:sp>
          <p:nvSpPr>
            <p:cNvPr id="50" name="Line 22"/>
            <p:cNvSpPr>
              <a:spLocks noChangeShapeType="1"/>
            </p:cNvSpPr>
            <p:nvPr/>
          </p:nvSpPr>
          <p:spPr bwMode="auto">
            <a:xfrm>
              <a:off x="3840" y="1680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51" name="Rectangle 23"/>
            <p:cNvSpPr>
              <a:spLocks noChangeArrowheads="1"/>
            </p:cNvSpPr>
            <p:nvPr/>
          </p:nvSpPr>
          <p:spPr bwMode="auto">
            <a:xfrm>
              <a:off x="4416" y="1584"/>
              <a:ext cx="384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200" kern="0">
                  <a:solidFill>
                    <a:srgbClr val="000099"/>
                  </a:solidFill>
                  <a:cs typeface="B Zar" panose="00000400000000000000" pitchFamily="2" charset="-78"/>
                </a:rPr>
                <a:t>NULL</a:t>
              </a:r>
            </a:p>
          </p:txBody>
        </p:sp>
        <p:sp>
          <p:nvSpPr>
            <p:cNvPr id="52" name="Rectangle 24"/>
            <p:cNvSpPr>
              <a:spLocks noChangeArrowheads="1"/>
            </p:cNvSpPr>
            <p:nvPr/>
          </p:nvSpPr>
          <p:spPr bwMode="auto">
            <a:xfrm>
              <a:off x="720" y="864"/>
              <a:ext cx="10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FF0033"/>
                  </a:solidFill>
                  <a:cs typeface="B Zar" panose="00000400000000000000" pitchFamily="2" charset="-78"/>
                </a:rPr>
                <a:t>first</a:t>
              </a:r>
            </a:p>
          </p:txBody>
        </p:sp>
        <p:sp>
          <p:nvSpPr>
            <p:cNvPr id="53" name="Line 25"/>
            <p:cNvSpPr>
              <a:spLocks noChangeShapeType="1"/>
            </p:cNvSpPr>
            <p:nvPr/>
          </p:nvSpPr>
          <p:spPr bwMode="auto">
            <a:xfrm>
              <a:off x="1152" y="1200"/>
              <a:ext cx="192" cy="3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</p:grp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ليست هاي تک پيوندي</a:t>
            </a:r>
            <a:endParaRPr lang="en-US" altLang="zh-TW" smtClean="0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278312"/>
          </a:xfrm>
        </p:spPr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پيمايش (چاپ) يک ليست پيوندي</a:t>
            </a:r>
            <a:endParaRPr lang="en-US" altLang="zh-TW" smtClean="0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519113" y="18319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 rtl="0" eaLnBrk="0" hangingPunct="0">
              <a:defRPr/>
            </a:pPr>
            <a:r>
              <a:rPr lang="en-US" sz="3600" kern="0" dirty="0">
                <a:solidFill>
                  <a:srgbClr val="000099"/>
                </a:solidFill>
                <a:latin typeface="Times New Roman"/>
                <a:ea typeface="+mj-ea"/>
                <a:cs typeface="B Zar" panose="00000400000000000000" pitchFamily="2" charset="-78"/>
              </a:rPr>
              <a:t>Get(5)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052513" y="5489575"/>
            <a:ext cx="75406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rtl="0" eaLnBrk="0" hangingPunct="0">
              <a:spcBef>
                <a:spcPct val="20000"/>
              </a:spcBef>
              <a:defRPr/>
            </a:pPr>
            <a:r>
              <a:rPr lang="en-US" sz="2400" kern="0" dirty="0" err="1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desiredNode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= first</a:t>
            </a:r>
            <a:r>
              <a:rPr lang="en-US" sz="2400" kern="0" dirty="0">
                <a:solidFill>
                  <a:srgbClr val="000000"/>
                </a:solidFill>
                <a:latin typeface="Symbol" pitchFamily="18" charset="2"/>
                <a:cs typeface="B Zar" panose="00000400000000000000" pitchFamily="2" charset="-78"/>
              </a:rPr>
              <a:t>-&gt;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link</a:t>
            </a:r>
            <a:r>
              <a:rPr lang="en-US" sz="2400" kern="0" dirty="0">
                <a:solidFill>
                  <a:srgbClr val="000000"/>
                </a:solidFill>
                <a:latin typeface="Symbol" pitchFamily="18" charset="2"/>
                <a:cs typeface="B Zar" panose="00000400000000000000" pitchFamily="2" charset="-78"/>
              </a:rPr>
              <a:t>-&gt;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link</a:t>
            </a:r>
            <a:r>
              <a:rPr lang="en-US" sz="2400" kern="0" dirty="0">
                <a:solidFill>
                  <a:srgbClr val="000000"/>
                </a:solidFill>
                <a:latin typeface="Symbol" pitchFamily="18" charset="2"/>
                <a:cs typeface="B Zar" panose="00000400000000000000" pitchFamily="2" charset="-78"/>
              </a:rPr>
              <a:t>-&gt;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link</a:t>
            </a:r>
            <a:r>
              <a:rPr lang="en-US" sz="2400" kern="0" dirty="0">
                <a:solidFill>
                  <a:srgbClr val="000000"/>
                </a:solidFill>
                <a:latin typeface="Symbol" pitchFamily="18" charset="2"/>
                <a:cs typeface="B Zar" panose="00000400000000000000" pitchFamily="2" charset="-78"/>
              </a:rPr>
              <a:t>-&gt;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link</a:t>
            </a:r>
            <a:r>
              <a:rPr lang="en-US" sz="2400" kern="0" dirty="0">
                <a:solidFill>
                  <a:srgbClr val="000000"/>
                </a:solidFill>
                <a:latin typeface="Symbol" pitchFamily="18" charset="2"/>
                <a:cs typeface="B Zar" panose="00000400000000000000" pitchFamily="2" charset="-78"/>
              </a:rPr>
              <a:t>-&gt;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link;</a:t>
            </a:r>
          </a:p>
          <a:p>
            <a:pPr marL="342900" indent="-342900" algn="l" rtl="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                                    </a:t>
            </a:r>
            <a:r>
              <a:rPr lang="en-US" sz="2400" kern="0" dirty="0">
                <a:solidFill>
                  <a:srgbClr val="FF0033"/>
                </a:solidFill>
                <a:latin typeface="Times New Roman"/>
                <a:cs typeface="B Zar" panose="00000400000000000000" pitchFamily="2" charset="-78"/>
              </a:rPr>
              <a:t>// </a:t>
            </a:r>
            <a:r>
              <a:rPr lang="en-US" sz="2400" kern="0" dirty="0" err="1">
                <a:solidFill>
                  <a:srgbClr val="FF0033"/>
                </a:solidFill>
                <a:latin typeface="Times New Roman"/>
                <a:cs typeface="B Zar" panose="00000400000000000000" pitchFamily="2" charset="-78"/>
              </a:rPr>
              <a:t>desiredNode</a:t>
            </a:r>
            <a:r>
              <a:rPr lang="en-US" sz="2400" kern="0" dirty="0">
                <a:solidFill>
                  <a:srgbClr val="FF0033"/>
                </a:solidFill>
                <a:latin typeface="Times New Roman"/>
                <a:cs typeface="B Zar" panose="00000400000000000000" pitchFamily="2" charset="-78"/>
              </a:rPr>
              <a:t> = NULL</a:t>
            </a:r>
          </a:p>
          <a:p>
            <a:pPr marL="342900" indent="-342900" algn="l" rtl="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return </a:t>
            </a:r>
            <a:r>
              <a:rPr lang="en-US" sz="2400" kern="0" dirty="0" err="1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desiredNode</a:t>
            </a:r>
            <a:r>
              <a:rPr lang="en-US" sz="2400" kern="0" dirty="0">
                <a:solidFill>
                  <a:srgbClr val="000000"/>
                </a:solidFill>
                <a:latin typeface="Symbol" pitchFamily="18" charset="2"/>
                <a:cs typeface="B Zar" panose="00000400000000000000" pitchFamily="2" charset="-78"/>
              </a:rPr>
              <a:t>-&gt;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data;   </a:t>
            </a:r>
            <a:r>
              <a:rPr lang="en-US" sz="2400" kern="0" dirty="0">
                <a:solidFill>
                  <a:srgbClr val="FF0033"/>
                </a:solidFill>
                <a:latin typeface="Times New Roman"/>
                <a:cs typeface="B Zar" panose="00000400000000000000" pitchFamily="2" charset="-78"/>
              </a:rPr>
              <a:t>// </a:t>
            </a:r>
            <a:r>
              <a:rPr lang="en-US" sz="2400" kern="0" dirty="0" err="1">
                <a:solidFill>
                  <a:srgbClr val="FF0033"/>
                </a:solidFill>
                <a:latin typeface="Times New Roman"/>
                <a:cs typeface="B Zar" panose="00000400000000000000" pitchFamily="2" charset="-78"/>
              </a:rPr>
              <a:t>NULL.element</a:t>
            </a:r>
            <a:endParaRPr lang="en-US" sz="2400" kern="0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indent="-342900" algn="l" rtl="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FF0033"/>
                </a:solidFill>
                <a:latin typeface="Times New Roman"/>
                <a:cs typeface="B Zar" panose="00000400000000000000" pitchFamily="2" charset="-78"/>
              </a:rPr>
              <a:t>                                     </a:t>
            </a:r>
          </a:p>
          <a:p>
            <a:pPr marL="342900" indent="-342900" algn="l" rtl="0" eaLnBrk="0" hangingPunct="0">
              <a:spcBef>
                <a:spcPct val="20000"/>
              </a:spcBef>
              <a:defRPr/>
            </a:pPr>
            <a:endParaRPr lang="en-US" sz="2400" kern="0" dirty="0">
              <a:solidFill>
                <a:srgbClr val="FF0033"/>
              </a:solidFill>
              <a:latin typeface="Times New Roman"/>
              <a:cs typeface="B Zar" panose="00000400000000000000" pitchFamily="2" charset="-78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823913" y="2822575"/>
            <a:ext cx="6477000" cy="2051050"/>
            <a:chOff x="720" y="864"/>
            <a:chExt cx="4080" cy="1292"/>
          </a:xfrm>
        </p:grpSpPr>
        <p:sp>
          <p:nvSpPr>
            <p:cNvPr id="32" name="Rectangle 4"/>
            <p:cNvSpPr>
              <a:spLocks noChangeArrowheads="1"/>
            </p:cNvSpPr>
            <p:nvPr/>
          </p:nvSpPr>
          <p:spPr bwMode="auto">
            <a:xfrm>
              <a:off x="1156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3" name="Rectangle 5"/>
            <p:cNvSpPr>
              <a:spLocks noChangeArrowheads="1"/>
            </p:cNvSpPr>
            <p:nvPr/>
          </p:nvSpPr>
          <p:spPr bwMode="auto">
            <a:xfrm>
              <a:off x="1156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4" name="Rectangle 6"/>
            <p:cNvSpPr>
              <a:spLocks noChangeArrowheads="1"/>
            </p:cNvSpPr>
            <p:nvPr/>
          </p:nvSpPr>
          <p:spPr bwMode="auto">
            <a:xfrm>
              <a:off x="1238" y="1814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a</a:t>
              </a:r>
            </a:p>
          </p:txBody>
        </p:sp>
        <p:sp>
          <p:nvSpPr>
            <p:cNvPr id="35" name="Rectangle 7"/>
            <p:cNvSpPr>
              <a:spLocks noChangeArrowheads="1"/>
            </p:cNvSpPr>
            <p:nvPr/>
          </p:nvSpPr>
          <p:spPr bwMode="auto">
            <a:xfrm>
              <a:off x="1972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6" name="Rectangle 8"/>
            <p:cNvSpPr>
              <a:spLocks noChangeArrowheads="1"/>
            </p:cNvSpPr>
            <p:nvPr/>
          </p:nvSpPr>
          <p:spPr bwMode="auto">
            <a:xfrm>
              <a:off x="1972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7" name="Rectangle 9"/>
            <p:cNvSpPr>
              <a:spLocks noChangeArrowheads="1"/>
            </p:cNvSpPr>
            <p:nvPr/>
          </p:nvSpPr>
          <p:spPr bwMode="auto">
            <a:xfrm>
              <a:off x="2054" y="1814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b</a:t>
              </a:r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1392" y="1680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9" name="Rectangle 11"/>
            <p:cNvSpPr>
              <a:spLocks noChangeArrowheads="1"/>
            </p:cNvSpPr>
            <p:nvPr/>
          </p:nvSpPr>
          <p:spPr bwMode="auto">
            <a:xfrm>
              <a:off x="2836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0" name="Rectangle 12"/>
            <p:cNvSpPr>
              <a:spLocks noChangeArrowheads="1"/>
            </p:cNvSpPr>
            <p:nvPr/>
          </p:nvSpPr>
          <p:spPr bwMode="auto">
            <a:xfrm>
              <a:off x="2836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1" name="Rectangle 13"/>
            <p:cNvSpPr>
              <a:spLocks noChangeArrowheads="1"/>
            </p:cNvSpPr>
            <p:nvPr/>
          </p:nvSpPr>
          <p:spPr bwMode="auto">
            <a:xfrm>
              <a:off x="2918" y="1814"/>
              <a:ext cx="20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c</a:t>
              </a:r>
            </a:p>
          </p:txBody>
        </p:sp>
        <p:sp>
          <p:nvSpPr>
            <p:cNvPr id="42" name="Rectangle 14"/>
            <p:cNvSpPr>
              <a:spLocks noChangeArrowheads="1"/>
            </p:cNvSpPr>
            <p:nvPr/>
          </p:nvSpPr>
          <p:spPr bwMode="auto">
            <a:xfrm>
              <a:off x="3652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3" name="Rectangle 15"/>
            <p:cNvSpPr>
              <a:spLocks noChangeArrowheads="1"/>
            </p:cNvSpPr>
            <p:nvPr/>
          </p:nvSpPr>
          <p:spPr bwMode="auto">
            <a:xfrm>
              <a:off x="3652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4" name="Rectangle 16"/>
            <p:cNvSpPr>
              <a:spLocks noChangeArrowheads="1"/>
            </p:cNvSpPr>
            <p:nvPr/>
          </p:nvSpPr>
          <p:spPr bwMode="auto">
            <a:xfrm>
              <a:off x="3734" y="1814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d</a:t>
              </a:r>
            </a:p>
          </p:txBody>
        </p:sp>
        <p:sp>
          <p:nvSpPr>
            <p:cNvPr id="45" name="Line 17"/>
            <p:cNvSpPr>
              <a:spLocks noChangeShapeType="1"/>
            </p:cNvSpPr>
            <p:nvPr/>
          </p:nvSpPr>
          <p:spPr bwMode="auto">
            <a:xfrm>
              <a:off x="3072" y="1680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6" name="Line 18"/>
            <p:cNvSpPr>
              <a:spLocks noChangeShapeType="1"/>
            </p:cNvSpPr>
            <p:nvPr/>
          </p:nvSpPr>
          <p:spPr bwMode="auto">
            <a:xfrm>
              <a:off x="2160" y="1680"/>
              <a:ext cx="6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7" name="Rectangle 19"/>
            <p:cNvSpPr>
              <a:spLocks noChangeArrowheads="1"/>
            </p:cNvSpPr>
            <p:nvPr/>
          </p:nvSpPr>
          <p:spPr bwMode="auto">
            <a:xfrm>
              <a:off x="4420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8" name="Rectangle 20"/>
            <p:cNvSpPr>
              <a:spLocks noChangeArrowheads="1"/>
            </p:cNvSpPr>
            <p:nvPr/>
          </p:nvSpPr>
          <p:spPr bwMode="auto">
            <a:xfrm>
              <a:off x="4420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4502" y="1814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e</a:t>
              </a:r>
            </a:p>
          </p:txBody>
        </p:sp>
        <p:sp>
          <p:nvSpPr>
            <p:cNvPr id="50" name="Line 22"/>
            <p:cNvSpPr>
              <a:spLocks noChangeShapeType="1"/>
            </p:cNvSpPr>
            <p:nvPr/>
          </p:nvSpPr>
          <p:spPr bwMode="auto">
            <a:xfrm>
              <a:off x="3840" y="1680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51" name="Rectangle 23"/>
            <p:cNvSpPr>
              <a:spLocks noChangeArrowheads="1"/>
            </p:cNvSpPr>
            <p:nvPr/>
          </p:nvSpPr>
          <p:spPr bwMode="auto">
            <a:xfrm>
              <a:off x="4416" y="1584"/>
              <a:ext cx="384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200" kern="0">
                  <a:solidFill>
                    <a:srgbClr val="000099"/>
                  </a:solidFill>
                  <a:cs typeface="B Zar" panose="00000400000000000000" pitchFamily="2" charset="-78"/>
                </a:rPr>
                <a:t>NULL</a:t>
              </a:r>
            </a:p>
          </p:txBody>
        </p:sp>
        <p:sp>
          <p:nvSpPr>
            <p:cNvPr id="52" name="Rectangle 24"/>
            <p:cNvSpPr>
              <a:spLocks noChangeArrowheads="1"/>
            </p:cNvSpPr>
            <p:nvPr/>
          </p:nvSpPr>
          <p:spPr bwMode="auto">
            <a:xfrm>
              <a:off x="720" y="864"/>
              <a:ext cx="10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FF0033"/>
                  </a:solidFill>
                  <a:cs typeface="B Zar" panose="00000400000000000000" pitchFamily="2" charset="-78"/>
                </a:rPr>
                <a:t>first</a:t>
              </a:r>
            </a:p>
          </p:txBody>
        </p:sp>
        <p:sp>
          <p:nvSpPr>
            <p:cNvPr id="53" name="Line 25"/>
            <p:cNvSpPr>
              <a:spLocks noChangeShapeType="1"/>
            </p:cNvSpPr>
            <p:nvPr/>
          </p:nvSpPr>
          <p:spPr bwMode="auto">
            <a:xfrm>
              <a:off x="1152" y="1200"/>
              <a:ext cx="192" cy="3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ليست هاي تک پيوندي</a:t>
            </a:r>
            <a:endParaRPr lang="en-US" altLang="zh-TW" smtClean="0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278312"/>
          </a:xfrm>
        </p:spPr>
        <p:txBody>
          <a:bodyPr/>
          <a:lstStyle/>
          <a:p>
            <a:r>
              <a:rPr lang="fa-IR" altLang="zh-TW" dirty="0" smtClean="0">
                <a:cs typeface="B Zar" panose="00000400000000000000" pitchFamily="2" charset="-78"/>
              </a:rPr>
              <a:t>پيمايش (چاپ) يک ليست پيوندي</a:t>
            </a:r>
            <a:endParaRPr lang="en-US" altLang="zh-TW" dirty="0" smtClean="0">
              <a:ea typeface="新細明體" charset="-120"/>
              <a:cs typeface="B Zar" panose="00000400000000000000" pitchFamily="2" charset="-78"/>
            </a:endParaRPr>
          </a:p>
          <a:p>
            <a:pPr lvl="1" algn="l" rtl="0"/>
            <a:r>
              <a:rPr lang="en-US" altLang="zh-TW" b="1" dirty="0" smtClean="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Program :</a:t>
            </a:r>
            <a:r>
              <a:rPr lang="en-US" altLang="zh-TW" dirty="0" smtClean="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 Printing a list</a:t>
            </a:r>
          </a:p>
          <a:p>
            <a:pPr lvl="2" algn="l" rtl="0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void </a:t>
            </a:r>
            <a:r>
              <a:rPr lang="en-US" altLang="zh-TW" dirty="0" err="1" smtClean="0">
                <a:ea typeface="新細明體" charset="-120"/>
                <a:cs typeface="B Zar" panose="00000400000000000000" pitchFamily="2" charset="-78"/>
              </a:rPr>
              <a:t>print_list</a:t>
            </a:r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(</a:t>
            </a:r>
            <a:r>
              <a:rPr lang="en-US" altLang="zh-TW" dirty="0" err="1" smtClean="0"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 first)</a:t>
            </a:r>
          </a:p>
          <a:p>
            <a:pPr lvl="2" algn="l" rtl="0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{</a:t>
            </a:r>
          </a:p>
          <a:p>
            <a:pPr lvl="2" algn="l" rtl="0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	</a:t>
            </a:r>
            <a:r>
              <a:rPr lang="en-US" altLang="zh-TW" dirty="0" err="1" smtClean="0">
                <a:ea typeface="新細明體" charset="-120"/>
                <a:cs typeface="B Zar" panose="00000400000000000000" pitchFamily="2" charset="-78"/>
              </a:rPr>
              <a:t>printf</a:t>
            </a:r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(“The list contains: “);</a:t>
            </a:r>
          </a:p>
          <a:p>
            <a:pPr lvl="2" algn="l" rtl="0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	for ( ; </a:t>
            </a:r>
            <a:r>
              <a:rPr lang="en-US" altLang="zh-TW" dirty="0" smtClean="0">
                <a:solidFill>
                  <a:srgbClr val="FFCC00"/>
                </a:solidFill>
                <a:ea typeface="新細明體" charset="-120"/>
                <a:cs typeface="B Zar" panose="00000400000000000000" pitchFamily="2" charset="-78"/>
              </a:rPr>
              <a:t>first</a:t>
            </a:r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; first= first-&gt;link)</a:t>
            </a:r>
          </a:p>
          <a:p>
            <a:pPr lvl="2" algn="l" rtl="0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		</a:t>
            </a:r>
            <a:r>
              <a:rPr lang="en-US" altLang="zh-TW" dirty="0" err="1" smtClean="0">
                <a:ea typeface="新細明體" charset="-120"/>
                <a:cs typeface="B Zar" panose="00000400000000000000" pitchFamily="2" charset="-78"/>
              </a:rPr>
              <a:t>printf</a:t>
            </a:r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(“%4d”, first-&gt;data);</a:t>
            </a:r>
          </a:p>
          <a:p>
            <a:pPr lvl="2" algn="l" rtl="0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		</a:t>
            </a:r>
            <a:r>
              <a:rPr lang="en-US" altLang="zh-TW" dirty="0" err="1" smtClean="0">
                <a:ea typeface="新細明體" charset="-120"/>
                <a:cs typeface="B Zar" panose="00000400000000000000" pitchFamily="2" charset="-78"/>
              </a:rPr>
              <a:t>printf</a:t>
            </a:r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(“\n”);</a:t>
            </a:r>
          </a:p>
          <a:p>
            <a:pPr lvl="2" algn="l" rtl="0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  <a:cs typeface="B Zar" panose="00000400000000000000" pitchFamily="2" charset="-78"/>
              </a:rPr>
              <a:t>}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28625" y="1647825"/>
            <a:ext cx="7931150" cy="4794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a-IR" altLang="zh-TW" sz="2800" smtClean="0">
                <a:cs typeface="B Zar" panose="00000400000000000000" pitchFamily="2" charset="-78"/>
              </a:rPr>
              <a:t>يک يا چند فيلد ساختار اشاره گر به همين ساختار هستند</a:t>
            </a:r>
            <a:endParaRPr lang="en-US" altLang="zh-TW" sz="2800" smtClean="0">
              <a:ea typeface="新細明體" charset="-120"/>
              <a:cs typeface="B Zar" panose="00000400000000000000" pitchFamily="2" charset="-78"/>
            </a:endParaRPr>
          </a:p>
          <a:p>
            <a:pPr lvl="1" algn="l" rtl="0">
              <a:lnSpc>
                <a:spcPct val="90000"/>
              </a:lnSpc>
            </a:pPr>
            <a:endParaRPr lang="en-US" altLang="zh-TW" sz="2400" smtClean="0">
              <a:ea typeface="新細明體" charset="-120"/>
              <a:cs typeface="B Zar" panose="00000400000000000000" pitchFamily="2" charset="-78"/>
            </a:endParaRPr>
          </a:p>
          <a:p>
            <a:pPr lvl="1" algn="l" rtl="0">
              <a:lnSpc>
                <a:spcPct val="90000"/>
              </a:lnSpc>
            </a:pPr>
            <a:r>
              <a:rPr lang="en-US" altLang="zh-TW" sz="2400" smtClean="0">
                <a:ea typeface="新細明體" charset="-120"/>
                <a:cs typeface="B Zar" panose="00000400000000000000" pitchFamily="2" charset="-78"/>
              </a:rPr>
              <a:t>typedef struct list {</a:t>
            </a:r>
            <a:br>
              <a:rPr lang="en-US" altLang="zh-TW" sz="2400" smtClean="0">
                <a:ea typeface="新細明體" charset="-120"/>
                <a:cs typeface="B Zar" panose="00000400000000000000" pitchFamily="2" charset="-78"/>
              </a:rPr>
            </a:br>
            <a:r>
              <a:rPr lang="en-US" altLang="zh-TW" sz="2400" smtClean="0">
                <a:ea typeface="新細明體" charset="-120"/>
                <a:cs typeface="B Zar" panose="00000400000000000000" pitchFamily="2" charset="-78"/>
              </a:rPr>
              <a:t>	char data;</a:t>
            </a:r>
            <a:br>
              <a:rPr lang="en-US" altLang="zh-TW" sz="2400" smtClean="0">
                <a:ea typeface="新細明體" charset="-120"/>
                <a:cs typeface="B Zar" panose="00000400000000000000" pitchFamily="2" charset="-78"/>
              </a:rPr>
            </a:br>
            <a:r>
              <a:rPr lang="en-US" altLang="zh-TW" sz="2400" smtClean="0">
                <a:ea typeface="新細明體" charset="-120"/>
                <a:cs typeface="B Zar" panose="00000400000000000000" pitchFamily="2" charset="-78"/>
              </a:rPr>
              <a:t>	list *link;</a:t>
            </a:r>
            <a:br>
              <a:rPr lang="en-US" altLang="zh-TW" sz="2400" smtClean="0">
                <a:ea typeface="新細明體" charset="-120"/>
                <a:cs typeface="B Zar" panose="00000400000000000000" pitchFamily="2" charset="-78"/>
              </a:rPr>
            </a:br>
            <a:r>
              <a:rPr lang="en-US" altLang="zh-TW" sz="2400" smtClean="0">
                <a:ea typeface="新細明體" charset="-120"/>
                <a:cs typeface="B Zar" panose="00000400000000000000" pitchFamily="2" charset="-78"/>
              </a:rPr>
              <a:t>	}</a:t>
            </a:r>
          </a:p>
          <a:p>
            <a:pPr lvl="1" algn="l" rtl="0">
              <a:lnSpc>
                <a:spcPct val="90000"/>
              </a:lnSpc>
            </a:pPr>
            <a:endParaRPr lang="en-US" altLang="zh-TW" sz="2400" smtClean="0">
              <a:ea typeface="新細明體" charset="-120"/>
              <a:cs typeface="B Zar" panose="00000400000000000000" pitchFamily="2" charset="-78"/>
            </a:endParaRPr>
          </a:p>
          <a:p>
            <a:pPr lvl="1" algn="l" rtl="0">
              <a:lnSpc>
                <a:spcPct val="90000"/>
              </a:lnSpc>
            </a:pPr>
            <a:r>
              <a:rPr lang="en-US" altLang="zh-TW" sz="2400" smtClean="0">
                <a:ea typeface="新細明體" charset="-120"/>
                <a:cs typeface="B Zar" panose="00000400000000000000" pitchFamily="2" charset="-78"/>
              </a:rPr>
              <a:t>list item1, item2, item3;</a:t>
            </a:r>
            <a:br>
              <a:rPr lang="en-US" altLang="zh-TW" sz="2400" smtClean="0">
                <a:ea typeface="新細明體" charset="-120"/>
                <a:cs typeface="B Zar" panose="00000400000000000000" pitchFamily="2" charset="-78"/>
              </a:rPr>
            </a:br>
            <a:r>
              <a:rPr lang="en-US" altLang="zh-TW" sz="2400" smtClean="0">
                <a:ea typeface="新細明體" charset="-120"/>
                <a:cs typeface="B Zar" panose="00000400000000000000" pitchFamily="2" charset="-78"/>
              </a:rPr>
              <a:t>item1.data=‘a’;</a:t>
            </a:r>
            <a:br>
              <a:rPr lang="en-US" altLang="zh-TW" sz="2400" smtClean="0">
                <a:ea typeface="新細明體" charset="-120"/>
                <a:cs typeface="B Zar" panose="00000400000000000000" pitchFamily="2" charset="-78"/>
              </a:rPr>
            </a:br>
            <a:r>
              <a:rPr lang="en-US" altLang="zh-TW" sz="2400" smtClean="0">
                <a:ea typeface="新細明體" charset="-120"/>
                <a:cs typeface="B Zar" panose="00000400000000000000" pitchFamily="2" charset="-78"/>
              </a:rPr>
              <a:t>item2.data=‘b’;</a:t>
            </a:r>
            <a:br>
              <a:rPr lang="en-US" altLang="zh-TW" sz="2400" smtClean="0">
                <a:ea typeface="新細明體" charset="-120"/>
                <a:cs typeface="B Zar" panose="00000400000000000000" pitchFamily="2" charset="-78"/>
              </a:rPr>
            </a:br>
            <a:r>
              <a:rPr lang="en-US" altLang="zh-TW" sz="2400" smtClean="0">
                <a:ea typeface="新細明體" charset="-120"/>
                <a:cs typeface="B Zar" panose="00000400000000000000" pitchFamily="2" charset="-78"/>
              </a:rPr>
              <a:t>item3.data=‘c’;</a:t>
            </a:r>
            <a:br>
              <a:rPr lang="en-US" altLang="zh-TW" sz="2400" smtClean="0">
                <a:ea typeface="新細明體" charset="-120"/>
                <a:cs typeface="B Zar" panose="00000400000000000000" pitchFamily="2" charset="-78"/>
              </a:rPr>
            </a:br>
            <a:r>
              <a:rPr lang="en-US" altLang="zh-TW" sz="2400" smtClean="0">
                <a:ea typeface="新細明體" charset="-120"/>
                <a:cs typeface="B Zar" panose="00000400000000000000" pitchFamily="2" charset="-78"/>
              </a:rPr>
              <a:t>item1.link=item2.link=item3.link=NULL;</a:t>
            </a:r>
          </a:p>
        </p:txBody>
      </p:sp>
      <p:grpSp>
        <p:nvGrpSpPr>
          <p:cNvPr id="16387" name="Group 4"/>
          <p:cNvGrpSpPr>
            <a:grpSpLocks/>
          </p:cNvGrpSpPr>
          <p:nvPr/>
        </p:nvGrpSpPr>
        <p:grpSpPr bwMode="auto">
          <a:xfrm>
            <a:off x="2411413" y="2349500"/>
            <a:ext cx="1439862" cy="1371600"/>
            <a:chOff x="1519" y="1480"/>
            <a:chExt cx="907" cy="864"/>
          </a:xfrm>
        </p:grpSpPr>
        <p:sp>
          <p:nvSpPr>
            <p:cNvPr id="16403" name="Freeform 5"/>
            <p:cNvSpPr>
              <a:spLocks/>
            </p:cNvSpPr>
            <p:nvPr/>
          </p:nvSpPr>
          <p:spPr bwMode="auto">
            <a:xfrm>
              <a:off x="1523" y="2341"/>
              <a:ext cx="903" cy="1"/>
            </a:xfrm>
            <a:custGeom>
              <a:avLst/>
              <a:gdLst>
                <a:gd name="T0" fmla="*/ 0 w 903"/>
                <a:gd name="T1" fmla="*/ 0 h 1"/>
                <a:gd name="T2" fmla="*/ 903 w 903"/>
                <a:gd name="T3" fmla="*/ 0 h 1"/>
                <a:gd name="T4" fmla="*/ 0 60000 65536"/>
                <a:gd name="T5" fmla="*/ 0 60000 65536"/>
                <a:gd name="T6" fmla="*/ 0 w 903"/>
                <a:gd name="T7" fmla="*/ 0 h 1"/>
                <a:gd name="T8" fmla="*/ 903 w 903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3" h="1">
                  <a:moveTo>
                    <a:pt x="0" y="0"/>
                  </a:moveTo>
                  <a:lnTo>
                    <a:pt x="903" y="0"/>
                  </a:ln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6404" name="Line 6"/>
            <p:cNvSpPr>
              <a:spLocks noChangeShapeType="1"/>
            </p:cNvSpPr>
            <p:nvPr/>
          </p:nvSpPr>
          <p:spPr bwMode="auto">
            <a:xfrm flipV="1">
              <a:off x="2426" y="1480"/>
              <a:ext cx="0" cy="86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6405" name="Freeform 7"/>
            <p:cNvSpPr>
              <a:spLocks/>
            </p:cNvSpPr>
            <p:nvPr/>
          </p:nvSpPr>
          <p:spPr bwMode="auto">
            <a:xfrm>
              <a:off x="2125" y="1481"/>
              <a:ext cx="286" cy="3"/>
            </a:xfrm>
            <a:custGeom>
              <a:avLst/>
              <a:gdLst>
                <a:gd name="T0" fmla="*/ 286 w 286"/>
                <a:gd name="T1" fmla="*/ 3 h 3"/>
                <a:gd name="T2" fmla="*/ 0 w 286"/>
                <a:gd name="T3" fmla="*/ 0 h 3"/>
                <a:gd name="T4" fmla="*/ 0 60000 65536"/>
                <a:gd name="T5" fmla="*/ 0 60000 65536"/>
                <a:gd name="T6" fmla="*/ 0 w 286"/>
                <a:gd name="T7" fmla="*/ 0 h 3"/>
                <a:gd name="T8" fmla="*/ 286 w 286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6" h="3">
                  <a:moveTo>
                    <a:pt x="286" y="3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6406" name="Line 8"/>
            <p:cNvSpPr>
              <a:spLocks noChangeShapeType="1"/>
            </p:cNvSpPr>
            <p:nvPr/>
          </p:nvSpPr>
          <p:spPr bwMode="auto">
            <a:xfrm>
              <a:off x="2109" y="1480"/>
              <a:ext cx="0" cy="19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6407" name="Line 9"/>
            <p:cNvSpPr>
              <a:spLocks noChangeShapeType="1"/>
            </p:cNvSpPr>
            <p:nvPr/>
          </p:nvSpPr>
          <p:spPr bwMode="auto">
            <a:xfrm>
              <a:off x="1519" y="2296"/>
              <a:ext cx="0" cy="4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grpSp>
        <p:nvGrpSpPr>
          <p:cNvPr id="16388" name="Group 10"/>
          <p:cNvGrpSpPr>
            <a:grpSpLocks/>
          </p:cNvGrpSpPr>
          <p:nvPr/>
        </p:nvGrpSpPr>
        <p:grpSpPr bwMode="auto">
          <a:xfrm>
            <a:off x="4876800" y="4916488"/>
            <a:ext cx="3352800" cy="457200"/>
            <a:chOff x="3072" y="2906"/>
            <a:chExt cx="2112" cy="288"/>
          </a:xfrm>
        </p:grpSpPr>
        <p:sp>
          <p:nvSpPr>
            <p:cNvPr id="16391" name="Rectangle 11"/>
            <p:cNvSpPr>
              <a:spLocks noChangeArrowheads="1"/>
            </p:cNvSpPr>
            <p:nvPr/>
          </p:nvSpPr>
          <p:spPr bwMode="auto">
            <a:xfrm>
              <a:off x="3072" y="2928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6392" name="Line 12"/>
            <p:cNvSpPr>
              <a:spLocks noChangeShapeType="1"/>
            </p:cNvSpPr>
            <p:nvPr/>
          </p:nvSpPr>
          <p:spPr bwMode="auto">
            <a:xfrm>
              <a:off x="3360" y="29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6393" name="Rectangle 13"/>
            <p:cNvSpPr>
              <a:spLocks noChangeArrowheads="1"/>
            </p:cNvSpPr>
            <p:nvPr/>
          </p:nvSpPr>
          <p:spPr bwMode="auto">
            <a:xfrm>
              <a:off x="3840" y="2928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6394" name="Line 14"/>
            <p:cNvSpPr>
              <a:spLocks noChangeShapeType="1"/>
            </p:cNvSpPr>
            <p:nvPr/>
          </p:nvSpPr>
          <p:spPr bwMode="auto">
            <a:xfrm>
              <a:off x="4128" y="29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6395" name="Rectangle 15"/>
            <p:cNvSpPr>
              <a:spLocks noChangeArrowheads="1"/>
            </p:cNvSpPr>
            <p:nvPr/>
          </p:nvSpPr>
          <p:spPr bwMode="auto">
            <a:xfrm>
              <a:off x="4608" y="2928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6396" name="Line 16"/>
            <p:cNvSpPr>
              <a:spLocks noChangeShapeType="1"/>
            </p:cNvSpPr>
            <p:nvPr/>
          </p:nvSpPr>
          <p:spPr bwMode="auto">
            <a:xfrm>
              <a:off x="4896" y="29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6397" name="Line 17"/>
            <p:cNvSpPr>
              <a:spLocks noChangeShapeType="1"/>
            </p:cNvSpPr>
            <p:nvPr/>
          </p:nvSpPr>
          <p:spPr bwMode="auto">
            <a:xfrm>
              <a:off x="3552" y="307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6398" name="Line 18"/>
            <p:cNvSpPr>
              <a:spLocks noChangeShapeType="1"/>
            </p:cNvSpPr>
            <p:nvPr/>
          </p:nvSpPr>
          <p:spPr bwMode="auto">
            <a:xfrm>
              <a:off x="4368" y="30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6399" name="Line 19"/>
            <p:cNvSpPr>
              <a:spLocks noChangeShapeType="1"/>
            </p:cNvSpPr>
            <p:nvPr/>
          </p:nvSpPr>
          <p:spPr bwMode="auto">
            <a:xfrm flipH="1">
              <a:off x="4896" y="2928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6400" name="Text Box 20"/>
            <p:cNvSpPr txBox="1">
              <a:spLocks noChangeArrowheads="1"/>
            </p:cNvSpPr>
            <p:nvPr/>
          </p:nvSpPr>
          <p:spPr bwMode="auto">
            <a:xfrm>
              <a:off x="3158" y="290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zh-TW" sz="2400"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a</a:t>
              </a:r>
            </a:p>
          </p:txBody>
        </p:sp>
        <p:sp>
          <p:nvSpPr>
            <p:cNvPr id="16401" name="Text Box 21"/>
            <p:cNvSpPr txBox="1">
              <a:spLocks noChangeArrowheads="1"/>
            </p:cNvSpPr>
            <p:nvPr/>
          </p:nvSpPr>
          <p:spPr bwMode="auto">
            <a:xfrm>
              <a:off x="3926" y="290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zh-TW" sz="2400"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b</a:t>
              </a:r>
            </a:p>
          </p:txBody>
        </p:sp>
        <p:sp>
          <p:nvSpPr>
            <p:cNvPr id="16402" name="Text Box 22"/>
            <p:cNvSpPr txBox="1">
              <a:spLocks noChangeArrowheads="1"/>
            </p:cNvSpPr>
            <p:nvPr/>
          </p:nvSpPr>
          <p:spPr bwMode="auto">
            <a:xfrm>
              <a:off x="4694" y="290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zh-TW" sz="2400"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c</a:t>
              </a:r>
            </a:p>
          </p:txBody>
        </p:sp>
      </p:grpSp>
      <p:sp>
        <p:nvSpPr>
          <p:cNvPr id="16389" name="Text Box 23"/>
          <p:cNvSpPr txBox="1">
            <a:spLocks noChangeArrowheads="1"/>
          </p:cNvSpPr>
          <p:nvPr/>
        </p:nvSpPr>
        <p:spPr bwMode="auto">
          <a:xfrm>
            <a:off x="4513263" y="2419350"/>
            <a:ext cx="439896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altLang="zh-TW" sz="240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Construct a list with three nodes</a:t>
            </a:r>
          </a:p>
          <a:p>
            <a:pPr algn="l" rtl="0"/>
            <a:r>
              <a:rPr lang="en-US" altLang="zh-TW" sz="240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item1.link=&amp;item2;</a:t>
            </a:r>
          </a:p>
          <a:p>
            <a:pPr algn="l" rtl="0"/>
            <a:r>
              <a:rPr lang="en-US" altLang="zh-TW" sz="240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item2.link=&amp;item3;</a:t>
            </a:r>
          </a:p>
          <a:p>
            <a:pPr algn="l" rtl="0"/>
            <a:r>
              <a:rPr lang="en-US" altLang="zh-TW" sz="240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malloc: obtain a node (memory)</a:t>
            </a:r>
          </a:p>
          <a:p>
            <a:pPr algn="l" rtl="0"/>
            <a:r>
              <a:rPr lang="en-US" altLang="zh-TW" sz="240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free: release memory</a:t>
            </a:r>
          </a:p>
        </p:txBody>
      </p:sp>
      <p:sp>
        <p:nvSpPr>
          <p:cNvPr id="16390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ليست هاي تک پيوندي</a:t>
            </a:r>
            <a:endParaRPr lang="fa-IR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5613" y="1117600"/>
            <a:ext cx="8226425" cy="5624513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altLang="zh-TW" sz="2000" b="1" dirty="0" smtClean="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Example </a:t>
            </a:r>
            <a:r>
              <a:rPr lang="en-US" altLang="zh-TW" sz="2000" dirty="0" smtClean="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[</a:t>
            </a:r>
            <a:r>
              <a:rPr lang="en-US" altLang="zh-TW" sz="2000" i="1" dirty="0" smtClean="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Two-node linked list</a:t>
            </a:r>
            <a:r>
              <a:rPr lang="en-US" altLang="zh-TW" sz="2000" dirty="0" smtClean="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]: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typedef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struct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list_node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 *</a:t>
            </a: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;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typedef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struct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list_node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 {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	</a:t>
            </a: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int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 data;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	</a:t>
            </a: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 link;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};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ptr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 =NULL;</a:t>
            </a:r>
          </a:p>
          <a:p>
            <a:pPr algn="l" rtl="0">
              <a:lnSpc>
                <a:spcPct val="80000"/>
              </a:lnSpc>
            </a:pPr>
            <a:r>
              <a:rPr lang="en-US" altLang="zh-TW" sz="2000" b="1" dirty="0" smtClean="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Program : </a:t>
            </a:r>
            <a:r>
              <a:rPr lang="en-US" altLang="zh-TW" sz="2000" dirty="0" smtClean="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Create a two-node list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 create2( )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{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	/* create a linked list with two nodes */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	</a:t>
            </a: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 first, second;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	first = (</a:t>
            </a: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) </a:t>
            </a: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malloc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(</a:t>
            </a: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sizeof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(</a:t>
            </a: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list_node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));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	second = (</a:t>
            </a: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) </a:t>
            </a: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malloc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(</a:t>
            </a: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sizeof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(</a:t>
            </a:r>
            <a:r>
              <a:rPr lang="en-US" altLang="zh-TW" sz="1800" dirty="0" err="1" smtClean="0">
                <a:ea typeface="新細明體" charset="-120"/>
                <a:cs typeface="B Zar" panose="00000400000000000000" pitchFamily="2" charset="-78"/>
              </a:rPr>
              <a:t>list_node</a:t>
            </a: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));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	second -&gt; link = NULL;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	second -&gt; data = 20;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	first -&gt; data = 10;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	first -&gt;link = second;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	return first;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smtClean="0">
                <a:ea typeface="新細明體" charset="-120"/>
                <a:cs typeface="B Zar" panose="00000400000000000000" pitchFamily="2" charset="-78"/>
              </a:rPr>
              <a:t>}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00663" y="6140450"/>
            <a:ext cx="1066800" cy="365125"/>
            <a:chOff x="1104" y="2016"/>
            <a:chExt cx="672" cy="240"/>
          </a:xfrm>
        </p:grpSpPr>
        <p:sp>
          <p:nvSpPr>
            <p:cNvPr id="17435" name="Rectangle 6"/>
            <p:cNvSpPr>
              <a:spLocks noChangeArrowheads="1"/>
            </p:cNvSpPr>
            <p:nvPr/>
          </p:nvSpPr>
          <p:spPr bwMode="auto">
            <a:xfrm>
              <a:off x="1104" y="2016"/>
              <a:ext cx="67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7436" name="Line 7"/>
            <p:cNvSpPr>
              <a:spLocks noChangeShapeType="1"/>
            </p:cNvSpPr>
            <p:nvPr/>
          </p:nvSpPr>
          <p:spPr bwMode="auto">
            <a:xfrm>
              <a:off x="1536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7129463" y="6159500"/>
            <a:ext cx="1647825" cy="365125"/>
            <a:chOff x="4491" y="3566"/>
            <a:chExt cx="1038" cy="230"/>
          </a:xfrm>
        </p:grpSpPr>
        <p:sp>
          <p:nvSpPr>
            <p:cNvPr id="17433" name="Rectangle 8"/>
            <p:cNvSpPr>
              <a:spLocks noChangeArrowheads="1"/>
            </p:cNvSpPr>
            <p:nvPr/>
          </p:nvSpPr>
          <p:spPr bwMode="auto">
            <a:xfrm>
              <a:off x="4491" y="3566"/>
              <a:ext cx="1038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7434" name="Line 9"/>
            <p:cNvSpPr>
              <a:spLocks noChangeShapeType="1"/>
            </p:cNvSpPr>
            <p:nvPr/>
          </p:nvSpPr>
          <p:spPr bwMode="auto">
            <a:xfrm>
              <a:off x="4836" y="3566"/>
              <a:ext cx="0" cy="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5378450" y="60674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altLang="zh-TW" sz="240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10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7164388" y="60928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altLang="zh-TW" sz="240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20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4562482" y="5157788"/>
            <a:ext cx="679451" cy="1079500"/>
            <a:chOff x="2874" y="3249"/>
            <a:chExt cx="428" cy="680"/>
          </a:xfrm>
        </p:grpSpPr>
        <p:grpSp>
          <p:nvGrpSpPr>
            <p:cNvPr id="17429" name="Group 29"/>
            <p:cNvGrpSpPr>
              <a:grpSpLocks/>
            </p:cNvGrpSpPr>
            <p:nvPr/>
          </p:nvGrpSpPr>
          <p:grpSpPr bwMode="auto">
            <a:xfrm>
              <a:off x="3099" y="3606"/>
              <a:ext cx="192" cy="323"/>
              <a:chOff x="3099" y="3606"/>
              <a:chExt cx="192" cy="323"/>
            </a:xfrm>
          </p:grpSpPr>
          <p:sp>
            <p:nvSpPr>
              <p:cNvPr id="17431" name="Line 10"/>
              <p:cNvSpPr>
                <a:spLocks noChangeShapeType="1"/>
              </p:cNvSpPr>
              <p:nvPr/>
            </p:nvSpPr>
            <p:spPr bwMode="auto">
              <a:xfrm>
                <a:off x="3099" y="3606"/>
                <a:ext cx="0" cy="3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17432" name="Line 11"/>
              <p:cNvSpPr>
                <a:spLocks noChangeShapeType="1"/>
              </p:cNvSpPr>
              <p:nvPr/>
            </p:nvSpPr>
            <p:spPr bwMode="auto">
              <a:xfrm>
                <a:off x="3099" y="3929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</p:grpSp>
        <p:sp>
          <p:nvSpPr>
            <p:cNvPr id="17430" name="Text Box 15"/>
            <p:cNvSpPr txBox="1">
              <a:spLocks noChangeArrowheads="1"/>
            </p:cNvSpPr>
            <p:nvPr/>
          </p:nvSpPr>
          <p:spPr bwMode="auto">
            <a:xfrm>
              <a:off x="2874" y="3249"/>
              <a:ext cx="4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n-US" altLang="zh-TW" sz="2400" dirty="0" smtClean="0"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first</a:t>
              </a:r>
              <a:endParaRPr lang="en-US" altLang="zh-TW" sz="2400" dirty="0">
                <a:latin typeface="Times New Roman" pitchFamily="18" charset="0"/>
                <a:ea typeface="新細明體" charset="-120"/>
                <a:cs typeface="B Zar" panose="00000400000000000000" pitchFamily="2" charset="-78"/>
              </a:endParaRPr>
            </a:p>
          </p:txBody>
        </p:sp>
      </p:grpSp>
      <p:sp>
        <p:nvSpPr>
          <p:cNvPr id="17416" name="Rectangle 16"/>
          <p:cNvSpPr>
            <a:spLocks noChangeArrowheads="1"/>
          </p:cNvSpPr>
          <p:nvPr/>
        </p:nvSpPr>
        <p:spPr bwMode="auto">
          <a:xfrm>
            <a:off x="4500563" y="5084763"/>
            <a:ext cx="4464050" cy="15573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1258888" y="4437063"/>
            <a:ext cx="4537075" cy="2873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1258888" y="4725988"/>
            <a:ext cx="4897437" cy="2873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1258888" y="5013325"/>
            <a:ext cx="2376487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1258888" y="5229225"/>
            <a:ext cx="2160587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1258888" y="5516563"/>
            <a:ext cx="1800225" cy="2873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1258888" y="5805488"/>
            <a:ext cx="208915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6011863" y="6092825"/>
            <a:ext cx="1152525" cy="457200"/>
            <a:chOff x="3787" y="3838"/>
            <a:chExt cx="726" cy="288"/>
          </a:xfrm>
        </p:grpSpPr>
        <p:sp>
          <p:nvSpPr>
            <p:cNvPr id="17427" name="Line 12"/>
            <p:cNvSpPr>
              <a:spLocks noChangeShapeType="1"/>
            </p:cNvSpPr>
            <p:nvPr/>
          </p:nvSpPr>
          <p:spPr bwMode="auto">
            <a:xfrm>
              <a:off x="3923" y="3974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7428" name="Text Box 25"/>
            <p:cNvSpPr txBox="1">
              <a:spLocks noChangeArrowheads="1"/>
            </p:cNvSpPr>
            <p:nvPr/>
          </p:nvSpPr>
          <p:spPr bwMode="auto">
            <a:xfrm>
              <a:off x="3787" y="3838"/>
              <a:ext cx="2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n-US" altLang="zh-TW" sz="2400" dirty="0">
                  <a:latin typeface="Times New Roman" pitchFamily="18" charset="0"/>
                  <a:ea typeface="新細明體" charset="-120"/>
                  <a:cs typeface="B Zar" panose="00000400000000000000" pitchFamily="2" charset="-78"/>
                  <a:sym typeface="Wingdings" pitchFamily="2" charset="2"/>
                </a:rPr>
                <a:t></a:t>
              </a:r>
              <a:endParaRPr lang="en-US" altLang="zh-TW" sz="2400" dirty="0">
                <a:latin typeface="Times New Roman" pitchFamily="18" charset="0"/>
                <a:ea typeface="新細明體" charset="-120"/>
                <a:cs typeface="B Zar" panose="00000400000000000000" pitchFamily="2" charset="-78"/>
              </a:endParaRPr>
            </a:p>
          </p:txBody>
        </p:sp>
      </p:grp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1258888" y="6092825"/>
            <a:ext cx="208915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7751763" y="6092825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altLang="zh-TW" sz="2400" dirty="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NULL</a:t>
            </a:r>
          </a:p>
        </p:txBody>
      </p:sp>
      <p:sp>
        <p:nvSpPr>
          <p:cNvPr id="17426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ليست هاي تک پيوندي</a:t>
            </a:r>
            <a:endParaRPr lang="fa-IR" smtClean="0">
              <a:cs typeface="B Zar" panose="00000400000000000000" pitchFamily="2" charset="-78"/>
            </a:endParaRP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>
            <a:off x="7389912" y="5564981"/>
            <a:ext cx="0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6852916" y="4998243"/>
            <a:ext cx="10390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altLang="zh-TW" sz="2400" dirty="0" smtClean="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second</a:t>
            </a:r>
            <a:endParaRPr lang="en-US" altLang="zh-TW" sz="2400" dirty="0">
              <a:latin typeface="Times New Roman" pitchFamily="18" charset="0"/>
              <a:ea typeface="新細明體" charset="-120"/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1" grpId="0"/>
      <p:bldP spid="22542" grpId="0"/>
      <p:bldP spid="22546" grpId="0" animBg="1"/>
      <p:bldP spid="22546" grpId="1" animBg="1"/>
      <p:bldP spid="22547" grpId="0" animBg="1"/>
      <p:bldP spid="22547" grpId="1" animBg="1"/>
      <p:bldP spid="22548" grpId="0" animBg="1"/>
      <p:bldP spid="22548" grpId="1" animBg="1"/>
      <p:bldP spid="22549" grpId="0" animBg="1"/>
      <p:bldP spid="22549" grpId="1" animBg="1"/>
      <p:bldP spid="22550" grpId="0" animBg="1"/>
      <p:bldP spid="22550" grpId="1" animBg="1"/>
      <p:bldP spid="22551" grpId="0" animBg="1"/>
      <p:bldP spid="22551" grpId="1" animBg="1"/>
      <p:bldP spid="22555" grpId="0" animBg="1"/>
      <p:bldP spid="22555" grpId="1" animBg="1"/>
      <p:bldP spid="22556" grpId="0"/>
      <p:bldP spid="29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4"/>
          <p:cNvGrpSpPr>
            <a:grpSpLocks/>
          </p:cNvGrpSpPr>
          <p:nvPr/>
        </p:nvGrpSpPr>
        <p:grpSpPr bwMode="auto">
          <a:xfrm>
            <a:off x="1416050" y="3573463"/>
            <a:ext cx="6376988" cy="2781300"/>
            <a:chOff x="2116" y="1406"/>
            <a:chExt cx="4017" cy="1752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2179" y="1858"/>
              <a:ext cx="4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zh-TW" sz="2400"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node</a:t>
              </a: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2772" y="1500"/>
              <a:ext cx="62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3396" y="1500"/>
              <a:ext cx="624" cy="288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3432" y="2304"/>
              <a:ext cx="62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4056" y="2304"/>
              <a:ext cx="624" cy="288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860" y="1500"/>
              <a:ext cx="62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5484" y="1500"/>
              <a:ext cx="624" cy="288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3720" y="1632"/>
              <a:ext cx="1140" cy="0"/>
            </a:xfrm>
            <a:prstGeom prst="line">
              <a:avLst/>
            </a:prstGeom>
            <a:noFill/>
            <a:ln w="38100" cap="rnd">
              <a:solidFill>
                <a:srgbClr val="9966FF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8445" name="Freeform 13"/>
            <p:cNvSpPr>
              <a:spLocks/>
            </p:cNvSpPr>
            <p:nvPr/>
          </p:nvSpPr>
          <p:spPr bwMode="auto">
            <a:xfrm>
              <a:off x="4332" y="1788"/>
              <a:ext cx="840" cy="660"/>
            </a:xfrm>
            <a:custGeom>
              <a:avLst/>
              <a:gdLst>
                <a:gd name="T0" fmla="*/ 0 w 840"/>
                <a:gd name="T1" fmla="*/ 660 h 660"/>
                <a:gd name="T2" fmla="*/ 840 w 840"/>
                <a:gd name="T3" fmla="*/ 660 h 660"/>
                <a:gd name="T4" fmla="*/ 840 w 840"/>
                <a:gd name="T5" fmla="*/ 0 h 660"/>
                <a:gd name="T6" fmla="*/ 0 60000 65536"/>
                <a:gd name="T7" fmla="*/ 0 60000 65536"/>
                <a:gd name="T8" fmla="*/ 0 60000 65536"/>
                <a:gd name="T9" fmla="*/ 0 w 840"/>
                <a:gd name="T10" fmla="*/ 0 h 660"/>
                <a:gd name="T11" fmla="*/ 840 w 840"/>
                <a:gd name="T12" fmla="*/ 660 h 6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0" h="660">
                  <a:moveTo>
                    <a:pt x="0" y="660"/>
                  </a:moveTo>
                  <a:lnTo>
                    <a:pt x="840" y="660"/>
                  </a:lnTo>
                  <a:lnTo>
                    <a:pt x="840" y="0"/>
                  </a:lnTo>
                </a:path>
              </a:pathLst>
            </a:custGeom>
            <a:noFill/>
            <a:ln w="38100" cap="rnd">
              <a:solidFill>
                <a:srgbClr val="9966FF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3684" y="1788"/>
              <a:ext cx="0" cy="51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5018" y="1502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n-US" altLang="zh-TW" sz="2400" b="1"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20</a:t>
              </a:r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2918" y="1502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n-US" altLang="zh-TW" sz="2400" b="1"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10</a:t>
              </a:r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3566" y="2330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n-US" altLang="zh-TW" sz="2400" b="1"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50</a:t>
              </a:r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5483" y="1502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n-US" altLang="zh-TW" sz="2400" b="1"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NULL</a:t>
              </a:r>
            </a:p>
          </p:txBody>
        </p:sp>
        <p:sp>
          <p:nvSpPr>
            <p:cNvPr id="18451" name="Freeform 19"/>
            <p:cNvSpPr>
              <a:spLocks/>
            </p:cNvSpPr>
            <p:nvPr/>
          </p:nvSpPr>
          <p:spPr bwMode="auto">
            <a:xfrm>
              <a:off x="3180" y="2448"/>
              <a:ext cx="252" cy="492"/>
            </a:xfrm>
            <a:custGeom>
              <a:avLst/>
              <a:gdLst>
                <a:gd name="T0" fmla="*/ 0 w 252"/>
                <a:gd name="T1" fmla="*/ 492 h 492"/>
                <a:gd name="T2" fmla="*/ 0 w 252"/>
                <a:gd name="T3" fmla="*/ 0 h 492"/>
                <a:gd name="T4" fmla="*/ 252 w 252"/>
                <a:gd name="T5" fmla="*/ 0 h 492"/>
                <a:gd name="T6" fmla="*/ 0 60000 65536"/>
                <a:gd name="T7" fmla="*/ 0 60000 65536"/>
                <a:gd name="T8" fmla="*/ 0 60000 65536"/>
                <a:gd name="T9" fmla="*/ 0 w 252"/>
                <a:gd name="T10" fmla="*/ 0 h 492"/>
                <a:gd name="T11" fmla="*/ 252 w 252"/>
                <a:gd name="T12" fmla="*/ 492 h 4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" h="492">
                  <a:moveTo>
                    <a:pt x="0" y="492"/>
                  </a:moveTo>
                  <a:lnTo>
                    <a:pt x="0" y="0"/>
                  </a:lnTo>
                  <a:lnTo>
                    <a:pt x="252" y="0"/>
                  </a:ln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8452" name="Line 20"/>
            <p:cNvSpPr>
              <a:spLocks noChangeShapeType="1"/>
            </p:cNvSpPr>
            <p:nvPr/>
          </p:nvSpPr>
          <p:spPr bwMode="auto">
            <a:xfrm>
              <a:off x="2400" y="1584"/>
              <a:ext cx="3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8453" name="Freeform 21"/>
            <p:cNvSpPr>
              <a:spLocks/>
            </p:cNvSpPr>
            <p:nvPr/>
          </p:nvSpPr>
          <p:spPr bwMode="auto">
            <a:xfrm>
              <a:off x="2412" y="1728"/>
              <a:ext cx="360" cy="228"/>
            </a:xfrm>
            <a:custGeom>
              <a:avLst/>
              <a:gdLst>
                <a:gd name="T0" fmla="*/ 0 w 360"/>
                <a:gd name="T1" fmla="*/ 228 h 228"/>
                <a:gd name="T2" fmla="*/ 0 w 360"/>
                <a:gd name="T3" fmla="*/ 0 h 228"/>
                <a:gd name="T4" fmla="*/ 360 w 360"/>
                <a:gd name="T5" fmla="*/ 0 h 228"/>
                <a:gd name="T6" fmla="*/ 0 60000 65536"/>
                <a:gd name="T7" fmla="*/ 0 60000 65536"/>
                <a:gd name="T8" fmla="*/ 0 60000 65536"/>
                <a:gd name="T9" fmla="*/ 0 w 360"/>
                <a:gd name="T10" fmla="*/ 0 h 228"/>
                <a:gd name="T11" fmla="*/ 360 w 360"/>
                <a:gd name="T12" fmla="*/ 228 h 2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0" h="228">
                  <a:moveTo>
                    <a:pt x="0" y="228"/>
                  </a:moveTo>
                  <a:lnTo>
                    <a:pt x="0" y="0"/>
                  </a:lnTo>
                  <a:lnTo>
                    <a:pt x="36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2968" y="2870"/>
              <a:ext cx="4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n-US" altLang="zh-TW" sz="2400"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temp</a:t>
              </a:r>
            </a:p>
          </p:txBody>
        </p:sp>
        <p:sp>
          <p:nvSpPr>
            <p:cNvPr id="18455" name="Text Box 23"/>
            <p:cNvSpPr txBox="1">
              <a:spLocks noChangeArrowheads="1"/>
            </p:cNvSpPr>
            <p:nvPr/>
          </p:nvSpPr>
          <p:spPr bwMode="auto">
            <a:xfrm>
              <a:off x="2116" y="1406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n-US" altLang="zh-TW" sz="2400"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ptr</a:t>
              </a:r>
            </a:p>
          </p:txBody>
        </p:sp>
      </p:grpSp>
      <p:sp>
        <p:nvSpPr>
          <p:cNvPr id="18435" name="Rectangle 2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5613" y="1538288"/>
            <a:ext cx="8226425" cy="1746250"/>
          </a:xfrm>
        </p:spPr>
        <p:txBody>
          <a:bodyPr/>
          <a:lstStyle/>
          <a:p>
            <a:pPr>
              <a:spcBef>
                <a:spcPct val="0"/>
              </a:spcBef>
              <a:buClrTx/>
            </a:pPr>
            <a:r>
              <a:rPr lang="fa-IR" altLang="zh-TW" smtClean="0">
                <a:cs typeface="B Zar" panose="00000400000000000000" pitchFamily="2" charset="-78"/>
              </a:rPr>
              <a:t>اضافه کردن</a:t>
            </a:r>
          </a:p>
          <a:p>
            <a:pPr lvl="1">
              <a:spcBef>
                <a:spcPct val="0"/>
              </a:spcBef>
              <a:buClrTx/>
            </a:pPr>
            <a:r>
              <a:rPr lang="fa-IR" altLang="zh-TW" smtClean="0">
                <a:solidFill>
                  <a:srgbClr val="5A2781"/>
                </a:solidFill>
                <a:cs typeface="B Zar" panose="00000400000000000000" pitchFamily="2" charset="-78"/>
              </a:rPr>
              <a:t>يک نود با داده 50 به ليست </a:t>
            </a:r>
            <a:r>
              <a:rPr lang="en-US" altLang="zh-TW" sz="2400" smtClean="0">
                <a:solidFill>
                  <a:srgbClr val="5A2781"/>
                </a:solidFill>
                <a:ea typeface="新細明體" charset="-120"/>
                <a:cs typeface="B Zar" panose="00000400000000000000" pitchFamily="2" charset="-78"/>
              </a:rPr>
              <a:t>ptr</a:t>
            </a:r>
            <a:r>
              <a:rPr lang="fa-IR" altLang="zh-TW" sz="2400" smtClean="0">
                <a:solidFill>
                  <a:srgbClr val="5A2781"/>
                </a:solidFill>
                <a:cs typeface="B Zar" panose="00000400000000000000" pitchFamily="2" charset="-78"/>
              </a:rPr>
              <a:t> </a:t>
            </a:r>
            <a:r>
              <a:rPr lang="fa-IR" altLang="zh-TW" smtClean="0">
                <a:solidFill>
                  <a:srgbClr val="5A2781"/>
                </a:solidFill>
                <a:cs typeface="B Zar" panose="00000400000000000000" pitchFamily="2" charset="-78"/>
              </a:rPr>
              <a:t>و بعد از </a:t>
            </a:r>
            <a:r>
              <a:rPr lang="en-US" altLang="zh-TW" sz="2400" smtClean="0">
                <a:solidFill>
                  <a:srgbClr val="5A2781"/>
                </a:solidFill>
                <a:ea typeface="新細明體" charset="-120"/>
                <a:cs typeface="B Zar" panose="00000400000000000000" pitchFamily="2" charset="-78"/>
              </a:rPr>
              <a:t>node</a:t>
            </a:r>
            <a:r>
              <a:rPr lang="fa-IR" altLang="zh-TW" sz="2400" smtClean="0">
                <a:solidFill>
                  <a:srgbClr val="5A2781"/>
                </a:solidFill>
                <a:cs typeface="B Zar" panose="00000400000000000000" pitchFamily="2" charset="-78"/>
              </a:rPr>
              <a:t> </a:t>
            </a:r>
            <a:r>
              <a:rPr lang="fa-IR" altLang="zh-TW" smtClean="0">
                <a:solidFill>
                  <a:srgbClr val="5A2781"/>
                </a:solidFill>
                <a:cs typeface="B Zar" panose="00000400000000000000" pitchFamily="2" charset="-78"/>
              </a:rPr>
              <a:t>اضافه کنيد</a:t>
            </a:r>
            <a:r>
              <a:rPr lang="en-US" altLang="zh-TW" smtClean="0">
                <a:solidFill>
                  <a:srgbClr val="5A2781"/>
                </a:solidFill>
                <a:ea typeface="新細明體" charset="-120"/>
                <a:cs typeface="B Zar" panose="00000400000000000000" pitchFamily="2" charset="-78"/>
              </a:rPr>
              <a:t>.</a:t>
            </a:r>
          </a:p>
        </p:txBody>
      </p:sp>
      <p:sp>
        <p:nvSpPr>
          <p:cNvPr id="18436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ليست هاي تک پيوندي</a:t>
            </a:r>
            <a:endParaRPr lang="fa-IR" smtClean="0">
              <a:cs typeface="B Zar" panose="00000400000000000000" pitchFamily="2" charset="-78"/>
            </a:endParaRP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88388" cy="5327650"/>
          </a:xfrm>
        </p:spPr>
        <p:txBody>
          <a:bodyPr/>
          <a:lstStyle/>
          <a:p>
            <a:pPr algn="l" rtl="0"/>
            <a:r>
              <a:rPr lang="en-US" altLang="zh-TW" sz="2800" dirty="0" smtClean="0">
                <a:ea typeface="新細明體" charset="-120"/>
                <a:cs typeface="B Zar" panose="00000400000000000000" pitchFamily="2" charset="-78"/>
              </a:rPr>
              <a:t>Implement Insertion: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void insert(</a:t>
            </a:r>
            <a:r>
              <a:rPr lang="en-US" altLang="zh-TW" sz="2400" dirty="0" err="1" smtClean="0"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 *</a:t>
            </a:r>
            <a:r>
              <a:rPr lang="en-US" altLang="zh-TW" sz="2400" dirty="0" err="1" smtClean="0">
                <a:ea typeface="新細明體" charset="-120"/>
                <a:cs typeface="B Zar" panose="00000400000000000000" pitchFamily="2" charset="-78"/>
              </a:rPr>
              <a:t>ptr</a:t>
            </a: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, </a:t>
            </a:r>
            <a:r>
              <a:rPr lang="en-US" altLang="zh-TW" sz="2400" dirty="0" err="1" smtClean="0"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 node)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{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/* insert a new node with data = 50 into the list </a:t>
            </a:r>
            <a:r>
              <a:rPr lang="en-US" altLang="zh-TW" sz="2400" dirty="0" err="1" smtClean="0">
                <a:ea typeface="新細明體" charset="-120"/>
                <a:cs typeface="B Zar" panose="00000400000000000000" pitchFamily="2" charset="-78"/>
              </a:rPr>
              <a:t>ptr</a:t>
            </a: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 after node */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	</a:t>
            </a:r>
            <a:r>
              <a:rPr lang="en-US" altLang="zh-TW" sz="2400" dirty="0" err="1" smtClean="0"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 temp;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	temp=(</a:t>
            </a:r>
            <a:r>
              <a:rPr lang="en-US" altLang="zh-TW" sz="2400" dirty="0" err="1" smtClean="0"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)</a:t>
            </a:r>
            <a:r>
              <a:rPr lang="en-US" altLang="zh-TW" sz="2400" dirty="0" err="1" smtClean="0">
                <a:ea typeface="新細明體" charset="-120"/>
                <a:cs typeface="B Zar" panose="00000400000000000000" pitchFamily="2" charset="-78"/>
              </a:rPr>
              <a:t>malloc</a:t>
            </a: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(</a:t>
            </a:r>
            <a:r>
              <a:rPr lang="en-US" altLang="zh-TW" sz="2400" dirty="0" err="1" smtClean="0">
                <a:ea typeface="新細明體" charset="-120"/>
                <a:cs typeface="B Zar" panose="00000400000000000000" pitchFamily="2" charset="-78"/>
              </a:rPr>
              <a:t>sizeof</a:t>
            </a: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(</a:t>
            </a:r>
            <a:r>
              <a:rPr lang="en-US" altLang="zh-TW" sz="2400" dirty="0" err="1" smtClean="0">
                <a:ea typeface="新細明體" charset="-120"/>
                <a:cs typeface="B Zar" panose="00000400000000000000" pitchFamily="2" charset="-78"/>
              </a:rPr>
              <a:t>list_node</a:t>
            </a: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));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	if(IS_FULL(temp)){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		</a:t>
            </a:r>
            <a:r>
              <a:rPr lang="en-US" altLang="zh-TW" sz="2400" dirty="0" err="1" smtClean="0">
                <a:ea typeface="新細明體" charset="-120"/>
                <a:cs typeface="B Zar" panose="00000400000000000000" pitchFamily="2" charset="-78"/>
              </a:rPr>
              <a:t>fprintf</a:t>
            </a: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(</a:t>
            </a:r>
            <a:r>
              <a:rPr lang="en-US" altLang="zh-TW" sz="2400" dirty="0" err="1" smtClean="0">
                <a:ea typeface="新細明體" charset="-120"/>
                <a:cs typeface="B Zar" panose="00000400000000000000" pitchFamily="2" charset="-78"/>
              </a:rPr>
              <a:t>stderr</a:t>
            </a: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, “The memory is full\n”);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		exit(1);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	}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	temp-&gt;data=50;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5421313" y="5084763"/>
            <a:ext cx="3543300" cy="1543050"/>
          </a:xfrm>
          <a:prstGeom prst="rect">
            <a:avLst/>
          </a:prstGeom>
          <a:noFill/>
          <a:ln w="9525">
            <a:solidFill>
              <a:srgbClr val="66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580063" y="5638800"/>
            <a:ext cx="690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altLang="zh-TW" sz="200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temp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215063" y="5589588"/>
            <a:ext cx="2578100" cy="514350"/>
            <a:chOff x="3915" y="3521"/>
            <a:chExt cx="1624" cy="324"/>
          </a:xfrm>
        </p:grpSpPr>
        <p:sp>
          <p:nvSpPr>
            <p:cNvPr id="19467" name="Line 7"/>
            <p:cNvSpPr>
              <a:spLocks noChangeShapeType="1"/>
            </p:cNvSpPr>
            <p:nvPr/>
          </p:nvSpPr>
          <p:spPr bwMode="auto">
            <a:xfrm>
              <a:off x="3915" y="3690"/>
              <a:ext cx="3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9468" name="Rectangle 10"/>
            <p:cNvSpPr>
              <a:spLocks noChangeArrowheads="1"/>
            </p:cNvSpPr>
            <p:nvPr/>
          </p:nvSpPr>
          <p:spPr bwMode="auto">
            <a:xfrm>
              <a:off x="4243" y="3521"/>
              <a:ext cx="648" cy="3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19469" name="Rectangle 11"/>
            <p:cNvSpPr>
              <a:spLocks noChangeArrowheads="1"/>
            </p:cNvSpPr>
            <p:nvPr/>
          </p:nvSpPr>
          <p:spPr bwMode="auto">
            <a:xfrm>
              <a:off x="4891" y="3521"/>
              <a:ext cx="648" cy="324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6962775" y="55895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altLang="zh-TW" sz="2400" b="1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50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1042988" y="3213100"/>
            <a:ext cx="2376487" cy="3603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042988" y="3644900"/>
            <a:ext cx="5976937" cy="3603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042988" y="5805488"/>
            <a:ext cx="2233612" cy="3603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9466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ليست هاي تک پيوندي</a:t>
            </a:r>
            <a:endParaRPr lang="fa-IR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/>
      <p:bldP spid="28684" grpId="0"/>
      <p:bldP spid="28687" grpId="0" animBg="1"/>
      <p:bldP spid="28687" grpId="1" animBg="1"/>
      <p:bldP spid="28688" grpId="0" animBg="1"/>
      <p:bldP spid="28688" grpId="1" animBg="1"/>
      <p:bldP spid="28689" grpId="0" animBg="1"/>
      <p:bldP spid="2868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5613" y="950913"/>
            <a:ext cx="8226425" cy="3702050"/>
          </a:xfrm>
        </p:spPr>
        <p:txBody>
          <a:bodyPr/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	if(*</a:t>
            </a:r>
            <a:r>
              <a:rPr lang="en-US" altLang="zh-TW" sz="2400" dirty="0" err="1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ptr</a:t>
            </a:r>
            <a:r>
              <a:rPr lang="en-US" altLang="zh-TW" sz="240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){	</a:t>
            </a:r>
            <a:r>
              <a:rPr lang="en-US" altLang="zh-TW" sz="2400" dirty="0" smtClean="0">
                <a:solidFill>
                  <a:srgbClr val="800000"/>
                </a:solidFill>
                <a:ea typeface="新細明體" charset="-120"/>
                <a:cs typeface="B Zar" panose="00000400000000000000" pitchFamily="2" charset="-78"/>
              </a:rPr>
              <a:t>//nonempty list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		temp-&gt;link = node-&gt;link;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		node-&gt;link = temp;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	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	else{	</a:t>
            </a:r>
            <a:r>
              <a:rPr lang="en-US" altLang="zh-TW" sz="2400" dirty="0" smtClean="0">
                <a:solidFill>
                  <a:srgbClr val="800000"/>
                </a:solidFill>
                <a:ea typeface="新細明體" charset="-120"/>
                <a:cs typeface="B Zar" panose="00000400000000000000" pitchFamily="2" charset="-78"/>
              </a:rPr>
              <a:t>//empty list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		temp-&gt;link = NULL;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altLang="zh-TW" sz="240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		*</a:t>
            </a:r>
            <a:r>
              <a:rPr lang="en-US" altLang="zh-TW" sz="2400" dirty="0" err="1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ptr</a:t>
            </a:r>
            <a:r>
              <a:rPr lang="en-US" altLang="zh-TW" sz="240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 = temp;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altLang="zh-TW" sz="240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	}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altLang="zh-TW" sz="2400" dirty="0" smtClean="0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}</a:t>
            </a:r>
          </a:p>
        </p:txBody>
      </p:sp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2598738" y="4570413"/>
            <a:ext cx="776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altLang="zh-TW" sz="240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node</a:t>
            </a:r>
          </a:p>
        </p:txBody>
      </p:sp>
      <p:sp>
        <p:nvSpPr>
          <p:cNvPr id="20484" name="Rectangle 9"/>
          <p:cNvSpPr>
            <a:spLocks noChangeArrowheads="1"/>
          </p:cNvSpPr>
          <p:nvPr/>
        </p:nvSpPr>
        <p:spPr bwMode="auto">
          <a:xfrm>
            <a:off x="3540125" y="4002088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4530725" y="4002088"/>
            <a:ext cx="990600" cy="4572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0486" name="Rectangle 11"/>
          <p:cNvSpPr>
            <a:spLocks noChangeArrowheads="1"/>
          </p:cNvSpPr>
          <p:nvPr/>
        </p:nvSpPr>
        <p:spPr bwMode="auto">
          <a:xfrm>
            <a:off x="4587875" y="5278438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0487" name="Rectangle 12"/>
          <p:cNvSpPr>
            <a:spLocks noChangeArrowheads="1"/>
          </p:cNvSpPr>
          <p:nvPr/>
        </p:nvSpPr>
        <p:spPr bwMode="auto">
          <a:xfrm>
            <a:off x="5578475" y="5278438"/>
            <a:ext cx="990600" cy="4572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0488" name="Rectangle 13"/>
          <p:cNvSpPr>
            <a:spLocks noChangeArrowheads="1"/>
          </p:cNvSpPr>
          <p:nvPr/>
        </p:nvSpPr>
        <p:spPr bwMode="auto">
          <a:xfrm>
            <a:off x="6854825" y="4002088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0489" name="Rectangle 14"/>
          <p:cNvSpPr>
            <a:spLocks noChangeArrowheads="1"/>
          </p:cNvSpPr>
          <p:nvPr/>
        </p:nvSpPr>
        <p:spPr bwMode="auto">
          <a:xfrm>
            <a:off x="7845425" y="4002088"/>
            <a:ext cx="990600" cy="4572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5045075" y="4211638"/>
            <a:ext cx="1809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29712" name="Freeform 16"/>
          <p:cNvSpPr>
            <a:spLocks/>
          </p:cNvSpPr>
          <p:nvPr/>
        </p:nvSpPr>
        <p:spPr bwMode="auto">
          <a:xfrm>
            <a:off x="6016625" y="4459288"/>
            <a:ext cx="1333500" cy="1047750"/>
          </a:xfrm>
          <a:custGeom>
            <a:avLst/>
            <a:gdLst>
              <a:gd name="T0" fmla="*/ 0 w 840"/>
              <a:gd name="T1" fmla="*/ 660 h 660"/>
              <a:gd name="T2" fmla="*/ 840 w 840"/>
              <a:gd name="T3" fmla="*/ 660 h 660"/>
              <a:gd name="T4" fmla="*/ 840 w 840"/>
              <a:gd name="T5" fmla="*/ 0 h 660"/>
              <a:gd name="T6" fmla="*/ 0 60000 65536"/>
              <a:gd name="T7" fmla="*/ 0 60000 65536"/>
              <a:gd name="T8" fmla="*/ 0 60000 65536"/>
              <a:gd name="T9" fmla="*/ 0 w 840"/>
              <a:gd name="T10" fmla="*/ 0 h 660"/>
              <a:gd name="T11" fmla="*/ 840 w 840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0" h="660">
                <a:moveTo>
                  <a:pt x="0" y="660"/>
                </a:moveTo>
                <a:lnTo>
                  <a:pt x="840" y="660"/>
                </a:lnTo>
                <a:lnTo>
                  <a:pt x="840" y="0"/>
                </a:ln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5026025" y="4192588"/>
            <a:ext cx="0" cy="10858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20493" name="Text Box 18"/>
          <p:cNvSpPr txBox="1">
            <a:spLocks noChangeArrowheads="1"/>
          </p:cNvSpPr>
          <p:nvPr/>
        </p:nvSpPr>
        <p:spPr bwMode="auto">
          <a:xfrm>
            <a:off x="7105650" y="40052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altLang="zh-TW" sz="2400" b="1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20</a:t>
            </a:r>
          </a:p>
        </p:txBody>
      </p:sp>
      <p:sp>
        <p:nvSpPr>
          <p:cNvPr id="20494" name="Text Box 19"/>
          <p:cNvSpPr txBox="1">
            <a:spLocks noChangeArrowheads="1"/>
          </p:cNvSpPr>
          <p:nvPr/>
        </p:nvSpPr>
        <p:spPr bwMode="auto">
          <a:xfrm>
            <a:off x="3771900" y="40052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altLang="zh-TW" sz="2400" b="1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10</a:t>
            </a:r>
          </a:p>
        </p:txBody>
      </p:sp>
      <p:sp>
        <p:nvSpPr>
          <p:cNvPr id="20495" name="Text Box 20"/>
          <p:cNvSpPr txBox="1">
            <a:spLocks noChangeArrowheads="1"/>
          </p:cNvSpPr>
          <p:nvPr/>
        </p:nvSpPr>
        <p:spPr bwMode="auto">
          <a:xfrm>
            <a:off x="4800600" y="531971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altLang="zh-TW" sz="2400" b="1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50</a:t>
            </a:r>
          </a:p>
        </p:txBody>
      </p:sp>
      <p:sp>
        <p:nvSpPr>
          <p:cNvPr id="20496" name="Text Box 21"/>
          <p:cNvSpPr txBox="1">
            <a:spLocks noChangeArrowheads="1"/>
          </p:cNvSpPr>
          <p:nvPr/>
        </p:nvSpPr>
        <p:spPr bwMode="auto">
          <a:xfrm>
            <a:off x="7843838" y="4005263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altLang="zh-TW" sz="2400" b="1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NULL</a:t>
            </a:r>
          </a:p>
        </p:txBody>
      </p:sp>
      <p:sp>
        <p:nvSpPr>
          <p:cNvPr id="20497" name="Freeform 22"/>
          <p:cNvSpPr>
            <a:spLocks/>
          </p:cNvSpPr>
          <p:nvPr/>
        </p:nvSpPr>
        <p:spPr bwMode="auto">
          <a:xfrm>
            <a:off x="4187825" y="5507038"/>
            <a:ext cx="400050" cy="781050"/>
          </a:xfrm>
          <a:custGeom>
            <a:avLst/>
            <a:gdLst>
              <a:gd name="T0" fmla="*/ 0 w 252"/>
              <a:gd name="T1" fmla="*/ 492 h 492"/>
              <a:gd name="T2" fmla="*/ 0 w 252"/>
              <a:gd name="T3" fmla="*/ 0 h 492"/>
              <a:gd name="T4" fmla="*/ 252 w 252"/>
              <a:gd name="T5" fmla="*/ 0 h 492"/>
              <a:gd name="T6" fmla="*/ 0 60000 65536"/>
              <a:gd name="T7" fmla="*/ 0 60000 65536"/>
              <a:gd name="T8" fmla="*/ 0 60000 65536"/>
              <a:gd name="T9" fmla="*/ 0 w 252"/>
              <a:gd name="T10" fmla="*/ 0 h 492"/>
              <a:gd name="T11" fmla="*/ 252 w 252"/>
              <a:gd name="T12" fmla="*/ 492 h 4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2" h="492">
                <a:moveTo>
                  <a:pt x="0" y="492"/>
                </a:moveTo>
                <a:lnTo>
                  <a:pt x="0" y="0"/>
                </a:lnTo>
                <a:lnTo>
                  <a:pt x="252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0498" name="Line 23"/>
          <p:cNvSpPr>
            <a:spLocks noChangeShapeType="1"/>
          </p:cNvSpPr>
          <p:nvPr/>
        </p:nvSpPr>
        <p:spPr bwMode="auto">
          <a:xfrm>
            <a:off x="2949575" y="4135438"/>
            <a:ext cx="590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20499" name="Freeform 24"/>
          <p:cNvSpPr>
            <a:spLocks/>
          </p:cNvSpPr>
          <p:nvPr/>
        </p:nvSpPr>
        <p:spPr bwMode="auto">
          <a:xfrm>
            <a:off x="2968625" y="4364038"/>
            <a:ext cx="571500" cy="361950"/>
          </a:xfrm>
          <a:custGeom>
            <a:avLst/>
            <a:gdLst>
              <a:gd name="T0" fmla="*/ 0 w 360"/>
              <a:gd name="T1" fmla="*/ 228 h 228"/>
              <a:gd name="T2" fmla="*/ 0 w 360"/>
              <a:gd name="T3" fmla="*/ 0 h 228"/>
              <a:gd name="T4" fmla="*/ 360 w 360"/>
              <a:gd name="T5" fmla="*/ 0 h 228"/>
              <a:gd name="T6" fmla="*/ 0 60000 65536"/>
              <a:gd name="T7" fmla="*/ 0 60000 65536"/>
              <a:gd name="T8" fmla="*/ 0 60000 65536"/>
              <a:gd name="T9" fmla="*/ 0 w 360"/>
              <a:gd name="T10" fmla="*/ 0 h 228"/>
              <a:gd name="T11" fmla="*/ 360 w 360"/>
              <a:gd name="T12" fmla="*/ 228 h 2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0" h="228">
                <a:moveTo>
                  <a:pt x="0" y="228"/>
                </a:moveTo>
                <a:lnTo>
                  <a:pt x="0" y="0"/>
                </a:lnTo>
                <a:lnTo>
                  <a:pt x="36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0500" name="Text Box 25"/>
          <p:cNvSpPr txBox="1">
            <a:spLocks noChangeArrowheads="1"/>
          </p:cNvSpPr>
          <p:nvPr/>
        </p:nvSpPr>
        <p:spPr bwMode="auto">
          <a:xfrm>
            <a:off x="3851275" y="6176963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altLang="zh-TW" sz="240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temp</a:t>
            </a:r>
          </a:p>
        </p:txBody>
      </p:sp>
      <p:sp>
        <p:nvSpPr>
          <p:cNvPr id="20501" name="Text Box 26"/>
          <p:cNvSpPr txBox="1">
            <a:spLocks noChangeArrowheads="1"/>
          </p:cNvSpPr>
          <p:nvPr/>
        </p:nvSpPr>
        <p:spPr bwMode="auto">
          <a:xfrm>
            <a:off x="2498725" y="3852863"/>
            <a:ext cx="52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altLang="zh-TW" sz="2400"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ptr</a:t>
            </a:r>
          </a:p>
        </p:txBody>
      </p:sp>
      <p:sp>
        <p:nvSpPr>
          <p:cNvPr id="20502" name="Rectangle 30"/>
          <p:cNvSpPr>
            <a:spLocks noChangeArrowheads="1"/>
          </p:cNvSpPr>
          <p:nvPr/>
        </p:nvSpPr>
        <p:spPr bwMode="auto">
          <a:xfrm>
            <a:off x="2339975" y="3792538"/>
            <a:ext cx="6629400" cy="2876550"/>
          </a:xfrm>
          <a:prstGeom prst="rect">
            <a:avLst/>
          </a:prstGeom>
          <a:noFill/>
          <a:ln w="9525">
            <a:solidFill>
              <a:srgbClr val="99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403350" y="1327370"/>
            <a:ext cx="3384550" cy="3603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403350" y="1773238"/>
            <a:ext cx="2663825" cy="3603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0505" name="Title 25"/>
          <p:cNvSpPr>
            <a:spLocks noGrp="1"/>
          </p:cNvSpPr>
          <p:nvPr>
            <p:ph type="title"/>
          </p:nvPr>
        </p:nvSpPr>
        <p:spPr>
          <a:xfrm>
            <a:off x="757238" y="153939"/>
            <a:ext cx="7772400" cy="1143000"/>
          </a:xfrm>
        </p:spPr>
        <p:txBody>
          <a:bodyPr/>
          <a:lstStyle/>
          <a:p>
            <a:r>
              <a:rPr lang="fa-IR" altLang="zh-TW" dirty="0" smtClean="0">
                <a:cs typeface="B Zar" panose="00000400000000000000" pitchFamily="2" charset="-78"/>
              </a:rPr>
              <a:t>ليست هاي تک پيوندي</a:t>
            </a:r>
            <a:endParaRPr lang="fa-IR" dirty="0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1" grpId="0" animBg="1"/>
      <p:bldP spid="29712" grpId="0" animBg="1"/>
      <p:bldP spid="29713" grpId="0" animBg="1"/>
      <p:bldP spid="29727" grpId="0" animBg="1"/>
      <p:bldP spid="29727" grpId="1" animBg="1"/>
      <p:bldP spid="29728" grpId="0" animBg="1"/>
      <p:bldP spid="297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50825" y="1212850"/>
            <a:ext cx="8226425" cy="936625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spcBef>
                <a:spcPct val="0"/>
              </a:spcBef>
              <a:buClrTx/>
              <a:defRPr/>
            </a:pPr>
            <a:r>
              <a:rPr lang="fa-IR" altLang="zh-TW" sz="3200" dirty="0" smtClean="0">
                <a:solidFill>
                  <a:srgbClr val="0034DC"/>
                </a:solidFill>
                <a:ea typeface="+mn-ea"/>
                <a:cs typeface="B Zar" panose="00000400000000000000" pitchFamily="2" charset="-78"/>
              </a:rPr>
              <a:t>حذف کردن </a:t>
            </a:r>
            <a:r>
              <a:rPr lang="fa-IR" altLang="zh-TW" dirty="0" smtClean="0">
                <a:solidFill>
                  <a:srgbClr val="5A2781"/>
                </a:solidFill>
                <a:cs typeface="B Zar" panose="00000400000000000000" pitchFamily="2" charset="-78"/>
              </a:rPr>
              <a:t>عضوي که </a:t>
            </a:r>
            <a:r>
              <a:rPr lang="en-US" altLang="zh-TW" sz="2400" dirty="0" smtClean="0">
                <a:solidFill>
                  <a:srgbClr val="5A2781"/>
                </a:solidFill>
                <a:cs typeface="B Zar" panose="00000400000000000000" pitchFamily="2" charset="-78"/>
              </a:rPr>
              <a:t>node</a:t>
            </a:r>
            <a:r>
              <a:rPr lang="fa-IR" altLang="zh-TW" sz="2400" dirty="0" smtClean="0">
                <a:solidFill>
                  <a:srgbClr val="5A2781"/>
                </a:solidFill>
                <a:cs typeface="B Zar" panose="00000400000000000000" pitchFamily="2" charset="-78"/>
              </a:rPr>
              <a:t> </a:t>
            </a:r>
            <a:r>
              <a:rPr lang="fa-IR" altLang="zh-TW" dirty="0" smtClean="0">
                <a:solidFill>
                  <a:srgbClr val="5A2781"/>
                </a:solidFill>
                <a:cs typeface="B Zar" panose="00000400000000000000" pitchFamily="2" charset="-78"/>
              </a:rPr>
              <a:t>به آن اشاره مي کند را حذف کنيد</a:t>
            </a:r>
          </a:p>
          <a:p>
            <a:pPr marL="342900" lvl="1" indent="-342900">
              <a:lnSpc>
                <a:spcPct val="90000"/>
              </a:lnSpc>
              <a:spcBef>
                <a:spcPct val="0"/>
              </a:spcBef>
              <a:buClrTx/>
              <a:defRPr/>
            </a:pPr>
            <a:endParaRPr lang="en-US" altLang="zh-TW" sz="3200" dirty="0" smtClean="0">
              <a:solidFill>
                <a:srgbClr val="0034DC"/>
              </a:solidFill>
              <a:ea typeface="+mn-ea"/>
              <a:cs typeface="B Zar" panose="00000400000000000000" pitchFamily="2" charset="-78"/>
            </a:endParaRPr>
          </a:p>
        </p:txBody>
      </p:sp>
      <p:grpSp>
        <p:nvGrpSpPr>
          <p:cNvPr id="21507" name="Group 63"/>
          <p:cNvGrpSpPr>
            <a:grpSpLocks/>
          </p:cNvGrpSpPr>
          <p:nvPr/>
        </p:nvGrpSpPr>
        <p:grpSpPr bwMode="auto">
          <a:xfrm>
            <a:off x="534988" y="1878013"/>
            <a:ext cx="6267450" cy="4819650"/>
            <a:chOff x="2697163" y="1844675"/>
            <a:chExt cx="6267450" cy="4819650"/>
          </a:xfrm>
        </p:grpSpPr>
        <p:sp>
          <p:nvSpPr>
            <p:cNvPr id="21509" name="Line 4"/>
            <p:cNvSpPr>
              <a:spLocks noChangeShapeType="1"/>
            </p:cNvSpPr>
            <p:nvPr/>
          </p:nvSpPr>
          <p:spPr bwMode="auto">
            <a:xfrm>
              <a:off x="3109913" y="3840163"/>
              <a:ext cx="0" cy="266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1510" name="Text Box 5"/>
            <p:cNvSpPr txBox="1">
              <a:spLocks noChangeArrowheads="1"/>
            </p:cNvSpPr>
            <p:nvPr/>
          </p:nvSpPr>
          <p:spPr bwMode="auto">
            <a:xfrm>
              <a:off x="2882900" y="3390900"/>
              <a:ext cx="34321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zh-TW" sz="2400">
                  <a:solidFill>
                    <a:schemeClr val="tx2"/>
                  </a:solidFill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ptr  trial                node      </a:t>
              </a:r>
            </a:p>
          </p:txBody>
        </p:sp>
        <p:sp>
          <p:nvSpPr>
            <p:cNvPr id="21511" name="Rectangle 6"/>
            <p:cNvSpPr>
              <a:spLocks noChangeArrowheads="1"/>
            </p:cNvSpPr>
            <p:nvPr/>
          </p:nvSpPr>
          <p:spPr bwMode="auto">
            <a:xfrm>
              <a:off x="2697163" y="3463925"/>
              <a:ext cx="6267450" cy="1581150"/>
            </a:xfrm>
            <a:prstGeom prst="rect">
              <a:avLst/>
            </a:prstGeom>
            <a:noFill/>
            <a:ln w="9525">
              <a:solidFill>
                <a:srgbClr val="3366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grpSp>
          <p:nvGrpSpPr>
            <p:cNvPr id="21512" name="Group 7"/>
            <p:cNvGrpSpPr>
              <a:grpSpLocks/>
            </p:cNvGrpSpPr>
            <p:nvPr/>
          </p:nvGrpSpPr>
          <p:grpSpPr bwMode="auto">
            <a:xfrm>
              <a:off x="2697163" y="1844675"/>
              <a:ext cx="6267450" cy="1581150"/>
              <a:chOff x="516" y="1044"/>
              <a:chExt cx="3948" cy="996"/>
            </a:xfrm>
          </p:grpSpPr>
          <p:sp>
            <p:nvSpPr>
              <p:cNvPr id="21546" name="Rectangle 8"/>
              <p:cNvSpPr>
                <a:spLocks noChangeArrowheads="1"/>
              </p:cNvSpPr>
              <p:nvPr/>
            </p:nvSpPr>
            <p:spPr bwMode="auto">
              <a:xfrm>
                <a:off x="516" y="1044"/>
                <a:ext cx="3948" cy="996"/>
              </a:xfrm>
              <a:prstGeom prst="rect">
                <a:avLst/>
              </a:prstGeom>
              <a:noFill/>
              <a:ln w="9525">
                <a:solidFill>
                  <a:srgbClr val="3366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grpSp>
            <p:nvGrpSpPr>
              <p:cNvPr id="21547" name="Group 9"/>
              <p:cNvGrpSpPr>
                <a:grpSpLocks/>
              </p:cNvGrpSpPr>
              <p:nvPr/>
            </p:nvGrpSpPr>
            <p:grpSpPr bwMode="auto">
              <a:xfrm>
                <a:off x="617" y="1118"/>
                <a:ext cx="3775" cy="828"/>
                <a:chOff x="617" y="1118"/>
                <a:chExt cx="3775" cy="828"/>
              </a:xfrm>
            </p:grpSpPr>
            <p:sp>
              <p:nvSpPr>
                <p:cNvPr id="21548" name="Line 10"/>
                <p:cNvSpPr>
                  <a:spLocks noChangeShapeType="1"/>
                </p:cNvSpPr>
                <p:nvPr/>
              </p:nvSpPr>
              <p:spPr bwMode="auto">
                <a:xfrm>
                  <a:off x="776" y="1377"/>
                  <a:ext cx="0" cy="2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21549" name="Line 11"/>
                <p:cNvSpPr>
                  <a:spLocks noChangeShapeType="1"/>
                </p:cNvSpPr>
                <p:nvPr/>
              </p:nvSpPr>
              <p:spPr bwMode="auto">
                <a:xfrm>
                  <a:off x="1042" y="1376"/>
                  <a:ext cx="0" cy="2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21550" name="Line 12"/>
                <p:cNvSpPr>
                  <a:spLocks noChangeShapeType="1"/>
                </p:cNvSpPr>
                <p:nvPr/>
              </p:nvSpPr>
              <p:spPr bwMode="auto">
                <a:xfrm>
                  <a:off x="2235" y="1374"/>
                  <a:ext cx="0" cy="2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2155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33" y="1118"/>
                  <a:ext cx="211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rtl="0"/>
                  <a:r>
                    <a:rPr lang="en-US" altLang="zh-TW" sz="2400">
                      <a:solidFill>
                        <a:schemeClr val="tx2"/>
                      </a:solidFill>
                      <a:latin typeface="Times New Roman" pitchFamily="18" charset="0"/>
                      <a:ea typeface="新細明體" charset="-120"/>
                      <a:cs typeface="B Zar" panose="00000400000000000000" pitchFamily="2" charset="-78"/>
                    </a:rPr>
                    <a:t>ptr trial                node      </a:t>
                  </a:r>
                </a:p>
              </p:txBody>
            </p:sp>
            <p:grpSp>
              <p:nvGrpSpPr>
                <p:cNvPr id="21552" name="Group 14"/>
                <p:cNvGrpSpPr>
                  <a:grpSpLocks/>
                </p:cNvGrpSpPr>
                <p:nvPr/>
              </p:nvGrpSpPr>
              <p:grpSpPr bwMode="auto">
                <a:xfrm>
                  <a:off x="617" y="1658"/>
                  <a:ext cx="3775" cy="288"/>
                  <a:chOff x="1985" y="290"/>
                  <a:chExt cx="3775" cy="288"/>
                </a:xfrm>
              </p:grpSpPr>
              <p:grpSp>
                <p:nvGrpSpPr>
                  <p:cNvPr id="21553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1985" y="312"/>
                    <a:ext cx="984" cy="240"/>
                    <a:chOff x="696" y="1896"/>
                    <a:chExt cx="984" cy="240"/>
                  </a:xfrm>
                </p:grpSpPr>
                <p:sp>
                  <p:nvSpPr>
                    <p:cNvPr id="21566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96" y="1896"/>
                      <a:ext cx="492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l" rtl="0"/>
                      <a:endParaRPr lang="fa-IR">
                        <a:cs typeface="B Zar" panose="00000400000000000000" pitchFamily="2" charset="-78"/>
                      </a:endParaRPr>
                    </a:p>
                  </p:txBody>
                </p:sp>
                <p:sp>
                  <p:nvSpPr>
                    <p:cNvPr id="21567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88" y="1896"/>
                      <a:ext cx="492" cy="240"/>
                    </a:xfrm>
                    <a:prstGeom prst="rect">
                      <a:avLst/>
                    </a:prstGeom>
                    <a:solidFill>
                      <a:srgbClr val="99FF66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l" rtl="0"/>
                      <a:endParaRPr lang="fa-IR">
                        <a:cs typeface="B Zar" panose="00000400000000000000" pitchFamily="2" charset="-78"/>
                      </a:endParaRPr>
                    </a:p>
                  </p:txBody>
                </p:sp>
              </p:grpSp>
              <p:grpSp>
                <p:nvGrpSpPr>
                  <p:cNvPr id="2155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3377" y="312"/>
                    <a:ext cx="984" cy="240"/>
                    <a:chOff x="696" y="1896"/>
                    <a:chExt cx="984" cy="240"/>
                  </a:xfrm>
                </p:grpSpPr>
                <p:sp>
                  <p:nvSpPr>
                    <p:cNvPr id="21564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96" y="1896"/>
                      <a:ext cx="492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l" rtl="0"/>
                      <a:endParaRPr lang="fa-IR">
                        <a:cs typeface="B Zar" panose="00000400000000000000" pitchFamily="2" charset="-78"/>
                      </a:endParaRPr>
                    </a:p>
                  </p:txBody>
                </p:sp>
                <p:sp>
                  <p:nvSpPr>
                    <p:cNvPr id="21565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88" y="1896"/>
                      <a:ext cx="492" cy="240"/>
                    </a:xfrm>
                    <a:prstGeom prst="rect">
                      <a:avLst/>
                    </a:prstGeom>
                    <a:solidFill>
                      <a:srgbClr val="99FF66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l" rtl="0"/>
                      <a:endParaRPr lang="fa-IR">
                        <a:cs typeface="B Zar" panose="00000400000000000000" pitchFamily="2" charset="-78"/>
                      </a:endParaRPr>
                    </a:p>
                  </p:txBody>
                </p:sp>
              </p:grpSp>
              <p:grpSp>
                <p:nvGrpSpPr>
                  <p:cNvPr id="2155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4721" y="312"/>
                    <a:ext cx="984" cy="240"/>
                    <a:chOff x="696" y="1896"/>
                    <a:chExt cx="984" cy="240"/>
                  </a:xfrm>
                </p:grpSpPr>
                <p:sp>
                  <p:nvSpPr>
                    <p:cNvPr id="21562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96" y="1896"/>
                      <a:ext cx="492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l" rtl="0"/>
                      <a:endParaRPr lang="fa-IR">
                        <a:cs typeface="B Zar" panose="00000400000000000000" pitchFamily="2" charset="-78"/>
                      </a:endParaRPr>
                    </a:p>
                  </p:txBody>
                </p:sp>
                <p:sp>
                  <p:nvSpPr>
                    <p:cNvPr id="21563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88" y="1896"/>
                      <a:ext cx="492" cy="240"/>
                    </a:xfrm>
                    <a:prstGeom prst="rect">
                      <a:avLst/>
                    </a:prstGeom>
                    <a:solidFill>
                      <a:srgbClr val="99FF66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l" rtl="0"/>
                      <a:endParaRPr lang="fa-IR">
                        <a:cs typeface="B Zar" panose="00000400000000000000" pitchFamily="2" charset="-78"/>
                      </a:endParaRPr>
                    </a:p>
                  </p:txBody>
                </p:sp>
              </p:grpSp>
              <p:sp>
                <p:nvSpPr>
                  <p:cNvPr id="21556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729" y="432"/>
                    <a:ext cx="64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oval" w="med" len="med"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fa-IR">
                      <a:cs typeface="B Zar" panose="00000400000000000000" pitchFamily="2" charset="-78"/>
                    </a:endParaRPr>
                  </a:p>
                </p:txBody>
              </p:sp>
              <p:sp>
                <p:nvSpPr>
                  <p:cNvPr id="21557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4121" y="432"/>
                    <a:ext cx="60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oval" w="med" len="med"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fa-IR">
                      <a:cs typeface="B Zar" panose="00000400000000000000" pitchFamily="2" charset="-78"/>
                    </a:endParaRPr>
                  </a:p>
                </p:txBody>
              </p:sp>
              <p:sp>
                <p:nvSpPr>
                  <p:cNvPr id="21558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98" y="309"/>
                    <a:ext cx="562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rtl="0"/>
                    <a:r>
                      <a:rPr lang="en-US" altLang="zh-TW" sz="2000" b="1">
                        <a:latin typeface="Times New Roman" pitchFamily="18" charset="0"/>
                        <a:ea typeface="新細明體" charset="-120"/>
                        <a:cs typeface="B Zar" panose="00000400000000000000" pitchFamily="2" charset="-78"/>
                      </a:rPr>
                      <a:t>NULL</a:t>
                    </a:r>
                  </a:p>
                </p:txBody>
              </p:sp>
              <p:sp>
                <p:nvSpPr>
                  <p:cNvPr id="21559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90"/>
                    <a:ext cx="30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rtl="0"/>
                    <a:r>
                      <a:rPr lang="en-US" altLang="zh-TW" sz="2400" b="1">
                        <a:latin typeface="Times New Roman" pitchFamily="18" charset="0"/>
                        <a:ea typeface="新細明體" charset="-120"/>
                        <a:cs typeface="B Zar" panose="00000400000000000000" pitchFamily="2" charset="-78"/>
                      </a:rPr>
                      <a:t>10</a:t>
                    </a:r>
                  </a:p>
                </p:txBody>
              </p:sp>
              <p:sp>
                <p:nvSpPr>
                  <p:cNvPr id="21560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58" y="290"/>
                    <a:ext cx="30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rtl="0"/>
                    <a:r>
                      <a:rPr lang="en-US" altLang="zh-TW" sz="2400" b="1">
                        <a:latin typeface="Times New Roman" pitchFamily="18" charset="0"/>
                        <a:ea typeface="新細明體" charset="-120"/>
                        <a:cs typeface="B Zar" panose="00000400000000000000" pitchFamily="2" charset="-78"/>
                      </a:rPr>
                      <a:t>50</a:t>
                    </a:r>
                  </a:p>
                </p:txBody>
              </p:sp>
              <p:sp>
                <p:nvSpPr>
                  <p:cNvPr id="21561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90" y="290"/>
                    <a:ext cx="30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rtl="0"/>
                    <a:r>
                      <a:rPr lang="en-US" altLang="zh-TW" sz="2400" b="1">
                        <a:latin typeface="Times New Roman" pitchFamily="18" charset="0"/>
                        <a:ea typeface="新細明體" charset="-120"/>
                        <a:cs typeface="B Zar" panose="00000400000000000000" pitchFamily="2" charset="-78"/>
                      </a:rPr>
                      <a:t>20</a:t>
                    </a:r>
                  </a:p>
                </p:txBody>
              </p:sp>
            </p:grpSp>
          </p:grpSp>
        </p:grpSp>
        <p:grpSp>
          <p:nvGrpSpPr>
            <p:cNvPr id="21513" name="Group 30"/>
            <p:cNvGrpSpPr>
              <a:grpSpLocks/>
            </p:cNvGrpSpPr>
            <p:nvPr/>
          </p:nvGrpSpPr>
          <p:grpSpPr bwMode="auto">
            <a:xfrm>
              <a:off x="2990850" y="5905500"/>
              <a:ext cx="3783013" cy="457200"/>
              <a:chOff x="4109" y="686"/>
              <a:chExt cx="2383" cy="288"/>
            </a:xfrm>
          </p:grpSpPr>
          <p:grpSp>
            <p:nvGrpSpPr>
              <p:cNvPr id="21536" name="Group 31"/>
              <p:cNvGrpSpPr>
                <a:grpSpLocks/>
              </p:cNvGrpSpPr>
              <p:nvPr/>
            </p:nvGrpSpPr>
            <p:grpSpPr bwMode="auto">
              <a:xfrm>
                <a:off x="4109" y="708"/>
                <a:ext cx="984" cy="240"/>
                <a:chOff x="696" y="1896"/>
                <a:chExt cx="984" cy="240"/>
              </a:xfrm>
            </p:grpSpPr>
            <p:sp>
              <p:nvSpPr>
                <p:cNvPr id="21544" name="Rectangle 32"/>
                <p:cNvSpPr>
                  <a:spLocks noChangeArrowheads="1"/>
                </p:cNvSpPr>
                <p:nvPr/>
              </p:nvSpPr>
              <p:spPr bwMode="auto">
                <a:xfrm>
                  <a:off x="696" y="1896"/>
                  <a:ext cx="49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21545" name="Rectangle 33"/>
                <p:cNvSpPr>
                  <a:spLocks noChangeArrowheads="1"/>
                </p:cNvSpPr>
                <p:nvPr/>
              </p:nvSpPr>
              <p:spPr bwMode="auto">
                <a:xfrm>
                  <a:off x="1188" y="1896"/>
                  <a:ext cx="492" cy="240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</p:grpSp>
          <p:grpSp>
            <p:nvGrpSpPr>
              <p:cNvPr id="21537" name="Group 34"/>
              <p:cNvGrpSpPr>
                <a:grpSpLocks/>
              </p:cNvGrpSpPr>
              <p:nvPr/>
            </p:nvGrpSpPr>
            <p:grpSpPr bwMode="auto">
              <a:xfrm>
                <a:off x="5453" y="708"/>
                <a:ext cx="984" cy="240"/>
                <a:chOff x="696" y="1896"/>
                <a:chExt cx="984" cy="240"/>
              </a:xfrm>
            </p:grpSpPr>
            <p:sp>
              <p:nvSpPr>
                <p:cNvPr id="21542" name="Rectangle 35"/>
                <p:cNvSpPr>
                  <a:spLocks noChangeArrowheads="1"/>
                </p:cNvSpPr>
                <p:nvPr/>
              </p:nvSpPr>
              <p:spPr bwMode="auto">
                <a:xfrm>
                  <a:off x="696" y="1896"/>
                  <a:ext cx="49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21543" name="Rectangle 36"/>
                <p:cNvSpPr>
                  <a:spLocks noChangeArrowheads="1"/>
                </p:cNvSpPr>
                <p:nvPr/>
              </p:nvSpPr>
              <p:spPr bwMode="auto">
                <a:xfrm>
                  <a:off x="1188" y="1896"/>
                  <a:ext cx="492" cy="240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</p:grpSp>
          <p:sp>
            <p:nvSpPr>
              <p:cNvPr id="21538" name="Line 37"/>
              <p:cNvSpPr>
                <a:spLocks noChangeShapeType="1"/>
              </p:cNvSpPr>
              <p:nvPr/>
            </p:nvSpPr>
            <p:spPr bwMode="auto">
              <a:xfrm>
                <a:off x="4853" y="828"/>
                <a:ext cx="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1539" name="Text Box 38"/>
              <p:cNvSpPr txBox="1">
                <a:spLocks noChangeArrowheads="1"/>
              </p:cNvSpPr>
              <p:nvPr/>
            </p:nvSpPr>
            <p:spPr bwMode="auto">
              <a:xfrm>
                <a:off x="5930" y="705"/>
                <a:ext cx="56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rtl="0"/>
                <a:r>
                  <a:rPr lang="en-US" altLang="zh-TW" sz="2000" b="1">
                    <a:latin typeface="Times New Roman" pitchFamily="18" charset="0"/>
                    <a:ea typeface="新細明體" charset="-120"/>
                    <a:cs typeface="B Zar" panose="00000400000000000000" pitchFamily="2" charset="-78"/>
                  </a:rPr>
                  <a:t>NULL</a:t>
                </a:r>
              </a:p>
            </p:txBody>
          </p:sp>
          <p:sp>
            <p:nvSpPr>
              <p:cNvPr id="21540" name="Text Box 39"/>
              <p:cNvSpPr txBox="1">
                <a:spLocks noChangeArrowheads="1"/>
              </p:cNvSpPr>
              <p:nvPr/>
            </p:nvSpPr>
            <p:spPr bwMode="auto">
              <a:xfrm>
                <a:off x="4190" y="686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rtl="0"/>
                <a:r>
                  <a:rPr lang="en-US" altLang="zh-TW" sz="2400" b="1">
                    <a:latin typeface="Times New Roman" pitchFamily="18" charset="0"/>
                    <a:ea typeface="新細明體" charset="-120"/>
                    <a:cs typeface="B Zar" panose="00000400000000000000" pitchFamily="2" charset="-78"/>
                  </a:rPr>
                  <a:t>10</a:t>
                </a:r>
              </a:p>
            </p:txBody>
          </p:sp>
          <p:sp>
            <p:nvSpPr>
              <p:cNvPr id="21541" name="Text Box 40"/>
              <p:cNvSpPr txBox="1">
                <a:spLocks noChangeArrowheads="1"/>
              </p:cNvSpPr>
              <p:nvPr/>
            </p:nvSpPr>
            <p:spPr bwMode="auto">
              <a:xfrm>
                <a:off x="5522" y="686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rtl="0"/>
                <a:r>
                  <a:rPr lang="en-US" altLang="zh-TW" sz="2400" b="1">
                    <a:latin typeface="Times New Roman" pitchFamily="18" charset="0"/>
                    <a:ea typeface="新細明體" charset="-120"/>
                    <a:cs typeface="B Zar" panose="00000400000000000000" pitchFamily="2" charset="-78"/>
                  </a:rPr>
                  <a:t>20</a:t>
                </a:r>
              </a:p>
            </p:txBody>
          </p:sp>
        </p:grpSp>
        <p:sp>
          <p:nvSpPr>
            <p:cNvPr id="21514" name="Rectangle 41"/>
            <p:cNvSpPr>
              <a:spLocks noChangeArrowheads="1"/>
            </p:cNvSpPr>
            <p:nvPr/>
          </p:nvSpPr>
          <p:spPr bwMode="auto">
            <a:xfrm>
              <a:off x="2697163" y="5083175"/>
              <a:ext cx="6267450" cy="1581150"/>
            </a:xfrm>
            <a:prstGeom prst="rect">
              <a:avLst/>
            </a:prstGeom>
            <a:noFill/>
            <a:ln w="9525">
              <a:solidFill>
                <a:srgbClr val="3366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1515" name="Line 42"/>
            <p:cNvSpPr>
              <a:spLocks noChangeShapeType="1"/>
            </p:cNvSpPr>
            <p:nvPr/>
          </p:nvSpPr>
          <p:spPr bwMode="auto">
            <a:xfrm>
              <a:off x="3211513" y="5616575"/>
              <a:ext cx="0" cy="32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1516" name="Text Box 43"/>
            <p:cNvSpPr txBox="1">
              <a:spLocks noChangeArrowheads="1"/>
            </p:cNvSpPr>
            <p:nvPr/>
          </p:nvSpPr>
          <p:spPr bwMode="auto">
            <a:xfrm>
              <a:off x="2951163" y="5162550"/>
              <a:ext cx="5222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n-US" altLang="zh-TW" sz="2400">
                  <a:solidFill>
                    <a:schemeClr val="tx2"/>
                  </a:solidFill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ptr</a:t>
              </a:r>
            </a:p>
          </p:txBody>
        </p:sp>
        <p:grpSp>
          <p:nvGrpSpPr>
            <p:cNvPr id="21517" name="Group 44"/>
            <p:cNvGrpSpPr>
              <a:grpSpLocks/>
            </p:cNvGrpSpPr>
            <p:nvPr/>
          </p:nvGrpSpPr>
          <p:grpSpPr bwMode="auto">
            <a:xfrm>
              <a:off x="2895600" y="4095750"/>
              <a:ext cx="5992813" cy="815975"/>
              <a:chOff x="2705" y="686"/>
              <a:chExt cx="3775" cy="514"/>
            </a:xfrm>
          </p:grpSpPr>
          <p:grpSp>
            <p:nvGrpSpPr>
              <p:cNvPr id="21520" name="Group 45"/>
              <p:cNvGrpSpPr>
                <a:grpSpLocks/>
              </p:cNvGrpSpPr>
              <p:nvPr/>
            </p:nvGrpSpPr>
            <p:grpSpPr bwMode="auto">
              <a:xfrm>
                <a:off x="2705" y="708"/>
                <a:ext cx="984" cy="240"/>
                <a:chOff x="696" y="1896"/>
                <a:chExt cx="984" cy="240"/>
              </a:xfrm>
            </p:grpSpPr>
            <p:sp>
              <p:nvSpPr>
                <p:cNvPr id="21534" name="Rectangle 46"/>
                <p:cNvSpPr>
                  <a:spLocks noChangeArrowheads="1"/>
                </p:cNvSpPr>
                <p:nvPr/>
              </p:nvSpPr>
              <p:spPr bwMode="auto">
                <a:xfrm>
                  <a:off x="696" y="1896"/>
                  <a:ext cx="49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21535" name="Rectangle 47"/>
                <p:cNvSpPr>
                  <a:spLocks noChangeArrowheads="1"/>
                </p:cNvSpPr>
                <p:nvPr/>
              </p:nvSpPr>
              <p:spPr bwMode="auto">
                <a:xfrm>
                  <a:off x="1188" y="1896"/>
                  <a:ext cx="492" cy="240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</p:grpSp>
          <p:grpSp>
            <p:nvGrpSpPr>
              <p:cNvPr id="21521" name="Group 48"/>
              <p:cNvGrpSpPr>
                <a:grpSpLocks/>
              </p:cNvGrpSpPr>
              <p:nvPr/>
            </p:nvGrpSpPr>
            <p:grpSpPr bwMode="auto">
              <a:xfrm>
                <a:off x="4097" y="708"/>
                <a:ext cx="984" cy="240"/>
                <a:chOff x="696" y="1896"/>
                <a:chExt cx="984" cy="240"/>
              </a:xfrm>
            </p:grpSpPr>
            <p:sp>
              <p:nvSpPr>
                <p:cNvPr id="21532" name="Rectangle 49"/>
                <p:cNvSpPr>
                  <a:spLocks noChangeArrowheads="1"/>
                </p:cNvSpPr>
                <p:nvPr/>
              </p:nvSpPr>
              <p:spPr bwMode="auto">
                <a:xfrm>
                  <a:off x="696" y="1896"/>
                  <a:ext cx="49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21533" name="Rectangle 50"/>
                <p:cNvSpPr>
                  <a:spLocks noChangeArrowheads="1"/>
                </p:cNvSpPr>
                <p:nvPr/>
              </p:nvSpPr>
              <p:spPr bwMode="auto">
                <a:xfrm>
                  <a:off x="1188" y="1896"/>
                  <a:ext cx="492" cy="240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</p:grpSp>
          <p:grpSp>
            <p:nvGrpSpPr>
              <p:cNvPr id="21522" name="Group 51"/>
              <p:cNvGrpSpPr>
                <a:grpSpLocks/>
              </p:cNvGrpSpPr>
              <p:nvPr/>
            </p:nvGrpSpPr>
            <p:grpSpPr bwMode="auto">
              <a:xfrm>
                <a:off x="5441" y="708"/>
                <a:ext cx="984" cy="240"/>
                <a:chOff x="696" y="1896"/>
                <a:chExt cx="984" cy="240"/>
              </a:xfrm>
            </p:grpSpPr>
            <p:sp>
              <p:nvSpPr>
                <p:cNvPr id="21530" name="Rectangle 52"/>
                <p:cNvSpPr>
                  <a:spLocks noChangeArrowheads="1"/>
                </p:cNvSpPr>
                <p:nvPr/>
              </p:nvSpPr>
              <p:spPr bwMode="auto">
                <a:xfrm>
                  <a:off x="696" y="1896"/>
                  <a:ext cx="492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21531" name="Rectangle 53"/>
                <p:cNvSpPr>
                  <a:spLocks noChangeArrowheads="1"/>
                </p:cNvSpPr>
                <p:nvPr/>
              </p:nvSpPr>
              <p:spPr bwMode="auto">
                <a:xfrm>
                  <a:off x="1188" y="1896"/>
                  <a:ext cx="492" cy="240"/>
                </a:xfrm>
                <a:prstGeom prst="rect">
                  <a:avLst/>
                </a:prstGeom>
                <a:solidFill>
                  <a:srgbClr val="99FF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</p:grpSp>
          <p:sp>
            <p:nvSpPr>
              <p:cNvPr id="21523" name="Line 54"/>
              <p:cNvSpPr>
                <a:spLocks noChangeShapeType="1"/>
              </p:cNvSpPr>
              <p:nvPr/>
            </p:nvSpPr>
            <p:spPr bwMode="auto">
              <a:xfrm>
                <a:off x="3449" y="828"/>
                <a:ext cx="648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 type="oval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1524" name="Line 55"/>
              <p:cNvSpPr>
                <a:spLocks noChangeShapeType="1"/>
              </p:cNvSpPr>
              <p:nvPr/>
            </p:nvSpPr>
            <p:spPr bwMode="auto">
              <a:xfrm>
                <a:off x="4841" y="828"/>
                <a:ext cx="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1525" name="Text Box 56"/>
              <p:cNvSpPr txBox="1">
                <a:spLocks noChangeArrowheads="1"/>
              </p:cNvSpPr>
              <p:nvPr/>
            </p:nvSpPr>
            <p:spPr bwMode="auto">
              <a:xfrm>
                <a:off x="5918" y="705"/>
                <a:ext cx="56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rtl="0"/>
                <a:r>
                  <a:rPr lang="en-US" altLang="zh-TW" sz="2000" b="1">
                    <a:latin typeface="Times New Roman" pitchFamily="18" charset="0"/>
                    <a:ea typeface="新細明體" charset="-120"/>
                    <a:cs typeface="B Zar" panose="00000400000000000000" pitchFamily="2" charset="-78"/>
                  </a:rPr>
                  <a:t>NULL</a:t>
                </a:r>
              </a:p>
            </p:txBody>
          </p:sp>
          <p:sp>
            <p:nvSpPr>
              <p:cNvPr id="21526" name="Text Box 57"/>
              <p:cNvSpPr txBox="1">
                <a:spLocks noChangeArrowheads="1"/>
              </p:cNvSpPr>
              <p:nvPr/>
            </p:nvSpPr>
            <p:spPr bwMode="auto">
              <a:xfrm>
                <a:off x="2774" y="686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rtl="0"/>
                <a:r>
                  <a:rPr lang="en-US" altLang="zh-TW" sz="2400" b="1">
                    <a:latin typeface="Times New Roman" pitchFamily="18" charset="0"/>
                    <a:ea typeface="新細明體" charset="-120"/>
                    <a:cs typeface="B Zar" panose="00000400000000000000" pitchFamily="2" charset="-78"/>
                  </a:rPr>
                  <a:t>10</a:t>
                </a:r>
              </a:p>
            </p:txBody>
          </p:sp>
          <p:sp>
            <p:nvSpPr>
              <p:cNvPr id="21527" name="Text Box 58"/>
              <p:cNvSpPr txBox="1">
                <a:spLocks noChangeArrowheads="1"/>
              </p:cNvSpPr>
              <p:nvPr/>
            </p:nvSpPr>
            <p:spPr bwMode="auto">
              <a:xfrm>
                <a:off x="4178" y="686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rtl="0"/>
                <a:r>
                  <a:rPr lang="en-US" altLang="zh-TW" sz="2400" b="1">
                    <a:latin typeface="Times New Roman" pitchFamily="18" charset="0"/>
                    <a:ea typeface="新細明體" charset="-120"/>
                    <a:cs typeface="B Zar" panose="00000400000000000000" pitchFamily="2" charset="-78"/>
                  </a:rPr>
                  <a:t>50</a:t>
                </a:r>
              </a:p>
            </p:txBody>
          </p:sp>
          <p:sp>
            <p:nvSpPr>
              <p:cNvPr id="21528" name="Text Box 59"/>
              <p:cNvSpPr txBox="1">
                <a:spLocks noChangeArrowheads="1"/>
              </p:cNvSpPr>
              <p:nvPr/>
            </p:nvSpPr>
            <p:spPr bwMode="auto">
              <a:xfrm>
                <a:off x="5510" y="686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rtl="0"/>
                <a:r>
                  <a:rPr lang="en-US" altLang="zh-TW" sz="2400" b="1">
                    <a:latin typeface="Times New Roman" pitchFamily="18" charset="0"/>
                    <a:ea typeface="新細明體" charset="-120"/>
                    <a:cs typeface="B Zar" panose="00000400000000000000" pitchFamily="2" charset="-78"/>
                  </a:rPr>
                  <a:t>20</a:t>
                </a:r>
              </a:p>
            </p:txBody>
          </p:sp>
          <p:sp>
            <p:nvSpPr>
              <p:cNvPr id="21529" name="Freeform 60"/>
              <p:cNvSpPr>
                <a:spLocks/>
              </p:cNvSpPr>
              <p:nvPr/>
            </p:nvSpPr>
            <p:spPr bwMode="auto">
              <a:xfrm>
                <a:off x="3444" y="828"/>
                <a:ext cx="2004" cy="372"/>
              </a:xfrm>
              <a:custGeom>
                <a:avLst/>
                <a:gdLst>
                  <a:gd name="T0" fmla="*/ 0 w 2004"/>
                  <a:gd name="T1" fmla="*/ 0 h 372"/>
                  <a:gd name="T2" fmla="*/ 0 w 2004"/>
                  <a:gd name="T3" fmla="*/ 372 h 372"/>
                  <a:gd name="T4" fmla="*/ 1584 w 2004"/>
                  <a:gd name="T5" fmla="*/ 372 h 372"/>
                  <a:gd name="T6" fmla="*/ 2004 w 2004"/>
                  <a:gd name="T7" fmla="*/ 48 h 3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04"/>
                  <a:gd name="T13" fmla="*/ 0 h 372"/>
                  <a:gd name="T14" fmla="*/ 2004 w 2004"/>
                  <a:gd name="T15" fmla="*/ 372 h 3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04" h="372">
                    <a:moveTo>
                      <a:pt x="0" y="0"/>
                    </a:moveTo>
                    <a:lnTo>
                      <a:pt x="0" y="372"/>
                    </a:lnTo>
                    <a:lnTo>
                      <a:pt x="1584" y="372"/>
                    </a:lnTo>
                    <a:lnTo>
                      <a:pt x="2004" y="48"/>
                    </a:lnTo>
                  </a:path>
                </a:pathLst>
              </a:custGeom>
              <a:noFill/>
              <a:ln w="9525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</p:grpSp>
        <p:sp>
          <p:nvSpPr>
            <p:cNvPr id="21518" name="Line 61"/>
            <p:cNvSpPr>
              <a:spLocks noChangeShapeType="1"/>
            </p:cNvSpPr>
            <p:nvPr/>
          </p:nvSpPr>
          <p:spPr bwMode="auto">
            <a:xfrm>
              <a:off x="3586163" y="3840163"/>
              <a:ext cx="0" cy="266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1519" name="Line 62"/>
            <p:cNvSpPr>
              <a:spLocks noChangeShapeType="1"/>
            </p:cNvSpPr>
            <p:nvPr/>
          </p:nvSpPr>
          <p:spPr bwMode="auto">
            <a:xfrm>
              <a:off x="5453063" y="3840163"/>
              <a:ext cx="0" cy="266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21508" name="Title 62"/>
          <p:cNvSpPr>
            <a:spLocks noGrp="1"/>
          </p:cNvSpPr>
          <p:nvPr>
            <p:ph type="title"/>
          </p:nvPr>
        </p:nvSpPr>
        <p:spPr>
          <a:xfrm>
            <a:off x="838200" y="134938"/>
            <a:ext cx="7772400" cy="1143000"/>
          </a:xfrm>
        </p:spPr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ليست هاي تک پيوندي</a:t>
            </a:r>
            <a:endParaRPr lang="fa-IR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07950" y="1125538"/>
            <a:ext cx="8226425" cy="5256212"/>
          </a:xfrm>
        </p:spPr>
        <p:txBody>
          <a:bodyPr/>
          <a:lstStyle/>
          <a:p>
            <a:pPr algn="l" rtl="0"/>
            <a:r>
              <a:rPr lang="en-US" altLang="zh-TW" sz="2800" dirty="0" smtClean="0">
                <a:ea typeface="新細明體" charset="-120"/>
                <a:cs typeface="B Zar" panose="00000400000000000000" pitchFamily="2" charset="-78"/>
              </a:rPr>
              <a:t>Implement Deletion: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void delete(</a:t>
            </a:r>
            <a:r>
              <a:rPr lang="en-US" altLang="zh-TW" sz="2400" dirty="0" err="1" smtClean="0"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 *</a:t>
            </a:r>
            <a:r>
              <a:rPr lang="en-US" altLang="zh-TW" sz="2400" dirty="0" err="1" smtClean="0">
                <a:ea typeface="新細明體" charset="-120"/>
                <a:cs typeface="B Zar" panose="00000400000000000000" pitchFamily="2" charset="-78"/>
              </a:rPr>
              <a:t>ptr</a:t>
            </a: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, </a:t>
            </a:r>
            <a:r>
              <a:rPr lang="en-US" altLang="zh-TW" sz="2400" dirty="0" err="1" smtClean="0"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 trail, </a:t>
            </a:r>
            <a:r>
              <a:rPr lang="en-US" altLang="zh-TW" sz="2400" dirty="0" err="1" smtClean="0">
                <a:ea typeface="新細明體" charset="-120"/>
                <a:cs typeface="B Zar" panose="00000400000000000000" pitchFamily="2" charset="-78"/>
              </a:rPr>
              <a:t>list_pointer</a:t>
            </a: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 node)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{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/* delete node from the list, trail is the preceding node </a:t>
            </a:r>
            <a:r>
              <a:rPr lang="en-US" altLang="zh-TW" sz="2400" dirty="0" err="1" smtClean="0">
                <a:ea typeface="新細明體" charset="-120"/>
                <a:cs typeface="B Zar" panose="00000400000000000000" pitchFamily="2" charset="-78"/>
              </a:rPr>
              <a:t>ptr</a:t>
            </a: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 is the head of the list */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	if(trail)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		trail-&gt;link = node-&gt;link;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	else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		*</a:t>
            </a:r>
            <a:r>
              <a:rPr lang="en-US" altLang="zh-TW" sz="2400" dirty="0" err="1" smtClean="0">
                <a:ea typeface="新細明體" charset="-120"/>
                <a:cs typeface="B Zar" panose="00000400000000000000" pitchFamily="2" charset="-78"/>
              </a:rPr>
              <a:t>ptr</a:t>
            </a: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 = (*</a:t>
            </a:r>
            <a:r>
              <a:rPr lang="en-US" altLang="zh-TW" sz="2400" dirty="0" err="1" smtClean="0">
                <a:ea typeface="新細明體" charset="-120"/>
                <a:cs typeface="B Zar" panose="00000400000000000000" pitchFamily="2" charset="-78"/>
              </a:rPr>
              <a:t>ptr</a:t>
            </a: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)-&gt;link;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	free(node);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zh-TW" sz="2400" dirty="0" smtClean="0">
                <a:ea typeface="新細明體" charset="-120"/>
                <a:cs typeface="B Zar" panose="00000400000000000000" pitchFamily="2" charset="-78"/>
              </a:rPr>
              <a:t>}</a:t>
            </a:r>
          </a:p>
        </p:txBody>
      </p:sp>
      <p:sp>
        <p:nvSpPr>
          <p:cNvPr id="22531" name="Line 4"/>
          <p:cNvSpPr>
            <a:spLocks noChangeShapeType="1"/>
          </p:cNvSpPr>
          <p:nvPr/>
        </p:nvSpPr>
        <p:spPr bwMode="auto">
          <a:xfrm>
            <a:off x="5054600" y="5356225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5338763" y="5354638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4868863" y="4868863"/>
            <a:ext cx="2155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altLang="zh-TW">
                <a:solidFill>
                  <a:schemeClr val="tx2"/>
                </a:solidFill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ptr  trial</a:t>
            </a:r>
            <a:r>
              <a:rPr lang="en-US" altLang="zh-TW" sz="2400">
                <a:solidFill>
                  <a:schemeClr val="tx2"/>
                </a:solidFill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           </a:t>
            </a:r>
            <a:r>
              <a:rPr lang="en-US" altLang="zh-TW">
                <a:solidFill>
                  <a:schemeClr val="tx2"/>
                </a:solidFill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node</a:t>
            </a:r>
            <a:r>
              <a:rPr lang="en-US" altLang="zh-TW" sz="2400">
                <a:solidFill>
                  <a:schemeClr val="tx2"/>
                </a:solidFill>
                <a:latin typeface="Times New Roman" pitchFamily="18" charset="0"/>
                <a:ea typeface="新細明體" charset="-120"/>
                <a:cs typeface="B Zar" panose="00000400000000000000" pitchFamily="2" charset="-78"/>
              </a:rPr>
              <a:t>      </a:t>
            </a:r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4716463" y="4941888"/>
            <a:ext cx="4191000" cy="1581150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endParaRPr lang="fa-IR" sz="2400">
              <a:solidFill>
                <a:srgbClr val="6600FF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  <p:grpSp>
        <p:nvGrpSpPr>
          <p:cNvPr id="22535" name="Group 9"/>
          <p:cNvGrpSpPr>
            <a:grpSpLocks/>
          </p:cNvGrpSpPr>
          <p:nvPr/>
        </p:nvGrpSpPr>
        <p:grpSpPr bwMode="auto">
          <a:xfrm>
            <a:off x="4806950" y="5821363"/>
            <a:ext cx="1104900" cy="336550"/>
            <a:chOff x="4857" y="3614"/>
            <a:chExt cx="696" cy="212"/>
          </a:xfrm>
        </p:grpSpPr>
        <p:sp>
          <p:nvSpPr>
            <p:cNvPr id="22550" name="Rectangle 10"/>
            <p:cNvSpPr>
              <a:spLocks noChangeArrowheads="1"/>
            </p:cNvSpPr>
            <p:nvPr/>
          </p:nvSpPr>
          <p:spPr bwMode="auto">
            <a:xfrm>
              <a:off x="5205" y="3614"/>
              <a:ext cx="348" cy="212"/>
            </a:xfrm>
            <a:prstGeom prst="rect">
              <a:avLst/>
            </a:prstGeom>
            <a:solidFill>
              <a:srgbClr val="99FF66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/>
              <a:endParaRPr lang="fa-IR" sz="2400">
                <a:solidFill>
                  <a:srgbClr val="6600FF"/>
                </a:solidFill>
                <a:latin typeface="Times New Roman" pitchFamily="18" charset="0"/>
                <a:cs typeface="B Zar" panose="00000400000000000000" pitchFamily="2" charset="-78"/>
              </a:endParaRPr>
            </a:p>
          </p:txBody>
        </p:sp>
        <p:sp>
          <p:nvSpPr>
            <p:cNvPr id="22551" name="Rectangle 11"/>
            <p:cNvSpPr>
              <a:spLocks noChangeArrowheads="1"/>
            </p:cNvSpPr>
            <p:nvPr/>
          </p:nvSpPr>
          <p:spPr bwMode="auto">
            <a:xfrm>
              <a:off x="4857" y="3614"/>
              <a:ext cx="348" cy="2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/>
              <a:r>
                <a:rPr lang="en-US" altLang="zh-TW" sz="1600" b="1"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10</a:t>
              </a:r>
              <a:endParaRPr lang="en-US" altLang="zh-TW" sz="2400">
                <a:solidFill>
                  <a:srgbClr val="6600FF"/>
                </a:solidFill>
                <a:latin typeface="Times New Roman" pitchFamily="18" charset="0"/>
                <a:ea typeface="新細明體" charset="-120"/>
                <a:cs typeface="B Zar" panose="00000400000000000000" pitchFamily="2" charset="-78"/>
              </a:endParaRPr>
            </a:p>
          </p:txBody>
        </p:sp>
      </p:grpSp>
      <p:sp>
        <p:nvSpPr>
          <p:cNvPr id="31756" name="Freeform 12"/>
          <p:cNvSpPr>
            <a:spLocks/>
          </p:cNvSpPr>
          <p:nvPr/>
        </p:nvSpPr>
        <p:spPr bwMode="auto">
          <a:xfrm>
            <a:off x="5810250" y="5932488"/>
            <a:ext cx="1811338" cy="381000"/>
          </a:xfrm>
          <a:custGeom>
            <a:avLst/>
            <a:gdLst>
              <a:gd name="T0" fmla="*/ 0 w 1392"/>
              <a:gd name="T1" fmla="*/ 0 h 240"/>
              <a:gd name="T2" fmla="*/ 0 w 1392"/>
              <a:gd name="T3" fmla="*/ 240 h 240"/>
              <a:gd name="T4" fmla="*/ 1248 w 1392"/>
              <a:gd name="T5" fmla="*/ 240 h 240"/>
              <a:gd name="T6" fmla="*/ 1392 w 1392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392"/>
              <a:gd name="T13" fmla="*/ 0 h 240"/>
              <a:gd name="T14" fmla="*/ 1392 w 139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2" h="240">
                <a:moveTo>
                  <a:pt x="0" y="0"/>
                </a:moveTo>
                <a:lnTo>
                  <a:pt x="0" y="240"/>
                </a:lnTo>
                <a:lnTo>
                  <a:pt x="1248" y="240"/>
                </a:lnTo>
                <a:lnTo>
                  <a:pt x="1392" y="0"/>
                </a:lnTo>
              </a:path>
            </a:pathLst>
          </a:cu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5816600" y="5937250"/>
            <a:ext cx="44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6235700" y="5237163"/>
            <a:ext cx="1358900" cy="920750"/>
            <a:chOff x="3928" y="3299"/>
            <a:chExt cx="856" cy="580"/>
          </a:xfrm>
        </p:grpSpPr>
        <p:sp>
          <p:nvSpPr>
            <p:cNvPr id="22545" name="Line 6"/>
            <p:cNvSpPr>
              <a:spLocks noChangeShapeType="1"/>
            </p:cNvSpPr>
            <p:nvPr/>
          </p:nvSpPr>
          <p:spPr bwMode="auto">
            <a:xfrm>
              <a:off x="4075" y="3299"/>
              <a:ext cx="0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grpSp>
          <p:nvGrpSpPr>
            <p:cNvPr id="22546" name="Group 14"/>
            <p:cNvGrpSpPr>
              <a:grpSpLocks/>
            </p:cNvGrpSpPr>
            <p:nvPr/>
          </p:nvGrpSpPr>
          <p:grpSpPr bwMode="auto">
            <a:xfrm>
              <a:off x="3928" y="3667"/>
              <a:ext cx="696" cy="212"/>
              <a:chOff x="4629" y="722"/>
              <a:chExt cx="696" cy="212"/>
            </a:xfrm>
          </p:grpSpPr>
          <p:sp>
            <p:nvSpPr>
              <p:cNvPr id="22548" name="Rectangle 15"/>
              <p:cNvSpPr>
                <a:spLocks noChangeArrowheads="1"/>
              </p:cNvSpPr>
              <p:nvPr/>
            </p:nvSpPr>
            <p:spPr bwMode="auto">
              <a:xfrm>
                <a:off x="4977" y="722"/>
                <a:ext cx="348" cy="212"/>
              </a:xfrm>
              <a:prstGeom prst="rect">
                <a:avLst/>
              </a:prstGeom>
              <a:solidFill>
                <a:srgbClr val="99FF66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rtl="0"/>
                <a:endParaRPr lang="fa-IR" sz="2400">
                  <a:solidFill>
                    <a:srgbClr val="6600FF"/>
                  </a:solidFill>
                  <a:latin typeface="Times New Roman" pitchFamily="18" charset="0"/>
                  <a:cs typeface="B Zar" panose="00000400000000000000" pitchFamily="2" charset="-78"/>
                </a:endParaRPr>
              </a:p>
            </p:txBody>
          </p:sp>
          <p:sp>
            <p:nvSpPr>
              <p:cNvPr id="22549" name="Rectangle 16"/>
              <p:cNvSpPr>
                <a:spLocks noChangeArrowheads="1"/>
              </p:cNvSpPr>
              <p:nvPr/>
            </p:nvSpPr>
            <p:spPr bwMode="auto">
              <a:xfrm>
                <a:off x="4629" y="722"/>
                <a:ext cx="348" cy="2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rtl="0"/>
                <a:r>
                  <a:rPr lang="en-US" altLang="zh-TW" sz="1600" b="1">
                    <a:latin typeface="Times New Roman" pitchFamily="18" charset="0"/>
                    <a:ea typeface="新細明體" charset="-120"/>
                    <a:cs typeface="B Zar" panose="00000400000000000000" pitchFamily="2" charset="-78"/>
                  </a:rPr>
                  <a:t>50</a:t>
                </a:r>
                <a:endParaRPr lang="en-US" altLang="zh-TW" sz="2400">
                  <a:solidFill>
                    <a:srgbClr val="6600FF"/>
                  </a:solidFill>
                  <a:latin typeface="Times New Roman" pitchFamily="18" charset="0"/>
                  <a:ea typeface="新細明體" charset="-120"/>
                  <a:cs typeface="B Zar" panose="00000400000000000000" pitchFamily="2" charset="-78"/>
                </a:endParaRPr>
              </a:p>
            </p:txBody>
          </p:sp>
        </p:grpSp>
        <p:sp>
          <p:nvSpPr>
            <p:cNvPr id="22547" name="Line 17"/>
            <p:cNvSpPr>
              <a:spLocks noChangeShapeType="1"/>
            </p:cNvSpPr>
            <p:nvPr/>
          </p:nvSpPr>
          <p:spPr bwMode="auto">
            <a:xfrm>
              <a:off x="4505" y="3732"/>
              <a:ext cx="2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grpSp>
        <p:nvGrpSpPr>
          <p:cNvPr id="22539" name="Group 18"/>
          <p:cNvGrpSpPr>
            <a:grpSpLocks/>
          </p:cNvGrpSpPr>
          <p:nvPr/>
        </p:nvGrpSpPr>
        <p:grpSpPr bwMode="auto">
          <a:xfrm>
            <a:off x="7626350" y="5821363"/>
            <a:ext cx="1104900" cy="336550"/>
            <a:chOff x="4845" y="3002"/>
            <a:chExt cx="696" cy="212"/>
          </a:xfrm>
        </p:grpSpPr>
        <p:sp>
          <p:nvSpPr>
            <p:cNvPr id="22543" name="Rectangle 19"/>
            <p:cNvSpPr>
              <a:spLocks noChangeArrowheads="1"/>
            </p:cNvSpPr>
            <p:nvPr/>
          </p:nvSpPr>
          <p:spPr bwMode="auto">
            <a:xfrm>
              <a:off x="5193" y="3002"/>
              <a:ext cx="348" cy="212"/>
            </a:xfrm>
            <a:prstGeom prst="rect">
              <a:avLst/>
            </a:prstGeom>
            <a:solidFill>
              <a:srgbClr val="99FF66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/>
              <a:r>
                <a:rPr lang="en-US" altLang="zh-TW" sz="1600" b="1"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NULL</a:t>
              </a:r>
              <a:endParaRPr lang="en-US" altLang="zh-TW" sz="2400">
                <a:solidFill>
                  <a:srgbClr val="6600FF"/>
                </a:solidFill>
                <a:latin typeface="Times New Roman" pitchFamily="18" charset="0"/>
                <a:ea typeface="新細明體" charset="-120"/>
                <a:cs typeface="B Zar" panose="00000400000000000000" pitchFamily="2" charset="-78"/>
              </a:endParaRPr>
            </a:p>
          </p:txBody>
        </p:sp>
        <p:sp>
          <p:nvSpPr>
            <p:cNvPr id="22544" name="Rectangle 20"/>
            <p:cNvSpPr>
              <a:spLocks noChangeArrowheads="1"/>
            </p:cNvSpPr>
            <p:nvPr/>
          </p:nvSpPr>
          <p:spPr bwMode="auto">
            <a:xfrm>
              <a:off x="4845" y="3002"/>
              <a:ext cx="348" cy="2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/>
              <a:r>
                <a:rPr lang="en-US" altLang="zh-TW" sz="1600" b="1">
                  <a:latin typeface="Times New Roman" pitchFamily="18" charset="0"/>
                  <a:ea typeface="新細明體" charset="-120"/>
                  <a:cs typeface="B Zar" panose="00000400000000000000" pitchFamily="2" charset="-78"/>
                </a:rPr>
                <a:t>20</a:t>
              </a:r>
              <a:endParaRPr lang="en-US" altLang="zh-TW" sz="2400">
                <a:solidFill>
                  <a:srgbClr val="6600FF"/>
                </a:solidFill>
                <a:latin typeface="Times New Roman" pitchFamily="18" charset="0"/>
                <a:ea typeface="新細明體" charset="-120"/>
                <a:cs typeface="B Zar" panose="00000400000000000000" pitchFamily="2" charset="-78"/>
              </a:endParaRPr>
            </a:p>
          </p:txBody>
        </p:sp>
      </p:grpSp>
      <p:sp>
        <p:nvSpPr>
          <p:cNvPr id="31780" name="Rectangle 36"/>
          <p:cNvSpPr>
            <a:spLocks noChangeArrowheads="1"/>
          </p:cNvSpPr>
          <p:nvPr/>
        </p:nvSpPr>
        <p:spPr bwMode="auto">
          <a:xfrm>
            <a:off x="1042988" y="4149725"/>
            <a:ext cx="3168650" cy="3603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31782" name="Rectangle 38"/>
          <p:cNvSpPr>
            <a:spLocks noChangeArrowheads="1"/>
          </p:cNvSpPr>
          <p:nvPr/>
        </p:nvSpPr>
        <p:spPr bwMode="auto">
          <a:xfrm>
            <a:off x="900113" y="5445125"/>
            <a:ext cx="1584325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22542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ليست هاي تک پيوندي</a:t>
            </a:r>
            <a:endParaRPr lang="fa-IR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 animBg="1"/>
      <p:bldP spid="31757" grpId="0" animBg="1"/>
      <p:bldP spid="31780" grpId="0" animBg="1"/>
      <p:bldP spid="31780" grpId="1" animBg="1"/>
      <p:bldP spid="31782" grpId="0" animBg="1"/>
      <p:bldP spid="3178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ليست هاي تک پيوندي</a:t>
            </a:r>
            <a:endParaRPr lang="en-US" altLang="zh-TW" smtClean="0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278312"/>
          </a:xfrm>
        </p:spPr>
        <p:txBody>
          <a:bodyPr/>
          <a:lstStyle/>
          <a:p>
            <a:r>
              <a:rPr lang="fa-IR" altLang="zh-TW" smtClean="0">
                <a:cs typeface="B Zar" panose="00000400000000000000" pitchFamily="2" charset="-78"/>
              </a:rPr>
              <a:t>پيمايش (چاپ) يک ليست پيوندي</a:t>
            </a:r>
            <a:endParaRPr lang="en-US" altLang="zh-TW" smtClean="0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519113" y="18319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 rtl="0" eaLnBrk="0" hangingPunct="0">
              <a:defRPr/>
            </a:pPr>
            <a:r>
              <a:rPr lang="en-US" sz="3600" kern="0" dirty="0">
                <a:solidFill>
                  <a:srgbClr val="000099"/>
                </a:solidFill>
                <a:latin typeface="Times New Roman"/>
                <a:ea typeface="+mj-ea"/>
                <a:cs typeface="B Zar" panose="00000400000000000000" pitchFamily="2" charset="-78"/>
              </a:rPr>
              <a:t>Get(0)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052513" y="5489575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rtl="0" eaLnBrk="0" hangingPunct="0">
              <a:spcBef>
                <a:spcPct val="20000"/>
              </a:spcBef>
              <a:defRPr/>
            </a:pPr>
            <a:r>
              <a:rPr lang="en-US" sz="2400" ker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desiredNode = first; </a:t>
            </a:r>
            <a:r>
              <a:rPr lang="en-US" sz="2400" kern="0">
                <a:solidFill>
                  <a:srgbClr val="FF0033"/>
                </a:solidFill>
                <a:latin typeface="Times New Roman"/>
                <a:cs typeface="B Zar" panose="00000400000000000000" pitchFamily="2" charset="-78"/>
              </a:rPr>
              <a:t>// gets you to first node</a:t>
            </a:r>
          </a:p>
          <a:p>
            <a:pPr marL="342900" indent="-342900" algn="l" rtl="0" eaLnBrk="0" hangingPunct="0">
              <a:spcBef>
                <a:spcPct val="20000"/>
              </a:spcBef>
              <a:defRPr/>
            </a:pPr>
            <a:r>
              <a:rPr lang="en-US" sz="2400" ker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return desiredNode</a:t>
            </a:r>
            <a:r>
              <a:rPr lang="en-US" sz="2400" kern="0">
                <a:solidFill>
                  <a:srgbClr val="000000"/>
                </a:solidFill>
                <a:latin typeface="Symbol" pitchFamily="18" charset="2"/>
                <a:cs typeface="B Zar" panose="00000400000000000000" pitchFamily="2" charset="-78"/>
              </a:rPr>
              <a:t>-&gt;</a:t>
            </a:r>
            <a:r>
              <a:rPr lang="en-US" sz="2400" ker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data;</a:t>
            </a:r>
          </a:p>
          <a:p>
            <a:pPr marL="342900" indent="-342900" algn="l" rtl="0" eaLnBrk="0" hangingPunct="0">
              <a:spcBef>
                <a:spcPct val="20000"/>
              </a:spcBef>
              <a:defRPr/>
            </a:pPr>
            <a:endParaRPr lang="en-US" sz="2400" kern="0">
              <a:solidFill>
                <a:srgbClr val="FF0033"/>
              </a:solidFill>
              <a:latin typeface="Times New Roman"/>
              <a:cs typeface="B Zar" panose="00000400000000000000" pitchFamily="2" charset="-78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823913" y="2822575"/>
            <a:ext cx="6477000" cy="2051050"/>
            <a:chOff x="720" y="864"/>
            <a:chExt cx="4080" cy="1292"/>
          </a:xfrm>
        </p:grpSpPr>
        <p:sp>
          <p:nvSpPr>
            <p:cNvPr id="32" name="Rectangle 4"/>
            <p:cNvSpPr>
              <a:spLocks noChangeArrowheads="1"/>
            </p:cNvSpPr>
            <p:nvPr/>
          </p:nvSpPr>
          <p:spPr bwMode="auto">
            <a:xfrm>
              <a:off x="1156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3" name="Rectangle 5"/>
            <p:cNvSpPr>
              <a:spLocks noChangeArrowheads="1"/>
            </p:cNvSpPr>
            <p:nvPr/>
          </p:nvSpPr>
          <p:spPr bwMode="auto">
            <a:xfrm>
              <a:off x="1156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4" name="Rectangle 6"/>
            <p:cNvSpPr>
              <a:spLocks noChangeArrowheads="1"/>
            </p:cNvSpPr>
            <p:nvPr/>
          </p:nvSpPr>
          <p:spPr bwMode="auto">
            <a:xfrm>
              <a:off x="1238" y="1814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a</a:t>
              </a:r>
            </a:p>
          </p:txBody>
        </p:sp>
        <p:sp>
          <p:nvSpPr>
            <p:cNvPr id="35" name="Rectangle 7"/>
            <p:cNvSpPr>
              <a:spLocks noChangeArrowheads="1"/>
            </p:cNvSpPr>
            <p:nvPr/>
          </p:nvSpPr>
          <p:spPr bwMode="auto">
            <a:xfrm>
              <a:off x="1972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6" name="Rectangle 8"/>
            <p:cNvSpPr>
              <a:spLocks noChangeArrowheads="1"/>
            </p:cNvSpPr>
            <p:nvPr/>
          </p:nvSpPr>
          <p:spPr bwMode="auto">
            <a:xfrm>
              <a:off x="1972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7" name="Rectangle 9"/>
            <p:cNvSpPr>
              <a:spLocks noChangeArrowheads="1"/>
            </p:cNvSpPr>
            <p:nvPr/>
          </p:nvSpPr>
          <p:spPr bwMode="auto">
            <a:xfrm>
              <a:off x="2054" y="1814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b</a:t>
              </a:r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1392" y="1680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39" name="Rectangle 11"/>
            <p:cNvSpPr>
              <a:spLocks noChangeArrowheads="1"/>
            </p:cNvSpPr>
            <p:nvPr/>
          </p:nvSpPr>
          <p:spPr bwMode="auto">
            <a:xfrm>
              <a:off x="2836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0" name="Rectangle 12"/>
            <p:cNvSpPr>
              <a:spLocks noChangeArrowheads="1"/>
            </p:cNvSpPr>
            <p:nvPr/>
          </p:nvSpPr>
          <p:spPr bwMode="auto">
            <a:xfrm>
              <a:off x="2836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1" name="Rectangle 13"/>
            <p:cNvSpPr>
              <a:spLocks noChangeArrowheads="1"/>
            </p:cNvSpPr>
            <p:nvPr/>
          </p:nvSpPr>
          <p:spPr bwMode="auto">
            <a:xfrm>
              <a:off x="2918" y="1814"/>
              <a:ext cx="20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c</a:t>
              </a:r>
            </a:p>
          </p:txBody>
        </p:sp>
        <p:sp>
          <p:nvSpPr>
            <p:cNvPr id="42" name="Rectangle 14"/>
            <p:cNvSpPr>
              <a:spLocks noChangeArrowheads="1"/>
            </p:cNvSpPr>
            <p:nvPr/>
          </p:nvSpPr>
          <p:spPr bwMode="auto">
            <a:xfrm>
              <a:off x="3652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3" name="Rectangle 15"/>
            <p:cNvSpPr>
              <a:spLocks noChangeArrowheads="1"/>
            </p:cNvSpPr>
            <p:nvPr/>
          </p:nvSpPr>
          <p:spPr bwMode="auto">
            <a:xfrm>
              <a:off x="3652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4" name="Rectangle 16"/>
            <p:cNvSpPr>
              <a:spLocks noChangeArrowheads="1"/>
            </p:cNvSpPr>
            <p:nvPr/>
          </p:nvSpPr>
          <p:spPr bwMode="auto">
            <a:xfrm>
              <a:off x="3734" y="1814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d</a:t>
              </a:r>
            </a:p>
          </p:txBody>
        </p:sp>
        <p:sp>
          <p:nvSpPr>
            <p:cNvPr id="45" name="Line 17"/>
            <p:cNvSpPr>
              <a:spLocks noChangeShapeType="1"/>
            </p:cNvSpPr>
            <p:nvPr/>
          </p:nvSpPr>
          <p:spPr bwMode="auto">
            <a:xfrm>
              <a:off x="3072" y="1680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6" name="Line 18"/>
            <p:cNvSpPr>
              <a:spLocks noChangeShapeType="1"/>
            </p:cNvSpPr>
            <p:nvPr/>
          </p:nvSpPr>
          <p:spPr bwMode="auto">
            <a:xfrm>
              <a:off x="2160" y="1680"/>
              <a:ext cx="6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7" name="Rectangle 19"/>
            <p:cNvSpPr>
              <a:spLocks noChangeArrowheads="1"/>
            </p:cNvSpPr>
            <p:nvPr/>
          </p:nvSpPr>
          <p:spPr bwMode="auto">
            <a:xfrm>
              <a:off x="4420" y="1780"/>
              <a:ext cx="376" cy="37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8" name="Rectangle 20"/>
            <p:cNvSpPr>
              <a:spLocks noChangeArrowheads="1"/>
            </p:cNvSpPr>
            <p:nvPr/>
          </p:nvSpPr>
          <p:spPr bwMode="auto">
            <a:xfrm>
              <a:off x="4420" y="1588"/>
              <a:ext cx="376" cy="184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4502" y="1814"/>
              <a:ext cx="2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000000"/>
                  </a:solidFill>
                  <a:cs typeface="B Zar" panose="00000400000000000000" pitchFamily="2" charset="-78"/>
                </a:rPr>
                <a:t>e</a:t>
              </a:r>
            </a:p>
          </p:txBody>
        </p:sp>
        <p:sp>
          <p:nvSpPr>
            <p:cNvPr id="50" name="Line 22"/>
            <p:cNvSpPr>
              <a:spLocks noChangeShapeType="1"/>
            </p:cNvSpPr>
            <p:nvPr/>
          </p:nvSpPr>
          <p:spPr bwMode="auto">
            <a:xfrm>
              <a:off x="3840" y="1680"/>
              <a:ext cx="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51" name="Rectangle 23"/>
            <p:cNvSpPr>
              <a:spLocks noChangeArrowheads="1"/>
            </p:cNvSpPr>
            <p:nvPr/>
          </p:nvSpPr>
          <p:spPr bwMode="auto">
            <a:xfrm>
              <a:off x="4416" y="1584"/>
              <a:ext cx="384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200" kern="0">
                  <a:solidFill>
                    <a:srgbClr val="000099"/>
                  </a:solidFill>
                  <a:cs typeface="B Zar" panose="00000400000000000000" pitchFamily="2" charset="-78"/>
                </a:rPr>
                <a:t>NULL</a:t>
              </a:r>
            </a:p>
          </p:txBody>
        </p:sp>
        <p:sp>
          <p:nvSpPr>
            <p:cNvPr id="52" name="Rectangle 24"/>
            <p:cNvSpPr>
              <a:spLocks noChangeArrowheads="1"/>
            </p:cNvSpPr>
            <p:nvPr/>
          </p:nvSpPr>
          <p:spPr bwMode="auto">
            <a:xfrm>
              <a:off x="720" y="864"/>
              <a:ext cx="10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 rtl="0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400" kern="0">
                  <a:solidFill>
                    <a:srgbClr val="FF0033"/>
                  </a:solidFill>
                  <a:cs typeface="B Zar" panose="00000400000000000000" pitchFamily="2" charset="-78"/>
                </a:rPr>
                <a:t>first</a:t>
              </a:r>
            </a:p>
          </p:txBody>
        </p:sp>
        <p:sp>
          <p:nvSpPr>
            <p:cNvPr id="53" name="Line 25"/>
            <p:cNvSpPr>
              <a:spLocks noChangeShapeType="1"/>
            </p:cNvSpPr>
            <p:nvPr/>
          </p:nvSpPr>
          <p:spPr bwMode="auto">
            <a:xfrm>
              <a:off x="1152" y="1200"/>
              <a:ext cx="192" cy="3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800" kern="0">
                <a:solidFill>
                  <a:sysClr val="windowText" lastClr="000000"/>
                </a:solidFill>
                <a:cs typeface="B Zar" panose="00000400000000000000" pitchFamily="2" charset="-78"/>
              </a:endParaRPr>
            </a:p>
          </p:txBody>
        </p:sp>
      </p:grp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autoUpdateAnimBg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Zar"/>
      </a:majorFont>
      <a:minorFont>
        <a:latin typeface="Tahoma"/>
        <a:ea typeface=""/>
        <a:cs typeface="Z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13102</TotalTime>
  <Words>462</Words>
  <Application>Microsoft Office PowerPoint</Application>
  <PresentationFormat>On-screen Show (4:3)</PresentationFormat>
  <Paragraphs>185</Paragraphs>
  <Slides>13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Wingdings</vt:lpstr>
      <vt:lpstr>Times New Roman</vt:lpstr>
      <vt:lpstr>B Nazanin</vt:lpstr>
      <vt:lpstr>Arial</vt:lpstr>
      <vt:lpstr>新細明體</vt:lpstr>
      <vt:lpstr>Zar</vt:lpstr>
      <vt:lpstr>Symbol</vt:lpstr>
      <vt:lpstr>Tahoma</vt:lpstr>
      <vt:lpstr>B Zar</vt:lpstr>
      <vt:lpstr>Blueprint</vt:lpstr>
      <vt:lpstr>لیست پیوندی</vt:lpstr>
      <vt:lpstr>ليست هاي تک پيوندي</vt:lpstr>
      <vt:lpstr>ليست هاي تک پيوندي</vt:lpstr>
      <vt:lpstr>ليست هاي تک پيوندي</vt:lpstr>
      <vt:lpstr>ليست هاي تک پيوندي</vt:lpstr>
      <vt:lpstr>ليست هاي تک پيوندي</vt:lpstr>
      <vt:lpstr>ليست هاي تک پيوندي</vt:lpstr>
      <vt:lpstr>ليست هاي تک پيوندي</vt:lpstr>
      <vt:lpstr>ليست هاي تک پيوندي</vt:lpstr>
      <vt:lpstr>ليست هاي تک پيوندي</vt:lpstr>
      <vt:lpstr>ليست هاي تک پيوندي</vt:lpstr>
      <vt:lpstr>ليست هاي تک پيوندي</vt:lpstr>
      <vt:lpstr>ليست هاي تک پيوندي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</dc:title>
  <dc:creator>S. M. Vahidipour</dc:creator>
  <cp:lastModifiedBy>SM Vahidipour</cp:lastModifiedBy>
  <cp:revision>1667</cp:revision>
  <dcterms:created xsi:type="dcterms:W3CDTF">2000-10-26T15:38:46Z</dcterms:created>
  <dcterms:modified xsi:type="dcterms:W3CDTF">2020-04-25T01:57:10Z</dcterms:modified>
</cp:coreProperties>
</file>