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591" r:id="rId2"/>
    <p:sldId id="571" r:id="rId3"/>
    <p:sldId id="572" r:id="rId4"/>
    <p:sldId id="573" r:id="rId5"/>
    <p:sldId id="574" r:id="rId6"/>
    <p:sldId id="575" r:id="rId7"/>
    <p:sldId id="576" r:id="rId8"/>
    <p:sldId id="577" r:id="rId9"/>
    <p:sldId id="579" r:id="rId10"/>
  </p:sldIdLst>
  <p:sldSz cx="9144000" cy="6858000" type="screen4x3"/>
  <p:notesSz cx="6991350" cy="9282113"/>
  <p:embeddedFontLst>
    <p:embeddedFont>
      <p:font typeface="B Nazanin" panose="00000400000000000000" pitchFamily="2" charset="-78"/>
      <p:regular r:id="rId13"/>
      <p:bold r:id="rId14"/>
    </p:embeddedFont>
    <p:embeddedFont>
      <p:font typeface="B Zar" panose="00000400000000000000" pitchFamily="2" charset="-78"/>
      <p:regular r:id="rId15"/>
      <p:bold r:id="rId16"/>
    </p:embeddedFont>
    <p:embeddedFont>
      <p:font typeface="Tahoma" panose="020B0604030504040204" pitchFamily="34" charset="0"/>
      <p:regular r:id="rId17"/>
      <p:bold r:id="rId18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5A2781"/>
    <a:srgbClr val="040408"/>
    <a:srgbClr val="2308EE"/>
    <a:srgbClr val="66FFFF"/>
    <a:srgbClr val="756A94"/>
    <a:srgbClr val="CCFF99"/>
    <a:srgbClr val="F7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46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10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6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71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A6F7C-CB2A-4BF2-8A6B-E6753E9969C0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787863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لیست پیوندی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Nazanin" panose="00000400000000000000" pitchFamily="2" charset="-78"/>
              </a:rPr>
              <a:t>دانشگاه کاشان- دانشکده مهندسی برق و کامپیوتر</a:t>
            </a:r>
            <a:endParaRPr lang="en-GB" sz="1800" dirty="0">
              <a:cs typeface="B Nazanin" panose="00000400000000000000" pitchFamily="2" charset="-78"/>
            </a:endParaRPr>
          </a:p>
        </p:txBody>
      </p: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1804988" y="3839489"/>
            <a:ext cx="5402262" cy="15604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 bIns="0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fa-IR" sz="2400" b="1" dirty="0">
              <a:solidFill>
                <a:srgbClr val="0034DC"/>
              </a:solidFill>
              <a:cs typeface="Zar" pitchFamily="2" charset="-78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18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US" sz="1800" b="1" dirty="0">
              <a:solidFill>
                <a:srgbClr val="0034DC"/>
              </a:solidFill>
              <a:cs typeface="B Zar" panose="00000400000000000000" pitchFamily="2" charset="-78"/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</a:pPr>
            <a:endParaRPr lang="en-US" sz="2000" dirty="0">
              <a:solidFill>
                <a:srgbClr val="0034DC"/>
              </a:solidFill>
              <a:cs typeface="Zar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85" y="13803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76425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311" y="1616756"/>
            <a:ext cx="8651875" cy="3270250"/>
          </a:xfrm>
          <a:noFill/>
          <a:ln/>
        </p:spPr>
        <p:txBody>
          <a:bodyPr/>
          <a:lstStyle/>
          <a:p>
            <a:pPr algn="just"/>
            <a:r>
              <a:rPr lang="fa-IR" altLang="zh-TW" sz="2800" dirty="0" smtClean="0">
                <a:cs typeface="B Zar" panose="00000400000000000000" pitchFamily="2" charset="-78"/>
              </a:rPr>
              <a:t>هنگامي که چندين صف و پشته وجود داشته باشد روش ترتيبي کارايي براي بازنمايي آنها وجود ندارد.</a:t>
            </a:r>
          </a:p>
          <a:p>
            <a:pPr algn="just"/>
            <a:r>
              <a:rPr lang="fa-IR" altLang="zh-TW" sz="2800" dirty="0" smtClean="0">
                <a:cs typeface="B Zar" panose="00000400000000000000" pitchFamily="2" charset="-78"/>
              </a:rPr>
              <a:t>در بازنمايي پيوندي جهت اشاره گر براي پشته و صف به صورتي است که عمليات حذف کردن و اضافه کردن گره ها در انها به اساني انجام شود.</a:t>
            </a:r>
          </a:p>
          <a:p>
            <a:pPr lvl="1" algn="just"/>
            <a:r>
              <a:rPr lang="fa-IR" altLang="zh-TW" sz="2400" dirty="0" smtClean="0">
                <a:solidFill>
                  <a:srgbClr val="5A2781"/>
                </a:solidFill>
                <a:cs typeface="B Zar" panose="00000400000000000000" pitchFamily="2" charset="-78"/>
              </a:rPr>
              <a:t>به اساني مي توانيد يک گره را به بالاي پشته اضافه و يا از آن حذف کنيد.</a:t>
            </a:r>
          </a:p>
          <a:p>
            <a:pPr lvl="1" algn="just"/>
            <a:r>
              <a:rPr lang="fa-IR" altLang="zh-TW" sz="2400" dirty="0" smtClean="0">
                <a:solidFill>
                  <a:srgbClr val="5A2781"/>
                </a:solidFill>
                <a:cs typeface="B Zar" panose="00000400000000000000" pitchFamily="2" charset="-78"/>
              </a:rPr>
              <a:t>به اساني مي توانيد يک گره به آخر صف اضافه کنيد يا عمل اضافه کردن و حذف کردن را در اول صف انجام دهيد (هر چند اضافه کردن گره در اول صف معمولا انجام نمي شود)</a:t>
            </a:r>
          </a:p>
        </p:txBody>
      </p:sp>
      <p:pic>
        <p:nvPicPr>
          <p:cNvPr id="32772" name="Picture 4" descr="figure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18000"/>
          </a:blip>
          <a:srcRect l="7499" t="5945" r="10028" b="15160"/>
          <a:stretch>
            <a:fillRect/>
          </a:stretch>
        </p:blipFill>
        <p:spPr bwMode="auto">
          <a:xfrm>
            <a:off x="667657" y="4586514"/>
            <a:ext cx="4731657" cy="204651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پشته ها و صف هاي پيوندي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پشته ها و صف هاي پيوندي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2057"/>
            <a:ext cx="7772400" cy="4437743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بازنمايي </a:t>
            </a:r>
            <a:r>
              <a:rPr lang="en-US" dirty="0" smtClean="0">
                <a:cs typeface="B Zar" panose="00000400000000000000" pitchFamily="2" charset="-78"/>
              </a:rPr>
              <a:t>n</a:t>
            </a:r>
            <a:r>
              <a:rPr lang="fa-IR" dirty="0" smtClean="0">
                <a:cs typeface="B Zar" panose="00000400000000000000" pitchFamily="2" charset="-78"/>
              </a:rPr>
              <a:t> پشته 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3</a:t>
            </a:fld>
            <a:endParaRPr lang="en-US">
              <a:cs typeface="B Zar" panose="00000400000000000000" pitchFamily="2" charset="-78"/>
            </a:endParaRPr>
          </a:p>
        </p:txBody>
      </p:sp>
      <p:pic>
        <p:nvPicPr>
          <p:cNvPr id="8" name="Picture 4" descr="p148dec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 contrast="36000"/>
          </a:blip>
          <a:srcRect/>
          <a:stretch>
            <a:fillRect/>
          </a:stretch>
        </p:blipFill>
        <p:spPr bwMode="auto">
          <a:xfrm>
            <a:off x="250825" y="2565400"/>
            <a:ext cx="5800725" cy="2601913"/>
          </a:xfrm>
          <a:prstGeom prst="rect">
            <a:avLst/>
          </a:prstGeom>
          <a:noFill/>
        </p:spPr>
      </p:pic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6269037" y="2206399"/>
            <a:ext cx="2874963" cy="4016375"/>
            <a:chOff x="3552" y="1322"/>
            <a:chExt cx="1811" cy="2530"/>
          </a:xfrm>
        </p:grpSpPr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3552" y="1716"/>
              <a:ext cx="1811" cy="2136"/>
              <a:chOff x="3552" y="1716"/>
              <a:chExt cx="1811" cy="2136"/>
            </a:xfrm>
          </p:grpSpPr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3552" y="1716"/>
                <a:ext cx="576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r>
                  <a:rPr lang="en-US" altLang="zh-TW" sz="2400">
                    <a:solidFill>
                      <a:schemeClr val="tx2"/>
                    </a:solidFill>
                    <a:latin typeface="Times New Roman" pitchFamily="18" charset="0"/>
                    <a:cs typeface="B Zar" panose="00000400000000000000" pitchFamily="2" charset="-78"/>
                  </a:rPr>
                  <a:t>top</a:t>
                </a:r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4212" y="1728"/>
                <a:ext cx="7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4944" y="1728"/>
                <a:ext cx="324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5" name="Text Box 12"/>
              <p:cNvSpPr txBox="1">
                <a:spLocks noChangeArrowheads="1"/>
              </p:cNvSpPr>
              <p:nvPr/>
            </p:nvSpPr>
            <p:spPr bwMode="auto">
              <a:xfrm>
                <a:off x="4310" y="1742"/>
                <a:ext cx="4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en-US" altLang="zh-TW" sz="2400">
                    <a:solidFill>
                      <a:schemeClr val="tx2"/>
                    </a:solidFill>
                    <a:latin typeface="Times New Roman" pitchFamily="18" charset="0"/>
                    <a:cs typeface="B Zar" panose="00000400000000000000" pitchFamily="2" charset="-78"/>
                  </a:rPr>
                  <a:t>item</a:t>
                </a:r>
              </a:p>
            </p:txBody>
          </p:sp>
          <p:sp>
            <p:nvSpPr>
              <p:cNvPr id="16" name="Text Box 13"/>
              <p:cNvSpPr txBox="1">
                <a:spLocks noChangeArrowheads="1"/>
              </p:cNvSpPr>
              <p:nvPr/>
            </p:nvSpPr>
            <p:spPr bwMode="auto">
              <a:xfrm>
                <a:off x="4882" y="1730"/>
                <a:ext cx="4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/>
                <a:r>
                  <a:rPr lang="en-US" altLang="zh-TW" sz="2400">
                    <a:solidFill>
                      <a:schemeClr val="tx2"/>
                    </a:solidFill>
                    <a:latin typeface="Times New Roman" pitchFamily="18" charset="0"/>
                    <a:cs typeface="B Zar" panose="00000400000000000000" pitchFamily="2" charset="-78"/>
                  </a:rPr>
                  <a:t>link</a:t>
                </a:r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4212" y="2280"/>
                <a:ext cx="7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>
                <a:off x="4882" y="2282"/>
                <a:ext cx="4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/>
                <a:r>
                  <a:rPr lang="en-US" altLang="zh-TW" sz="2400">
                    <a:solidFill>
                      <a:schemeClr val="tx2"/>
                    </a:solidFill>
                    <a:latin typeface="Times New Roman" pitchFamily="18" charset="0"/>
                    <a:cs typeface="B Zar" panose="00000400000000000000" pitchFamily="2" charset="-78"/>
                  </a:rPr>
                  <a:t>link</a:t>
                </a:r>
              </a:p>
            </p:txBody>
          </p:sp>
          <p:sp>
            <p:nvSpPr>
              <p:cNvPr id="19" name="Rectangle 16"/>
              <p:cNvSpPr>
                <a:spLocks noChangeArrowheads="1"/>
              </p:cNvSpPr>
              <p:nvPr/>
            </p:nvSpPr>
            <p:spPr bwMode="auto">
              <a:xfrm>
                <a:off x="4944" y="2280"/>
                <a:ext cx="324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5100" y="199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5100" y="26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4212" y="3516"/>
                <a:ext cx="73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4944" y="3516"/>
                <a:ext cx="324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5100" y="324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4907" y="3595"/>
                <a:ext cx="4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en-US" altLang="zh-TW" sz="1400">
                    <a:solidFill>
                      <a:schemeClr val="tx2"/>
                    </a:solidFill>
                    <a:latin typeface="Times New Roman" pitchFamily="18" charset="0"/>
                    <a:cs typeface="B Zar" panose="00000400000000000000" pitchFamily="2" charset="-78"/>
                  </a:rPr>
                  <a:t>NULL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4975" y="2899"/>
                <a:ext cx="388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eaVert" wrap="none">
                <a:spAutoFit/>
              </a:bodyPr>
              <a:lstStyle/>
              <a:p>
                <a:pPr algn="ctr" rtl="0"/>
                <a:r>
                  <a:rPr lang="en-US" altLang="zh-TW" sz="2800" b="1">
                    <a:latin typeface="Times New Roman" pitchFamily="18" charset="0"/>
                    <a:cs typeface="B Zar" panose="00000400000000000000" pitchFamily="2" charset="-78"/>
                  </a:rPr>
                  <a:t>...</a:t>
                </a:r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 flipV="1">
                <a:off x="3996" y="18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</p:grp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4191" y="1322"/>
              <a:ext cx="5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 b="1" dirty="0">
                  <a:solidFill>
                    <a:schemeClr val="tx2"/>
                  </a:solidFill>
                  <a:latin typeface="Times New Roman" pitchFamily="18" charset="0"/>
                  <a:cs typeface="B Zar" panose="00000400000000000000" pitchFamily="2" charset="-78"/>
                </a:rPr>
                <a:t>Stack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پشته ها و صف هاي پيوندي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4</a:t>
            </a:fld>
            <a:endParaRPr lang="en-US">
              <a:cs typeface="B Zar" panose="00000400000000000000" pitchFamily="2" charset="-78"/>
            </a:endParaRPr>
          </a:p>
        </p:txBody>
      </p:sp>
      <p:sp>
        <p:nvSpPr>
          <p:cNvPr id="100" name="Rectangle 3"/>
          <p:cNvSpPr txBox="1">
            <a:spLocks noChangeArrowheads="1"/>
          </p:cNvSpPr>
          <p:nvPr/>
        </p:nvSpPr>
        <p:spPr bwMode="auto">
          <a:xfrm>
            <a:off x="36513" y="1649526"/>
            <a:ext cx="8928100" cy="511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Push in the linked stack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void add(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stack_pointer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 *top, element item){</a:t>
            </a: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B Zar" panose="00000400000000000000" pitchFamily="2" charset="-7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	/* add an element to the top of the stack */ </a:t>
            </a: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Push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	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stack_pointer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 temp = (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stack_pointer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) 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malloc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 (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sizeof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 (stack));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	if (IS_FULL(temp)) {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		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fprintf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(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stderr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, “ The memory is full\n”);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		exit(1);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	}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	temp-&gt;item = item; 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	temp-&gt;link = *top;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	*top= temp; </a:t>
            </a: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itchFamily="18" charset="0"/>
              <a:cs typeface="B Zar" panose="00000400000000000000" pitchFamily="2" charset="-7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B Zar" panose="00000400000000000000" pitchFamily="2" charset="-78"/>
              </a:rPr>
              <a:t>}</a:t>
            </a:r>
            <a:endParaRPr kumimoji="0" lang="en-US" altLang="zh-TW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101" name="Rectangle 5"/>
          <p:cNvSpPr>
            <a:spLocks noChangeArrowheads="1"/>
          </p:cNvSpPr>
          <p:nvPr/>
        </p:nvSpPr>
        <p:spPr bwMode="auto">
          <a:xfrm>
            <a:off x="6062663" y="4748213"/>
            <a:ext cx="914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400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top</a:t>
            </a:r>
          </a:p>
        </p:txBody>
      </p:sp>
      <p:sp>
        <p:nvSpPr>
          <p:cNvPr id="102" name="Rectangle 10"/>
          <p:cNvSpPr>
            <a:spLocks noChangeArrowheads="1"/>
          </p:cNvSpPr>
          <p:nvPr/>
        </p:nvSpPr>
        <p:spPr bwMode="auto">
          <a:xfrm>
            <a:off x="7186613" y="4756150"/>
            <a:ext cx="11620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/>
        </p:nvSpPr>
        <p:spPr bwMode="auto">
          <a:xfrm>
            <a:off x="8250238" y="4681538"/>
            <a:ext cx="71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altLang="zh-TW" sz="2400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link</a:t>
            </a:r>
          </a:p>
        </p:txBody>
      </p:sp>
      <p:sp>
        <p:nvSpPr>
          <p:cNvPr id="104" name="Rectangle 12"/>
          <p:cNvSpPr>
            <a:spLocks noChangeArrowheads="1"/>
          </p:cNvSpPr>
          <p:nvPr/>
        </p:nvSpPr>
        <p:spPr bwMode="auto">
          <a:xfrm>
            <a:off x="8348663" y="4756150"/>
            <a:ext cx="5143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05" name="Line 13"/>
          <p:cNvSpPr>
            <a:spLocks noChangeShapeType="1"/>
          </p:cNvSpPr>
          <p:nvPr/>
        </p:nvSpPr>
        <p:spPr bwMode="auto">
          <a:xfrm>
            <a:off x="8596313" y="50673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06" name="Rectangle 14"/>
          <p:cNvSpPr>
            <a:spLocks noChangeArrowheads="1"/>
          </p:cNvSpPr>
          <p:nvPr/>
        </p:nvSpPr>
        <p:spPr bwMode="auto">
          <a:xfrm>
            <a:off x="7186613" y="6186488"/>
            <a:ext cx="11620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07" name="Rectangle 15"/>
          <p:cNvSpPr>
            <a:spLocks noChangeArrowheads="1"/>
          </p:cNvSpPr>
          <p:nvPr/>
        </p:nvSpPr>
        <p:spPr bwMode="auto">
          <a:xfrm>
            <a:off x="8348663" y="6186488"/>
            <a:ext cx="5143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08" name="Line 16"/>
          <p:cNvSpPr>
            <a:spLocks noChangeShapeType="1"/>
          </p:cNvSpPr>
          <p:nvPr/>
        </p:nvSpPr>
        <p:spPr bwMode="auto">
          <a:xfrm>
            <a:off x="8596313" y="593090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09" name="Text Box 17"/>
          <p:cNvSpPr txBox="1">
            <a:spLocks noChangeArrowheads="1"/>
          </p:cNvSpPr>
          <p:nvPr/>
        </p:nvSpPr>
        <p:spPr bwMode="auto">
          <a:xfrm>
            <a:off x="8289925" y="6203950"/>
            <a:ext cx="657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1400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NULL</a:t>
            </a:r>
          </a:p>
        </p:txBody>
      </p:sp>
      <p:sp>
        <p:nvSpPr>
          <p:cNvPr id="110" name="Text Box 18"/>
          <p:cNvSpPr txBox="1">
            <a:spLocks noChangeArrowheads="1"/>
          </p:cNvSpPr>
          <p:nvPr/>
        </p:nvSpPr>
        <p:spPr bwMode="auto">
          <a:xfrm>
            <a:off x="8398272" y="5599113"/>
            <a:ext cx="615553" cy="3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ctr" rtl="0"/>
            <a:r>
              <a:rPr lang="en-US" altLang="zh-TW" sz="2800" b="1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...</a:t>
            </a:r>
          </a:p>
        </p:txBody>
      </p:sp>
      <p:sp>
        <p:nvSpPr>
          <p:cNvPr id="111" name="Line 19"/>
          <p:cNvSpPr>
            <a:spLocks noChangeShapeType="1"/>
          </p:cNvSpPr>
          <p:nvPr/>
        </p:nvSpPr>
        <p:spPr bwMode="auto">
          <a:xfrm>
            <a:off x="6767513" y="4932363"/>
            <a:ext cx="41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12" name="Text Box 8"/>
          <p:cNvSpPr txBox="1">
            <a:spLocks noChangeArrowheads="1"/>
          </p:cNvSpPr>
          <p:nvPr/>
        </p:nvSpPr>
        <p:spPr bwMode="auto">
          <a:xfrm>
            <a:off x="7342188" y="3992563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2400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item</a:t>
            </a:r>
          </a:p>
        </p:txBody>
      </p:sp>
      <p:grpSp>
        <p:nvGrpSpPr>
          <p:cNvPr id="113" name="Group 52"/>
          <p:cNvGrpSpPr>
            <a:grpSpLocks/>
          </p:cNvGrpSpPr>
          <p:nvPr/>
        </p:nvGrpSpPr>
        <p:grpSpPr bwMode="auto">
          <a:xfrm>
            <a:off x="6084888" y="3979863"/>
            <a:ext cx="2879725" cy="482600"/>
            <a:chOff x="3833" y="2507"/>
            <a:chExt cx="1814" cy="304"/>
          </a:xfrm>
        </p:grpSpPr>
        <p:grpSp>
          <p:nvGrpSpPr>
            <p:cNvPr id="114" name="Group 50"/>
            <p:cNvGrpSpPr>
              <a:grpSpLocks/>
            </p:cNvGrpSpPr>
            <p:nvPr/>
          </p:nvGrpSpPr>
          <p:grpSpPr bwMode="auto">
            <a:xfrm>
              <a:off x="4527" y="2578"/>
              <a:ext cx="1056" cy="196"/>
              <a:chOff x="4527" y="2578"/>
              <a:chExt cx="1056" cy="196"/>
            </a:xfrm>
          </p:grpSpPr>
          <p:sp>
            <p:nvSpPr>
              <p:cNvPr id="118" name="Rectangle 6"/>
              <p:cNvSpPr>
                <a:spLocks noChangeArrowheads="1"/>
              </p:cNvSpPr>
              <p:nvPr/>
            </p:nvSpPr>
            <p:spPr bwMode="auto">
              <a:xfrm>
                <a:off x="4527" y="2578"/>
                <a:ext cx="732" cy="1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19" name="Rectangle 7"/>
              <p:cNvSpPr>
                <a:spLocks noChangeArrowheads="1"/>
              </p:cNvSpPr>
              <p:nvPr/>
            </p:nvSpPr>
            <p:spPr bwMode="auto">
              <a:xfrm>
                <a:off x="5259" y="2578"/>
                <a:ext cx="324" cy="1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</p:grpSp>
        <p:sp>
          <p:nvSpPr>
            <p:cNvPr id="115" name="Text Box 9"/>
            <p:cNvSpPr txBox="1">
              <a:spLocks noChangeArrowheads="1"/>
            </p:cNvSpPr>
            <p:nvPr/>
          </p:nvSpPr>
          <p:spPr bwMode="auto">
            <a:xfrm>
              <a:off x="5197" y="2523"/>
              <a:ext cx="4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0"/>
              <a:r>
                <a:rPr lang="en-US" altLang="zh-TW" sz="2400" dirty="0">
                  <a:solidFill>
                    <a:srgbClr val="800000"/>
                  </a:solidFill>
                  <a:latin typeface="Times New Roman" pitchFamily="18" charset="0"/>
                  <a:cs typeface="B Zar" panose="00000400000000000000" pitchFamily="2" charset="-78"/>
                </a:rPr>
                <a:t>link</a:t>
              </a:r>
            </a:p>
          </p:txBody>
        </p:sp>
        <p:sp>
          <p:nvSpPr>
            <p:cNvPr id="116" name="Line 20"/>
            <p:cNvSpPr>
              <a:spLocks noChangeShapeType="1"/>
            </p:cNvSpPr>
            <p:nvPr/>
          </p:nvSpPr>
          <p:spPr bwMode="auto">
            <a:xfrm>
              <a:off x="4299" y="2663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17" name="Text Box 21"/>
            <p:cNvSpPr txBox="1">
              <a:spLocks noChangeArrowheads="1"/>
            </p:cNvSpPr>
            <p:nvPr/>
          </p:nvSpPr>
          <p:spPr bwMode="auto">
            <a:xfrm>
              <a:off x="3833" y="2507"/>
              <a:ext cx="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 dirty="0">
                  <a:solidFill>
                    <a:srgbClr val="800000"/>
                  </a:solidFill>
                  <a:latin typeface="Times New Roman" pitchFamily="18" charset="0"/>
                  <a:cs typeface="B Zar" panose="00000400000000000000" pitchFamily="2" charset="-78"/>
                </a:rPr>
                <a:t>temp</a:t>
              </a:r>
            </a:p>
          </p:txBody>
        </p:sp>
      </p:grp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7186613" y="5232400"/>
            <a:ext cx="11620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21" name="Text Box 23"/>
          <p:cNvSpPr txBox="1">
            <a:spLocks noChangeArrowheads="1"/>
          </p:cNvSpPr>
          <p:nvPr/>
        </p:nvSpPr>
        <p:spPr bwMode="auto">
          <a:xfrm>
            <a:off x="8250238" y="5157788"/>
            <a:ext cx="71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altLang="zh-TW" sz="2400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link</a:t>
            </a:r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8348663" y="5232400"/>
            <a:ext cx="5143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23" name="Freeform 25"/>
          <p:cNvSpPr>
            <a:spLocks/>
          </p:cNvSpPr>
          <p:nvPr/>
        </p:nvSpPr>
        <p:spPr bwMode="auto">
          <a:xfrm>
            <a:off x="6786563" y="4398963"/>
            <a:ext cx="1790700" cy="361950"/>
          </a:xfrm>
          <a:custGeom>
            <a:avLst/>
            <a:gdLst/>
            <a:ahLst/>
            <a:cxnLst>
              <a:cxn ang="0">
                <a:pos x="1128" y="0"/>
              </a:cxn>
              <a:cxn ang="0">
                <a:pos x="1116" y="108"/>
              </a:cxn>
              <a:cxn ang="0">
                <a:pos x="0" y="108"/>
              </a:cxn>
              <a:cxn ang="0">
                <a:pos x="0" y="228"/>
              </a:cxn>
              <a:cxn ang="0">
                <a:pos x="240" y="228"/>
              </a:cxn>
            </a:cxnLst>
            <a:rect l="0" t="0" r="r" b="b"/>
            <a:pathLst>
              <a:path w="1128" h="228">
                <a:moveTo>
                  <a:pt x="1128" y="0"/>
                </a:moveTo>
                <a:lnTo>
                  <a:pt x="1116" y="108"/>
                </a:lnTo>
                <a:lnTo>
                  <a:pt x="0" y="108"/>
                </a:lnTo>
                <a:lnTo>
                  <a:pt x="0" y="228"/>
                </a:lnTo>
                <a:lnTo>
                  <a:pt x="240" y="228"/>
                </a:lnTo>
              </a:path>
            </a:pathLst>
          </a:custGeom>
          <a:noFill/>
          <a:ln w="15875" cap="flat" cmpd="sng">
            <a:solidFill>
              <a:srgbClr val="CC33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24" name="Freeform 26"/>
          <p:cNvSpPr>
            <a:spLocks/>
          </p:cNvSpPr>
          <p:nvPr/>
        </p:nvSpPr>
        <p:spPr bwMode="auto">
          <a:xfrm>
            <a:off x="6443663" y="4341813"/>
            <a:ext cx="666750" cy="476250"/>
          </a:xfrm>
          <a:custGeom>
            <a:avLst/>
            <a:gdLst/>
            <a:ahLst/>
            <a:cxnLst>
              <a:cxn ang="0">
                <a:pos x="12" y="300"/>
              </a:cxn>
              <a:cxn ang="0">
                <a:pos x="0" y="120"/>
              </a:cxn>
              <a:cxn ang="0">
                <a:pos x="420" y="0"/>
              </a:cxn>
            </a:cxnLst>
            <a:rect l="0" t="0" r="r" b="b"/>
            <a:pathLst>
              <a:path w="420" h="300">
                <a:moveTo>
                  <a:pt x="12" y="300"/>
                </a:moveTo>
                <a:lnTo>
                  <a:pt x="0" y="120"/>
                </a:lnTo>
                <a:lnTo>
                  <a:pt x="420" y="0"/>
                </a:ln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25" name="Rectangle 47"/>
          <p:cNvSpPr>
            <a:spLocks noChangeArrowheads="1"/>
          </p:cNvSpPr>
          <p:nvPr/>
        </p:nvSpPr>
        <p:spPr bwMode="auto">
          <a:xfrm>
            <a:off x="6022975" y="4006850"/>
            <a:ext cx="2933700" cy="2590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26" name="Rectangle 49"/>
          <p:cNvSpPr>
            <a:spLocks noChangeArrowheads="1"/>
          </p:cNvSpPr>
          <p:nvPr/>
        </p:nvSpPr>
        <p:spPr bwMode="auto">
          <a:xfrm>
            <a:off x="827088" y="2781300"/>
            <a:ext cx="8137525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27" name="Rectangle 53"/>
          <p:cNvSpPr>
            <a:spLocks noChangeArrowheads="1"/>
          </p:cNvSpPr>
          <p:nvPr/>
        </p:nvSpPr>
        <p:spPr bwMode="auto">
          <a:xfrm>
            <a:off x="898525" y="4581525"/>
            <a:ext cx="2665413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28" name="Rectangle 54"/>
          <p:cNvSpPr>
            <a:spLocks noChangeArrowheads="1"/>
          </p:cNvSpPr>
          <p:nvPr/>
        </p:nvSpPr>
        <p:spPr bwMode="auto">
          <a:xfrm>
            <a:off x="900113" y="4940300"/>
            <a:ext cx="2447925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29" name="Rectangle 55"/>
          <p:cNvSpPr>
            <a:spLocks noChangeArrowheads="1"/>
          </p:cNvSpPr>
          <p:nvPr/>
        </p:nvSpPr>
        <p:spPr bwMode="auto">
          <a:xfrm>
            <a:off x="900113" y="5300663"/>
            <a:ext cx="1655762" cy="4333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/>
      <p:bldP spid="123" grpId="0" animBg="1"/>
      <p:bldP spid="124" grpId="0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پشته ها و صف هاي پيوندي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5</a:t>
            </a:fld>
            <a:endParaRPr lang="en-US">
              <a:cs typeface="B Zar" panose="00000400000000000000" pitchFamily="2" charset="-7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7950" y="1484313"/>
            <a:ext cx="8226425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Pop from the linked stack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element delete(</a:t>
            </a:r>
            <a:r>
              <a:rPr lang="en-US" altLang="zh-TW" sz="2400" kern="0" dirty="0" err="1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stack_pointer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 *top) {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/* delete an element from the stack */    </a:t>
            </a:r>
            <a:r>
              <a:rPr lang="en-US" altLang="zh-TW" sz="2400" b="1" kern="0" dirty="0">
                <a:solidFill>
                  <a:srgbClr val="FF0000"/>
                </a:solidFill>
                <a:latin typeface="Times New Roman" pitchFamily="18" charset="0"/>
                <a:cs typeface="B Zar" panose="00000400000000000000" pitchFamily="2" charset="-78"/>
              </a:rPr>
              <a:t>Pop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	</a:t>
            </a:r>
            <a:r>
              <a:rPr lang="en-US" altLang="zh-TW" sz="2400" kern="0" dirty="0" err="1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stack_pointer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 temp = *top;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	element item;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	if (IS_EMPTY(temp))  {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		</a:t>
            </a:r>
            <a:r>
              <a:rPr lang="en-US" altLang="zh-TW" sz="2400" kern="0" dirty="0" err="1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fprintf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(</a:t>
            </a:r>
            <a:r>
              <a:rPr lang="en-US" altLang="zh-TW" sz="2400" kern="0" dirty="0" err="1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stderr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,  “The stack is empty\n”);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		exit(1);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	}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	item = temp-&gt;item;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	*top = temp-&gt;link;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	free(temp);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	return item;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altLang="zh-TW" sz="2400" kern="0" dirty="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40463" y="3621088"/>
            <a:ext cx="2724150" cy="3048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7135813" y="3924300"/>
            <a:ext cx="11620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8297863" y="3924300"/>
            <a:ext cx="5143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7291388" y="3824288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2400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item</a:t>
            </a: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8199438" y="3849688"/>
            <a:ext cx="71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altLang="zh-TW" sz="2400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link</a:t>
            </a:r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135813" y="4587875"/>
            <a:ext cx="11620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8199438" y="4513263"/>
            <a:ext cx="71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altLang="zh-TW" sz="2400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link</a:t>
            </a:r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8297863" y="4587875"/>
            <a:ext cx="5143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6" name="Line 33"/>
          <p:cNvSpPr>
            <a:spLocks noChangeShapeType="1"/>
          </p:cNvSpPr>
          <p:nvPr/>
        </p:nvSpPr>
        <p:spPr bwMode="auto">
          <a:xfrm>
            <a:off x="8545513" y="4899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7135813" y="6018213"/>
            <a:ext cx="11620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8297863" y="6018213"/>
            <a:ext cx="5143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9" name="Line 36"/>
          <p:cNvSpPr>
            <a:spLocks noChangeShapeType="1"/>
          </p:cNvSpPr>
          <p:nvPr/>
        </p:nvSpPr>
        <p:spPr bwMode="auto">
          <a:xfrm>
            <a:off x="8545513" y="5762625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8239125" y="6035675"/>
            <a:ext cx="657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1400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NULL</a:t>
            </a: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8347472" y="5430838"/>
            <a:ext cx="615553" cy="3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ctr" rtl="0"/>
            <a:r>
              <a:rPr lang="en-US" altLang="zh-TW" sz="2800" b="1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...</a:t>
            </a:r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>
            <a:off x="6907213" y="4076700"/>
            <a:ext cx="24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3" name="Rectangle 40"/>
          <p:cNvSpPr>
            <a:spLocks noChangeArrowheads="1"/>
          </p:cNvSpPr>
          <p:nvPr/>
        </p:nvSpPr>
        <p:spPr bwMode="auto">
          <a:xfrm>
            <a:off x="7135813" y="5064125"/>
            <a:ext cx="11620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4" name="Text Box 41"/>
          <p:cNvSpPr txBox="1">
            <a:spLocks noChangeArrowheads="1"/>
          </p:cNvSpPr>
          <p:nvPr/>
        </p:nvSpPr>
        <p:spPr bwMode="auto">
          <a:xfrm>
            <a:off x="8199438" y="4989513"/>
            <a:ext cx="71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altLang="zh-TW" sz="2400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link</a:t>
            </a:r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8297863" y="5064125"/>
            <a:ext cx="5143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6375400" y="3835400"/>
            <a:ext cx="57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2400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top</a:t>
            </a:r>
          </a:p>
        </p:txBody>
      </p:sp>
      <p:sp>
        <p:nvSpPr>
          <p:cNvPr id="27" name="Line 45"/>
          <p:cNvSpPr>
            <a:spLocks noChangeShapeType="1"/>
          </p:cNvSpPr>
          <p:nvPr/>
        </p:nvSpPr>
        <p:spPr bwMode="auto">
          <a:xfrm>
            <a:off x="8526463" y="4230688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8" name="Freeform 46"/>
          <p:cNvSpPr>
            <a:spLocks/>
          </p:cNvSpPr>
          <p:nvPr/>
        </p:nvSpPr>
        <p:spPr bwMode="auto">
          <a:xfrm>
            <a:off x="6640513" y="4287838"/>
            <a:ext cx="514350" cy="4191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252"/>
              </a:cxn>
              <a:cxn ang="0">
                <a:pos x="324" y="264"/>
              </a:cxn>
            </a:cxnLst>
            <a:rect l="0" t="0" r="r" b="b"/>
            <a:pathLst>
              <a:path w="324" h="264">
                <a:moveTo>
                  <a:pt x="12" y="0"/>
                </a:moveTo>
                <a:lnTo>
                  <a:pt x="0" y="252"/>
                </a:lnTo>
                <a:lnTo>
                  <a:pt x="324" y="264"/>
                </a:lnTo>
              </a:path>
            </a:pathLst>
          </a:custGeom>
          <a:noFill/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9" name="Text Box 44"/>
          <p:cNvSpPr txBox="1">
            <a:spLocks noChangeArrowheads="1"/>
          </p:cNvSpPr>
          <p:nvPr/>
        </p:nvSpPr>
        <p:spPr bwMode="auto">
          <a:xfrm>
            <a:off x="6227763" y="35480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2400" dirty="0">
                <a:solidFill>
                  <a:srgbClr val="800000"/>
                </a:solidFill>
                <a:latin typeface="Times New Roman" pitchFamily="18" charset="0"/>
                <a:cs typeface="B Zar" panose="00000400000000000000" pitchFamily="2" charset="-78"/>
              </a:rPr>
              <a:t>temp</a:t>
            </a:r>
          </a:p>
        </p:txBody>
      </p:sp>
      <p:sp>
        <p:nvSpPr>
          <p:cNvPr id="30" name="Line 47"/>
          <p:cNvSpPr>
            <a:spLocks noChangeShapeType="1"/>
          </p:cNvSpPr>
          <p:nvPr/>
        </p:nvSpPr>
        <p:spPr bwMode="auto">
          <a:xfrm>
            <a:off x="6948488" y="37893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1" name="Rectangle 49"/>
          <p:cNvSpPr>
            <a:spLocks noChangeArrowheads="1"/>
          </p:cNvSpPr>
          <p:nvPr/>
        </p:nvSpPr>
        <p:spPr bwMode="auto">
          <a:xfrm>
            <a:off x="900113" y="2636838"/>
            <a:ext cx="3671887" cy="3603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2" name="Rectangle 50"/>
          <p:cNvSpPr>
            <a:spLocks noChangeArrowheads="1"/>
          </p:cNvSpPr>
          <p:nvPr/>
        </p:nvSpPr>
        <p:spPr bwMode="auto">
          <a:xfrm>
            <a:off x="900113" y="5156200"/>
            <a:ext cx="2447925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3" name="Rectangle 51"/>
          <p:cNvSpPr>
            <a:spLocks noChangeArrowheads="1"/>
          </p:cNvSpPr>
          <p:nvPr/>
        </p:nvSpPr>
        <p:spPr bwMode="auto">
          <a:xfrm>
            <a:off x="900113" y="5589588"/>
            <a:ext cx="1584325" cy="3603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22" grpId="0" animBg="1"/>
      <p:bldP spid="27" grpId="0" animBg="1"/>
      <p:bldP spid="28" grpId="0" animBg="1"/>
      <p:bldP spid="29" grpId="0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پشته ها و صف هاي پيوندي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6</a:t>
            </a:fld>
            <a:endParaRPr lang="en-US">
              <a:cs typeface="B Zar" panose="00000400000000000000" pitchFamily="2" charset="-7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2948" y="1838340"/>
            <a:ext cx="8226425" cy="424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fa-IR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بازنمايي</a:t>
            </a:r>
            <a:r>
              <a:rPr kumimoji="0" lang="fa-IR" altLang="zh-TW" sz="3200" b="0" i="0" u="none" strike="noStrike" kern="0" cap="none" spc="0" normalizeH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 </a:t>
            </a:r>
            <a:r>
              <a:rPr kumimoji="0" lang="en-US" altLang="zh-TW" sz="3200" b="0" i="0" u="none" strike="noStrike" kern="0" cap="none" spc="0" normalizeH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n</a:t>
            </a:r>
            <a:r>
              <a:rPr kumimoji="0" lang="fa-IR" altLang="zh-TW" sz="3200" b="0" i="0" u="none" strike="noStrike" kern="0" cap="none" spc="0" normalizeH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 صف</a:t>
            </a:r>
            <a:endParaRPr kumimoji="0" lang="en-US" altLang="zh-TW" sz="3200" b="0" i="0" u="none" strike="noStrike" kern="0" cap="none" spc="0" normalizeH="0" baseline="0" noProof="0" dirty="0">
              <a:ln>
                <a:noFill/>
              </a:ln>
              <a:solidFill>
                <a:srgbClr val="0034DC"/>
              </a:solidFill>
              <a:effectLst/>
              <a:uLnTx/>
              <a:uFillTx/>
              <a:latin typeface="+mn-lt"/>
              <a:cs typeface="B Zar" panose="00000400000000000000" pitchFamily="2" charset="-78"/>
            </a:endParaRPr>
          </a:p>
        </p:txBody>
      </p:sp>
      <p:pic>
        <p:nvPicPr>
          <p:cNvPr id="8" name="Picture 4" descr="p148dec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 contrast="18000"/>
          </a:blip>
          <a:srcRect/>
          <a:stretch>
            <a:fillRect/>
          </a:stretch>
        </p:blipFill>
        <p:spPr bwMode="auto">
          <a:xfrm>
            <a:off x="316367" y="2422752"/>
            <a:ext cx="6013450" cy="1666875"/>
          </a:xfrm>
          <a:prstGeom prst="rect">
            <a:avLst/>
          </a:prstGeom>
          <a:noFill/>
        </p:spPr>
      </p:pic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3405188" y="3384550"/>
            <a:ext cx="5594350" cy="3140075"/>
            <a:chOff x="2145" y="2132"/>
            <a:chExt cx="3524" cy="1978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3742" y="2440"/>
              <a:ext cx="595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2400">
                  <a:solidFill>
                    <a:srgbClr val="FFCC00"/>
                  </a:solidFill>
                  <a:latin typeface="Times New Roman" pitchFamily="18" charset="0"/>
                  <a:cs typeface="B Zar" panose="00000400000000000000" pitchFamily="2" charset="-78"/>
                </a:rPr>
                <a:t>front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484" y="2449"/>
              <a:ext cx="756" cy="2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240" y="2449"/>
              <a:ext cx="335" cy="2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592" y="2460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dirty="0">
                  <a:solidFill>
                    <a:srgbClr val="800000"/>
                  </a:solidFill>
                  <a:latin typeface="Times New Roman" pitchFamily="18" charset="0"/>
                  <a:cs typeface="B Zar" panose="00000400000000000000" pitchFamily="2" charset="-78"/>
                </a:rPr>
                <a:t>item</a:t>
              </a: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5176" y="2449"/>
              <a:ext cx="4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>
                  <a:solidFill>
                    <a:srgbClr val="800000"/>
                  </a:solidFill>
                  <a:latin typeface="Times New Roman" pitchFamily="18" charset="0"/>
                  <a:cs typeface="B Zar" panose="00000400000000000000" pitchFamily="2" charset="-78"/>
                </a:rPr>
                <a:t>link</a:t>
              </a: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484" y="2881"/>
              <a:ext cx="756" cy="2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5176" y="2881"/>
              <a:ext cx="4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zh-TW" sz="2400" dirty="0">
                  <a:solidFill>
                    <a:srgbClr val="800000"/>
                  </a:solidFill>
                  <a:latin typeface="Times New Roman" pitchFamily="18" charset="0"/>
                  <a:cs typeface="B Zar" panose="00000400000000000000" pitchFamily="2" charset="-78"/>
                </a:rPr>
                <a:t>link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5240" y="2881"/>
              <a:ext cx="335" cy="2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5401" y="2656"/>
              <a:ext cx="0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5401" y="3144"/>
              <a:ext cx="0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4484" y="3847"/>
              <a:ext cx="756" cy="2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240" y="3847"/>
              <a:ext cx="335" cy="2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5401" y="3632"/>
              <a:ext cx="0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5208" y="3909"/>
              <a:ext cx="4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 dirty="0">
                  <a:solidFill>
                    <a:srgbClr val="800000"/>
                  </a:solidFill>
                  <a:latin typeface="Times New Roman" pitchFamily="18" charset="0"/>
                  <a:cs typeface="B Zar" panose="00000400000000000000" pitchFamily="2" charset="-78"/>
                </a:rPr>
                <a:t>NULL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5281" y="3385"/>
              <a:ext cx="388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algn="ctr"/>
              <a:r>
                <a:rPr lang="en-US" altLang="zh-TW" sz="2800" b="1">
                  <a:latin typeface="Times New Roman" pitchFamily="18" charset="0"/>
                  <a:cs typeface="B Zar" panose="00000400000000000000" pitchFamily="2" charset="-78"/>
                </a:rPr>
                <a:t>...</a:t>
              </a: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V="1">
              <a:off x="4261" y="2571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4436" y="2132"/>
              <a:ext cx="6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 dirty="0">
                  <a:solidFill>
                    <a:srgbClr val="800000"/>
                  </a:solidFill>
                  <a:latin typeface="Times New Roman" pitchFamily="18" charset="0"/>
                  <a:cs typeface="B Zar" panose="00000400000000000000" pitchFamily="2" charset="-78"/>
                </a:rPr>
                <a:t>Queue</a:t>
              </a: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766" y="3820"/>
              <a:ext cx="595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2400">
                  <a:solidFill>
                    <a:srgbClr val="FFCC00"/>
                  </a:solidFill>
                  <a:latin typeface="Times New Roman" pitchFamily="18" charset="0"/>
                  <a:cs typeface="B Zar" panose="00000400000000000000" pitchFamily="2" charset="-78"/>
                </a:rPr>
                <a:t>rear</a:t>
              </a: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4249" y="3975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3128" y="3784"/>
              <a:ext cx="672" cy="15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2507" y="3510"/>
              <a:ext cx="94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fa-IR" altLang="zh-TW" sz="2400" b="1" dirty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B Zar" panose="00000400000000000000" pitchFamily="2" charset="-78"/>
                </a:rPr>
                <a:t>اضافه کردن</a:t>
              </a:r>
              <a:endParaRPr lang="en-US" altLang="zh-TW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3164" y="2596"/>
              <a:ext cx="552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>
              <a:off x="2145" y="2718"/>
              <a:ext cx="9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fa-IR" altLang="zh-TW" sz="2400" b="1" dirty="0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B Zar" panose="00000400000000000000" pitchFamily="2" charset="-78"/>
                </a:rPr>
                <a:t>حذف کردن</a:t>
              </a:r>
              <a:endParaRPr lang="en-US" altLang="zh-TW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پشته ها و صف هاي پيوندي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7</a:t>
            </a:fld>
            <a:endParaRPr lang="en-US">
              <a:cs typeface="B Zar" panose="00000400000000000000" pitchFamily="2" charset="-7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5613" y="1524000"/>
            <a:ext cx="8226425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0" lang="fa-IR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اضافه کردن به صف پيوندي</a:t>
            </a:r>
            <a:endParaRPr kumimoji="0" lang="en-US" altLang="zh-TW" sz="3200" b="0" i="0" u="none" strike="noStrike" kern="0" cap="none" spc="0" normalizeH="0" baseline="0" noProof="0" dirty="0">
              <a:ln>
                <a:noFill/>
              </a:ln>
              <a:solidFill>
                <a:srgbClr val="0034DC"/>
              </a:solidFill>
              <a:effectLst/>
              <a:uLnTx/>
              <a:uFillTx/>
              <a:latin typeface="+mn-lt"/>
              <a:cs typeface="B Zar" panose="00000400000000000000" pitchFamily="2" charset="-78"/>
            </a:endParaRPr>
          </a:p>
        </p:txBody>
      </p:sp>
      <p:pic>
        <p:nvPicPr>
          <p:cNvPr id="8" name="Picture 4" descr="program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 contrast="24000"/>
          </a:blip>
          <a:srcRect b="5477"/>
          <a:stretch>
            <a:fillRect/>
          </a:stretch>
        </p:blipFill>
        <p:spPr bwMode="auto">
          <a:xfrm>
            <a:off x="179388" y="2133600"/>
            <a:ext cx="6913562" cy="4034971"/>
          </a:xfrm>
          <a:prstGeom prst="rect">
            <a:avLst/>
          </a:prstGeom>
          <a:noFill/>
        </p:spPr>
      </p:pic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6022975" y="4006850"/>
            <a:ext cx="2933700" cy="2590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62663" y="4103688"/>
            <a:ext cx="669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400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front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186613" y="4124325"/>
            <a:ext cx="11620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250238" y="4049713"/>
            <a:ext cx="71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altLang="zh-TW" sz="2400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link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8348663" y="4124325"/>
            <a:ext cx="5143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8596313" y="44354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7186613" y="5554663"/>
            <a:ext cx="11620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8348663" y="5554663"/>
            <a:ext cx="5143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8604250" y="5300663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8289925" y="5589588"/>
            <a:ext cx="657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1400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NULL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8398272" y="4941888"/>
            <a:ext cx="615553" cy="3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ctr" rtl="0"/>
            <a:r>
              <a:rPr lang="en-US" altLang="zh-TW" sz="2800" b="1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...</a:t>
            </a: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6767513" y="4300538"/>
            <a:ext cx="41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380288" y="6067425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2400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item</a:t>
            </a:r>
          </a:p>
        </p:txBody>
      </p:sp>
      <p:grpSp>
        <p:nvGrpSpPr>
          <p:cNvPr id="22" name="Group 36"/>
          <p:cNvGrpSpPr>
            <a:grpSpLocks/>
          </p:cNvGrpSpPr>
          <p:nvPr/>
        </p:nvGrpSpPr>
        <p:grpSpPr bwMode="auto">
          <a:xfrm>
            <a:off x="6084888" y="6042025"/>
            <a:ext cx="2778125" cy="457200"/>
            <a:chOff x="3833" y="3806"/>
            <a:chExt cx="1750" cy="288"/>
          </a:xfrm>
        </p:grpSpPr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4527" y="3877"/>
              <a:ext cx="1056" cy="196"/>
              <a:chOff x="4527" y="2578"/>
              <a:chExt cx="1056" cy="196"/>
            </a:xfrm>
          </p:grpSpPr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4527" y="2578"/>
                <a:ext cx="732" cy="1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5259" y="2578"/>
                <a:ext cx="324" cy="1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</p:grp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4299" y="396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3833" y="3806"/>
              <a:ext cx="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>
                  <a:solidFill>
                    <a:srgbClr val="FFCC00"/>
                  </a:solidFill>
                  <a:latin typeface="Times New Roman" pitchFamily="18" charset="0"/>
                  <a:cs typeface="B Zar" panose="00000400000000000000" pitchFamily="2" charset="-78"/>
                </a:rPr>
                <a:t>temp</a:t>
              </a:r>
            </a:p>
          </p:txBody>
        </p:sp>
      </p:grp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7186613" y="4600575"/>
            <a:ext cx="11620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8250238" y="4525963"/>
            <a:ext cx="71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altLang="zh-TW" sz="2400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link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48663" y="4600575"/>
            <a:ext cx="5143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1" name="Freeform 28"/>
          <p:cNvSpPr>
            <a:spLocks/>
          </p:cNvSpPr>
          <p:nvPr/>
        </p:nvSpPr>
        <p:spPr bwMode="auto">
          <a:xfrm flipV="1">
            <a:off x="6516688" y="5734050"/>
            <a:ext cx="666750" cy="476250"/>
          </a:xfrm>
          <a:custGeom>
            <a:avLst/>
            <a:gdLst/>
            <a:ahLst/>
            <a:cxnLst>
              <a:cxn ang="0">
                <a:pos x="12" y="300"/>
              </a:cxn>
              <a:cxn ang="0">
                <a:pos x="0" y="120"/>
              </a:cxn>
              <a:cxn ang="0">
                <a:pos x="420" y="0"/>
              </a:cxn>
            </a:cxnLst>
            <a:rect l="0" t="0" r="r" b="b"/>
            <a:pathLst>
              <a:path w="420" h="300">
                <a:moveTo>
                  <a:pt x="12" y="300"/>
                </a:moveTo>
                <a:lnTo>
                  <a:pt x="0" y="120"/>
                </a:lnTo>
                <a:lnTo>
                  <a:pt x="420" y="0"/>
                </a:ln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6156325" y="5534025"/>
            <a:ext cx="574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400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rear</a:t>
            </a:r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6789738" y="5678488"/>
            <a:ext cx="41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539750" y="3213100"/>
            <a:ext cx="63373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39750" y="4581525"/>
            <a:ext cx="2087563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8604250" y="5876925"/>
            <a:ext cx="0" cy="266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307388" y="6165850"/>
            <a:ext cx="657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1400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NULL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39750" y="4797425"/>
            <a:ext cx="2087563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39750" y="5013325"/>
            <a:ext cx="3816350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39750" y="5518150"/>
            <a:ext cx="151130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31" grpId="0" animBg="1"/>
      <p:bldP spid="33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7" grpId="0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پشته ها و صف هاي پيوندي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8</a:t>
            </a:fld>
            <a:endParaRPr lang="en-US">
              <a:cs typeface="B Zar" panose="00000400000000000000" pitchFamily="2" charset="-7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5613" y="1557338"/>
            <a:ext cx="8226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0" lang="fa-IR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حذف کردن از صف پيوندي</a:t>
            </a:r>
            <a:endParaRPr kumimoji="0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0034DC"/>
              </a:solidFill>
              <a:effectLst/>
              <a:uLnTx/>
              <a:uFillTx/>
              <a:latin typeface="+mn-lt"/>
              <a:cs typeface="B Zar" panose="00000400000000000000" pitchFamily="2" charset="-78"/>
            </a:endParaRPr>
          </a:p>
        </p:txBody>
      </p:sp>
      <p:pic>
        <p:nvPicPr>
          <p:cNvPr id="8" name="Picture 4" descr="program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8000" contrast="18000"/>
          </a:blip>
          <a:srcRect b="5404"/>
          <a:stretch>
            <a:fillRect/>
          </a:stretch>
        </p:blipFill>
        <p:spPr bwMode="auto">
          <a:xfrm>
            <a:off x="107950" y="2149475"/>
            <a:ext cx="7985125" cy="4207782"/>
          </a:xfrm>
          <a:prstGeom prst="rect">
            <a:avLst/>
          </a:prstGeom>
          <a:noFill/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311900" y="3621088"/>
            <a:ext cx="2724150" cy="304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207250" y="4587875"/>
            <a:ext cx="11620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8270875" y="4513263"/>
            <a:ext cx="71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altLang="zh-TW" sz="2400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link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369300" y="4587875"/>
            <a:ext cx="5143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8616950" y="4899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7207250" y="6018213"/>
            <a:ext cx="11620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8369300" y="6018213"/>
            <a:ext cx="5143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8604250" y="5762625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310563" y="6035675"/>
            <a:ext cx="657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1400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NULL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8418910" y="5373688"/>
            <a:ext cx="615553" cy="3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ctr" rtl="0"/>
            <a:r>
              <a:rPr lang="en-US" altLang="zh-TW" sz="2800" b="1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...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978650" y="4076700"/>
            <a:ext cx="24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207250" y="5064125"/>
            <a:ext cx="11620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8270875" y="4989513"/>
            <a:ext cx="71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/>
            <a:r>
              <a:rPr lang="en-US" altLang="zh-TW" sz="2400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link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8369300" y="5064125"/>
            <a:ext cx="514350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300788" y="3835400"/>
            <a:ext cx="776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2400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front</a:t>
            </a:r>
          </a:p>
        </p:txBody>
      </p:sp>
      <p:grpSp>
        <p:nvGrpSpPr>
          <p:cNvPr id="24" name="Group 35"/>
          <p:cNvGrpSpPr>
            <a:grpSpLocks/>
          </p:cNvGrpSpPr>
          <p:nvPr/>
        </p:nvGrpSpPr>
        <p:grpSpPr bwMode="auto">
          <a:xfrm>
            <a:off x="7207250" y="3824288"/>
            <a:ext cx="1778000" cy="768350"/>
            <a:chOff x="4540" y="2409"/>
            <a:chExt cx="1120" cy="484"/>
          </a:xfrm>
        </p:grpSpPr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4638" y="2409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>
                  <a:solidFill>
                    <a:srgbClr val="FFCC00"/>
                  </a:solidFill>
                  <a:latin typeface="Times New Roman" pitchFamily="18" charset="0"/>
                  <a:cs typeface="B Zar" panose="00000400000000000000" pitchFamily="2" charset="-78"/>
                </a:rPr>
                <a:t>item</a:t>
              </a:r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4540" y="2472"/>
              <a:ext cx="732" cy="1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5272" y="2472"/>
              <a:ext cx="324" cy="1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5210" y="2425"/>
              <a:ext cx="4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0"/>
              <a:r>
                <a:rPr lang="en-US" altLang="zh-TW" sz="2400">
                  <a:solidFill>
                    <a:srgbClr val="FFCC00"/>
                  </a:solidFill>
                  <a:latin typeface="Times New Roman" pitchFamily="18" charset="0"/>
                  <a:cs typeface="B Zar" panose="00000400000000000000" pitchFamily="2" charset="-78"/>
                </a:rPr>
                <a:t>link</a:t>
              </a: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5416" y="2665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30" name="Freeform 25"/>
          <p:cNvSpPr>
            <a:spLocks/>
          </p:cNvSpPr>
          <p:nvPr/>
        </p:nvSpPr>
        <p:spPr bwMode="auto">
          <a:xfrm>
            <a:off x="6711950" y="4287838"/>
            <a:ext cx="514350" cy="4191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252"/>
              </a:cxn>
              <a:cxn ang="0">
                <a:pos x="324" y="264"/>
              </a:cxn>
            </a:cxnLst>
            <a:rect l="0" t="0" r="r" b="b"/>
            <a:pathLst>
              <a:path w="324" h="264">
                <a:moveTo>
                  <a:pt x="12" y="0"/>
                </a:moveTo>
                <a:lnTo>
                  <a:pt x="0" y="252"/>
                </a:lnTo>
                <a:lnTo>
                  <a:pt x="324" y="264"/>
                </a:lnTo>
              </a:path>
            </a:pathLst>
          </a:custGeom>
          <a:noFill/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6299200" y="3548063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2400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temp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>
            <a:off x="7019925" y="37893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539750" y="3141663"/>
            <a:ext cx="3744913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539750" y="5013325"/>
            <a:ext cx="2519363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539750" y="5302250"/>
            <a:ext cx="1439863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6373813" y="6021388"/>
            <a:ext cx="5746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400">
                <a:solidFill>
                  <a:srgbClr val="FFCC00"/>
                </a:solidFill>
                <a:latin typeface="Times New Roman" pitchFamily="18" charset="0"/>
                <a:cs typeface="B Zar" panose="00000400000000000000" pitchFamily="2" charset="-78"/>
              </a:rPr>
              <a:t>rear</a:t>
            </a:r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6948488" y="6165850"/>
            <a:ext cx="2603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  <p:bldP spid="31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2982912"/>
          </a:xfrm>
        </p:spPr>
        <p:txBody>
          <a:bodyPr/>
          <a:lstStyle/>
          <a:p>
            <a:pPr algn="just"/>
            <a:r>
              <a:rPr lang="fa-IR" altLang="zh-TW" dirty="0" smtClean="0">
                <a:cs typeface="B Zar" panose="00000400000000000000" pitchFamily="2" charset="-78"/>
              </a:rPr>
              <a:t>راهکار ارائه شده براي مسائل </a:t>
            </a:r>
            <a:r>
              <a:rPr lang="en-US" altLang="zh-TW" dirty="0" smtClean="0">
                <a:cs typeface="B Zar" panose="00000400000000000000" pitchFamily="2" charset="-78"/>
              </a:rPr>
              <a:t> </a:t>
            </a:r>
            <a:r>
              <a:rPr lang="en-US" altLang="zh-TW" sz="2800" dirty="0" smtClean="0">
                <a:cs typeface="B Zar" panose="00000400000000000000" pitchFamily="2" charset="-78"/>
              </a:rPr>
              <a:t>n-stack</a:t>
            </a:r>
            <a:r>
              <a:rPr lang="fa-IR" altLang="zh-TW" sz="2800" dirty="0" smtClean="0">
                <a:cs typeface="B Zar" panose="00000400000000000000" pitchFamily="2" charset="-78"/>
              </a:rPr>
              <a:t> </a:t>
            </a:r>
            <a:r>
              <a:rPr lang="fa-IR" altLang="zh-TW" dirty="0" smtClean="0">
                <a:cs typeface="B Zar" panose="00000400000000000000" pitchFamily="2" charset="-78"/>
              </a:rPr>
              <a:t>و </a:t>
            </a:r>
            <a:r>
              <a:rPr lang="en-US" altLang="zh-TW" sz="2800" dirty="0" smtClean="0">
                <a:cs typeface="B Zar" panose="00000400000000000000" pitchFamily="2" charset="-78"/>
              </a:rPr>
              <a:t>m-queue</a:t>
            </a:r>
            <a:r>
              <a:rPr lang="fa-IR" altLang="zh-TW" sz="2800" dirty="0" smtClean="0">
                <a:cs typeface="B Zar" panose="00000400000000000000" pitchFamily="2" charset="-78"/>
              </a:rPr>
              <a:t>  </a:t>
            </a:r>
            <a:r>
              <a:rPr lang="fa-IR" altLang="zh-TW" dirty="0" smtClean="0">
                <a:cs typeface="B Zar" panose="00000400000000000000" pitchFamily="2" charset="-78"/>
              </a:rPr>
              <a:t>هم از نظر محاسباتي و هم از نظر مفهومي ساده هستند.</a:t>
            </a:r>
          </a:p>
          <a:p>
            <a:pPr lvl="1" algn="just"/>
            <a:r>
              <a:rPr lang="fa-IR" altLang="zh-TW" dirty="0" smtClean="0">
                <a:cs typeface="B Zar" panose="00000400000000000000" pitchFamily="2" charset="-78"/>
              </a:rPr>
              <a:t>لازم نيست براي ايجاد فضاي خالي پشته ها و يا صف ها شيفت داده شوند.</a:t>
            </a:r>
          </a:p>
          <a:p>
            <a:pPr lvl="1" algn="just"/>
            <a:r>
              <a:rPr lang="fa-IR" altLang="zh-TW" dirty="0" smtClean="0">
                <a:cs typeface="B Zar" panose="00000400000000000000" pitchFamily="2" charset="-78"/>
              </a:rPr>
              <a:t>تا زماني که حافظه وجود داشته باشد مي توان از آن استفاده کرد.</a:t>
            </a:r>
            <a:endParaRPr lang="en-US" altLang="zh-TW" dirty="0" smtClean="0">
              <a:cs typeface="B Zar" panose="00000400000000000000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پشته ها و صف هاي پيوندي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13099</TotalTime>
  <Words>378</Words>
  <Application>Microsoft Office PowerPoint</Application>
  <PresentationFormat>On-screen Show (4:3)</PresentationFormat>
  <Paragraphs>115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B Nazanin</vt:lpstr>
      <vt:lpstr>Times New Roman</vt:lpstr>
      <vt:lpstr>Wingdings</vt:lpstr>
      <vt:lpstr>B Zar</vt:lpstr>
      <vt:lpstr>Arial</vt:lpstr>
      <vt:lpstr>Tahoma</vt:lpstr>
      <vt:lpstr>Zar</vt:lpstr>
      <vt:lpstr>Blueprint</vt:lpstr>
      <vt:lpstr>لیست پیوندی</vt:lpstr>
      <vt:lpstr>پشته ها و صف هاي پيوندي</vt:lpstr>
      <vt:lpstr>پشته ها و صف هاي پيوندي</vt:lpstr>
      <vt:lpstr>پشته ها و صف هاي پيوندي</vt:lpstr>
      <vt:lpstr>پشته ها و صف هاي پيوندي</vt:lpstr>
      <vt:lpstr>پشته ها و صف هاي پيوندي</vt:lpstr>
      <vt:lpstr>پشته ها و صف هاي پيوندي</vt:lpstr>
      <vt:lpstr>پشته ها و صف هاي پيوندي</vt:lpstr>
      <vt:lpstr>پشته ها و صف هاي پيوندي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S. M. Vahidipour</dc:creator>
  <cp:lastModifiedBy>SM Vahidipour</cp:lastModifiedBy>
  <cp:revision>1667</cp:revision>
  <dcterms:created xsi:type="dcterms:W3CDTF">2000-10-26T15:38:46Z</dcterms:created>
  <dcterms:modified xsi:type="dcterms:W3CDTF">2020-04-25T02:01:05Z</dcterms:modified>
</cp:coreProperties>
</file>