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466" r:id="rId2"/>
    <p:sldId id="445" r:id="rId3"/>
    <p:sldId id="467" r:id="rId4"/>
    <p:sldId id="468" r:id="rId5"/>
    <p:sldId id="469" r:id="rId6"/>
    <p:sldId id="470" r:id="rId7"/>
    <p:sldId id="471" r:id="rId8"/>
    <p:sldId id="472" r:id="rId9"/>
  </p:sldIdLst>
  <p:sldSz cx="9144000" cy="6858000" type="screen4x3"/>
  <p:notesSz cx="6991350" cy="9282113"/>
  <p:embeddedFontLst>
    <p:embeddedFont>
      <p:font typeface="B Zar" panose="00000400000000000000" pitchFamily="2" charset="-78"/>
      <p:regular r:id="rId12"/>
      <p:bold r:id="rId13"/>
    </p:embeddedFont>
    <p:embeddedFont>
      <p:font typeface="Tahoma" panose="020B0604030504040204" pitchFamily="34" charset="0"/>
      <p:regular r:id="rId14"/>
      <p:bold r:id="rId15"/>
    </p:embeddedFont>
    <p:embeddedFont>
      <p:font typeface="B Nazanin" panose="00000400000000000000" pitchFamily="2" charset="-78"/>
      <p:regular r:id="rId16"/>
      <p:bold r:id="rId17"/>
    </p:embeddedFont>
  </p:embeddedFontLst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408"/>
    <a:srgbClr val="2308EE"/>
    <a:srgbClr val="800000"/>
    <a:srgbClr val="5A2781"/>
    <a:srgbClr val="66FFFF"/>
    <a:srgbClr val="756A94"/>
    <a:srgbClr val="CCFF99"/>
    <a:srgbClr val="F7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46" autoAdjust="0"/>
    <p:restoredTop sz="91652" autoAdjust="0"/>
  </p:normalViewPr>
  <p:slideViewPr>
    <p:cSldViewPr snapToGrid="0">
      <p:cViewPr varScale="1">
        <p:scale>
          <a:sx n="68" d="100"/>
          <a:sy n="68" d="100"/>
        </p:scale>
        <p:origin x="10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58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24"/>
    </p:cViewPr>
  </p:sorterViewPr>
  <p:notesViewPr>
    <p:cSldViewPr snapToGrid="0">
      <p:cViewPr varScale="1">
        <p:scale>
          <a:sx n="57" d="100"/>
          <a:sy n="57" d="100"/>
        </p:scale>
        <p:origin x="-1806" y="-102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E88362D-8B7F-41A0-AD8D-293DD1CBE0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6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1CFCB0E-C3C6-49C9-A6BF-28E555A243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73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FA6F7C-CB2A-4BF2-8A6B-E6753E9969C0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418768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8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1029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" name="Line 1030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Line 1031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" name="Line 1081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9" name="Line 1083"/>
          <p:cNvSpPr>
            <a:spLocks noChangeShapeType="1"/>
          </p:cNvSpPr>
          <p:nvPr/>
        </p:nvSpPr>
        <p:spPr bwMode="ltGray">
          <a:xfrm>
            <a:off x="798513" y="877888"/>
            <a:ext cx="0" cy="28511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Line 1084"/>
          <p:cNvSpPr>
            <a:spLocks noChangeShapeType="1"/>
          </p:cNvSpPr>
          <p:nvPr/>
        </p:nvSpPr>
        <p:spPr bwMode="ltGray">
          <a:xfrm flipH="1" flipV="1">
            <a:off x="0" y="3549650"/>
            <a:ext cx="5097463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Line 1085"/>
          <p:cNvSpPr>
            <a:spLocks noChangeShapeType="1"/>
          </p:cNvSpPr>
          <p:nvPr/>
        </p:nvSpPr>
        <p:spPr bwMode="ltGray">
          <a:xfrm flipH="1" flipV="1">
            <a:off x="604838" y="1479550"/>
            <a:ext cx="6049962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rc 1086"/>
          <p:cNvSpPr>
            <a:spLocks/>
          </p:cNvSpPr>
          <p:nvPr/>
        </p:nvSpPr>
        <p:spPr bwMode="ltGray">
          <a:xfrm rot="16200000" flipH="1">
            <a:off x="670719" y="1356519"/>
            <a:ext cx="247650" cy="249238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3" name="Group 108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64" name="Line 1088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Line 1089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Arc 1090"/>
            <p:cNvSpPr>
              <a:spLocks/>
            </p:cNvSpPr>
            <p:nvPr/>
          </p:nvSpPr>
          <p:spPr bwMode="ltGray">
            <a:xfrm rot="5400000">
              <a:off x="5097" y="3347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075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076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776663"/>
            <a:ext cx="6400800" cy="12858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7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9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F216745-793C-49F2-B240-3FF2E4C97B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0C93-0EE1-401A-A645-DA1DC35FF2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95275"/>
            <a:ext cx="1943100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95275"/>
            <a:ext cx="5676900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1C25-7406-4164-854A-56D0CDBD7A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7C87F-F823-476B-84D6-8D17F4E0DC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58A6-E466-4938-BE07-A3B3B0A576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2DDB-ADD9-4DD8-9D3A-A992FD0799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14113-A65E-4E72-855A-8E2EB0379E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41038-6415-458F-B74C-D30EF43D5D0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06F1-E2F0-4731-A92A-367615DE8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85611-17B5-4D57-B8A4-C994AD5FF9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0A4EE-BF1A-4FD3-87C1-A89405F93C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0B853-86D3-44AD-A43A-9C1A72D908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3143-98C8-4482-8674-D858338733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1" name="Rectangle 1081" descr="60%"/>
          <p:cNvSpPr>
            <a:spLocks noChangeArrowheads="1"/>
          </p:cNvSpPr>
          <p:nvPr/>
        </p:nvSpPr>
        <p:spPr bwMode="ltGray">
          <a:xfrm>
            <a:off x="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7" name="Group 109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4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989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0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1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2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3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4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5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6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7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8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9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0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1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2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3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4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5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6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7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8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9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0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040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2012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3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4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5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6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7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8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9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0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1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2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3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4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5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6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7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8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9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0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1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2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3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4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5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6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7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8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9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40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035" name="Group 1093"/>
            <p:cNvGrpSpPr>
              <a:grpSpLocks/>
            </p:cNvGrpSpPr>
            <p:nvPr userDrawn="1"/>
          </p:nvGrpSpPr>
          <p:grpSpPr bwMode="auto">
            <a:xfrm>
              <a:off x="4418" y="834"/>
              <a:ext cx="1102" cy="1364"/>
              <a:chOff x="4418" y="834"/>
              <a:chExt cx="1102" cy="1364"/>
            </a:xfrm>
          </p:grpSpPr>
          <p:sp>
            <p:nvSpPr>
              <p:cNvPr id="42044" name="Line 1084"/>
              <p:cNvSpPr>
                <a:spLocks noChangeShapeType="1"/>
              </p:cNvSpPr>
              <p:nvPr/>
            </p:nvSpPr>
            <p:spPr bwMode="ltGray">
              <a:xfrm rot="5400000" flipH="1">
                <a:off x="4772" y="1516"/>
                <a:ext cx="136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5" name="Line 1085"/>
              <p:cNvSpPr>
                <a:spLocks noChangeShapeType="1"/>
              </p:cNvSpPr>
              <p:nvPr/>
            </p:nvSpPr>
            <p:spPr bwMode="ltGray">
              <a:xfrm rot="5400000">
                <a:off x="4963" y="411"/>
                <a:ext cx="6" cy="10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6" name="Arc 1086"/>
              <p:cNvSpPr>
                <a:spLocks/>
              </p:cNvSpPr>
              <p:nvPr/>
            </p:nvSpPr>
            <p:spPr bwMode="ltGray">
              <a:xfrm rot="5400000" flipH="1">
                <a:off x="5398" y="898"/>
                <a:ext cx="122" cy="12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2385 w 43200"/>
                  <a:gd name="T1" fmla="*/ 43186 h 43200"/>
                  <a:gd name="T2" fmla="*/ 43153 w 43200"/>
                  <a:gd name="T3" fmla="*/ 2302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</a:path>
                  <a:path w="43200" h="43200" stroke="0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028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95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049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50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ClrTx/>
              <a:buFontTx/>
              <a:buNone/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42051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buClrTx/>
              <a:buFontTx/>
              <a:buNone/>
              <a:defRPr sz="1800">
                <a:effectLst/>
                <a:cs typeface="Arial" pitchFamily="34" charset="0"/>
              </a:defRPr>
            </a:lvl1pPr>
          </a:lstStyle>
          <a:p>
            <a:pPr>
              <a:defRPr/>
            </a:pPr>
            <a:fld id="{79A917D3-18A1-46D9-ABB2-66F9A65EE4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052" name="Line 1092"/>
          <p:cNvSpPr>
            <a:spLocks noChangeShapeType="1"/>
          </p:cNvSpPr>
          <p:nvPr/>
        </p:nvSpPr>
        <p:spPr bwMode="ltGray">
          <a:xfrm>
            <a:off x="314325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  <p:sldLayoutId id="2147484089" r:id="rId13"/>
  </p:sldLayoutIdLst>
  <p:hf hd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rgbClr val="0034DC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766888"/>
            <a:ext cx="6196012" cy="1223962"/>
          </a:xfrm>
        </p:spPr>
        <p:txBody>
          <a:bodyPr/>
          <a:lstStyle/>
          <a:p>
            <a:pPr algn="ctr" eaLnBrk="1" hangingPunct="1"/>
            <a:r>
              <a:rPr lang="fa-IR" sz="4000" dirty="0" smtClean="0">
                <a:cs typeface="B Zar" panose="00000400000000000000" pitchFamily="2" charset="-78"/>
              </a:rPr>
              <a:t>لیست </a:t>
            </a:r>
            <a:r>
              <a:rPr lang="fa-IR" sz="4000" dirty="0" smtClean="0">
                <a:cs typeface="B Zar" panose="00000400000000000000" pitchFamily="2" charset="-78"/>
              </a:rPr>
              <a:t>پیوند</a:t>
            </a:r>
            <a:r>
              <a:rPr lang="fa-IR" sz="4000" dirty="0">
                <a:cs typeface="B Zar" panose="00000400000000000000" pitchFamily="2" charset="-78"/>
              </a:rPr>
              <a:t>ی</a:t>
            </a:r>
            <a:endParaRPr lang="en-US" sz="4000" dirty="0" smtClean="0">
              <a:cs typeface="B Zar" panose="00000400000000000000" pitchFamily="2" charset="-78"/>
            </a:endParaRP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723900" y="5594350"/>
            <a:ext cx="49482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1800" dirty="0" smtClean="0">
                <a:cs typeface="B Nazanin" panose="00000400000000000000" pitchFamily="2" charset="-78"/>
              </a:rPr>
              <a:t>دانشگاه کاشان- دانشکده مهندسی برق و کامپیوتر</a:t>
            </a:r>
            <a:endParaRPr lang="en-GB" sz="1800" dirty="0">
              <a:cs typeface="B Nazanin" panose="00000400000000000000" pitchFamily="2" charset="-78"/>
            </a:endParaRPr>
          </a:p>
        </p:txBody>
      </p:sp>
      <p:sp>
        <p:nvSpPr>
          <p:cNvPr id="11268" name="Rectangle 13"/>
          <p:cNvSpPr>
            <a:spLocks noChangeArrowheads="1"/>
          </p:cNvSpPr>
          <p:nvPr/>
        </p:nvSpPr>
        <p:spPr bwMode="auto">
          <a:xfrm>
            <a:off x="1804988" y="3839489"/>
            <a:ext cx="5402262" cy="15604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 bIns="0" anchor="ctr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fa-IR" sz="2400" b="1" dirty="0" smtClean="0">
                <a:solidFill>
                  <a:srgbClr val="0034DC"/>
                </a:solidFill>
                <a:cs typeface="B Zar" panose="00000400000000000000" pitchFamily="2" charset="-78"/>
              </a:rPr>
              <a:t>سید مهدی وحیدی پور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fa-IR" sz="2400" b="1" dirty="0">
              <a:solidFill>
                <a:srgbClr val="0034DC"/>
              </a:solidFill>
              <a:cs typeface="Zar" pitchFamily="2" charset="-78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fa-IR" sz="1800" b="1" dirty="0" smtClean="0">
                <a:solidFill>
                  <a:srgbClr val="0034DC"/>
                </a:solidFill>
                <a:cs typeface="B Zar" panose="00000400000000000000" pitchFamily="2" charset="-78"/>
              </a:rPr>
              <a:t>با تشکر از دکتر جواد سلیمی</a:t>
            </a:r>
            <a:endParaRPr lang="en-US" sz="1800" b="1" dirty="0">
              <a:solidFill>
                <a:srgbClr val="0034DC"/>
              </a:solidFill>
              <a:cs typeface="B Zar" panose="00000400000000000000" pitchFamily="2" charset="-78"/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</a:pPr>
            <a:endParaRPr lang="en-US" sz="2000" dirty="0">
              <a:solidFill>
                <a:srgbClr val="0034DC"/>
              </a:solidFill>
              <a:cs typeface="Zar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385" y="138035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921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ليستهاي پيوندي</a:t>
            </a:r>
          </a:p>
        </p:txBody>
      </p:sp>
      <p:sp>
        <p:nvSpPr>
          <p:cNvPr id="512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1504950" y="1619250"/>
            <a:ext cx="710565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اشاره گرها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ليست ها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ليست هاي دايره اي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پشته ها و صفهاي پيوندي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چند جمله اي ها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روابط هم ارزي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ليستهاي دو پيوندي و ليست هاي تعميم يافته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725969-D2BB-4EC4-89AE-1727DABA49DA}" type="slidenum">
              <a:rPr lang="ar-SA" smtClean="0">
                <a:cs typeface="B Zar" panose="00000400000000000000" pitchFamily="2" charset="-78"/>
              </a:rPr>
              <a:pPr/>
              <a:t>2</a:t>
            </a:fld>
            <a:endParaRPr lang="en-US" smtClean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528" y="1567770"/>
            <a:ext cx="8226425" cy="561657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fa-IR" sz="2800" dirty="0" smtClean="0">
                <a:cs typeface="B Zar" panose="00000400000000000000" pitchFamily="2" charset="-78"/>
              </a:rPr>
              <a:t>ليست هاي تک پيوندي بعضي از مشکلات را ايجاد مي‌کند زيرا فقط مي‌توانيم در جهت پيوندها حرکت کنيم.</a:t>
            </a:r>
          </a:p>
          <a:p>
            <a:pPr algn="just">
              <a:lnSpc>
                <a:spcPct val="80000"/>
              </a:lnSpc>
            </a:pPr>
            <a:endParaRPr lang="fa-IR" sz="2800" dirty="0" smtClean="0">
              <a:cs typeface="B Zar" panose="00000400000000000000" pitchFamily="2" charset="-78"/>
            </a:endParaRPr>
          </a:p>
          <a:p>
            <a:pPr lvl="1" algn="just">
              <a:lnSpc>
                <a:spcPct val="80000"/>
              </a:lnSpc>
              <a:buNone/>
            </a:pPr>
            <a:r>
              <a:rPr lang="fa-IR" dirty="0" smtClean="0">
                <a:cs typeface="B Zar" panose="00000400000000000000" pitchFamily="2" charset="-78"/>
              </a:rPr>
              <a:t>مثال تنها راه يافتن گره ماقبل </a:t>
            </a:r>
            <a:r>
              <a:rPr lang="en-US" sz="2400" dirty="0" err="1" smtClean="0">
                <a:cs typeface="B Zar" panose="00000400000000000000" pitchFamily="2" charset="-78"/>
              </a:rPr>
              <a:t>ptr</a:t>
            </a:r>
            <a:r>
              <a:rPr lang="fa-IR" sz="2400" dirty="0" smtClean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پيمايش از ابتداي ليست مي باشد. براي حذف يک گره دلخواه بايد آدرس گره قبل را بدانيم.</a:t>
            </a:r>
          </a:p>
          <a:p>
            <a:pPr lvl="1" algn="just">
              <a:lnSpc>
                <a:spcPct val="80000"/>
              </a:lnSpc>
              <a:buNone/>
            </a:pPr>
            <a:endParaRPr lang="fa-IR" sz="2400" dirty="0" smtClean="0">
              <a:cs typeface="B Zar" panose="00000400000000000000" pitchFamily="2" charset="-78"/>
            </a:endParaRPr>
          </a:p>
          <a:p>
            <a:pPr lvl="1" algn="just">
              <a:lnSpc>
                <a:spcPct val="80000"/>
              </a:lnSpc>
              <a:buNone/>
            </a:pPr>
            <a:endParaRPr lang="fa-IR" sz="2400" dirty="0" smtClean="0">
              <a:cs typeface="B Zar" panose="00000400000000000000" pitchFamily="2" charset="-78"/>
            </a:endParaRPr>
          </a:p>
          <a:p>
            <a:pPr lvl="1" algn="just">
              <a:lnSpc>
                <a:spcPct val="80000"/>
              </a:lnSpc>
              <a:buNone/>
            </a:pPr>
            <a:endParaRPr lang="fa-IR" sz="2400" dirty="0" smtClean="0">
              <a:cs typeface="B Zar" panose="00000400000000000000" pitchFamily="2" charset="-78"/>
            </a:endParaRPr>
          </a:p>
          <a:p>
            <a:pPr lvl="1" algn="just">
              <a:lnSpc>
                <a:spcPct val="80000"/>
              </a:lnSpc>
              <a:buNone/>
            </a:pPr>
            <a:endParaRPr lang="fa-IR" sz="2400" dirty="0" smtClean="0">
              <a:cs typeface="B Zar" panose="00000400000000000000" pitchFamily="2" charset="-78"/>
            </a:endParaRPr>
          </a:p>
          <a:p>
            <a:pPr algn="just">
              <a:lnSpc>
                <a:spcPct val="80000"/>
              </a:lnSpc>
            </a:pPr>
            <a:endParaRPr lang="fa-IR" sz="2800" dirty="0" smtClean="0">
              <a:cs typeface="B Zar" panose="00000400000000000000" pitchFamily="2" charset="-78"/>
            </a:endParaRPr>
          </a:p>
          <a:p>
            <a:pPr algn="just">
              <a:lnSpc>
                <a:spcPct val="80000"/>
              </a:lnSpc>
            </a:pPr>
            <a:r>
              <a:rPr lang="fa-IR" sz="2800" dirty="0" smtClean="0">
                <a:cs typeface="B Zar" panose="00000400000000000000" pitchFamily="2" charset="-78"/>
              </a:rPr>
              <a:t>اگر نيازمند پيمايش ليست از هر دو جهت باشيم بهتر است از ليست دو پيوندي استفاده کنيم.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53774" y="3963082"/>
            <a:ext cx="8624887" cy="1211262"/>
            <a:chOff x="268288" y="1989138"/>
            <a:chExt cx="8624887" cy="1211262"/>
          </a:xfrm>
        </p:grpSpPr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268288" y="2062163"/>
              <a:ext cx="1162050" cy="457200"/>
              <a:chOff x="636" y="2964"/>
              <a:chExt cx="732" cy="288"/>
            </a:xfrm>
          </p:grpSpPr>
          <p:sp>
            <p:nvSpPr>
              <p:cNvPr id="78853" name="Rectangle 5"/>
              <p:cNvSpPr>
                <a:spLocks noChangeArrowheads="1"/>
              </p:cNvSpPr>
              <p:nvPr/>
            </p:nvSpPr>
            <p:spPr bwMode="auto">
              <a:xfrm>
                <a:off x="636" y="2964"/>
                <a:ext cx="732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78854" name="Line 6"/>
              <p:cNvSpPr>
                <a:spLocks noChangeShapeType="1"/>
              </p:cNvSpPr>
              <p:nvPr/>
            </p:nvSpPr>
            <p:spPr bwMode="auto">
              <a:xfrm>
                <a:off x="996" y="296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</p:grp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849438" y="2062163"/>
              <a:ext cx="1162050" cy="457200"/>
              <a:chOff x="636" y="2964"/>
              <a:chExt cx="732" cy="288"/>
            </a:xfrm>
          </p:grpSpPr>
          <p:sp>
            <p:nvSpPr>
              <p:cNvPr id="78856" name="Rectangle 8"/>
              <p:cNvSpPr>
                <a:spLocks noChangeArrowheads="1"/>
              </p:cNvSpPr>
              <p:nvPr/>
            </p:nvSpPr>
            <p:spPr bwMode="auto">
              <a:xfrm>
                <a:off x="636" y="2964"/>
                <a:ext cx="732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78857" name="Line 9"/>
              <p:cNvSpPr>
                <a:spLocks noChangeShapeType="1"/>
              </p:cNvSpPr>
              <p:nvPr/>
            </p:nvSpPr>
            <p:spPr bwMode="auto">
              <a:xfrm>
                <a:off x="996" y="296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3411538" y="2062163"/>
              <a:ext cx="1162050" cy="457200"/>
              <a:chOff x="636" y="2964"/>
              <a:chExt cx="732" cy="288"/>
            </a:xfrm>
          </p:grpSpPr>
          <p:sp>
            <p:nvSpPr>
              <p:cNvPr id="78859" name="Rectangle 11"/>
              <p:cNvSpPr>
                <a:spLocks noChangeArrowheads="1"/>
              </p:cNvSpPr>
              <p:nvPr/>
            </p:nvSpPr>
            <p:spPr bwMode="auto">
              <a:xfrm>
                <a:off x="636" y="2964"/>
                <a:ext cx="732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78860" name="Line 12"/>
              <p:cNvSpPr>
                <a:spLocks noChangeShapeType="1"/>
              </p:cNvSpPr>
              <p:nvPr/>
            </p:nvSpPr>
            <p:spPr bwMode="auto">
              <a:xfrm>
                <a:off x="996" y="296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4935538" y="2062163"/>
              <a:ext cx="1162050" cy="457200"/>
              <a:chOff x="636" y="2964"/>
              <a:chExt cx="732" cy="288"/>
            </a:xfrm>
          </p:grpSpPr>
          <p:sp>
            <p:nvSpPr>
              <p:cNvPr id="78862" name="Rectangle 14"/>
              <p:cNvSpPr>
                <a:spLocks noChangeArrowheads="1"/>
              </p:cNvSpPr>
              <p:nvPr/>
            </p:nvSpPr>
            <p:spPr bwMode="auto">
              <a:xfrm>
                <a:off x="636" y="2964"/>
                <a:ext cx="732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78863" name="Line 15"/>
              <p:cNvSpPr>
                <a:spLocks noChangeShapeType="1"/>
              </p:cNvSpPr>
              <p:nvPr/>
            </p:nvSpPr>
            <p:spPr bwMode="auto">
              <a:xfrm>
                <a:off x="996" y="296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</p:grpSp>
        <p:sp>
          <p:nvSpPr>
            <p:cNvPr id="78864" name="Line 16"/>
            <p:cNvSpPr>
              <a:spLocks noChangeShapeType="1"/>
            </p:cNvSpPr>
            <p:nvPr/>
          </p:nvSpPr>
          <p:spPr bwMode="auto">
            <a:xfrm flipV="1">
              <a:off x="1163638" y="2271713"/>
              <a:ext cx="647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78865" name="Line 17"/>
            <p:cNvSpPr>
              <a:spLocks noChangeShapeType="1"/>
            </p:cNvSpPr>
            <p:nvPr/>
          </p:nvSpPr>
          <p:spPr bwMode="auto">
            <a:xfrm flipV="1">
              <a:off x="2744788" y="2271713"/>
              <a:ext cx="647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78866" name="Line 18"/>
            <p:cNvSpPr>
              <a:spLocks noChangeShapeType="1"/>
            </p:cNvSpPr>
            <p:nvPr/>
          </p:nvSpPr>
          <p:spPr bwMode="auto">
            <a:xfrm flipV="1">
              <a:off x="4306888" y="2271713"/>
              <a:ext cx="647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78867" name="Line 19"/>
            <p:cNvSpPr>
              <a:spLocks noChangeShapeType="1"/>
            </p:cNvSpPr>
            <p:nvPr/>
          </p:nvSpPr>
          <p:spPr bwMode="auto">
            <a:xfrm flipV="1">
              <a:off x="5792788" y="2271713"/>
              <a:ext cx="647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78868" name="Text Box 20"/>
            <p:cNvSpPr txBox="1">
              <a:spLocks noChangeArrowheads="1"/>
            </p:cNvSpPr>
            <p:nvPr/>
          </p:nvSpPr>
          <p:spPr bwMode="auto">
            <a:xfrm>
              <a:off x="6519863" y="1989138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altLang="zh-TW" sz="2400" b="1">
                  <a:latin typeface="Times New Roman" pitchFamily="18" charset="0"/>
                  <a:cs typeface="B Zar" panose="00000400000000000000" pitchFamily="2" charset="-78"/>
                </a:rPr>
                <a:t>...</a:t>
              </a:r>
            </a:p>
          </p:txBody>
        </p: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7640638" y="2062163"/>
              <a:ext cx="1162050" cy="457200"/>
              <a:chOff x="636" y="2964"/>
              <a:chExt cx="732" cy="288"/>
            </a:xfrm>
          </p:grpSpPr>
          <p:sp>
            <p:nvSpPr>
              <p:cNvPr id="78870" name="Rectangle 22"/>
              <p:cNvSpPr>
                <a:spLocks noChangeArrowheads="1"/>
              </p:cNvSpPr>
              <p:nvPr/>
            </p:nvSpPr>
            <p:spPr bwMode="auto">
              <a:xfrm>
                <a:off x="636" y="2964"/>
                <a:ext cx="732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78871" name="Line 23"/>
              <p:cNvSpPr>
                <a:spLocks noChangeShapeType="1"/>
              </p:cNvSpPr>
              <p:nvPr/>
            </p:nvSpPr>
            <p:spPr bwMode="auto">
              <a:xfrm>
                <a:off x="996" y="296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</p:grpSp>
        <p:sp>
          <p:nvSpPr>
            <p:cNvPr id="78872" name="Line 24"/>
            <p:cNvSpPr>
              <a:spLocks noChangeShapeType="1"/>
            </p:cNvSpPr>
            <p:nvPr/>
          </p:nvSpPr>
          <p:spPr bwMode="auto">
            <a:xfrm flipV="1">
              <a:off x="6992938" y="2271713"/>
              <a:ext cx="647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78873" name="Text Box 25"/>
            <p:cNvSpPr txBox="1">
              <a:spLocks noChangeArrowheads="1"/>
            </p:cNvSpPr>
            <p:nvPr/>
          </p:nvSpPr>
          <p:spPr bwMode="auto">
            <a:xfrm>
              <a:off x="8147050" y="2143125"/>
              <a:ext cx="7461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altLang="zh-TW" sz="1600" b="1" dirty="0">
                  <a:latin typeface="Times New Roman" pitchFamily="18" charset="0"/>
                  <a:cs typeface="B Zar" panose="00000400000000000000" pitchFamily="2" charset="-78"/>
                </a:rPr>
                <a:t>NULL</a:t>
              </a:r>
              <a:endParaRPr lang="en-US" altLang="zh-TW" sz="2400" dirty="0">
                <a:solidFill>
                  <a:srgbClr val="6600FF"/>
                </a:solidFill>
                <a:latin typeface="Times New Roman" pitchFamily="18" charset="0"/>
                <a:cs typeface="B Zar" panose="00000400000000000000" pitchFamily="2" charset="-78"/>
              </a:endParaRPr>
            </a:p>
          </p:txBody>
        </p:sp>
        <p:sp>
          <p:nvSpPr>
            <p:cNvPr id="78874" name="Line 26"/>
            <p:cNvSpPr>
              <a:spLocks noChangeShapeType="1"/>
            </p:cNvSpPr>
            <p:nvPr/>
          </p:nvSpPr>
          <p:spPr bwMode="auto">
            <a:xfrm flipV="1">
              <a:off x="3711575" y="2519363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78875" name="Text Box 27"/>
            <p:cNvSpPr txBox="1">
              <a:spLocks noChangeArrowheads="1"/>
            </p:cNvSpPr>
            <p:nvPr/>
          </p:nvSpPr>
          <p:spPr bwMode="auto">
            <a:xfrm>
              <a:off x="3508375" y="2674938"/>
              <a:ext cx="5222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altLang="zh-TW" sz="2400">
                  <a:solidFill>
                    <a:srgbClr val="FFCC00"/>
                  </a:solidFill>
                  <a:latin typeface="Times New Roman" pitchFamily="18" charset="0"/>
                  <a:cs typeface="B Zar" panose="00000400000000000000" pitchFamily="2" charset="-78"/>
                </a:rPr>
                <a:t>ptr</a:t>
              </a:r>
            </a:p>
          </p:txBody>
        </p:sp>
        <p:sp>
          <p:nvSpPr>
            <p:cNvPr id="78876" name="Line 28"/>
            <p:cNvSpPr>
              <a:spLocks noChangeShapeType="1"/>
            </p:cNvSpPr>
            <p:nvPr/>
          </p:nvSpPr>
          <p:spPr bwMode="auto">
            <a:xfrm flipH="1" flipV="1">
              <a:off x="2625725" y="2519363"/>
              <a:ext cx="0" cy="247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78877" name="Text Box 29"/>
            <p:cNvSpPr txBox="1">
              <a:spLocks noChangeArrowheads="1"/>
            </p:cNvSpPr>
            <p:nvPr/>
          </p:nvSpPr>
          <p:spPr bwMode="auto">
            <a:xfrm>
              <a:off x="2447925" y="2681288"/>
              <a:ext cx="36195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altLang="zh-TW" sz="2800" b="1">
                  <a:solidFill>
                    <a:srgbClr val="FFCC00"/>
                  </a:solidFill>
                  <a:latin typeface="Times New Roman" pitchFamily="18" charset="0"/>
                  <a:cs typeface="B Zar" panose="00000400000000000000" pitchFamily="2" charset="-78"/>
                </a:rPr>
                <a:t>?</a:t>
              </a:r>
            </a:p>
          </p:txBody>
        </p:sp>
      </p:grpSp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ليست هاي دو پيوندي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35200" y="6442985"/>
            <a:ext cx="24240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1200" dirty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sz="12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229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828" y="1604056"/>
            <a:ext cx="8226425" cy="5616575"/>
          </a:xfrm>
        </p:spPr>
        <p:txBody>
          <a:bodyPr/>
          <a:lstStyle/>
          <a:p>
            <a:r>
              <a:rPr lang="fa-IR" sz="2800" dirty="0" smtClean="0">
                <a:cs typeface="B Zar" panose="00000400000000000000" pitchFamily="2" charset="-78"/>
              </a:rPr>
              <a:t>يک گره در يک ليست دو پيوندي حداقل سه فيلد داده اي دارد:</a:t>
            </a:r>
          </a:p>
          <a:p>
            <a:pPr lvl="2">
              <a:buFont typeface="Wingdings" pitchFamily="2" charset="2"/>
              <a:buChar char="§"/>
            </a:pPr>
            <a:r>
              <a:rPr lang="fa-IR" dirty="0" smtClean="0">
                <a:solidFill>
                  <a:srgbClr val="040408"/>
                </a:solidFill>
                <a:cs typeface="B Zar" panose="00000400000000000000" pitchFamily="2" charset="-78"/>
              </a:rPr>
              <a:t> فيلد </a:t>
            </a:r>
            <a:r>
              <a:rPr lang="en-US" dirty="0" smtClean="0">
                <a:solidFill>
                  <a:srgbClr val="040408"/>
                </a:solidFill>
                <a:cs typeface="B Zar" panose="00000400000000000000" pitchFamily="2" charset="-78"/>
              </a:rPr>
              <a:t>data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040408"/>
                </a:solidFill>
                <a:cs typeface="B Zar" panose="00000400000000000000" pitchFamily="2" charset="-78"/>
              </a:rPr>
              <a:t> </a:t>
            </a:r>
            <a:r>
              <a:rPr lang="fa-IR" dirty="0" smtClean="0">
                <a:solidFill>
                  <a:srgbClr val="040408"/>
                </a:solidFill>
                <a:cs typeface="B Zar" panose="00000400000000000000" pitchFamily="2" charset="-78"/>
              </a:rPr>
              <a:t>فيلد </a:t>
            </a:r>
            <a:r>
              <a:rPr lang="en-US" dirty="0" err="1" smtClean="0">
                <a:solidFill>
                  <a:srgbClr val="040408"/>
                </a:solidFill>
                <a:cs typeface="B Zar" panose="00000400000000000000" pitchFamily="2" charset="-78"/>
              </a:rPr>
              <a:t>llink</a:t>
            </a:r>
            <a:r>
              <a:rPr lang="fa-IR" dirty="0" smtClean="0">
                <a:solidFill>
                  <a:srgbClr val="040408"/>
                </a:solidFill>
                <a:cs typeface="B Zar" panose="00000400000000000000" pitchFamily="2" charset="-78"/>
              </a:rPr>
              <a:t> (اشاره گر به چپ )</a:t>
            </a:r>
          </a:p>
          <a:p>
            <a:pPr lvl="2">
              <a:buFont typeface="Wingdings" pitchFamily="2" charset="2"/>
              <a:buChar char="§"/>
            </a:pPr>
            <a:r>
              <a:rPr lang="fa-IR" dirty="0" smtClean="0">
                <a:solidFill>
                  <a:srgbClr val="040408"/>
                </a:solidFill>
                <a:cs typeface="B Zar" panose="00000400000000000000" pitchFamily="2" charset="-78"/>
              </a:rPr>
              <a:t> فيلد </a:t>
            </a:r>
            <a:r>
              <a:rPr lang="en-US" dirty="0" err="1" smtClean="0">
                <a:solidFill>
                  <a:srgbClr val="040408"/>
                </a:solidFill>
                <a:cs typeface="B Zar" panose="00000400000000000000" pitchFamily="2" charset="-78"/>
              </a:rPr>
              <a:t>rlink</a:t>
            </a:r>
            <a:r>
              <a:rPr lang="fa-IR" dirty="0" smtClean="0">
                <a:solidFill>
                  <a:srgbClr val="040408"/>
                </a:solidFill>
                <a:cs typeface="B Zar" panose="00000400000000000000" pitchFamily="2" charset="-78"/>
              </a:rPr>
              <a:t> ( اشاره گر به راست )</a:t>
            </a:r>
            <a:endParaRPr lang="en-US" dirty="0" smtClean="0">
              <a:solidFill>
                <a:srgbClr val="040408"/>
              </a:solidFill>
              <a:cs typeface="B Zar" panose="00000400000000000000" pitchFamily="2" charset="-78"/>
            </a:endParaRPr>
          </a:p>
          <a:p>
            <a:pPr marL="342900" lvl="1" indent="-342900">
              <a:buClr>
                <a:schemeClr val="hlink"/>
              </a:buClr>
            </a:pPr>
            <a:r>
              <a:rPr lang="fa-IR" altLang="zh-TW" dirty="0" smtClean="0">
                <a:solidFill>
                  <a:srgbClr val="0034DC"/>
                </a:solidFill>
                <a:ea typeface="+mn-ea"/>
                <a:cs typeface="B Zar" panose="00000400000000000000" pitchFamily="2" charset="-78"/>
              </a:rPr>
              <a:t>ليست دوپيوندي مي تواند دايره اي باشد يا دايره اي نباشد. مي تواند داراي گره سر باشد يا نباشد. </a:t>
            </a:r>
            <a:endParaRPr lang="en-US" altLang="zh-TW" dirty="0" smtClean="0">
              <a:solidFill>
                <a:srgbClr val="0034DC"/>
              </a:solidFill>
              <a:ea typeface="+mn-ea"/>
              <a:cs typeface="B Zar" panose="00000400000000000000" pitchFamily="2" charset="-78"/>
            </a:endParaRPr>
          </a:p>
          <a:p>
            <a:pPr lvl="2" algn="l" rtl="0">
              <a:buFont typeface="Wingdings" pitchFamily="2" charset="2"/>
              <a:buNone/>
            </a:pPr>
            <a:r>
              <a:rPr lang="en-US" altLang="zh-TW" sz="2000" dirty="0" err="1" smtClean="0">
                <a:cs typeface="B Zar" panose="00000400000000000000" pitchFamily="2" charset="-78"/>
              </a:rPr>
              <a:t>typedef</a:t>
            </a:r>
            <a:r>
              <a:rPr lang="en-US" altLang="zh-TW" sz="2000" dirty="0" smtClean="0">
                <a:cs typeface="B Zar" panose="00000400000000000000" pitchFamily="2" charset="-78"/>
              </a:rPr>
              <a:t> </a:t>
            </a:r>
            <a:r>
              <a:rPr lang="en-US" altLang="zh-TW" sz="2000" dirty="0" err="1">
                <a:cs typeface="B Zar" panose="00000400000000000000" pitchFamily="2" charset="-78"/>
              </a:rPr>
              <a:t>struct</a:t>
            </a:r>
            <a:r>
              <a:rPr lang="en-US" altLang="zh-TW" sz="2000" dirty="0">
                <a:cs typeface="B Zar" panose="00000400000000000000" pitchFamily="2" charset="-78"/>
              </a:rPr>
              <a:t> node *</a:t>
            </a:r>
            <a:r>
              <a:rPr lang="en-US" altLang="zh-TW" sz="2000" dirty="0" err="1">
                <a:cs typeface="B Zar" panose="00000400000000000000" pitchFamily="2" charset="-78"/>
              </a:rPr>
              <a:t>node_pointer</a:t>
            </a:r>
            <a:r>
              <a:rPr lang="en-US" altLang="zh-TW" sz="2000" dirty="0">
                <a:cs typeface="B Zar" panose="00000400000000000000" pitchFamily="2" charset="-78"/>
              </a:rPr>
              <a:t>;</a:t>
            </a:r>
          </a:p>
          <a:p>
            <a:pPr lvl="2" algn="l" rtl="0">
              <a:buFont typeface="Wingdings" pitchFamily="2" charset="2"/>
              <a:buNone/>
            </a:pPr>
            <a:r>
              <a:rPr lang="en-US" altLang="zh-TW" sz="2000" dirty="0" err="1">
                <a:cs typeface="B Zar" panose="00000400000000000000" pitchFamily="2" charset="-78"/>
              </a:rPr>
              <a:t>typedef</a:t>
            </a:r>
            <a:r>
              <a:rPr lang="en-US" altLang="zh-TW" sz="2000" dirty="0">
                <a:cs typeface="B Zar" panose="00000400000000000000" pitchFamily="2" charset="-78"/>
              </a:rPr>
              <a:t> </a:t>
            </a:r>
            <a:r>
              <a:rPr lang="en-US" altLang="zh-TW" sz="2000" dirty="0" err="1">
                <a:cs typeface="B Zar" panose="00000400000000000000" pitchFamily="2" charset="-78"/>
              </a:rPr>
              <a:t>struct</a:t>
            </a:r>
            <a:r>
              <a:rPr lang="en-US" altLang="zh-TW" sz="2000" dirty="0">
                <a:cs typeface="B Zar" panose="00000400000000000000" pitchFamily="2" charset="-78"/>
              </a:rPr>
              <a:t> node{</a:t>
            </a:r>
          </a:p>
          <a:p>
            <a:pPr lvl="2" algn="l" rtl="0">
              <a:buFont typeface="Wingdings" pitchFamily="2" charset="2"/>
              <a:buNone/>
            </a:pPr>
            <a:r>
              <a:rPr lang="en-US" altLang="zh-TW" sz="2000" dirty="0">
                <a:cs typeface="B Zar" panose="00000400000000000000" pitchFamily="2" charset="-78"/>
              </a:rPr>
              <a:t>	</a:t>
            </a:r>
            <a:r>
              <a:rPr lang="en-US" altLang="zh-TW" sz="2000" dirty="0" err="1">
                <a:cs typeface="B Zar" panose="00000400000000000000" pitchFamily="2" charset="-78"/>
              </a:rPr>
              <a:t>node_pointer</a:t>
            </a:r>
            <a:r>
              <a:rPr lang="en-US" altLang="zh-TW" sz="2000" dirty="0">
                <a:cs typeface="B Zar" panose="00000400000000000000" pitchFamily="2" charset="-78"/>
              </a:rPr>
              <a:t> </a:t>
            </a:r>
            <a:r>
              <a:rPr lang="en-US" altLang="zh-TW" sz="2000" dirty="0" err="1">
                <a:cs typeface="B Zar" panose="00000400000000000000" pitchFamily="2" charset="-78"/>
              </a:rPr>
              <a:t>llink</a:t>
            </a:r>
            <a:r>
              <a:rPr lang="en-US" altLang="zh-TW" sz="2000" dirty="0">
                <a:cs typeface="B Zar" panose="00000400000000000000" pitchFamily="2" charset="-78"/>
              </a:rPr>
              <a:t>;</a:t>
            </a:r>
          </a:p>
          <a:p>
            <a:pPr lvl="2" algn="l" rtl="0">
              <a:buFont typeface="Wingdings" pitchFamily="2" charset="2"/>
              <a:buNone/>
            </a:pPr>
            <a:r>
              <a:rPr lang="en-US" altLang="zh-TW" sz="2000" dirty="0">
                <a:cs typeface="B Zar" panose="00000400000000000000" pitchFamily="2" charset="-78"/>
              </a:rPr>
              <a:t>	element item;</a:t>
            </a:r>
          </a:p>
          <a:p>
            <a:pPr lvl="2" algn="l" rtl="0">
              <a:buFont typeface="Wingdings" pitchFamily="2" charset="2"/>
              <a:buNone/>
            </a:pPr>
            <a:r>
              <a:rPr lang="en-US" altLang="zh-TW" sz="2000" dirty="0">
                <a:cs typeface="B Zar" panose="00000400000000000000" pitchFamily="2" charset="-78"/>
              </a:rPr>
              <a:t>	</a:t>
            </a:r>
            <a:r>
              <a:rPr lang="en-US" altLang="zh-TW" sz="2000" dirty="0" err="1">
                <a:cs typeface="B Zar" panose="00000400000000000000" pitchFamily="2" charset="-78"/>
              </a:rPr>
              <a:t>node_pointer</a:t>
            </a:r>
            <a:r>
              <a:rPr lang="en-US" altLang="zh-TW" sz="2000" dirty="0">
                <a:cs typeface="B Zar" panose="00000400000000000000" pitchFamily="2" charset="-78"/>
              </a:rPr>
              <a:t> </a:t>
            </a:r>
            <a:r>
              <a:rPr lang="en-US" altLang="zh-TW" sz="2000" dirty="0" err="1">
                <a:cs typeface="B Zar" panose="00000400000000000000" pitchFamily="2" charset="-78"/>
              </a:rPr>
              <a:t>rlink</a:t>
            </a:r>
            <a:r>
              <a:rPr lang="en-US" altLang="zh-TW" sz="2000" dirty="0">
                <a:cs typeface="B Zar" panose="00000400000000000000" pitchFamily="2" charset="-78"/>
              </a:rPr>
              <a:t>;</a:t>
            </a:r>
          </a:p>
          <a:p>
            <a:pPr lvl="2" algn="l" rtl="0">
              <a:buFont typeface="Wingdings" pitchFamily="2" charset="2"/>
              <a:buNone/>
            </a:pPr>
            <a:r>
              <a:rPr lang="en-US" altLang="zh-TW" sz="2000" dirty="0">
                <a:cs typeface="B Zar" panose="00000400000000000000" pitchFamily="2" charset="-78"/>
              </a:rPr>
              <a:t>};</a:t>
            </a:r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ليست دو پيوندي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35200" y="6442985"/>
            <a:ext cx="24240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1200" dirty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sz="12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560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65942"/>
            <a:ext cx="7848600" cy="5181601"/>
          </a:xfrm>
        </p:spPr>
        <p:txBody>
          <a:bodyPr/>
          <a:lstStyle/>
          <a:p>
            <a:pPr algn="r"/>
            <a:r>
              <a:rPr lang="fa-IR" altLang="zh-TW" sz="2800" dirty="0" smtClean="0">
                <a:cs typeface="B Zar" panose="00000400000000000000" pitchFamily="2" charset="-78"/>
              </a:rPr>
              <a:t>مثال</a:t>
            </a:r>
            <a:endParaRPr lang="en-US" altLang="zh-TW" sz="2800" dirty="0">
              <a:cs typeface="B Zar" panose="00000400000000000000" pitchFamily="2" charset="-78"/>
            </a:endParaRPr>
          </a:p>
          <a:p>
            <a:pPr lvl="1" algn="r"/>
            <a:r>
              <a:rPr lang="fa-IR" altLang="zh-TW" sz="2400" dirty="0" smtClean="0">
                <a:cs typeface="B Zar" panose="00000400000000000000" pitchFamily="2" charset="-78"/>
              </a:rPr>
              <a:t>ليست دوپيوندي دايره اي با گره سر</a:t>
            </a:r>
            <a:endParaRPr lang="en-US" altLang="zh-TW" sz="2400" dirty="0">
              <a:cs typeface="B Zar" panose="00000400000000000000" pitchFamily="2" charset="-78"/>
            </a:endParaRPr>
          </a:p>
          <a:p>
            <a:pPr lvl="1" algn="l" rtl="0"/>
            <a:endParaRPr lang="en-US" altLang="zh-TW" sz="2400" dirty="0">
              <a:cs typeface="B Zar" panose="00000400000000000000" pitchFamily="2" charset="-78"/>
            </a:endParaRPr>
          </a:p>
          <a:p>
            <a:pPr lvl="1" algn="l" rtl="0"/>
            <a:endParaRPr lang="en-US" altLang="zh-TW" sz="2400" dirty="0">
              <a:cs typeface="B Zar" panose="00000400000000000000" pitchFamily="2" charset="-78"/>
            </a:endParaRPr>
          </a:p>
          <a:p>
            <a:pPr lvl="1" algn="l" rtl="0"/>
            <a:endParaRPr lang="en-US" altLang="zh-TW" sz="2400" dirty="0">
              <a:cs typeface="B Zar" panose="00000400000000000000" pitchFamily="2" charset="-78"/>
            </a:endParaRPr>
          </a:p>
          <a:p>
            <a:pPr lvl="1" algn="l" rtl="0"/>
            <a:endParaRPr lang="en-US" altLang="zh-TW" sz="2400" dirty="0">
              <a:cs typeface="B Zar" panose="00000400000000000000" pitchFamily="2" charset="-78"/>
            </a:endParaRPr>
          </a:p>
          <a:p>
            <a:pPr lvl="1"/>
            <a:r>
              <a:rPr lang="fa-IR" altLang="zh-TW" sz="2400" dirty="0" smtClean="0">
                <a:cs typeface="B Zar" panose="00000400000000000000" pitchFamily="2" charset="-78"/>
              </a:rPr>
              <a:t>ليست دوپيوندي دايره اي خالي با گره سر</a:t>
            </a:r>
            <a:endParaRPr lang="en-US" altLang="zh-TW" sz="2400" dirty="0" smtClean="0">
              <a:cs typeface="B Zar" panose="00000400000000000000" pitchFamily="2" charset="-78"/>
            </a:endParaRPr>
          </a:p>
          <a:p>
            <a:pPr lvl="1" algn="l" rtl="0"/>
            <a:endParaRPr lang="en-US" altLang="zh-TW" sz="2400" dirty="0">
              <a:cs typeface="B Zar" panose="00000400000000000000" pitchFamily="2" charset="-78"/>
            </a:endParaRPr>
          </a:p>
          <a:p>
            <a:pPr lvl="1" algn="l" rtl="0"/>
            <a:endParaRPr lang="en-US" altLang="zh-TW" sz="2400" dirty="0">
              <a:cs typeface="B Zar" panose="00000400000000000000" pitchFamily="2" charset="-78"/>
            </a:endParaRPr>
          </a:p>
          <a:p>
            <a:pPr lvl="1" algn="r"/>
            <a:r>
              <a:rPr lang="fa-IR" altLang="zh-TW" sz="2400" dirty="0" smtClean="0">
                <a:cs typeface="B Zar" panose="00000400000000000000" pitchFamily="2" charset="-78"/>
              </a:rPr>
              <a:t>فرض کنيد که </a:t>
            </a:r>
            <a:r>
              <a:rPr lang="en-US" altLang="zh-TW" sz="2400" dirty="0" err="1" smtClean="0">
                <a:cs typeface="B Zar" panose="00000400000000000000" pitchFamily="2" charset="-78"/>
              </a:rPr>
              <a:t>ptr</a:t>
            </a:r>
            <a:r>
              <a:rPr lang="fa-IR" altLang="zh-TW" sz="2400" dirty="0" smtClean="0">
                <a:cs typeface="B Zar" panose="00000400000000000000" pitchFamily="2" charset="-78"/>
              </a:rPr>
              <a:t> به گره اي دلخواه در ليست دوپيوندي اشاره کند آنگاه  </a:t>
            </a:r>
            <a:endParaRPr lang="en-US" altLang="zh-TW" sz="2400" dirty="0" smtClean="0">
              <a:cs typeface="B Zar" panose="00000400000000000000" pitchFamily="2" charset="-78"/>
            </a:endParaRPr>
          </a:p>
          <a:p>
            <a:pPr lvl="2" algn="l" rtl="0"/>
            <a:r>
              <a:rPr lang="en-US" altLang="zh-TW" sz="2000" dirty="0" err="1" smtClean="0">
                <a:cs typeface="B Zar" panose="00000400000000000000" pitchFamily="2" charset="-78"/>
              </a:rPr>
              <a:t>ptr</a:t>
            </a:r>
            <a:r>
              <a:rPr lang="en-US" altLang="zh-TW" sz="2000" dirty="0" smtClean="0">
                <a:cs typeface="B Zar" panose="00000400000000000000" pitchFamily="2" charset="-78"/>
              </a:rPr>
              <a:t> = </a:t>
            </a:r>
            <a:r>
              <a:rPr lang="en-US" altLang="zh-TW" sz="2000" dirty="0" err="1" smtClean="0">
                <a:cs typeface="B Zar" panose="00000400000000000000" pitchFamily="2" charset="-78"/>
              </a:rPr>
              <a:t>ptr</a:t>
            </a:r>
            <a:r>
              <a:rPr lang="en-US" altLang="zh-TW" sz="2000" dirty="0" smtClean="0">
                <a:cs typeface="B Zar" panose="00000400000000000000" pitchFamily="2" charset="-78"/>
              </a:rPr>
              <a:t> -&gt; </a:t>
            </a:r>
            <a:r>
              <a:rPr lang="en-US" altLang="zh-TW" sz="2000" dirty="0" err="1" smtClean="0">
                <a:cs typeface="B Zar" panose="00000400000000000000" pitchFamily="2" charset="-78"/>
              </a:rPr>
              <a:t>llink</a:t>
            </a:r>
            <a:r>
              <a:rPr lang="en-US" altLang="zh-TW" sz="2000" dirty="0" smtClean="0">
                <a:cs typeface="B Zar" panose="00000400000000000000" pitchFamily="2" charset="-78"/>
              </a:rPr>
              <a:t> -&gt; </a:t>
            </a:r>
            <a:r>
              <a:rPr lang="en-US" altLang="zh-TW" sz="2000" dirty="0" err="1" smtClean="0">
                <a:cs typeface="B Zar" panose="00000400000000000000" pitchFamily="2" charset="-78"/>
              </a:rPr>
              <a:t>rlink</a:t>
            </a:r>
            <a:r>
              <a:rPr lang="en-US" altLang="zh-TW" sz="2000" dirty="0" smtClean="0">
                <a:cs typeface="B Zar" panose="00000400000000000000" pitchFamily="2" charset="-78"/>
              </a:rPr>
              <a:t> = </a:t>
            </a:r>
            <a:r>
              <a:rPr lang="en-US" altLang="zh-TW" sz="2000" dirty="0" err="1" smtClean="0">
                <a:cs typeface="B Zar" panose="00000400000000000000" pitchFamily="2" charset="-78"/>
              </a:rPr>
              <a:t>ptr</a:t>
            </a:r>
            <a:r>
              <a:rPr lang="en-US" altLang="zh-TW" sz="2000" dirty="0" smtClean="0">
                <a:cs typeface="B Zar" panose="00000400000000000000" pitchFamily="2" charset="-78"/>
              </a:rPr>
              <a:t> -&gt; </a:t>
            </a:r>
            <a:r>
              <a:rPr lang="en-US" altLang="zh-TW" sz="2000" dirty="0" err="1" smtClean="0">
                <a:cs typeface="B Zar" panose="00000400000000000000" pitchFamily="2" charset="-78"/>
              </a:rPr>
              <a:t>rlink</a:t>
            </a:r>
            <a:r>
              <a:rPr lang="en-US" altLang="zh-TW" sz="2000" dirty="0" smtClean="0">
                <a:cs typeface="B Zar" panose="00000400000000000000" pitchFamily="2" charset="-78"/>
              </a:rPr>
              <a:t> -&gt; </a:t>
            </a:r>
            <a:r>
              <a:rPr lang="en-US" altLang="zh-TW" sz="2000" dirty="0" err="1" smtClean="0">
                <a:cs typeface="B Zar" panose="00000400000000000000" pitchFamily="2" charset="-78"/>
              </a:rPr>
              <a:t>llink</a:t>
            </a:r>
            <a:endParaRPr lang="en-US" altLang="zh-TW" sz="2000" dirty="0">
              <a:cs typeface="B Zar" panose="00000400000000000000" pitchFamily="2" charset="-78"/>
            </a:endParaRPr>
          </a:p>
        </p:txBody>
      </p:sp>
      <p:pic>
        <p:nvPicPr>
          <p:cNvPr id="79876" name="Picture 4" descr="figure4"/>
          <p:cNvPicPr>
            <a:picLocks noChangeAspect="1" noChangeArrowheads="1"/>
          </p:cNvPicPr>
          <p:nvPr/>
        </p:nvPicPr>
        <p:blipFill>
          <a:blip r:embed="rId2">
            <a:lum bright="-30000" contrast="12000"/>
          </a:blip>
          <a:srcRect b="8100"/>
          <a:stretch>
            <a:fillRect/>
          </a:stretch>
        </p:blipFill>
        <p:spPr bwMode="auto">
          <a:xfrm>
            <a:off x="1993220" y="2351994"/>
            <a:ext cx="4840287" cy="1566863"/>
          </a:xfrm>
          <a:prstGeom prst="rect">
            <a:avLst/>
          </a:prstGeom>
          <a:noFill/>
        </p:spPr>
      </p:pic>
      <p:pic>
        <p:nvPicPr>
          <p:cNvPr id="79877" name="Picture 5" descr="figure4"/>
          <p:cNvPicPr>
            <a:picLocks noChangeAspect="1" noChangeArrowheads="1"/>
          </p:cNvPicPr>
          <p:nvPr/>
        </p:nvPicPr>
        <p:blipFill>
          <a:blip r:embed="rId3">
            <a:lum bright="-30000" contrast="12000"/>
          </a:blip>
          <a:srcRect r="4039" b="22828"/>
          <a:stretch>
            <a:fillRect/>
          </a:stretch>
        </p:blipFill>
        <p:spPr bwMode="auto">
          <a:xfrm>
            <a:off x="1837418" y="4540703"/>
            <a:ext cx="5543550" cy="844096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ليست دو پيوندي</a:t>
            </a:r>
            <a:endParaRPr lang="fa-IR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93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6" y="2441845"/>
            <a:ext cx="3657600" cy="1000125"/>
          </a:xfrm>
          <a:prstGeom prst="rect">
            <a:avLst/>
          </a:prstGeom>
        </p:spPr>
      </p:pic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15888"/>
            <a:ext cx="8226425" cy="865187"/>
          </a:xfrm>
        </p:spPr>
        <p:txBody>
          <a:bodyPr/>
          <a:lstStyle/>
          <a:p>
            <a:pPr lvl="0" algn="r"/>
            <a:r>
              <a:rPr lang="fa-IR" dirty="0" smtClean="0">
                <a:cs typeface="B Zar" panose="00000400000000000000" pitchFamily="2" charset="-78"/>
              </a:rPr>
              <a:t>ليست دو پيوندي</a:t>
            </a:r>
            <a:endParaRPr lang="en-US" altLang="zh-TW" dirty="0">
              <a:cs typeface="B Zar" panose="00000400000000000000" pitchFamily="2" charset="-78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1589" y="1583980"/>
            <a:ext cx="7760607" cy="959073"/>
          </a:xfrm>
        </p:spPr>
        <p:txBody>
          <a:bodyPr/>
          <a:lstStyle/>
          <a:p>
            <a:pPr algn="r"/>
            <a:r>
              <a:rPr lang="fa-IR" altLang="zh-TW" sz="2800" dirty="0" smtClean="0">
                <a:cs typeface="B Zar" panose="00000400000000000000" pitchFamily="2" charset="-78"/>
              </a:rPr>
              <a:t>اضافه کردن گره در يک ليست دوپيوندي</a:t>
            </a:r>
            <a:endParaRPr lang="en-US" altLang="zh-TW" sz="2800" dirty="0">
              <a:cs typeface="B Zar" panose="00000400000000000000" pitchFamily="2" charset="-78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885950" y="6265863"/>
            <a:ext cx="2628900" cy="476250"/>
            <a:chOff x="2424" y="2448"/>
            <a:chExt cx="1656" cy="300"/>
          </a:xfrm>
        </p:grpSpPr>
        <p:sp>
          <p:nvSpPr>
            <p:cNvPr id="80904" name="Rectangle 8"/>
            <p:cNvSpPr>
              <a:spLocks noChangeArrowheads="1"/>
            </p:cNvSpPr>
            <p:nvPr/>
          </p:nvSpPr>
          <p:spPr bwMode="auto">
            <a:xfrm>
              <a:off x="2424" y="2448"/>
              <a:ext cx="552" cy="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80905" name="Rectangle 9"/>
            <p:cNvSpPr>
              <a:spLocks noChangeArrowheads="1"/>
            </p:cNvSpPr>
            <p:nvPr/>
          </p:nvSpPr>
          <p:spPr bwMode="auto">
            <a:xfrm>
              <a:off x="2976" y="2448"/>
              <a:ext cx="552" cy="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80906" name="Rectangle 10"/>
            <p:cNvSpPr>
              <a:spLocks noChangeArrowheads="1"/>
            </p:cNvSpPr>
            <p:nvPr/>
          </p:nvSpPr>
          <p:spPr bwMode="auto">
            <a:xfrm>
              <a:off x="3528" y="2448"/>
              <a:ext cx="552" cy="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219450" y="5199063"/>
            <a:ext cx="2628900" cy="476250"/>
            <a:chOff x="2424" y="2448"/>
            <a:chExt cx="1656" cy="300"/>
          </a:xfrm>
        </p:grpSpPr>
        <p:sp>
          <p:nvSpPr>
            <p:cNvPr id="80912" name="Rectangle 16"/>
            <p:cNvSpPr>
              <a:spLocks noChangeArrowheads="1"/>
            </p:cNvSpPr>
            <p:nvPr/>
          </p:nvSpPr>
          <p:spPr bwMode="auto">
            <a:xfrm>
              <a:off x="2424" y="2448"/>
              <a:ext cx="552" cy="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80913" name="Rectangle 17"/>
            <p:cNvSpPr>
              <a:spLocks noChangeArrowheads="1"/>
            </p:cNvSpPr>
            <p:nvPr/>
          </p:nvSpPr>
          <p:spPr bwMode="auto">
            <a:xfrm>
              <a:off x="2976" y="2448"/>
              <a:ext cx="552" cy="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80914" name="Rectangle 18"/>
            <p:cNvSpPr>
              <a:spLocks noChangeArrowheads="1"/>
            </p:cNvSpPr>
            <p:nvPr/>
          </p:nvSpPr>
          <p:spPr bwMode="auto">
            <a:xfrm>
              <a:off x="3528" y="2448"/>
              <a:ext cx="552" cy="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6286500" y="5199063"/>
            <a:ext cx="2628900" cy="476250"/>
            <a:chOff x="2424" y="2448"/>
            <a:chExt cx="1656" cy="300"/>
          </a:xfrm>
        </p:grpSpPr>
        <p:sp>
          <p:nvSpPr>
            <p:cNvPr id="80916" name="Rectangle 20"/>
            <p:cNvSpPr>
              <a:spLocks noChangeArrowheads="1"/>
            </p:cNvSpPr>
            <p:nvPr/>
          </p:nvSpPr>
          <p:spPr bwMode="auto">
            <a:xfrm>
              <a:off x="2424" y="2448"/>
              <a:ext cx="552" cy="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80917" name="Rectangle 21"/>
            <p:cNvSpPr>
              <a:spLocks noChangeArrowheads="1"/>
            </p:cNvSpPr>
            <p:nvPr/>
          </p:nvSpPr>
          <p:spPr bwMode="auto">
            <a:xfrm>
              <a:off x="2976" y="2448"/>
              <a:ext cx="552" cy="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80918" name="Rectangle 22"/>
            <p:cNvSpPr>
              <a:spLocks noChangeArrowheads="1"/>
            </p:cNvSpPr>
            <p:nvPr/>
          </p:nvSpPr>
          <p:spPr bwMode="auto">
            <a:xfrm>
              <a:off x="3528" y="2448"/>
              <a:ext cx="552" cy="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09550" y="5199063"/>
            <a:ext cx="2628900" cy="476250"/>
            <a:chOff x="2424" y="2448"/>
            <a:chExt cx="1656" cy="300"/>
          </a:xfrm>
        </p:grpSpPr>
        <p:sp>
          <p:nvSpPr>
            <p:cNvPr id="80920" name="Rectangle 24"/>
            <p:cNvSpPr>
              <a:spLocks noChangeArrowheads="1"/>
            </p:cNvSpPr>
            <p:nvPr/>
          </p:nvSpPr>
          <p:spPr bwMode="auto">
            <a:xfrm>
              <a:off x="2424" y="2448"/>
              <a:ext cx="552" cy="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80921" name="Rectangle 25"/>
            <p:cNvSpPr>
              <a:spLocks noChangeArrowheads="1"/>
            </p:cNvSpPr>
            <p:nvPr/>
          </p:nvSpPr>
          <p:spPr bwMode="auto">
            <a:xfrm>
              <a:off x="2976" y="2448"/>
              <a:ext cx="552" cy="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80922" name="Rectangle 26"/>
            <p:cNvSpPr>
              <a:spLocks noChangeArrowheads="1"/>
            </p:cNvSpPr>
            <p:nvPr/>
          </p:nvSpPr>
          <p:spPr bwMode="auto">
            <a:xfrm>
              <a:off x="3528" y="2448"/>
              <a:ext cx="552" cy="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</p:grpSp>
      <p:sp>
        <p:nvSpPr>
          <p:cNvPr id="80928" name="Line 32"/>
          <p:cNvSpPr>
            <a:spLocks noChangeShapeType="1"/>
          </p:cNvSpPr>
          <p:nvPr/>
        </p:nvSpPr>
        <p:spPr bwMode="auto">
          <a:xfrm>
            <a:off x="2647950" y="5503863"/>
            <a:ext cx="590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80929" name="Line 33"/>
          <p:cNvSpPr>
            <a:spLocks noChangeShapeType="1"/>
          </p:cNvSpPr>
          <p:nvPr/>
        </p:nvSpPr>
        <p:spPr bwMode="auto">
          <a:xfrm>
            <a:off x="5524500" y="5541963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80930" name="Line 34"/>
          <p:cNvSpPr>
            <a:spLocks noChangeShapeType="1"/>
          </p:cNvSpPr>
          <p:nvPr/>
        </p:nvSpPr>
        <p:spPr bwMode="auto">
          <a:xfrm flipH="1">
            <a:off x="5848350" y="5351463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80931" name="Line 35"/>
          <p:cNvSpPr>
            <a:spLocks noChangeShapeType="1"/>
          </p:cNvSpPr>
          <p:nvPr/>
        </p:nvSpPr>
        <p:spPr bwMode="auto">
          <a:xfrm flipH="1">
            <a:off x="2838450" y="535146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80933" name="Text Box 37"/>
          <p:cNvSpPr txBox="1">
            <a:spLocks noChangeArrowheads="1"/>
          </p:cNvSpPr>
          <p:nvPr/>
        </p:nvSpPr>
        <p:spPr bwMode="auto">
          <a:xfrm>
            <a:off x="133350" y="5259388"/>
            <a:ext cx="254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zh-TW" sz="2400">
                <a:latin typeface="Times New Roman" pitchFamily="18" charset="0"/>
                <a:cs typeface="B Zar" panose="00000400000000000000" pitchFamily="2" charset="-78"/>
              </a:rPr>
              <a:t> llink     item   rlink</a:t>
            </a:r>
            <a:endParaRPr lang="en-US" altLang="zh-TW" sz="2400">
              <a:solidFill>
                <a:srgbClr val="6600FF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  <p:sp>
        <p:nvSpPr>
          <p:cNvPr id="80934" name="Freeform 38"/>
          <p:cNvSpPr>
            <a:spLocks/>
          </p:cNvSpPr>
          <p:nvPr/>
        </p:nvSpPr>
        <p:spPr bwMode="auto">
          <a:xfrm>
            <a:off x="1562100" y="5675313"/>
            <a:ext cx="723900" cy="819150"/>
          </a:xfrm>
          <a:custGeom>
            <a:avLst/>
            <a:gdLst/>
            <a:ahLst/>
            <a:cxnLst>
              <a:cxn ang="0">
                <a:pos x="456" y="516"/>
              </a:cxn>
              <a:cxn ang="0">
                <a:pos x="0" y="516"/>
              </a:cxn>
              <a:cxn ang="0">
                <a:pos x="0" y="0"/>
              </a:cxn>
            </a:cxnLst>
            <a:rect l="0" t="0" r="r" b="b"/>
            <a:pathLst>
              <a:path w="456" h="516">
                <a:moveTo>
                  <a:pt x="456" y="516"/>
                </a:moveTo>
                <a:lnTo>
                  <a:pt x="0" y="516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F70303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80936" name="Freeform 40"/>
          <p:cNvSpPr>
            <a:spLocks/>
          </p:cNvSpPr>
          <p:nvPr/>
        </p:nvSpPr>
        <p:spPr bwMode="auto">
          <a:xfrm>
            <a:off x="4114800" y="5675313"/>
            <a:ext cx="628650" cy="706437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396" y="528"/>
              </a:cxn>
              <a:cxn ang="0">
                <a:pos x="396" y="0"/>
              </a:cxn>
            </a:cxnLst>
            <a:rect l="0" t="0" r="r" b="b"/>
            <a:pathLst>
              <a:path w="396" h="528">
                <a:moveTo>
                  <a:pt x="0" y="528"/>
                </a:moveTo>
                <a:lnTo>
                  <a:pt x="396" y="528"/>
                </a:lnTo>
                <a:lnTo>
                  <a:pt x="396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80938" name="Line 42"/>
          <p:cNvSpPr>
            <a:spLocks noChangeShapeType="1"/>
          </p:cNvSpPr>
          <p:nvPr/>
        </p:nvSpPr>
        <p:spPr bwMode="auto">
          <a:xfrm>
            <a:off x="3543300" y="5351463"/>
            <a:ext cx="0" cy="914400"/>
          </a:xfrm>
          <a:prstGeom prst="line">
            <a:avLst/>
          </a:prstGeom>
          <a:noFill/>
          <a:ln w="28575">
            <a:solidFill>
              <a:srgbClr val="F7030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80940" name="Line 44"/>
          <p:cNvSpPr>
            <a:spLocks noChangeShapeType="1"/>
          </p:cNvSpPr>
          <p:nvPr/>
        </p:nvSpPr>
        <p:spPr bwMode="auto">
          <a:xfrm>
            <a:off x="2647950" y="5503863"/>
            <a:ext cx="0" cy="762000"/>
          </a:xfrm>
          <a:prstGeom prst="line">
            <a:avLst/>
          </a:prstGeom>
          <a:noFill/>
          <a:ln w="28575">
            <a:solidFill>
              <a:srgbClr val="F7030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80946" name="Rectangle 50"/>
          <p:cNvSpPr>
            <a:spLocks noChangeArrowheads="1"/>
          </p:cNvSpPr>
          <p:nvPr/>
        </p:nvSpPr>
        <p:spPr bwMode="auto">
          <a:xfrm>
            <a:off x="741589" y="2423880"/>
            <a:ext cx="2520950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80947" name="Rectangle 51"/>
          <p:cNvSpPr>
            <a:spLocks noChangeArrowheads="1"/>
          </p:cNvSpPr>
          <p:nvPr/>
        </p:nvSpPr>
        <p:spPr bwMode="auto">
          <a:xfrm>
            <a:off x="741589" y="2676293"/>
            <a:ext cx="3384550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80948" name="Rectangle 52"/>
          <p:cNvSpPr>
            <a:spLocks noChangeArrowheads="1"/>
          </p:cNvSpPr>
          <p:nvPr/>
        </p:nvSpPr>
        <p:spPr bwMode="auto">
          <a:xfrm>
            <a:off x="741589" y="2892193"/>
            <a:ext cx="3384550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80949" name="Rectangle 53"/>
          <p:cNvSpPr>
            <a:spLocks noChangeArrowheads="1"/>
          </p:cNvSpPr>
          <p:nvPr/>
        </p:nvSpPr>
        <p:spPr bwMode="auto">
          <a:xfrm>
            <a:off x="741589" y="3143018"/>
            <a:ext cx="2520950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80950" name="Text Box 54"/>
          <p:cNvSpPr txBox="1">
            <a:spLocks noChangeArrowheads="1"/>
          </p:cNvSpPr>
          <p:nvPr/>
        </p:nvSpPr>
        <p:spPr bwMode="auto">
          <a:xfrm>
            <a:off x="4892675" y="6284913"/>
            <a:ext cx="142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altLang="zh-TW" sz="2400" dirty="0">
                <a:solidFill>
                  <a:schemeClr val="tx2"/>
                </a:solidFill>
                <a:latin typeface="Times New Roman" pitchFamily="18" charset="0"/>
                <a:cs typeface="B Zar" panose="00000400000000000000" pitchFamily="2" charset="-78"/>
              </a:rPr>
              <a:t>New node</a:t>
            </a:r>
          </a:p>
        </p:txBody>
      </p:sp>
      <p:sp>
        <p:nvSpPr>
          <p:cNvPr id="80951" name="Line 55"/>
          <p:cNvSpPr>
            <a:spLocks noChangeShapeType="1"/>
          </p:cNvSpPr>
          <p:nvPr/>
        </p:nvSpPr>
        <p:spPr bwMode="auto">
          <a:xfrm flipH="1">
            <a:off x="4500563" y="6524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80952" name="Text Box 56"/>
          <p:cNvSpPr txBox="1">
            <a:spLocks noChangeArrowheads="1"/>
          </p:cNvSpPr>
          <p:nvPr/>
        </p:nvSpPr>
        <p:spPr bwMode="auto">
          <a:xfrm>
            <a:off x="1131888" y="4437063"/>
            <a:ext cx="776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altLang="zh-TW" sz="2400">
                <a:solidFill>
                  <a:schemeClr val="tx2"/>
                </a:solidFill>
                <a:latin typeface="Times New Roman" pitchFamily="18" charset="0"/>
                <a:cs typeface="B Zar" panose="00000400000000000000" pitchFamily="2" charset="-78"/>
              </a:rPr>
              <a:t>node</a:t>
            </a:r>
          </a:p>
        </p:txBody>
      </p:sp>
      <p:sp>
        <p:nvSpPr>
          <p:cNvPr id="80953" name="Line 57"/>
          <p:cNvSpPr>
            <a:spLocks noChangeShapeType="1"/>
          </p:cNvSpPr>
          <p:nvPr/>
        </p:nvSpPr>
        <p:spPr bwMode="auto">
          <a:xfrm>
            <a:off x="1547813" y="47974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48" name="Title 5"/>
          <p:cNvSpPr txBox="1">
            <a:spLocks/>
          </p:cNvSpPr>
          <p:nvPr/>
        </p:nvSpPr>
        <p:spPr bwMode="auto">
          <a:xfrm>
            <a:off x="838200" y="295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a-IR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753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809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80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28" grpId="0" animBg="1"/>
      <p:bldP spid="80931" grpId="0" animBg="1"/>
      <p:bldP spid="80934" grpId="0" animBg="1"/>
      <p:bldP spid="80936" grpId="0" animBg="1"/>
      <p:bldP spid="80938" grpId="0" animBg="1"/>
      <p:bldP spid="80940" grpId="0" animBg="1"/>
      <p:bldP spid="80946" grpId="0" animBg="1"/>
      <p:bldP spid="80946" grpId="1" animBg="1"/>
      <p:bldP spid="80947" grpId="0" animBg="1"/>
      <p:bldP spid="80947" grpId="1" animBg="1"/>
      <p:bldP spid="80948" grpId="0" animBg="1"/>
      <p:bldP spid="80948" grpId="1" animBg="1"/>
      <p:bldP spid="80949" grpId="0" animBg="1"/>
      <p:bldP spid="8094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236" y="2792647"/>
            <a:ext cx="3857625" cy="600075"/>
          </a:xfrm>
          <a:prstGeom prst="rect">
            <a:avLst/>
          </a:prstGeom>
        </p:spPr>
      </p:pic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330950" y="5233988"/>
            <a:ext cx="2628900" cy="476250"/>
            <a:chOff x="2424" y="2448"/>
            <a:chExt cx="1656" cy="300"/>
          </a:xfrm>
        </p:grpSpPr>
        <p:sp>
          <p:nvSpPr>
            <p:cNvPr id="81935" name="Rectangle 15"/>
            <p:cNvSpPr>
              <a:spLocks noChangeArrowheads="1"/>
            </p:cNvSpPr>
            <p:nvPr/>
          </p:nvSpPr>
          <p:spPr bwMode="auto">
            <a:xfrm>
              <a:off x="2424" y="2448"/>
              <a:ext cx="552" cy="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81936" name="Rectangle 16"/>
            <p:cNvSpPr>
              <a:spLocks noChangeArrowheads="1"/>
            </p:cNvSpPr>
            <p:nvPr/>
          </p:nvSpPr>
          <p:spPr bwMode="auto">
            <a:xfrm>
              <a:off x="2976" y="2448"/>
              <a:ext cx="552" cy="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81937" name="Rectangle 17"/>
            <p:cNvSpPr>
              <a:spLocks noChangeArrowheads="1"/>
            </p:cNvSpPr>
            <p:nvPr/>
          </p:nvSpPr>
          <p:spPr bwMode="auto">
            <a:xfrm>
              <a:off x="3528" y="2448"/>
              <a:ext cx="552" cy="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54000" y="5233988"/>
            <a:ext cx="2628900" cy="476250"/>
            <a:chOff x="2424" y="2448"/>
            <a:chExt cx="1656" cy="300"/>
          </a:xfrm>
        </p:grpSpPr>
        <p:sp>
          <p:nvSpPr>
            <p:cNvPr id="81939" name="Rectangle 19"/>
            <p:cNvSpPr>
              <a:spLocks noChangeArrowheads="1"/>
            </p:cNvSpPr>
            <p:nvPr/>
          </p:nvSpPr>
          <p:spPr bwMode="auto">
            <a:xfrm>
              <a:off x="2424" y="2448"/>
              <a:ext cx="552" cy="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81940" name="Rectangle 20"/>
            <p:cNvSpPr>
              <a:spLocks noChangeArrowheads="1"/>
            </p:cNvSpPr>
            <p:nvPr/>
          </p:nvSpPr>
          <p:spPr bwMode="auto">
            <a:xfrm>
              <a:off x="2976" y="2448"/>
              <a:ext cx="552" cy="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81941" name="Rectangle 21"/>
            <p:cNvSpPr>
              <a:spLocks noChangeArrowheads="1"/>
            </p:cNvSpPr>
            <p:nvPr/>
          </p:nvSpPr>
          <p:spPr bwMode="auto">
            <a:xfrm>
              <a:off x="3528" y="2448"/>
              <a:ext cx="552" cy="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</p:grpSp>
      <p:sp>
        <p:nvSpPr>
          <p:cNvPr id="81947" name="Line 27"/>
          <p:cNvSpPr>
            <a:spLocks noChangeShapeType="1"/>
          </p:cNvSpPr>
          <p:nvPr/>
        </p:nvSpPr>
        <p:spPr bwMode="auto">
          <a:xfrm>
            <a:off x="2692400" y="5538788"/>
            <a:ext cx="590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81949" name="Line 29"/>
          <p:cNvSpPr>
            <a:spLocks noChangeShapeType="1"/>
          </p:cNvSpPr>
          <p:nvPr/>
        </p:nvSpPr>
        <p:spPr bwMode="auto">
          <a:xfrm flipH="1">
            <a:off x="5892800" y="5386388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81952" name="Text Box 32"/>
          <p:cNvSpPr txBox="1">
            <a:spLocks noChangeArrowheads="1"/>
          </p:cNvSpPr>
          <p:nvPr/>
        </p:nvSpPr>
        <p:spPr bwMode="auto">
          <a:xfrm>
            <a:off x="177800" y="5294313"/>
            <a:ext cx="254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zh-TW" sz="2400">
                <a:latin typeface="Times New Roman" pitchFamily="18" charset="0"/>
                <a:cs typeface="B Zar" panose="00000400000000000000" pitchFamily="2" charset="-78"/>
              </a:rPr>
              <a:t> llink     item   rlink</a:t>
            </a:r>
            <a:endParaRPr lang="en-US" altLang="zh-TW" sz="2400">
              <a:solidFill>
                <a:srgbClr val="6600FF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  <p:sp>
        <p:nvSpPr>
          <p:cNvPr id="81959" name="Text Box 39"/>
          <p:cNvSpPr txBox="1">
            <a:spLocks noChangeArrowheads="1"/>
          </p:cNvSpPr>
          <p:nvPr/>
        </p:nvSpPr>
        <p:spPr bwMode="auto">
          <a:xfrm>
            <a:off x="3738563" y="5851525"/>
            <a:ext cx="173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altLang="zh-TW" sz="2400" dirty="0">
                <a:solidFill>
                  <a:schemeClr val="tx2"/>
                </a:solidFill>
                <a:latin typeface="Times New Roman" pitchFamily="18" charset="0"/>
                <a:cs typeface="B Zar" panose="00000400000000000000" pitchFamily="2" charset="-78"/>
              </a:rPr>
              <a:t>deleted node</a:t>
            </a:r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2882900" y="5233988"/>
            <a:ext cx="3448050" cy="787400"/>
            <a:chOff x="1816" y="3297"/>
            <a:chExt cx="2172" cy="496"/>
          </a:xfrm>
        </p:grpSpPr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056" y="3297"/>
              <a:ext cx="1656" cy="300"/>
              <a:chOff x="2424" y="2448"/>
              <a:chExt cx="1656" cy="300"/>
            </a:xfrm>
          </p:grpSpPr>
          <p:sp>
            <p:nvSpPr>
              <p:cNvPr id="81931" name="Rectangle 11"/>
              <p:cNvSpPr>
                <a:spLocks noChangeArrowheads="1"/>
              </p:cNvSpPr>
              <p:nvPr/>
            </p:nvSpPr>
            <p:spPr bwMode="auto">
              <a:xfrm>
                <a:off x="2424" y="2448"/>
                <a:ext cx="552" cy="3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81932" name="Rectangle 12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552" cy="3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81933" name="Rectangle 13"/>
              <p:cNvSpPr>
                <a:spLocks noChangeArrowheads="1"/>
              </p:cNvSpPr>
              <p:nvPr/>
            </p:nvSpPr>
            <p:spPr bwMode="auto">
              <a:xfrm>
                <a:off x="3528" y="2448"/>
                <a:ext cx="552" cy="3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</p:grpSp>
        <p:sp>
          <p:nvSpPr>
            <p:cNvPr id="81948" name="Line 28"/>
            <p:cNvSpPr>
              <a:spLocks noChangeShapeType="1"/>
            </p:cNvSpPr>
            <p:nvPr/>
          </p:nvSpPr>
          <p:spPr bwMode="auto">
            <a:xfrm>
              <a:off x="3508" y="3513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81950" name="Line 30"/>
            <p:cNvSpPr>
              <a:spLocks noChangeShapeType="1"/>
            </p:cNvSpPr>
            <p:nvPr/>
          </p:nvSpPr>
          <p:spPr bwMode="auto">
            <a:xfrm flipH="1">
              <a:off x="1816" y="3393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81960" name="Line 40"/>
            <p:cNvSpPr>
              <a:spLocks noChangeShapeType="1"/>
            </p:cNvSpPr>
            <p:nvPr/>
          </p:nvSpPr>
          <p:spPr bwMode="auto">
            <a:xfrm flipV="1">
              <a:off x="2880" y="3611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</p:grpSp>
      <p:sp>
        <p:nvSpPr>
          <p:cNvPr id="81956" name="Freeform 36"/>
          <p:cNvSpPr>
            <a:spLocks/>
          </p:cNvSpPr>
          <p:nvPr/>
        </p:nvSpPr>
        <p:spPr bwMode="auto">
          <a:xfrm>
            <a:off x="2863850" y="5005388"/>
            <a:ext cx="3752850" cy="381000"/>
          </a:xfrm>
          <a:custGeom>
            <a:avLst/>
            <a:gdLst/>
            <a:ahLst/>
            <a:cxnLst>
              <a:cxn ang="0">
                <a:pos x="2364" y="240"/>
              </a:cxn>
              <a:cxn ang="0">
                <a:pos x="2364" y="0"/>
              </a:cxn>
              <a:cxn ang="0">
                <a:pos x="180" y="0"/>
              </a:cxn>
              <a:cxn ang="0">
                <a:pos x="180" y="240"/>
              </a:cxn>
              <a:cxn ang="0">
                <a:pos x="0" y="240"/>
              </a:cxn>
            </a:cxnLst>
            <a:rect l="0" t="0" r="r" b="b"/>
            <a:pathLst>
              <a:path w="2364" h="240">
                <a:moveTo>
                  <a:pt x="2364" y="240"/>
                </a:moveTo>
                <a:lnTo>
                  <a:pt x="2364" y="0"/>
                </a:lnTo>
                <a:lnTo>
                  <a:pt x="180" y="0"/>
                </a:lnTo>
                <a:lnTo>
                  <a:pt x="180" y="240"/>
                </a:lnTo>
                <a:lnTo>
                  <a:pt x="0" y="240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81955" name="Freeform 35"/>
          <p:cNvSpPr>
            <a:spLocks/>
          </p:cNvSpPr>
          <p:nvPr/>
        </p:nvSpPr>
        <p:spPr bwMode="auto">
          <a:xfrm>
            <a:off x="2692400" y="5538788"/>
            <a:ext cx="3657600" cy="704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44"/>
              </a:cxn>
              <a:cxn ang="0">
                <a:pos x="2064" y="444"/>
              </a:cxn>
              <a:cxn ang="0">
                <a:pos x="2160" y="444"/>
              </a:cxn>
              <a:cxn ang="0">
                <a:pos x="2160" y="24"/>
              </a:cxn>
              <a:cxn ang="0">
                <a:pos x="2304" y="24"/>
              </a:cxn>
            </a:cxnLst>
            <a:rect l="0" t="0" r="r" b="b"/>
            <a:pathLst>
              <a:path w="2304" h="444">
                <a:moveTo>
                  <a:pt x="0" y="0"/>
                </a:moveTo>
                <a:lnTo>
                  <a:pt x="0" y="444"/>
                </a:lnTo>
                <a:lnTo>
                  <a:pt x="2064" y="444"/>
                </a:lnTo>
                <a:lnTo>
                  <a:pt x="2160" y="444"/>
                </a:lnTo>
                <a:lnTo>
                  <a:pt x="2160" y="24"/>
                </a:lnTo>
                <a:lnTo>
                  <a:pt x="2304" y="24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81961" name="Rectangle 41"/>
          <p:cNvSpPr>
            <a:spLocks noChangeArrowheads="1"/>
          </p:cNvSpPr>
          <p:nvPr/>
        </p:nvSpPr>
        <p:spPr bwMode="auto">
          <a:xfrm>
            <a:off x="832304" y="2754767"/>
            <a:ext cx="3744913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81962" name="Rectangle 42"/>
          <p:cNvSpPr>
            <a:spLocks noChangeArrowheads="1"/>
          </p:cNvSpPr>
          <p:nvPr/>
        </p:nvSpPr>
        <p:spPr bwMode="auto">
          <a:xfrm>
            <a:off x="832304" y="2970667"/>
            <a:ext cx="3744913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81963" name="Rectangle 43"/>
          <p:cNvSpPr>
            <a:spLocks noChangeArrowheads="1"/>
          </p:cNvSpPr>
          <p:nvPr/>
        </p:nvSpPr>
        <p:spPr bwMode="auto">
          <a:xfrm>
            <a:off x="832304" y="3186567"/>
            <a:ext cx="1368425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15888"/>
            <a:ext cx="8226425" cy="865187"/>
          </a:xfrm>
        </p:spPr>
        <p:txBody>
          <a:bodyPr/>
          <a:lstStyle/>
          <a:p>
            <a:pPr lvl="0" algn="r"/>
            <a:r>
              <a:rPr lang="fa-IR" dirty="0" smtClean="0">
                <a:cs typeface="B Zar" panose="00000400000000000000" pitchFamily="2" charset="-78"/>
              </a:rPr>
              <a:t>ليست دو پيوندي</a:t>
            </a:r>
            <a:endParaRPr lang="en-US" altLang="zh-TW" dirty="0">
              <a:cs typeface="B Zar" panose="00000400000000000000" pitchFamily="2" charset="-78"/>
            </a:endParaRP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455613" y="1734047"/>
            <a:ext cx="7839452" cy="63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Char char="•"/>
              <a:tabLst/>
              <a:defRPr/>
            </a:pPr>
            <a:r>
              <a:rPr kumimoji="0" lang="fa-IR" altLang="zh-TW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4DC"/>
                </a:solidFill>
                <a:effectLst/>
                <a:uLnTx/>
                <a:uFillTx/>
                <a:latin typeface="+mn-lt"/>
                <a:cs typeface="B Zar" panose="00000400000000000000" pitchFamily="2" charset="-78"/>
              </a:rPr>
              <a:t>حذف کردن گره در يک ليست دوپيوندي</a:t>
            </a:r>
            <a:endParaRPr kumimoji="0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0034DC"/>
              </a:solidFill>
              <a:effectLst/>
              <a:uLnTx/>
              <a:uFillTx/>
              <a:latin typeface="+mn-lt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704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81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81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7" grpId="0" animBg="1"/>
      <p:bldP spid="81949" grpId="0" animBg="1"/>
      <p:bldP spid="81959" grpId="0"/>
      <p:bldP spid="81956" grpId="0" animBg="1"/>
      <p:bldP spid="81955" grpId="0" animBg="1"/>
      <p:bldP spid="81961" grpId="0" animBg="1"/>
      <p:bldP spid="81961" grpId="1" animBg="1"/>
      <p:bldP spid="81962" grpId="0" animBg="1"/>
      <p:bldP spid="81962" grpId="1" animBg="1"/>
      <p:bldP spid="81963" grpId="0" animBg="1"/>
      <p:bldP spid="8196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نمونه سوالات در لیست‌های پیوندی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dirty="0" smtClean="0">
                <a:solidFill>
                  <a:srgbClr val="FF0000"/>
                </a:solidFill>
                <a:cs typeface="B Nazanin" panose="00000400000000000000" pitchFamily="2" charset="-78"/>
              </a:rPr>
              <a:t>لیست یکطرفه / لیست یکطرفه حلقوی / لیست دوطرفه/ لیست دوطرفه (دوپیوندی) حلقوی</a:t>
            </a:r>
          </a:p>
          <a:p>
            <a:pPr lvl="1"/>
            <a:r>
              <a:rPr lang="fa-IR" dirty="0" smtClean="0">
                <a:cs typeface="B Nazanin" panose="00000400000000000000" pitchFamily="2" charset="-78"/>
              </a:rPr>
              <a:t>درج عنصر </a:t>
            </a:r>
            <a:r>
              <a:rPr lang="en-US" dirty="0" err="1" smtClean="0">
                <a:cs typeface="B Nazanin" panose="00000400000000000000" pitchFamily="2" charset="-78"/>
              </a:rPr>
              <a:t>ptr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در ابتدای لیست</a:t>
            </a:r>
          </a:p>
          <a:p>
            <a:pPr lvl="1"/>
            <a:r>
              <a:rPr lang="fa-IR" dirty="0" smtClean="0">
                <a:cs typeface="B Nazanin" panose="00000400000000000000" pitchFamily="2" charset="-78"/>
              </a:rPr>
              <a:t>حذف عنصر اول از لیست</a:t>
            </a:r>
          </a:p>
          <a:p>
            <a:pPr lvl="1"/>
            <a:r>
              <a:rPr lang="fa-IR" dirty="0" smtClean="0">
                <a:cs typeface="B Nazanin" panose="00000400000000000000" pitchFamily="2" charset="-78"/>
              </a:rPr>
              <a:t>درج عنصر</a:t>
            </a:r>
            <a:r>
              <a:rPr lang="en-US" dirty="0" err="1" smtClean="0">
                <a:cs typeface="B Nazanin" panose="00000400000000000000" pitchFamily="2" charset="-78"/>
              </a:rPr>
              <a:t>ptr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 به عنوان آخرین عنصر</a:t>
            </a:r>
          </a:p>
          <a:p>
            <a:pPr lvl="1"/>
            <a:r>
              <a:rPr lang="fa-IR" dirty="0" smtClean="0">
                <a:cs typeface="B Nazanin" panose="00000400000000000000" pitchFamily="2" charset="-78"/>
              </a:rPr>
              <a:t>حذف عنصر آخر لیست</a:t>
            </a:r>
          </a:p>
          <a:p>
            <a:pPr lvl="1"/>
            <a:r>
              <a:rPr lang="fa-IR" dirty="0" smtClean="0">
                <a:cs typeface="B Nazanin" panose="00000400000000000000" pitchFamily="2" charset="-78"/>
              </a:rPr>
              <a:t>معکوس کردن لیست</a:t>
            </a:r>
          </a:p>
          <a:p>
            <a:pPr lvl="1"/>
            <a:r>
              <a:rPr lang="fa-IR" dirty="0" smtClean="0">
                <a:cs typeface="B Nazanin" panose="00000400000000000000" pitchFamily="2" charset="-78"/>
              </a:rPr>
              <a:t>اتصال دو لیست به هم</a:t>
            </a:r>
          </a:p>
          <a:p>
            <a:pPr lvl="1"/>
            <a:r>
              <a:rPr lang="fa-IR" dirty="0" smtClean="0">
                <a:cs typeface="B Nazanin" panose="00000400000000000000" pitchFamily="2" charset="-78"/>
              </a:rPr>
              <a:t>تفکیک یک لیست به دو لیست جداگانه از محل </a:t>
            </a:r>
            <a:r>
              <a:rPr lang="en-US" dirty="0" err="1" smtClean="0">
                <a:cs typeface="B Nazanin" panose="00000400000000000000" pitchFamily="2" charset="-78"/>
              </a:rPr>
              <a:t>ptr</a:t>
            </a:r>
            <a:endParaRPr lang="fa-IR" dirty="0" smtClean="0">
              <a:cs typeface="B Nazanin" panose="00000400000000000000" pitchFamily="2" charset="-78"/>
            </a:endParaRPr>
          </a:p>
          <a:p>
            <a:pPr lvl="1"/>
            <a:r>
              <a:rPr lang="fa-IR" dirty="0" smtClean="0">
                <a:cs typeface="B Nazanin" panose="00000400000000000000" pitchFamily="2" charset="-78"/>
              </a:rPr>
              <a:t>پیاده‌سازی پشته/صف با لیست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7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Zar"/>
      </a:majorFont>
      <a:minorFont>
        <a:latin typeface="Tahoma"/>
        <a:ea typeface=""/>
        <a:cs typeface="Z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12685</TotalTime>
  <Words>364</Words>
  <Application>Microsoft Office PowerPoint</Application>
  <PresentationFormat>On-screen Show (4:3)</PresentationFormat>
  <Paragraphs>77</Paragraphs>
  <Slides>8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B Zar</vt:lpstr>
      <vt:lpstr>Tahoma</vt:lpstr>
      <vt:lpstr>Zar</vt:lpstr>
      <vt:lpstr>Wingdings</vt:lpstr>
      <vt:lpstr>Times New Roman</vt:lpstr>
      <vt:lpstr>B Nazanin</vt:lpstr>
      <vt:lpstr>Arial</vt:lpstr>
      <vt:lpstr>Blueprint</vt:lpstr>
      <vt:lpstr>لیست پیوندی</vt:lpstr>
      <vt:lpstr>ليستهاي پيوندي</vt:lpstr>
      <vt:lpstr>ليست هاي دو پيوندي</vt:lpstr>
      <vt:lpstr>ليست دو پيوندي</vt:lpstr>
      <vt:lpstr>ليست دو پيوندي</vt:lpstr>
      <vt:lpstr>ليست دو پيوندي</vt:lpstr>
      <vt:lpstr>ليست دو پيوندي</vt:lpstr>
      <vt:lpstr>نمونه سوالات در لیست‌های پیوندی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</dc:title>
  <dc:creator>S. M. Vahidipour</dc:creator>
  <cp:lastModifiedBy>SM Vahidipour</cp:lastModifiedBy>
  <cp:revision>1678</cp:revision>
  <dcterms:created xsi:type="dcterms:W3CDTF">2000-10-26T15:38:46Z</dcterms:created>
  <dcterms:modified xsi:type="dcterms:W3CDTF">2020-05-07T07:01:56Z</dcterms:modified>
</cp:coreProperties>
</file>