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7" r:id="rId2"/>
    <p:sldId id="488" r:id="rId3"/>
    <p:sldId id="489" r:id="rId4"/>
    <p:sldId id="490" r:id="rId5"/>
    <p:sldId id="491" r:id="rId6"/>
    <p:sldId id="492" r:id="rId7"/>
    <p:sldId id="493" r:id="rId8"/>
  </p:sldIdLst>
  <p:sldSz cx="9144000" cy="6858000" type="screen4x3"/>
  <p:notesSz cx="6991350" cy="9282113"/>
  <p:embeddedFontLst>
    <p:embeddedFont>
      <p:font typeface="B Zar" panose="00000400000000000000" pitchFamily="2" charset="-78"/>
      <p:regular r:id="rId11"/>
      <p:bold r:id="rId12"/>
    </p:embeddedFont>
    <p:embeddedFont>
      <p:font typeface="Comic Sans MS" panose="030F0702030302020204" pitchFamily="66" charset="0"/>
      <p:regular r:id="rId13"/>
      <p:bold r:id="rId14"/>
    </p:embeddedFont>
    <p:embeddedFont>
      <p:font typeface="Tahoma" panose="020B0604030504040204" pitchFamily="34" charset="0"/>
      <p:regular r:id="rId15"/>
      <p:bold r:id="rId16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0303"/>
    <a:srgbClr val="040408"/>
    <a:srgbClr val="2308EE"/>
    <a:srgbClr val="800000"/>
    <a:srgbClr val="5A2781"/>
    <a:srgbClr val="66FFFF"/>
    <a:srgbClr val="756A94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97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0348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B Zar" panose="00000400000000000000" pitchFamily="2" charset="-78"/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23999"/>
            <a:ext cx="8226425" cy="5000625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70303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Zar" panose="00000400000000000000" pitchFamily="2" charset="-78"/>
              </a:rPr>
              <a:t> مشخصه اصلي يک درخت دودويي بدين شکل است که هر گره آن حداکثر دو انشعاب دارد يعني گره هايي که درجه اي بيشتر از دو نداشته باشند.</a:t>
            </a:r>
          </a:p>
          <a:p>
            <a:pPr algn="just">
              <a:buClr>
                <a:srgbClr val="F70303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Zar" panose="00000400000000000000" pitchFamily="2" charset="-78"/>
                <a:sym typeface="AGA Arabesque" pitchFamily="2" charset="2"/>
              </a:rPr>
              <a:t> تعريف: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  <a:sym typeface="AGA Arabesque" pitchFamily="2" charset="2"/>
              </a:rPr>
              <a:t>درخت دودويي، مجموعه محدودي از گره ها است كه يا 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  <a:sym typeface="AGA Arabesque" pitchFamily="2" charset="2"/>
              </a:rPr>
              <a:t>خالي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  <a:sym typeface="AGA Arabesque" pitchFamily="2" charset="2"/>
              </a:rPr>
              <a:t> است (درخت دودويي خالي) يا حاوي گره خاصي به نام 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  <a:sym typeface="AGA Arabesque" pitchFamily="2" charset="2"/>
              </a:rPr>
              <a:t>ريشه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  <a:sym typeface="AGA Arabesque" pitchFamily="2" charset="2"/>
              </a:rPr>
              <a:t> است و بقيه گره هاي آن، دو زير درخت دودويي مجزا به نام هاي 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  <a:sym typeface="AGA Arabesque" pitchFamily="2" charset="2"/>
              </a:rPr>
              <a:t>زير درخت چپ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  <a:sym typeface="AGA Arabesque" pitchFamily="2" charset="2"/>
              </a:rPr>
              <a:t> و </a:t>
            </a:r>
            <a:r>
              <a:rPr lang="fa-IR" altLang="zh-TW" sz="2800" dirty="0" smtClean="0">
                <a:solidFill>
                  <a:schemeClr val="tx2"/>
                </a:solidFill>
                <a:cs typeface="B Zar" panose="00000400000000000000" pitchFamily="2" charset="-78"/>
                <a:sym typeface="AGA Arabesque" pitchFamily="2" charset="2"/>
              </a:rPr>
              <a:t>زير درخت راست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  <a:sym typeface="AGA Arabesque" pitchFamily="2" charset="2"/>
              </a:rPr>
              <a:t>را تشكيل مي دهند.</a:t>
            </a:r>
          </a:p>
          <a:p>
            <a:pPr algn="just">
              <a:buClr>
                <a:srgbClr val="F70303"/>
              </a:buClr>
              <a:buFont typeface="Wingdings" pitchFamily="2" charset="2"/>
              <a:buChar char="q"/>
            </a:pPr>
            <a:r>
              <a:rPr lang="fa-IR" sz="2800" dirty="0" smtClean="0">
                <a:cs typeface="B Zar" panose="00000400000000000000" pitchFamily="2" charset="-78"/>
                <a:sym typeface="AGA Arabesque" pitchFamily="2" charset="2"/>
              </a:rPr>
              <a:t>بنابراين در درختهاي دودويي بين زير درخت چپ و راست تمايز قائل مي شويم</a:t>
            </a:r>
          </a:p>
          <a:p>
            <a:pPr>
              <a:buFont typeface="Wingdings" pitchFamily="2" charset="2"/>
              <a:buChar char="v"/>
            </a:pPr>
            <a:endParaRPr lang="fa-IR" sz="2800" dirty="0" smtClean="0">
              <a:cs typeface="B Zar" panose="00000400000000000000" pitchFamily="2" charset="-78"/>
              <a:sym typeface="AGA Arabesque" pitchFamily="2" charset="2"/>
            </a:endParaRPr>
          </a:p>
          <a:p>
            <a:pPr>
              <a:buFont typeface="Wingdings" pitchFamily="2" charset="2"/>
              <a:buChar char="v"/>
            </a:pPr>
            <a:endParaRPr lang="en-US" sz="2800" dirty="0" smtClean="0">
              <a:cs typeface="B Zar" panose="00000400000000000000" pitchFamily="2" charset="-78"/>
              <a:sym typeface="AGA Arabesque" pitchFamily="2" charset="2"/>
            </a:endParaRPr>
          </a:p>
          <a:p>
            <a:pPr>
              <a:buFont typeface="Wingdings" pitchFamily="2" charset="2"/>
              <a:buChar char="v"/>
            </a:pPr>
            <a:endParaRPr lang="fa-IR" sz="2800" dirty="0" smtClean="0">
              <a:cs typeface="B Zar" panose="00000400000000000000" pitchFamily="2" charset="-78"/>
            </a:endParaRPr>
          </a:p>
          <a:p>
            <a:pPr>
              <a:buNone/>
            </a:pPr>
            <a:r>
              <a:rPr lang="fa-IR" sz="2800" dirty="0" smtClean="0">
                <a:cs typeface="B Zar" panose="00000400000000000000" pitchFamily="2" charset="-78"/>
                <a:sym typeface="AGA Arabesque" pitchFamily="2" charset="2"/>
              </a:rPr>
              <a:t>	دو درخت دودويي بالا يكسان نيستند، زيرا گره </a:t>
            </a:r>
            <a:r>
              <a:rPr lang="en-US" sz="2400" dirty="0" smtClean="0">
                <a:cs typeface="B Zar" panose="00000400000000000000" pitchFamily="2" charset="-78"/>
                <a:sym typeface="AGA Arabesque" pitchFamily="2" charset="2"/>
              </a:rPr>
              <a:t>A</a:t>
            </a:r>
            <a:r>
              <a:rPr lang="fa-IR" sz="2800" dirty="0" smtClean="0">
                <a:cs typeface="B Zar" panose="00000400000000000000" pitchFamily="2" charset="-78"/>
                <a:sym typeface="AGA Arabesque" pitchFamily="2" charset="2"/>
              </a:rPr>
              <a:t> در يکي داراي فرزند چپ و در ديگري داراي فرزند راست است.</a:t>
            </a:r>
            <a:endParaRPr lang="en-US" sz="2800" dirty="0" smtClean="0">
              <a:cs typeface="B Zar" panose="00000400000000000000" pitchFamily="2" charset="-78"/>
              <a:sym typeface="AGA Arabesque" pitchFamily="2" charset="2"/>
            </a:endParaRPr>
          </a:p>
          <a:p>
            <a:endParaRPr lang="fa-IR" altLang="zh-TW" sz="2800" dirty="0" smtClean="0">
              <a:cs typeface="B Zar" panose="00000400000000000000" pitchFamily="2" charset="-7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55271" y="4279220"/>
            <a:ext cx="850900" cy="1211262"/>
            <a:chOff x="1379" y="1530"/>
            <a:chExt cx="536" cy="763"/>
          </a:xfrm>
        </p:grpSpPr>
        <p:sp>
          <p:nvSpPr>
            <p:cNvPr id="117765" name="Oval 5"/>
            <p:cNvSpPr>
              <a:spLocks noChangeArrowheads="1"/>
            </p:cNvSpPr>
            <p:nvPr/>
          </p:nvSpPr>
          <p:spPr bwMode="auto">
            <a:xfrm>
              <a:off x="1735" y="1530"/>
              <a:ext cx="18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117766" name="Oval 6"/>
            <p:cNvSpPr>
              <a:spLocks noChangeArrowheads="1"/>
            </p:cNvSpPr>
            <p:nvPr/>
          </p:nvSpPr>
          <p:spPr bwMode="auto">
            <a:xfrm>
              <a:off x="1379" y="2103"/>
              <a:ext cx="179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117767" name="Line 7"/>
            <p:cNvSpPr>
              <a:spLocks noChangeShapeType="1"/>
            </p:cNvSpPr>
            <p:nvPr/>
          </p:nvSpPr>
          <p:spPr bwMode="auto">
            <a:xfrm flipH="1">
              <a:off x="1474" y="1698"/>
              <a:ext cx="294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flipH="1">
            <a:off x="2463121" y="4293734"/>
            <a:ext cx="850900" cy="1211262"/>
            <a:chOff x="1379" y="1530"/>
            <a:chExt cx="536" cy="763"/>
          </a:xfrm>
        </p:grpSpPr>
        <p:sp>
          <p:nvSpPr>
            <p:cNvPr id="117769" name="Oval 9"/>
            <p:cNvSpPr>
              <a:spLocks noChangeArrowheads="1"/>
            </p:cNvSpPr>
            <p:nvPr/>
          </p:nvSpPr>
          <p:spPr bwMode="auto">
            <a:xfrm>
              <a:off x="1735" y="1530"/>
              <a:ext cx="180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117770" name="Oval 10"/>
            <p:cNvSpPr>
              <a:spLocks noChangeArrowheads="1"/>
            </p:cNvSpPr>
            <p:nvPr/>
          </p:nvSpPr>
          <p:spPr bwMode="auto">
            <a:xfrm>
              <a:off x="1379" y="2103"/>
              <a:ext cx="179" cy="1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>
                  <a:latin typeface="Comic Sans MS" pitchFamily="66" charset="0"/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117771" name="Line 11"/>
            <p:cNvSpPr>
              <a:spLocks noChangeShapeType="1"/>
            </p:cNvSpPr>
            <p:nvPr/>
          </p:nvSpPr>
          <p:spPr bwMode="auto">
            <a:xfrm flipH="1">
              <a:off x="1474" y="1698"/>
              <a:ext cx="294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 هاي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6571"/>
            <a:ext cx="8226425" cy="4928054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fa-IR" dirty="0" smtClean="0">
                <a:cs typeface="B Zar" panose="00000400000000000000" pitchFamily="2" charset="-78"/>
                <a:sym typeface="AGA Arabesque" pitchFamily="2" charset="2"/>
              </a:rPr>
              <a:t>تفاوت هاي بين درخت دودويي و درخت عمومي:</a:t>
            </a:r>
            <a:endParaRPr lang="en-US" dirty="0" smtClean="0">
              <a:cs typeface="B Zar" panose="00000400000000000000" pitchFamily="2" charset="-78"/>
              <a:sym typeface="AGA Arabesque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fa-IR" dirty="0" smtClean="0">
                <a:cs typeface="B Zar" panose="00000400000000000000" pitchFamily="2" charset="-78"/>
                <a:sym typeface="AGA Arabesque" pitchFamily="2" charset="2"/>
              </a:rPr>
              <a:t>درخت دودويي مي تواند تهي باشد، ولي درخت عمومي نمي تواند تهي باشد.</a:t>
            </a:r>
            <a:endParaRPr lang="en-US" dirty="0" smtClean="0">
              <a:cs typeface="B Zar" panose="00000400000000000000" pitchFamily="2" charset="-78"/>
              <a:sym typeface="AGA Arabesque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fa-IR" dirty="0" smtClean="0">
                <a:cs typeface="B Zar" panose="00000400000000000000" pitchFamily="2" charset="-78"/>
                <a:sym typeface="AGA Arabesque" pitchFamily="2" charset="2"/>
              </a:rPr>
              <a:t>در درخت دودويي، هر گره حداكثر دو فرزند دارد.</a:t>
            </a:r>
            <a:endParaRPr lang="en-US" dirty="0" smtClean="0">
              <a:cs typeface="B Zar" panose="00000400000000000000" pitchFamily="2" charset="-78"/>
              <a:sym typeface="AGA Arabesque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fa-IR" dirty="0" smtClean="0">
                <a:cs typeface="B Zar" panose="00000400000000000000" pitchFamily="2" charset="-78"/>
                <a:sym typeface="AGA Arabesque" pitchFamily="2" charset="2"/>
              </a:rPr>
              <a:t>در درخت دودويي ترتيب فرزندان هر گره مهم است، در حالي كه در درخت عمومي اين طور نيست.</a:t>
            </a:r>
            <a:endParaRPr lang="en-US" dirty="0" smtClean="0">
              <a:cs typeface="B Zar" panose="00000400000000000000" pitchFamily="2" charset="-78"/>
              <a:sym typeface="AGA Arabesque" pitchFamily="2" charset="2"/>
            </a:endParaRPr>
          </a:p>
          <a:p>
            <a:pPr>
              <a:buNone/>
            </a:pPr>
            <a:endParaRPr lang="fa-IR" altLang="zh-TW" sz="2800" dirty="0" smtClean="0">
              <a:cs typeface="B Zar" panose="00000400000000000000" pitchFamily="2" charset="-78"/>
            </a:endParaRPr>
          </a:p>
          <a:p>
            <a:pPr>
              <a:spcBef>
                <a:spcPct val="50000"/>
              </a:spcBef>
            </a:pPr>
            <a:r>
              <a:rPr lang="fa-IR" altLang="zh-TW" dirty="0" smtClean="0">
                <a:cs typeface="B Zar" panose="00000400000000000000" pitchFamily="2" charset="-78"/>
                <a:sym typeface="AGA Arabesque" pitchFamily="2" charset="2"/>
              </a:rPr>
              <a:t>هر درختي را مي توان به فرم درخت دودويي در آورد.</a:t>
            </a:r>
          </a:p>
          <a:p>
            <a:pPr lvl="1">
              <a:buFont typeface="Wingdings" pitchFamily="2" charset="2"/>
              <a:buChar char="§"/>
            </a:pPr>
            <a:r>
              <a:rPr lang="fa-IR" altLang="zh-TW" dirty="0" smtClean="0">
                <a:cs typeface="B Zar" panose="00000400000000000000" pitchFamily="2" charset="-78"/>
                <a:sym typeface="AGA Arabesque" pitchFamily="2" charset="2"/>
              </a:rPr>
              <a:t>با بازنمايي بچه چپ-همزاد راست</a:t>
            </a:r>
            <a:endParaRPr lang="en-US" altLang="zh-TW" dirty="0" smtClean="0">
              <a:cs typeface="B Zar" panose="00000400000000000000" pitchFamily="2" charset="-78"/>
              <a:sym typeface="AGA Arabesque" pitchFamily="2" charset="2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 هاي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381" y="1677528"/>
            <a:ext cx="8226425" cy="465138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fa-IR" altLang="zh-TW" sz="2800" dirty="0" smtClean="0">
                <a:cs typeface="B Zar" panose="00000400000000000000" pitchFamily="2" charset="-78"/>
              </a:rPr>
              <a:t>نوع داده تجريدي </a:t>
            </a:r>
            <a:r>
              <a:rPr lang="en-US" altLang="zh-TW" sz="2400" dirty="0" err="1" smtClean="0">
                <a:cs typeface="B Zar" panose="00000400000000000000" pitchFamily="2" charset="-78"/>
              </a:rPr>
              <a:t>BinaryTree</a:t>
            </a:r>
            <a:endParaRPr lang="en-US" altLang="zh-TW" sz="2800" dirty="0">
              <a:cs typeface="B Zar" panose="00000400000000000000" pitchFamily="2" charset="-78"/>
            </a:endParaRPr>
          </a:p>
        </p:txBody>
      </p:sp>
      <p:pic>
        <p:nvPicPr>
          <p:cNvPr id="132100" name="Picture 4" descr="S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80" b="7278"/>
          <a:stretch>
            <a:fillRect/>
          </a:stretch>
        </p:blipFill>
        <p:spPr bwMode="auto">
          <a:xfrm>
            <a:off x="283938" y="1957841"/>
            <a:ext cx="7345363" cy="4900159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درختهاي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1596572"/>
            <a:ext cx="8513536" cy="968828"/>
          </a:xfrm>
          <a:noFill/>
          <a:ln/>
        </p:spPr>
        <p:txBody>
          <a:bodyPr/>
          <a:lstStyle/>
          <a:p>
            <a:r>
              <a:rPr lang="fa-IR" altLang="zh-TW" sz="2800" dirty="0" smtClean="0">
                <a:cs typeface="B Zar" panose="00000400000000000000" pitchFamily="2" charset="-78"/>
              </a:rPr>
              <a:t>درختهاي دودويي مورب وکامل</a:t>
            </a:r>
            <a:endParaRPr kumimoji="0" lang="en-US" altLang="zh-TW" sz="2400" dirty="0">
              <a:cs typeface="B Zar" panose="00000400000000000000" pitchFamily="2" charset="-78"/>
            </a:endParaRPr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287"/>
          <a:stretch>
            <a:fillRect/>
          </a:stretch>
        </p:blipFill>
        <p:spPr bwMode="auto">
          <a:xfrm>
            <a:off x="630919" y="2338842"/>
            <a:ext cx="5334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درختهاي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خصوصيات درختهاي دودويي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حداکثر تعداد گره ها</a:t>
            </a:r>
          </a:p>
          <a:p>
            <a:pPr marL="900000" lvl="1" indent="-216000"/>
            <a:r>
              <a:rPr lang="fa-IR" dirty="0" smtClean="0">
                <a:cs typeface="B Zar" panose="00000400000000000000" pitchFamily="2" charset="-78"/>
              </a:rPr>
              <a:t> حداکثر تعداد گره ها در سطح </a:t>
            </a:r>
            <a:r>
              <a:rPr lang="en-US" sz="2400" dirty="0" err="1" smtClean="0">
                <a:cs typeface="B Zar" panose="00000400000000000000" pitchFamily="2" charset="-78"/>
              </a:rPr>
              <a:t>i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ام يک درخت دودويي </a:t>
            </a:r>
            <a:r>
              <a:rPr lang="en-US" sz="2400" dirty="0" smtClean="0">
                <a:cs typeface="B Zar" panose="00000400000000000000" pitchFamily="2" charset="-78"/>
              </a:rPr>
              <a:t>2</a:t>
            </a:r>
            <a:r>
              <a:rPr lang="en-US" sz="2400" baseline="30000" dirty="0" smtClean="0">
                <a:cs typeface="B Zar" panose="00000400000000000000" pitchFamily="2" charset="-78"/>
              </a:rPr>
              <a:t>i-1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است، </a:t>
            </a:r>
            <a:r>
              <a:rPr lang="en-US" sz="2400" dirty="0" err="1" smtClean="0">
                <a:cs typeface="B Zar" panose="00000400000000000000" pitchFamily="2" charset="-78"/>
              </a:rPr>
              <a:t>i</a:t>
            </a:r>
            <a:r>
              <a:rPr lang="en-US" sz="2400" dirty="0" smtClean="0">
                <a:cs typeface="B Zar" panose="00000400000000000000" pitchFamily="2" charset="-78"/>
              </a:rPr>
              <a:t> ≥ 1</a:t>
            </a:r>
            <a:r>
              <a:rPr lang="fa-IR" dirty="0" smtClean="0">
                <a:cs typeface="B Zar" panose="00000400000000000000" pitchFamily="2" charset="-78"/>
              </a:rPr>
              <a:t> .</a:t>
            </a:r>
          </a:p>
          <a:p>
            <a:pPr marL="900000" lvl="1" indent="-216000"/>
            <a:r>
              <a:rPr lang="fa-IR" dirty="0" smtClean="0">
                <a:cs typeface="B Zar" panose="00000400000000000000" pitchFamily="2" charset="-78"/>
              </a:rPr>
              <a:t> حداکثر تعداد گره ها در يک درخت دودويي به عمق </a:t>
            </a:r>
            <a:r>
              <a:rPr lang="en-US" sz="2400" dirty="0" smtClean="0">
                <a:cs typeface="B Zar" panose="00000400000000000000" pitchFamily="2" charset="-78"/>
              </a:rPr>
              <a:t>k</a:t>
            </a:r>
            <a:r>
              <a:rPr lang="fa-IR" dirty="0" smtClean="0">
                <a:cs typeface="B Zar" panose="00000400000000000000" pitchFamily="2" charset="-78"/>
              </a:rPr>
              <a:t> ، </a:t>
            </a:r>
            <a:r>
              <a:rPr lang="en-US" sz="2400" dirty="0" smtClean="0">
                <a:cs typeface="B Zar" panose="00000400000000000000" pitchFamily="2" charset="-78"/>
              </a:rPr>
              <a:t>2</a:t>
            </a:r>
            <a:r>
              <a:rPr lang="en-US" sz="2400" baseline="30000" dirty="0" smtClean="0">
                <a:cs typeface="B Zar" panose="00000400000000000000" pitchFamily="2" charset="-78"/>
              </a:rPr>
              <a:t>k</a:t>
            </a:r>
            <a:r>
              <a:rPr lang="en-US" sz="2400" dirty="0" smtClean="0">
                <a:cs typeface="B Zar" panose="00000400000000000000" pitchFamily="2" charset="-78"/>
              </a:rPr>
              <a:t>-1</a:t>
            </a:r>
            <a:r>
              <a:rPr lang="fa-IR" dirty="0" smtClean="0">
                <a:cs typeface="B Zar" panose="00000400000000000000" pitchFamily="2" charset="-78"/>
              </a:rPr>
              <a:t>  است ، </a:t>
            </a:r>
            <a:r>
              <a:rPr lang="en-US" sz="2400" dirty="0" smtClean="0">
                <a:cs typeface="B Zar" panose="00000400000000000000" pitchFamily="2" charset="-78"/>
              </a:rPr>
              <a:t>k ≥ 1</a:t>
            </a:r>
            <a:endParaRPr lang="en-US" dirty="0" smtClean="0">
              <a:cs typeface="B Zar" panose="00000400000000000000" pitchFamily="2" charset="-78"/>
            </a:endParaRPr>
          </a:p>
          <a:p>
            <a:endParaRPr lang="fa-IR" dirty="0" smtClean="0">
              <a:cs typeface="B Zar" panose="00000400000000000000" pitchFamily="2" charset="-78"/>
            </a:endParaRPr>
          </a:p>
          <a:p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6</a:t>
            </a:fld>
            <a:endParaRPr lang="en-US">
              <a:cs typeface="B Zar" panose="00000400000000000000" pitchFamily="2" charset="-78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519230"/>
              </p:ext>
            </p:extLst>
          </p:nvPr>
        </p:nvGraphicFramePr>
        <p:xfrm>
          <a:off x="792163" y="4141788"/>
          <a:ext cx="51387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3" imgW="2438280" imgH="507960" progId="Equation.DSMT4">
                  <p:embed/>
                </p:oleObj>
              </mc:Choice>
              <mc:Fallback>
                <p:oleObj name="Equation" r:id="rId3" imgW="24382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4141788"/>
                        <a:ext cx="5138737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064748"/>
              </p:ext>
            </p:extLst>
          </p:nvPr>
        </p:nvGraphicFramePr>
        <p:xfrm>
          <a:off x="809625" y="5197475"/>
          <a:ext cx="18732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5" imgW="990360" imgH="507960" progId="Equation.DSMT4">
                  <p:embed/>
                </p:oleObj>
              </mc:Choice>
              <mc:Fallback>
                <p:oleObj name="Equation" r:id="rId5" imgW="99036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5197475"/>
                        <a:ext cx="187325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خصوصيات درختهاي دودويي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89" y="1630438"/>
            <a:ext cx="8186058" cy="4365171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رابطه بين تعداد گره هاي برگ و گره هاي درجه 2</a:t>
            </a:r>
          </a:p>
          <a:p>
            <a:pPr marL="900000" lvl="1" indent="-216000"/>
            <a:r>
              <a:rPr lang="fa-IR" dirty="0" smtClean="0">
                <a:cs typeface="B Zar" panose="00000400000000000000" pitchFamily="2" charset="-78"/>
              </a:rPr>
              <a:t>براي هر درخت دودويي غير تهي مانند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T</a:t>
            </a:r>
            <a:r>
              <a:rPr lang="fa-IR" sz="2400" dirty="0" smtClean="0"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، اگر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B Zar" panose="00000400000000000000" pitchFamily="2" charset="-78"/>
              </a:rPr>
              <a:t>0</a:t>
            </a:r>
            <a:r>
              <a:rPr lang="fa-IR" sz="2400" baseline="-250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تعداد گره هاي پاياني و 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B Zar" panose="00000400000000000000" pitchFamily="2" charset="-78"/>
              </a:rPr>
              <a:t>2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تعداد گره هاي درجه 2 باشد ، آنگاه خواهيم داشت:</a:t>
            </a:r>
            <a:endParaRPr lang="en-US" dirty="0" smtClean="0">
              <a:cs typeface="B Zar" panose="00000400000000000000" pitchFamily="2" charset="-78"/>
            </a:endParaRPr>
          </a:p>
          <a:p>
            <a:pPr marL="900000" lvl="1" indent="-216000" algn="l" rtl="0">
              <a:buNone/>
            </a:pP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B Zar" panose="00000400000000000000" pitchFamily="2" charset="-78"/>
              </a:rPr>
              <a:t>0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=n</a:t>
            </a:r>
            <a:r>
              <a:rPr lang="en-US" sz="2400" baseline="-25000" dirty="0" smtClean="0">
                <a:latin typeface="Times New Roman" pitchFamily="18" charset="0"/>
                <a:cs typeface="B Zar" panose="00000400000000000000" pitchFamily="2" charset="-78"/>
              </a:rPr>
              <a:t>2</a:t>
            </a:r>
            <a:r>
              <a:rPr lang="en-US" sz="2400" dirty="0" smtClean="0">
                <a:latin typeface="Times New Roman" pitchFamily="18" charset="0"/>
                <a:cs typeface="B Zar" panose="00000400000000000000" pitchFamily="2" charset="-78"/>
              </a:rPr>
              <a:t>+1</a:t>
            </a:r>
          </a:p>
          <a:p>
            <a:pPr marL="900000" lvl="1" indent="-216000">
              <a:buNone/>
            </a:pPr>
            <a:r>
              <a:rPr lang="fa-IR" dirty="0" smtClean="0">
                <a:cs typeface="B Zar" panose="00000400000000000000" pitchFamily="2" charset="-78"/>
              </a:rPr>
              <a:t>زيرا</a:t>
            </a:r>
          </a:p>
          <a:p>
            <a:pPr marL="900000" lvl="1" indent="-216000" algn="l">
              <a:buNone/>
            </a:pPr>
            <a:r>
              <a:rPr lang="en-US" sz="2000" dirty="0" smtClean="0">
                <a:cs typeface="B Zar" panose="00000400000000000000" pitchFamily="2" charset="-78"/>
              </a:rPr>
              <a:t>n=n</a:t>
            </a:r>
            <a:r>
              <a:rPr lang="en-US" sz="2000" baseline="-25000" dirty="0" smtClean="0">
                <a:cs typeface="B Zar" panose="00000400000000000000" pitchFamily="2" charset="-78"/>
              </a:rPr>
              <a:t>0</a:t>
            </a:r>
            <a:r>
              <a:rPr lang="en-US" sz="2000" dirty="0" smtClean="0">
                <a:cs typeface="B Zar" panose="00000400000000000000" pitchFamily="2" charset="-78"/>
              </a:rPr>
              <a:t>+n</a:t>
            </a:r>
            <a:r>
              <a:rPr lang="en-US" sz="2000" baseline="-25000" dirty="0" smtClean="0">
                <a:cs typeface="B Zar" panose="00000400000000000000" pitchFamily="2" charset="-78"/>
              </a:rPr>
              <a:t>1</a:t>
            </a:r>
            <a:r>
              <a:rPr lang="en-US" sz="2000" dirty="0" smtClean="0">
                <a:cs typeface="B Zar" panose="00000400000000000000" pitchFamily="2" charset="-78"/>
              </a:rPr>
              <a:t>+n</a:t>
            </a:r>
            <a:r>
              <a:rPr lang="en-US" sz="2000" baseline="-25000" dirty="0" smtClean="0">
                <a:cs typeface="B Zar" panose="00000400000000000000" pitchFamily="2" charset="-78"/>
              </a:rPr>
              <a:t>2</a:t>
            </a:r>
            <a:r>
              <a:rPr lang="en-US" sz="2000" dirty="0" smtClean="0">
                <a:cs typeface="B Zar" panose="00000400000000000000" pitchFamily="2" charset="-78"/>
              </a:rPr>
              <a:t> </a:t>
            </a:r>
            <a:endParaRPr lang="fa-IR" sz="2000" dirty="0" smtClean="0">
              <a:cs typeface="B Zar" panose="00000400000000000000" pitchFamily="2" charset="-78"/>
            </a:endParaRPr>
          </a:p>
          <a:p>
            <a:pPr marL="900000" lvl="1" indent="-216000">
              <a:buNone/>
            </a:pPr>
            <a:r>
              <a:rPr lang="fa-IR" sz="2000" dirty="0" smtClean="0">
                <a:cs typeface="B Zar" panose="00000400000000000000" pitchFamily="2" charset="-78"/>
              </a:rPr>
              <a:t>به غير از ريشه به همه نودها يک شاخه از بالا متصل است</a:t>
            </a:r>
          </a:p>
          <a:p>
            <a:pPr marL="900000" lvl="1" indent="-216000">
              <a:buNone/>
            </a:pPr>
            <a:r>
              <a:rPr lang="fa-IR" sz="2000" dirty="0" smtClean="0">
                <a:cs typeface="B Zar" panose="00000400000000000000" pitchFamily="2" charset="-78"/>
              </a:rPr>
              <a:t>هر نود بر اساس درجه تعدادي شاخه به پايين دارد 	    	</a:t>
            </a:r>
            <a:endParaRPr lang="fa-IR" sz="2000" baseline="-25000" dirty="0" smtClean="0">
              <a:cs typeface="B Zar" panose="00000400000000000000" pitchFamily="2" charset="-78"/>
            </a:endParaRPr>
          </a:p>
          <a:p>
            <a:pPr>
              <a:buNone/>
            </a:pPr>
            <a:endParaRPr lang="en-US" dirty="0" smtClean="0">
              <a:cs typeface="B Zar" panose="00000400000000000000" pitchFamily="2" charset="-78"/>
            </a:endParaRPr>
          </a:p>
          <a:p>
            <a:pPr>
              <a:buNone/>
            </a:pPr>
            <a:endParaRPr lang="en-US" dirty="0" smtClean="0">
              <a:cs typeface="B Zar" panose="00000400000000000000" pitchFamily="2" charset="-78"/>
            </a:endParaRPr>
          </a:p>
          <a:p>
            <a:pPr>
              <a:buNone/>
            </a:pP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7</a:t>
            </a:fld>
            <a:endParaRPr lang="en-US">
              <a:cs typeface="B Zar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6889" y="4438003"/>
            <a:ext cx="1679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0000" lvl="1" indent="-216000" algn="l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n=B+1</a:t>
            </a:r>
            <a:endParaRPr lang="fa-IR" sz="2000" dirty="0" smtClean="0">
              <a:solidFill>
                <a:srgbClr val="000000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421" y="4757318"/>
            <a:ext cx="2008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0000" lvl="1" indent="-216000" algn="l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B=n</a:t>
            </a:r>
            <a:r>
              <a:rPr lang="en-US" sz="2000" baseline="-25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+2n</a:t>
            </a:r>
            <a:r>
              <a:rPr lang="en-US" sz="2000" baseline="-25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2</a:t>
            </a:r>
            <a:endParaRPr lang="fa-IR" sz="2000" baseline="-25000" dirty="0" smtClean="0">
              <a:solidFill>
                <a:srgbClr val="000000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4" y="4576026"/>
            <a:ext cx="2325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0000" lvl="1" indent="-216000" algn="l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n=</a:t>
            </a:r>
            <a:r>
              <a:rPr lang="en-US" sz="2000" dirty="0" smtClean="0">
                <a:solidFill>
                  <a:srgbClr val="000000"/>
                </a:solidFill>
                <a:cs typeface="B Zar" panose="00000400000000000000" pitchFamily="2" charset="-78"/>
              </a:rPr>
              <a:t>n</a:t>
            </a:r>
            <a:r>
              <a:rPr lang="en-US" sz="2000" baseline="-25000" dirty="0" smtClean="0">
                <a:solidFill>
                  <a:srgbClr val="000000"/>
                </a:solidFill>
                <a:cs typeface="B Zar" panose="00000400000000000000" pitchFamily="2" charset="-78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cs typeface="B Zar" panose="00000400000000000000" pitchFamily="2" charset="-78"/>
              </a:rPr>
              <a:t>+2n</a:t>
            </a:r>
            <a:r>
              <a:rPr lang="en-US" sz="2000" baseline="-25000" dirty="0" smtClean="0">
                <a:solidFill>
                  <a:srgbClr val="000000"/>
                </a:solidFill>
                <a:cs typeface="B Zar" panose="00000400000000000000" pitchFamily="2" charset="-78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+1</a:t>
            </a:r>
            <a:endParaRPr lang="fa-IR" sz="2000" dirty="0" smtClean="0">
              <a:solidFill>
                <a:srgbClr val="000000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1838396" y="4051454"/>
            <a:ext cx="258439" cy="1101529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Char char="ü"/>
              <a:tabLst/>
            </a:pPr>
            <a:endParaRPr kumimoji="0" lang="fa-I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340" y="5345146"/>
            <a:ext cx="2053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800" indent="-216000" algn="l" rtl="0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0=n</a:t>
            </a:r>
            <a:r>
              <a:rPr lang="en-US" sz="2000" baseline="-25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-n</a:t>
            </a:r>
            <a:r>
              <a:rPr lang="en-US" sz="2000" baseline="-25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B Zar" panose="00000400000000000000" pitchFamily="2" charset="-78"/>
              </a:rPr>
              <a:t>+1</a:t>
            </a:r>
            <a:endParaRPr lang="fa-IR" sz="2000" baseline="-25000" dirty="0" smtClean="0">
              <a:solidFill>
                <a:srgbClr val="000000"/>
              </a:solidFill>
              <a:latin typeface="+mn-lt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5723E-6 L -0.17691 3.75723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10" grpId="0"/>
      <p:bldP spid="10" grpId="1"/>
      <p:bldP spid="11" grpId="0"/>
      <p:bldP spid="11" grpId="1"/>
      <p:bldP spid="12" grpId="0"/>
      <p:bldP spid="12" grpId="1"/>
      <p:bldP spid="14" grpId="0" animBg="1"/>
      <p:bldP spid="14" grpId="1" animBg="1"/>
      <p:bldP spid="15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13471</TotalTime>
  <Words>341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B Zar</vt:lpstr>
      <vt:lpstr>AGA Arabesque</vt:lpstr>
      <vt:lpstr>Wingdings</vt:lpstr>
      <vt:lpstr>Times New Roman</vt:lpstr>
      <vt:lpstr>Comic Sans MS</vt:lpstr>
      <vt:lpstr>Arial</vt:lpstr>
      <vt:lpstr>Zar</vt:lpstr>
      <vt:lpstr>Tahoma</vt:lpstr>
      <vt:lpstr>Blueprint</vt:lpstr>
      <vt:lpstr>Equation</vt:lpstr>
      <vt:lpstr>درختها</vt:lpstr>
      <vt:lpstr>درخت هاي دودويي</vt:lpstr>
      <vt:lpstr>درخت هاي دودويي</vt:lpstr>
      <vt:lpstr>درختهاي دودويي</vt:lpstr>
      <vt:lpstr>درختهاي دودويي</vt:lpstr>
      <vt:lpstr>خصوصيات درختهاي دودويي</vt:lpstr>
      <vt:lpstr>خصوصيات درختهاي دودويي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1786</cp:revision>
  <dcterms:created xsi:type="dcterms:W3CDTF">2000-10-26T15:38:46Z</dcterms:created>
  <dcterms:modified xsi:type="dcterms:W3CDTF">2020-05-16T03:51:36Z</dcterms:modified>
</cp:coreProperties>
</file>