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7" r:id="rId2"/>
    <p:sldId id="445" r:id="rId3"/>
    <p:sldId id="478" r:id="rId4"/>
  </p:sldIdLst>
  <p:sldSz cx="9144000" cy="6858000" type="screen4x3"/>
  <p:notesSz cx="6991350" cy="9282113"/>
  <p:embeddedFontLst>
    <p:embeddedFont>
      <p:font typeface="B Zar" panose="00000400000000000000" pitchFamily="2" charset="-78"/>
      <p:regular r:id="rId7"/>
      <p:bold r:id="rId8"/>
    </p:embeddedFont>
    <p:embeddedFont>
      <p:font typeface="Tahoma" panose="020B0604030504040204" pitchFamily="34" charset="0"/>
      <p:regular r:id="rId9"/>
      <p:bold r:id="rId10"/>
    </p:embeddedFont>
  </p:embeddedFontLst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8EE"/>
    <a:srgbClr val="800000"/>
    <a:srgbClr val="756A94"/>
    <a:srgbClr val="040408"/>
    <a:srgbClr val="F70303"/>
    <a:srgbClr val="5A2781"/>
    <a:srgbClr val="66FF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5246" autoAdjust="0"/>
    <p:restoredTop sz="91652" autoAdjust="0"/>
  </p:normalViewPr>
  <p:slideViewPr>
    <p:cSldViewPr snapToGrid="0">
      <p:cViewPr varScale="1">
        <p:scale>
          <a:sx n="68" d="100"/>
          <a:sy n="68" d="100"/>
        </p:scale>
        <p:origin x="8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1585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6924"/>
    </p:cViewPr>
  </p:sorterViewPr>
  <p:notesViewPr>
    <p:cSldViewPr snapToGrid="0">
      <p:cViewPr varScale="1">
        <p:scale>
          <a:sx n="57" d="100"/>
          <a:sy n="57" d="100"/>
        </p:scale>
        <p:origin x="-1806" y="-102"/>
      </p:cViewPr>
      <p:guideLst>
        <p:guide orient="horz" pos="2923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3E88362D-8B7F-41A0-AD8D-293DD1CBE06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78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C1CFCB0E-C3C6-49C9-A6BF-28E555A2432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911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46A09B-17CC-4FFE-AC8A-BBAAC778C113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2826854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1028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" name="Group 1029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8" name="Line 1030"/>
              <p:cNvSpPr>
                <a:spLocks noChangeShapeType="1"/>
              </p:cNvSpPr>
              <p:nvPr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" name="Line 1031"/>
              <p:cNvSpPr>
                <a:spLocks noChangeShapeType="1"/>
              </p:cNvSpPr>
              <p:nvPr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" name="Line 1032"/>
              <p:cNvSpPr>
                <a:spLocks noChangeShapeType="1"/>
              </p:cNvSpPr>
              <p:nvPr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Line 1033"/>
              <p:cNvSpPr>
                <a:spLocks noChangeShapeType="1"/>
              </p:cNvSpPr>
              <p:nvPr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Line 1034"/>
              <p:cNvSpPr>
                <a:spLocks noChangeShapeType="1"/>
              </p:cNvSpPr>
              <p:nvPr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1035"/>
              <p:cNvSpPr>
                <a:spLocks noChangeShapeType="1"/>
              </p:cNvSpPr>
              <p:nvPr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Line 1036"/>
              <p:cNvSpPr>
                <a:spLocks noChangeShapeType="1"/>
              </p:cNvSpPr>
              <p:nvPr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Line 1037"/>
              <p:cNvSpPr>
                <a:spLocks noChangeShapeType="1"/>
              </p:cNvSpPr>
              <p:nvPr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" name="Line 1038"/>
              <p:cNvSpPr>
                <a:spLocks noChangeShapeType="1"/>
              </p:cNvSpPr>
              <p:nvPr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" name="Line 1039"/>
              <p:cNvSpPr>
                <a:spLocks noChangeShapeType="1"/>
              </p:cNvSpPr>
              <p:nvPr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" name="Line 1040"/>
              <p:cNvSpPr>
                <a:spLocks noChangeShapeType="1"/>
              </p:cNvSpPr>
              <p:nvPr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" name="Line 1041"/>
              <p:cNvSpPr>
                <a:spLocks noChangeShapeType="1"/>
              </p:cNvSpPr>
              <p:nvPr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" name="Line 1042"/>
              <p:cNvSpPr>
                <a:spLocks noChangeShapeType="1"/>
              </p:cNvSpPr>
              <p:nvPr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" name="Line 1043"/>
              <p:cNvSpPr>
                <a:spLocks noChangeShapeType="1"/>
              </p:cNvSpPr>
              <p:nvPr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" name="Line 1044"/>
              <p:cNvSpPr>
                <a:spLocks noChangeShapeType="1"/>
              </p:cNvSpPr>
              <p:nvPr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Line 1045"/>
              <p:cNvSpPr>
                <a:spLocks noChangeShapeType="1"/>
              </p:cNvSpPr>
              <p:nvPr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Line 1046"/>
              <p:cNvSpPr>
                <a:spLocks noChangeShapeType="1"/>
              </p:cNvSpPr>
              <p:nvPr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Line 1047"/>
              <p:cNvSpPr>
                <a:spLocks noChangeShapeType="1"/>
              </p:cNvSpPr>
              <p:nvPr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Line 1048"/>
              <p:cNvSpPr>
                <a:spLocks noChangeShapeType="1"/>
              </p:cNvSpPr>
              <p:nvPr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Line 1049"/>
              <p:cNvSpPr>
                <a:spLocks noChangeShapeType="1"/>
              </p:cNvSpPr>
              <p:nvPr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Line 1050"/>
              <p:cNvSpPr>
                <a:spLocks noChangeShapeType="1"/>
              </p:cNvSpPr>
              <p:nvPr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Line 1051"/>
              <p:cNvSpPr>
                <a:spLocks noChangeShapeType="1"/>
              </p:cNvSpPr>
              <p:nvPr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Line 1052"/>
              <p:cNvSpPr>
                <a:spLocks noChangeShapeType="1"/>
              </p:cNvSpPr>
              <p:nvPr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Line 1053"/>
              <p:cNvSpPr>
                <a:spLocks noChangeShapeType="1"/>
              </p:cNvSpPr>
              <p:nvPr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Line 1054"/>
              <p:cNvSpPr>
                <a:spLocks noChangeShapeType="1"/>
              </p:cNvSpPr>
              <p:nvPr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3" name="Line 1055"/>
              <p:cNvSpPr>
                <a:spLocks noChangeShapeType="1"/>
              </p:cNvSpPr>
              <p:nvPr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" name="Line 1056"/>
              <p:cNvSpPr>
                <a:spLocks noChangeShapeType="1"/>
              </p:cNvSpPr>
              <p:nvPr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" name="Line 1057"/>
              <p:cNvSpPr>
                <a:spLocks noChangeShapeType="1"/>
              </p:cNvSpPr>
              <p:nvPr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Line 1058"/>
              <p:cNvSpPr>
                <a:spLocks noChangeShapeType="1"/>
              </p:cNvSpPr>
              <p:nvPr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" name="Line 1059"/>
              <p:cNvSpPr>
                <a:spLocks noChangeShapeType="1"/>
              </p:cNvSpPr>
              <p:nvPr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Line 1060"/>
              <p:cNvSpPr>
                <a:spLocks noChangeShapeType="1"/>
              </p:cNvSpPr>
              <p:nvPr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9" name="Line 1061"/>
              <p:cNvSpPr>
                <a:spLocks noChangeShapeType="1"/>
              </p:cNvSpPr>
              <p:nvPr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" name="Line 1062"/>
              <p:cNvSpPr>
                <a:spLocks noChangeShapeType="1"/>
              </p:cNvSpPr>
              <p:nvPr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" name="Line 1063"/>
              <p:cNvSpPr>
                <a:spLocks noChangeShapeType="1"/>
              </p:cNvSpPr>
              <p:nvPr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" name="Line 1064"/>
              <p:cNvSpPr>
                <a:spLocks noChangeShapeType="1"/>
              </p:cNvSpPr>
              <p:nvPr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Line 1065"/>
              <p:cNvSpPr>
                <a:spLocks noChangeShapeType="1"/>
              </p:cNvSpPr>
              <p:nvPr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4" name="Line 1066"/>
              <p:cNvSpPr>
                <a:spLocks noChangeShapeType="1"/>
              </p:cNvSpPr>
              <p:nvPr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" name="Line 1067"/>
              <p:cNvSpPr>
                <a:spLocks noChangeShapeType="1"/>
              </p:cNvSpPr>
              <p:nvPr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" name="Line 1068"/>
              <p:cNvSpPr>
                <a:spLocks noChangeShapeType="1"/>
              </p:cNvSpPr>
              <p:nvPr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7" name="Line 1069"/>
              <p:cNvSpPr>
                <a:spLocks noChangeShapeType="1"/>
              </p:cNvSpPr>
              <p:nvPr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8" name="Line 1070"/>
              <p:cNvSpPr>
                <a:spLocks noChangeShapeType="1"/>
              </p:cNvSpPr>
              <p:nvPr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" name="Line 1071"/>
              <p:cNvSpPr>
                <a:spLocks noChangeShapeType="1"/>
              </p:cNvSpPr>
              <p:nvPr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" name="Line 1072"/>
              <p:cNvSpPr>
                <a:spLocks noChangeShapeType="1"/>
              </p:cNvSpPr>
              <p:nvPr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1" name="Line 1073"/>
              <p:cNvSpPr>
                <a:spLocks noChangeShapeType="1"/>
              </p:cNvSpPr>
              <p:nvPr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2" name="Line 1074"/>
              <p:cNvSpPr>
                <a:spLocks noChangeShapeType="1"/>
              </p:cNvSpPr>
              <p:nvPr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" name="Line 1075"/>
              <p:cNvSpPr>
                <a:spLocks noChangeShapeType="1"/>
              </p:cNvSpPr>
              <p:nvPr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" name="Line 1076"/>
              <p:cNvSpPr>
                <a:spLocks noChangeShapeType="1"/>
              </p:cNvSpPr>
              <p:nvPr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5" name="Line 1077"/>
              <p:cNvSpPr>
                <a:spLocks noChangeShapeType="1"/>
              </p:cNvSpPr>
              <p:nvPr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6" name="Line 1078"/>
              <p:cNvSpPr>
                <a:spLocks noChangeShapeType="1"/>
              </p:cNvSpPr>
              <p:nvPr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7" name="Line 1079"/>
              <p:cNvSpPr>
                <a:spLocks noChangeShapeType="1"/>
              </p:cNvSpPr>
              <p:nvPr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8" name="Line 1080"/>
              <p:cNvSpPr>
                <a:spLocks noChangeShapeType="1"/>
              </p:cNvSpPr>
              <p:nvPr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" name="Line 1081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9" name="Line 1083"/>
          <p:cNvSpPr>
            <a:spLocks noChangeShapeType="1"/>
          </p:cNvSpPr>
          <p:nvPr/>
        </p:nvSpPr>
        <p:spPr bwMode="ltGray">
          <a:xfrm>
            <a:off x="798513" y="877888"/>
            <a:ext cx="0" cy="28511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Line 1084"/>
          <p:cNvSpPr>
            <a:spLocks noChangeShapeType="1"/>
          </p:cNvSpPr>
          <p:nvPr/>
        </p:nvSpPr>
        <p:spPr bwMode="ltGray">
          <a:xfrm flipH="1" flipV="1">
            <a:off x="0" y="3549650"/>
            <a:ext cx="5097463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Line 1085"/>
          <p:cNvSpPr>
            <a:spLocks noChangeShapeType="1"/>
          </p:cNvSpPr>
          <p:nvPr/>
        </p:nvSpPr>
        <p:spPr bwMode="ltGray">
          <a:xfrm flipH="1" flipV="1">
            <a:off x="604838" y="1479550"/>
            <a:ext cx="6049962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Arc 1086"/>
          <p:cNvSpPr>
            <a:spLocks/>
          </p:cNvSpPr>
          <p:nvPr/>
        </p:nvSpPr>
        <p:spPr bwMode="ltGray">
          <a:xfrm rot="16200000" flipH="1">
            <a:off x="670719" y="1356519"/>
            <a:ext cx="247650" cy="249238"/>
          </a:xfrm>
          <a:custGeom>
            <a:avLst/>
            <a:gdLst>
              <a:gd name="G0" fmla="+- 21595 0 0"/>
              <a:gd name="G1" fmla="+- 21600 0 0"/>
              <a:gd name="G2" fmla="+- 21600 0 0"/>
              <a:gd name="T0" fmla="*/ 21114 w 43195"/>
              <a:gd name="T1" fmla="*/ 5 h 43200"/>
              <a:gd name="T2" fmla="*/ 0 w 43195"/>
              <a:gd name="T3" fmla="*/ 22056 h 43200"/>
              <a:gd name="T4" fmla="*/ 21595 w 43195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5" h="43200" fill="none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</a:path>
              <a:path w="43195" h="43200" stroke="0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3" name="Group 1087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64" name="Line 1088"/>
            <p:cNvSpPr>
              <a:spLocks noChangeShapeType="1"/>
            </p:cNvSpPr>
            <p:nvPr/>
          </p:nvSpPr>
          <p:spPr bwMode="ltGray">
            <a:xfrm flipV="1">
              <a:off x="1480" y="3442"/>
              <a:ext cx="380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Line 1089"/>
            <p:cNvSpPr>
              <a:spLocks noChangeShapeType="1"/>
            </p:cNvSpPr>
            <p:nvPr/>
          </p:nvSpPr>
          <p:spPr bwMode="ltGray">
            <a:xfrm flipH="1">
              <a:off x="5172" y="1952"/>
              <a:ext cx="0" cy="181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Arc 1090"/>
            <p:cNvSpPr>
              <a:spLocks/>
            </p:cNvSpPr>
            <p:nvPr/>
          </p:nvSpPr>
          <p:spPr bwMode="ltGray">
            <a:xfrm rot="5400000">
              <a:off x="5097" y="3347"/>
              <a:ext cx="156" cy="157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3075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076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776663"/>
            <a:ext cx="6400800" cy="12858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7" name="Rectangle 109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" name="Rectangle 109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9" name="Rectangle 109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F216745-793C-49F2-B240-3FF2E4C97B8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F0C93-0EE1-401A-A645-DA1DC35FF25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95275"/>
            <a:ext cx="1943100" cy="5724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95275"/>
            <a:ext cx="5676900" cy="5724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81C25-7406-4164-854A-56D0CDBD7A9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7C87F-F823-476B-84D6-8D17F4E0DCC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958A6-E466-4938-BE07-A3B3B0A576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372" y="1654629"/>
            <a:ext cx="8186058" cy="436517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a-IR" dirty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C2DDB-ADD9-4DD8-9D3A-A992FD07995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14113-A65E-4E72-855A-8E2EB0379E0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41038-6415-458F-B74C-D30EF43D5D0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9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306F1-E2F0-4731-A92A-367615DE8A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5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85611-17B5-4D57-B8A4-C994AD5FF9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4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0A4EE-BF1A-4FD3-87C1-A89405F93C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0B853-86D3-44AD-A43A-9C1A72D9083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E3143-98C8-4482-8674-D858338733F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41" name="Rectangle 1081" descr="60%"/>
          <p:cNvSpPr>
            <a:spLocks noChangeArrowheads="1"/>
          </p:cNvSpPr>
          <p:nvPr/>
        </p:nvSpPr>
        <p:spPr bwMode="ltGray">
          <a:xfrm>
            <a:off x="0" y="0"/>
            <a:ext cx="5791200" cy="152400"/>
          </a:xfrm>
          <a:prstGeom prst="rect">
            <a:avLst/>
          </a:prstGeom>
          <a:pattFill prst="pct6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27" name="Group 109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4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1028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989" name="Line 1029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0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1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2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3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4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5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6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7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8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9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0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1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2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3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4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5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6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7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8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9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0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040" name="Group 1051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2012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3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4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5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6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7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8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9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0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1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2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3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4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5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6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7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8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9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0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1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2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3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4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5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6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7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8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9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40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  <p:grpSp>
          <p:nvGrpSpPr>
            <p:cNvPr id="1035" name="Group 1093"/>
            <p:cNvGrpSpPr>
              <a:grpSpLocks/>
            </p:cNvGrpSpPr>
            <p:nvPr userDrawn="1"/>
          </p:nvGrpSpPr>
          <p:grpSpPr bwMode="auto">
            <a:xfrm>
              <a:off x="4418" y="834"/>
              <a:ext cx="1102" cy="1364"/>
              <a:chOff x="4418" y="834"/>
              <a:chExt cx="1102" cy="1364"/>
            </a:xfrm>
          </p:grpSpPr>
          <p:sp>
            <p:nvSpPr>
              <p:cNvPr id="42044" name="Line 1084"/>
              <p:cNvSpPr>
                <a:spLocks noChangeShapeType="1"/>
              </p:cNvSpPr>
              <p:nvPr/>
            </p:nvSpPr>
            <p:spPr bwMode="ltGray">
              <a:xfrm rot="5400000" flipH="1">
                <a:off x="4772" y="1516"/>
                <a:ext cx="1364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5" name="Line 1085"/>
              <p:cNvSpPr>
                <a:spLocks noChangeShapeType="1"/>
              </p:cNvSpPr>
              <p:nvPr/>
            </p:nvSpPr>
            <p:spPr bwMode="ltGray">
              <a:xfrm rot="5400000">
                <a:off x="4963" y="411"/>
                <a:ext cx="6" cy="10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6" name="Arc 1086"/>
              <p:cNvSpPr>
                <a:spLocks/>
              </p:cNvSpPr>
              <p:nvPr/>
            </p:nvSpPr>
            <p:spPr bwMode="ltGray">
              <a:xfrm rot="5400000" flipH="1">
                <a:off x="5398" y="898"/>
                <a:ext cx="122" cy="12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2385 w 43200"/>
                  <a:gd name="T1" fmla="*/ 43186 h 43200"/>
                  <a:gd name="T2" fmla="*/ 43153 w 43200"/>
                  <a:gd name="T3" fmla="*/ 23020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</a:path>
                  <a:path w="43200" h="43200" stroke="0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028" name="Rectangle 1087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95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08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2049" name="Rectangle 108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buClrTx/>
              <a:buFontTx/>
              <a:buNone/>
              <a:defRPr sz="14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050" name="Rectangle 109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spcBef>
                <a:spcPct val="0"/>
              </a:spcBef>
              <a:buClrTx/>
              <a:buFontTx/>
              <a:buNone/>
              <a:defRPr sz="1400">
                <a:effectLst/>
                <a:cs typeface="+mn-cs"/>
              </a:defRPr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42051" name="Rectangle 109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spcBef>
                <a:spcPct val="0"/>
              </a:spcBef>
              <a:buClrTx/>
              <a:buFontTx/>
              <a:buNone/>
              <a:defRPr sz="1800">
                <a:effectLst/>
                <a:cs typeface="Arial" pitchFamily="34" charset="0"/>
              </a:defRPr>
            </a:lvl1pPr>
          </a:lstStyle>
          <a:p>
            <a:pPr>
              <a:defRPr/>
            </a:pPr>
            <a:fld id="{79A917D3-18A1-46D9-ABB2-66F9A65EE4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42052" name="Line 1092"/>
          <p:cNvSpPr>
            <a:spLocks noChangeShapeType="1"/>
          </p:cNvSpPr>
          <p:nvPr/>
        </p:nvSpPr>
        <p:spPr bwMode="ltGray">
          <a:xfrm>
            <a:off x="314325" y="0"/>
            <a:ext cx="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  <p:sldLayoutId id="2147484088" r:id="rId12"/>
    <p:sldLayoutId id="2147484089" r:id="rId13"/>
  </p:sldLayoutIdLst>
  <p:hf hd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rgbClr val="0034DC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8113" y="1766888"/>
            <a:ext cx="6196012" cy="1223962"/>
          </a:xfrm>
        </p:spPr>
        <p:txBody>
          <a:bodyPr/>
          <a:lstStyle/>
          <a:p>
            <a:pPr algn="ctr" eaLnBrk="1" hangingPunct="1"/>
            <a:r>
              <a:rPr lang="fa-IR" sz="4000" dirty="0" smtClean="0">
                <a:cs typeface="B Zar" panose="00000400000000000000" pitchFamily="2" charset="-78"/>
              </a:rPr>
              <a:t>درختها- قسمت دوم</a:t>
            </a:r>
            <a:endParaRPr lang="en-US" sz="4000" dirty="0" smtClean="0">
              <a:cs typeface="B Zar" panose="00000400000000000000" pitchFamily="2" charset="-78"/>
            </a:endParaRPr>
          </a:p>
        </p:txBody>
      </p: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723900" y="5594350"/>
            <a:ext cx="49482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l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fa-IR" sz="1800" dirty="0" smtClean="0">
                <a:cs typeface="B Zar" panose="00000400000000000000" pitchFamily="2" charset="-78"/>
              </a:rPr>
              <a:t>دانشگاه کاشان دانشکده برق و کامپيوتر</a:t>
            </a:r>
            <a:endParaRPr lang="en-GB" sz="1800" dirty="0">
              <a:cs typeface="B Zar" panose="00000400000000000000" pitchFamily="2" charset="-78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366281" y="3749662"/>
            <a:ext cx="3766039" cy="1384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fa-IR" sz="24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سید مهدی وحیدی پور</a:t>
            </a:r>
          </a:p>
          <a:p>
            <a:pPr algn="l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endParaRPr lang="fa-IR" sz="2000" b="1" dirty="0" smtClean="0">
              <a:solidFill>
                <a:srgbClr val="FF0000"/>
              </a:solidFill>
              <a:cs typeface="B Zar" panose="00000400000000000000" pitchFamily="2" charset="-78"/>
            </a:endParaRPr>
          </a:p>
          <a:p>
            <a:pPr algn="ctr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fa-IR" sz="20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با تشکر از دکتر جواد سلیمی</a:t>
            </a:r>
            <a:endParaRPr lang="en-GB" sz="2000" b="1" dirty="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</p:spTree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درختها</a:t>
            </a:r>
          </a:p>
        </p:txBody>
      </p:sp>
      <p:sp>
        <p:nvSpPr>
          <p:cNvPr id="512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696686" y="1619249"/>
            <a:ext cx="7913914" cy="440417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مقدمه 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fa-IR" sz="2400" dirty="0" smtClean="0">
                <a:solidFill>
                  <a:srgbClr val="371F7B"/>
                </a:solidFill>
                <a:cs typeface="B Zar" panose="00000400000000000000" pitchFamily="2" charset="-78"/>
              </a:rPr>
              <a:t>بازنمايي درخت ها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درخت هاي دودويي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پيمايش درختهاي دودويي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عمليات ديگر روي درختهاي دودويي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درختهاي دودويي نخ کشي شده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2200" dirty="0" smtClean="0">
                <a:solidFill>
                  <a:srgbClr val="371F7B"/>
                </a:solidFill>
                <a:cs typeface="B Zar" panose="00000400000000000000" pitchFamily="2" charset="-78"/>
              </a:rPr>
              <a:t>Heap</a:t>
            </a:r>
            <a:r>
              <a:rPr lang="fa-IR" sz="2200" dirty="0" smtClean="0">
                <a:solidFill>
                  <a:srgbClr val="371F7B"/>
                </a:solidFill>
                <a:cs typeface="B Zar" panose="00000400000000000000" pitchFamily="2" charset="-78"/>
              </a:rPr>
              <a:t> </a:t>
            </a: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ها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درختان جستجوي دودويي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درختهاي انتخاب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جنگل ها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نمايش مجموعه ها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شمارش درخت هاي دودويي متمايز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 دانشکده برق و کامپيوتر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725969-D2BB-4EC4-89AE-1727DABA49DA}" type="slidenum">
              <a:rPr lang="ar-SA" smtClean="0">
                <a:cs typeface="B Zar" panose="00000400000000000000" pitchFamily="2" charset="-78"/>
              </a:rPr>
              <a:pPr/>
              <a:t>2</a:t>
            </a:fld>
            <a:endParaRPr lang="en-US" smtClean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درخت ها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4629" y="1654629"/>
            <a:ext cx="4368800" cy="4365171"/>
          </a:xfrm>
        </p:spPr>
        <p:txBody>
          <a:bodyPr/>
          <a:lstStyle/>
          <a:p>
            <a:r>
              <a:rPr lang="fa-IR" sz="2800" dirty="0" smtClean="0">
                <a:cs typeface="B Zar" panose="00000400000000000000" pitchFamily="2" charset="-78"/>
              </a:rPr>
              <a:t>درخت دودويي </a:t>
            </a:r>
            <a:r>
              <a:rPr lang="fa-IR" sz="2800" dirty="0" smtClean="0">
                <a:solidFill>
                  <a:srgbClr val="FF0000"/>
                </a:solidFill>
                <a:cs typeface="B Zar" panose="00000400000000000000" pitchFamily="2" charset="-78"/>
              </a:rPr>
              <a:t>پر</a:t>
            </a:r>
            <a:r>
              <a:rPr lang="fa-IR" sz="2800" dirty="0" smtClean="0">
                <a:cs typeface="B Zar" panose="00000400000000000000" pitchFamily="2" charset="-78"/>
              </a:rPr>
              <a:t> به عمق </a:t>
            </a:r>
            <a:r>
              <a:rPr lang="en-US" sz="2400" dirty="0" smtClean="0">
                <a:cs typeface="B Zar" panose="00000400000000000000" pitchFamily="2" charset="-78"/>
              </a:rPr>
              <a:t>k</a:t>
            </a:r>
            <a:endParaRPr lang="en-US" sz="2800" dirty="0" smtClean="0">
              <a:cs typeface="B Zar" panose="00000400000000000000" pitchFamily="2" charset="-78"/>
            </a:endParaRPr>
          </a:p>
          <a:p>
            <a:pPr indent="0" algn="just">
              <a:buNone/>
            </a:pPr>
            <a:r>
              <a:rPr lang="fa-IR" sz="24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يک درخت دودويي به عمق </a:t>
            </a: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k</a:t>
            </a:r>
            <a:r>
              <a:rPr lang="fa-IR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 </a:t>
            </a:r>
            <a:r>
              <a:rPr lang="fa-IR" sz="24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پر است مشروط بر اينکه </a:t>
            </a: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2</a:t>
            </a:r>
            <a:r>
              <a:rPr lang="en-US" sz="2000" baseline="30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k</a:t>
            </a: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-1 </a:t>
            </a:r>
            <a:r>
              <a:rPr lang="fa-IR" sz="24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باشد که </a:t>
            </a: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k&gt;=0</a:t>
            </a:r>
            <a:r>
              <a:rPr lang="fa-IR" sz="24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. توجه </a:t>
            </a: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2</a:t>
            </a:r>
            <a:r>
              <a:rPr lang="en-US" sz="2000" baseline="30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k</a:t>
            </a: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-1</a:t>
            </a:r>
            <a:r>
              <a:rPr lang="fa-IR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 </a:t>
            </a:r>
            <a:r>
              <a:rPr lang="fa-IR" sz="24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حداکثر تعداد گره هاي يک درخت دودويي به عمق </a:t>
            </a: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k</a:t>
            </a:r>
            <a:r>
              <a:rPr lang="fa-IR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 </a:t>
            </a:r>
            <a:r>
              <a:rPr lang="fa-IR" sz="24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است</a:t>
            </a:r>
          </a:p>
          <a:p>
            <a:r>
              <a:rPr lang="fa-IR" sz="2800" dirty="0" smtClean="0">
                <a:cs typeface="B Zar" panose="00000400000000000000" pitchFamily="2" charset="-78"/>
              </a:rPr>
              <a:t>درخت دودويي </a:t>
            </a:r>
            <a:r>
              <a:rPr lang="fa-IR" sz="2800" dirty="0" smtClean="0">
                <a:solidFill>
                  <a:srgbClr val="FF0000"/>
                </a:solidFill>
                <a:cs typeface="B Zar" panose="00000400000000000000" pitchFamily="2" charset="-78"/>
              </a:rPr>
              <a:t>کامل</a:t>
            </a:r>
            <a:r>
              <a:rPr lang="fa-IR" sz="2800" dirty="0" smtClean="0">
                <a:cs typeface="B Zar" panose="00000400000000000000" pitchFamily="2" charset="-78"/>
              </a:rPr>
              <a:t> به عمق </a:t>
            </a:r>
            <a:r>
              <a:rPr lang="en-US" sz="2400" dirty="0" smtClean="0">
                <a:cs typeface="B Zar" panose="00000400000000000000" pitchFamily="2" charset="-78"/>
              </a:rPr>
              <a:t>k</a:t>
            </a:r>
            <a:endParaRPr lang="fa-IR" sz="2800" dirty="0" smtClean="0">
              <a:cs typeface="B Zar" panose="00000400000000000000" pitchFamily="2" charset="-78"/>
            </a:endParaRPr>
          </a:p>
          <a:p>
            <a:pPr indent="0" algn="just">
              <a:buNone/>
            </a:pPr>
            <a:r>
              <a:rPr lang="fa-IR" sz="24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يک درخت دودويي با </a:t>
            </a: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n</a:t>
            </a:r>
            <a:r>
              <a:rPr lang="fa-IR" sz="24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گره و عمق </a:t>
            </a: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k</a:t>
            </a:r>
            <a:r>
              <a:rPr lang="fa-IR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 </a:t>
            </a:r>
            <a:r>
              <a:rPr lang="fa-IR" sz="24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کامل است اگر و فقط اگر گره هايش مطابق با شماره گذاري گره هاي </a:t>
            </a: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1</a:t>
            </a:r>
            <a:r>
              <a:rPr lang="fa-IR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 </a:t>
            </a:r>
            <a:r>
              <a:rPr lang="fa-IR" sz="24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تا </a:t>
            </a: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n</a:t>
            </a:r>
            <a:r>
              <a:rPr lang="fa-IR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 </a:t>
            </a:r>
            <a:r>
              <a:rPr lang="fa-IR" sz="24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در يک درخت دودويي پر به عمق </a:t>
            </a: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k</a:t>
            </a:r>
            <a:r>
              <a:rPr lang="fa-IR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 </a:t>
            </a:r>
            <a:r>
              <a:rPr lang="fa-IR" sz="24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باشد. </a:t>
            </a:r>
          </a:p>
          <a:p>
            <a:endParaRPr lang="fa-IR" sz="2800" dirty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 دانشکده برق و کامپيوتر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3</a:t>
            </a:fld>
            <a:endParaRPr lang="en-US">
              <a:cs typeface="B Zar" panose="00000400000000000000" pitchFamily="2" charset="-78"/>
            </a:endParaRPr>
          </a:p>
        </p:txBody>
      </p:sp>
      <p:pic>
        <p:nvPicPr>
          <p:cNvPr id="8" name="Picture 4" descr="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817" t="8883" r="5310" b="14797"/>
          <a:stretch>
            <a:fillRect/>
          </a:stretch>
        </p:blipFill>
        <p:spPr bwMode="auto">
          <a:xfrm>
            <a:off x="261257" y="2714171"/>
            <a:ext cx="3889828" cy="2133600"/>
          </a:xfrm>
          <a:prstGeom prst="rect">
            <a:avLst/>
          </a:prstGeom>
          <a:noFill/>
        </p:spPr>
      </p:pic>
      <p:sp>
        <p:nvSpPr>
          <p:cNvPr id="11" name="Freeform 10"/>
          <p:cNvSpPr/>
          <p:nvPr/>
        </p:nvSpPr>
        <p:spPr bwMode="auto">
          <a:xfrm>
            <a:off x="3261862" y="2293517"/>
            <a:ext cx="646331" cy="246221"/>
          </a:xfrm>
          <a:custGeom>
            <a:avLst/>
            <a:gdLst>
              <a:gd name="connsiteX0" fmla="*/ 1335314 w 1335314"/>
              <a:gd name="connsiteY0" fmla="*/ 0 h 1030514"/>
              <a:gd name="connsiteX1" fmla="*/ 145143 w 1335314"/>
              <a:gd name="connsiteY1" fmla="*/ 145142 h 1030514"/>
              <a:gd name="connsiteX2" fmla="*/ 1074057 w 1335314"/>
              <a:gd name="connsiteY2" fmla="*/ 609600 h 1030514"/>
              <a:gd name="connsiteX3" fmla="*/ 0 w 1335314"/>
              <a:gd name="connsiteY3" fmla="*/ 1030514 h 103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5314" h="1030514">
                <a:moveTo>
                  <a:pt x="1335314" y="0"/>
                </a:moveTo>
                <a:cubicBezTo>
                  <a:pt x="762000" y="21771"/>
                  <a:pt x="188686" y="43542"/>
                  <a:pt x="145143" y="145142"/>
                </a:cubicBezTo>
                <a:cubicBezTo>
                  <a:pt x="101600" y="246742"/>
                  <a:pt x="1098247" y="462038"/>
                  <a:pt x="1074057" y="609600"/>
                </a:cubicBezTo>
                <a:cubicBezTo>
                  <a:pt x="1049867" y="757162"/>
                  <a:pt x="200781" y="960362"/>
                  <a:pt x="0" y="1030514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A50021"/>
              </a:buClr>
              <a:buSzTx/>
              <a:buFont typeface="Wingdings" pitchFamily="2" charset="2"/>
              <a:buChar char="ü"/>
              <a:tabLst/>
            </a:pPr>
            <a:endParaRPr kumimoji="0" lang="fa-I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151" y="5105661"/>
            <a:ext cx="39630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algn="just" eaLnBrk="0" hangingPunct="0">
              <a:spcBef>
                <a:spcPct val="20000"/>
              </a:spcBef>
              <a:buClr>
                <a:schemeClr val="hlink"/>
              </a:buClr>
            </a:pPr>
            <a:r>
              <a:rPr lang="fa-IR" altLang="zh-TW" sz="24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عمق يک درخت دودويي کامل با </a:t>
            </a:r>
            <a:r>
              <a:rPr lang="en-US" altLang="zh-TW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n</a:t>
            </a:r>
            <a:r>
              <a:rPr lang="fa-IR" altLang="zh-TW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 </a:t>
            </a:r>
            <a:r>
              <a:rPr lang="fa-IR" altLang="zh-TW" sz="24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گره برابر است با</a:t>
            </a:r>
            <a:r>
              <a:rPr lang="fa-IR" altLang="zh-TW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 </a:t>
            </a:r>
            <a:r>
              <a:rPr lang="en-US" altLang="zh-TW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  <a:sym typeface="Symbol" pitchFamily="18" charset="2"/>
              </a:rPr>
              <a:t>log2(n+1)</a:t>
            </a:r>
            <a:endParaRPr lang="fa-IR" sz="2400" dirty="0" smtClean="0">
              <a:solidFill>
                <a:srgbClr val="040408"/>
              </a:solidFill>
              <a:latin typeface="Times New Roman" pitchFamily="18" charset="0"/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Zar"/>
      </a:majorFont>
      <a:minorFont>
        <a:latin typeface="Tahoma"/>
        <a:ea typeface=""/>
        <a:cs typeface="Z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13619</TotalTime>
  <Words>168</Words>
  <Application>Microsoft Office PowerPoint</Application>
  <PresentationFormat>On-screen Show (4:3)</PresentationFormat>
  <Paragraphs>29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B Zar</vt:lpstr>
      <vt:lpstr>Wingdings</vt:lpstr>
      <vt:lpstr>Times New Roman</vt:lpstr>
      <vt:lpstr>Arial</vt:lpstr>
      <vt:lpstr>Symbol</vt:lpstr>
      <vt:lpstr>Tahoma</vt:lpstr>
      <vt:lpstr>Zar</vt:lpstr>
      <vt:lpstr>Blueprint</vt:lpstr>
      <vt:lpstr>درختها- قسمت دوم</vt:lpstr>
      <vt:lpstr>درختها</vt:lpstr>
      <vt:lpstr>درخت ها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</dc:title>
  <dc:creator>A.Mirzaei</dc:creator>
  <cp:lastModifiedBy>SM Vahidipour</cp:lastModifiedBy>
  <cp:revision>1802</cp:revision>
  <dcterms:created xsi:type="dcterms:W3CDTF">2000-10-26T15:38:46Z</dcterms:created>
  <dcterms:modified xsi:type="dcterms:W3CDTF">2020-05-29T08:33:07Z</dcterms:modified>
</cp:coreProperties>
</file>