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7" r:id="rId2"/>
    <p:sldId id="479" r:id="rId3"/>
    <p:sldId id="494" r:id="rId4"/>
    <p:sldId id="497" r:id="rId5"/>
    <p:sldId id="498" r:id="rId6"/>
    <p:sldId id="499" r:id="rId7"/>
    <p:sldId id="500" r:id="rId8"/>
  </p:sldIdLst>
  <p:sldSz cx="9144000" cy="6858000" type="screen4x3"/>
  <p:notesSz cx="6991350" cy="9282113"/>
  <p:embeddedFontLst>
    <p:embeddedFont>
      <p:font typeface="Tahoma" panose="020B0604030504040204" pitchFamily="34" charset="0"/>
      <p:regular r:id="rId11"/>
      <p:bold r:id="rId12"/>
    </p:embeddedFont>
    <p:embeddedFont>
      <p:font typeface="B Zar" panose="00000400000000000000" pitchFamily="2" charset="-78"/>
      <p:regular r:id="rId13"/>
      <p:bold r:id="rId14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EE"/>
    <a:srgbClr val="800000"/>
    <a:srgbClr val="756A94"/>
    <a:srgbClr val="040408"/>
    <a:srgbClr val="F70303"/>
    <a:srgbClr val="5A2781"/>
    <a:srgbClr val="66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7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91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6A09B-17CC-4FFE-AC8A-BBAAC778C11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826854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FCB0E-C3C6-49C9-A6BF-28E555A24329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4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FCB0E-C3C6-49C9-A6BF-28E555A24329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1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FCB0E-C3C6-49C9-A6BF-28E555A24329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9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FCB0E-C3C6-49C9-A6BF-28E555A24329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94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FCB0E-C3C6-49C9-A6BF-28E555A24329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6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FCB0E-C3C6-49C9-A6BF-28E555A24329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8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2" y="1654629"/>
            <a:ext cx="8186058" cy="43651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درختها- قسمت دوم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GB" sz="1800" dirty="0">
              <a:cs typeface="B Zar" panose="00000400000000000000" pitchFamily="2" charset="-7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66281" y="3749662"/>
            <a:ext cx="3766039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endParaRPr lang="fa-IR" sz="2000" b="1" dirty="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GB" sz="2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نمايش درختهاي دودويي در حافظه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B Zar" panose="00000400000000000000" pitchFamily="2" charset="-78"/>
              </a:rPr>
              <a:t>نمايش به صورت ارايه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از آنجايي که در يک درخت کامل گره ها از </a:t>
            </a:r>
            <a:r>
              <a:rPr lang="en-US" sz="2400" dirty="0" smtClean="0">
                <a:solidFill>
                  <a:srgbClr val="040408"/>
                </a:solidFill>
                <a:cs typeface="B Zar" panose="00000400000000000000" pitchFamily="2" charset="-78"/>
              </a:rPr>
              <a:t>1</a:t>
            </a:r>
            <a:r>
              <a:rPr lang="fa-IR" sz="2400" dirty="0" smtClean="0">
                <a:solidFill>
                  <a:srgbClr val="040408"/>
                </a:solidFill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تا </a:t>
            </a:r>
            <a:r>
              <a:rPr lang="en-US" sz="2400" dirty="0" smtClean="0">
                <a:solidFill>
                  <a:srgbClr val="040408"/>
                </a:solidFill>
                <a:cs typeface="B Zar" panose="00000400000000000000" pitchFamily="2" charset="-78"/>
              </a:rPr>
              <a:t>n</a:t>
            </a:r>
            <a:r>
              <a:rPr lang="fa-IR" sz="2400" dirty="0" smtClean="0">
                <a:solidFill>
                  <a:srgbClr val="040408"/>
                </a:solidFill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شماره گذاري شده اند ، از اين رو از يک آرايه يک بعدي مي توان براي ذخيره سازي گره ها استفاده کرد.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2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560" y="3506788"/>
            <a:ext cx="2757475" cy="29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ight Arrow 7"/>
          <p:cNvSpPr/>
          <p:nvPr/>
        </p:nvSpPr>
        <p:spPr bwMode="auto">
          <a:xfrm>
            <a:off x="3797566" y="4733845"/>
            <a:ext cx="765096" cy="489109"/>
          </a:xfrm>
          <a:prstGeom prst="rightArrow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buFont typeface="Wingdings" pitchFamily="2" charset="2"/>
              <a:buChar char="ü"/>
              <a:tabLst/>
            </a:pPr>
            <a:endParaRPr kumimoji="0" lang="fa-I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pic>
        <p:nvPicPr>
          <p:cNvPr id="9" name="Picture 4" descr="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476" t="7359" r="19397" b="29162"/>
          <a:stretch>
            <a:fillRect/>
          </a:stretch>
        </p:blipFill>
        <p:spPr bwMode="auto">
          <a:xfrm>
            <a:off x="4717143" y="3481613"/>
            <a:ext cx="1328964" cy="2977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نمايش درختهاي دودويي در حافظه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B Zar" panose="00000400000000000000" pitchFamily="2" charset="-78"/>
              </a:rPr>
              <a:t>نمايش به صورت ارايه </a:t>
            </a:r>
          </a:p>
          <a:p>
            <a:pPr>
              <a:buNone/>
            </a:pPr>
            <a:r>
              <a:rPr lang="fa-IR" sz="2800" dirty="0" smtClean="0">
                <a:solidFill>
                  <a:srgbClr val="800000"/>
                </a:solidFill>
                <a:cs typeface="B Zar" panose="00000400000000000000" pitchFamily="2" charset="-78"/>
              </a:rPr>
              <a:t>اگر يک درخت دودويي کامل با </a:t>
            </a:r>
            <a:r>
              <a:rPr lang="en-US" sz="2800" dirty="0" smtClean="0">
                <a:solidFill>
                  <a:srgbClr val="800000"/>
                </a:solidFill>
                <a:cs typeface="B Zar" panose="00000400000000000000" pitchFamily="2" charset="-78"/>
              </a:rPr>
              <a:t>n</a:t>
            </a:r>
            <a:r>
              <a:rPr lang="fa-IR" sz="2800" dirty="0" smtClean="0">
                <a:solidFill>
                  <a:srgbClr val="800000"/>
                </a:solidFill>
                <a:cs typeface="B Zar" panose="00000400000000000000" pitchFamily="2" charset="-78"/>
              </a:rPr>
              <a:t> گره به در يک آرايه ذخيره شود آنگاه براي هر گره با انديس </a:t>
            </a:r>
            <a:r>
              <a:rPr lang="en-US" sz="2800" dirty="0" err="1" smtClean="0">
                <a:solidFill>
                  <a:srgbClr val="800000"/>
                </a:solidFill>
                <a:cs typeface="B Zar" panose="00000400000000000000" pitchFamily="2" charset="-78"/>
              </a:rPr>
              <a:t>i</a:t>
            </a:r>
            <a:r>
              <a:rPr lang="fa-IR" sz="2800" dirty="0" smtClean="0">
                <a:solidFill>
                  <a:srgbClr val="800000"/>
                </a:solidFill>
                <a:cs typeface="B Zar" panose="00000400000000000000" pitchFamily="2" charset="-78"/>
              </a:rPr>
              <a:t> و </a:t>
            </a:r>
            <a:r>
              <a:rPr lang="en-US" sz="2800" dirty="0" smtClean="0">
                <a:solidFill>
                  <a:srgbClr val="800000"/>
                </a:solidFill>
                <a:cs typeface="B Zar" panose="00000400000000000000" pitchFamily="2" charset="-78"/>
              </a:rPr>
              <a:t>≤ n</a:t>
            </a:r>
            <a:r>
              <a:rPr lang="fa-IR" sz="2800" dirty="0" smtClean="0">
                <a:solidFill>
                  <a:srgbClr val="800000"/>
                </a:solidFill>
                <a:cs typeface="B Zar" panose="00000400000000000000" pitchFamily="2" charset="-78"/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  <a:cs typeface="B Zar" panose="00000400000000000000" pitchFamily="2" charset="-78"/>
              </a:rPr>
              <a:t>i</a:t>
            </a:r>
            <a:r>
              <a:rPr lang="fa-IR" sz="2800" dirty="0" smtClean="0">
                <a:solidFill>
                  <a:srgbClr val="800000"/>
                </a:solidFill>
                <a:cs typeface="B Zar" panose="00000400000000000000" pitchFamily="2" charset="-78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cs typeface="B Zar" panose="00000400000000000000" pitchFamily="2" charset="-78"/>
              </a:rPr>
              <a:t>1≤ </a:t>
            </a:r>
            <a:r>
              <a:rPr lang="fa-IR" sz="2800" dirty="0" smtClean="0">
                <a:solidFill>
                  <a:srgbClr val="800000"/>
                </a:solidFill>
                <a:cs typeface="B Zar" panose="00000400000000000000" pitchFamily="2" charset="-78"/>
              </a:rPr>
              <a:t>، داريم:</a:t>
            </a:r>
          </a:p>
          <a:p>
            <a:pPr marL="971550" lvl="1" indent="-514350" algn="just"/>
            <a:endParaRPr lang="fa-IR" sz="2400" dirty="0" smtClean="0">
              <a:latin typeface="Times New Roman" pitchFamily="18" charset="0"/>
              <a:cs typeface="B Zar" panose="00000400000000000000" pitchFamily="2" charset="-78"/>
            </a:endParaRPr>
          </a:p>
          <a:p>
            <a:pPr marL="971550" lvl="1" indent="-514350" algn="just"/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اگر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i≠1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، آنگاه پدر </a:t>
            </a:r>
            <a:r>
              <a:rPr lang="en-US" sz="2400" dirty="0" err="1" smtClean="0">
                <a:latin typeface="Times New Roman" pitchFamily="18" charset="0"/>
                <a:cs typeface="B Zar" panose="00000400000000000000" pitchFamily="2" charset="-78"/>
              </a:rPr>
              <a:t>i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در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[</a:t>
            </a:r>
            <a:r>
              <a:rPr lang="en-US" sz="2400" dirty="0" err="1" smtClean="0">
                <a:latin typeface="Times New Roman" pitchFamily="18" charset="0"/>
                <a:cs typeface="B Zar" panose="00000400000000000000" pitchFamily="2" charset="-78"/>
              </a:rPr>
              <a:t>i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/2]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است . اگر </a:t>
            </a:r>
            <a:r>
              <a:rPr lang="en-US" sz="2400" dirty="0" err="1" smtClean="0">
                <a:latin typeface="Times New Roman" pitchFamily="18" charset="0"/>
                <a:cs typeface="B Zar" panose="00000400000000000000" pitchFamily="2" charset="-78"/>
              </a:rPr>
              <a:t>i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=1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، </a:t>
            </a:r>
            <a:r>
              <a:rPr lang="en-US" sz="2400" dirty="0" err="1" smtClean="0">
                <a:latin typeface="Times New Roman" pitchFamily="18" charset="0"/>
                <a:cs typeface="B Zar" panose="00000400000000000000" pitchFamily="2" charset="-78"/>
              </a:rPr>
              <a:t>i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ريشه است و پدري ندارد.</a:t>
            </a:r>
          </a:p>
          <a:p>
            <a:pPr marL="971550" lvl="1" indent="-514350" algn="just"/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اگر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2i≤n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، آنگاه فرزند چپ </a:t>
            </a:r>
            <a:r>
              <a:rPr lang="en-US" sz="2400" dirty="0" err="1" smtClean="0">
                <a:latin typeface="Times New Roman" pitchFamily="18" charset="0"/>
                <a:cs typeface="B Zar" panose="00000400000000000000" pitchFamily="2" charset="-78"/>
              </a:rPr>
              <a:t>i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در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2i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است. اگر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2i&gt;n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، آنگاه </a:t>
            </a:r>
            <a:r>
              <a:rPr lang="en-US" sz="2400" dirty="0" err="1" smtClean="0">
                <a:latin typeface="Times New Roman" pitchFamily="18" charset="0"/>
                <a:cs typeface="B Zar" panose="00000400000000000000" pitchFamily="2" charset="-78"/>
              </a:rPr>
              <a:t>i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فرزند چپ ندارد.</a:t>
            </a:r>
          </a:p>
          <a:p>
            <a:pPr marL="971550" lvl="1" indent="-514350" algn="just"/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اگر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2i+1≤n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، آنگاه فرزند راست </a:t>
            </a:r>
            <a:r>
              <a:rPr lang="en-US" sz="2400" dirty="0" err="1" smtClean="0">
                <a:latin typeface="Times New Roman" pitchFamily="18" charset="0"/>
                <a:cs typeface="B Zar" panose="00000400000000000000" pitchFamily="2" charset="-78"/>
              </a:rPr>
              <a:t>i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در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2i+1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است. اگر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2i+1&gt;n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، آنگاه </a:t>
            </a:r>
            <a:r>
              <a:rPr lang="en-US" sz="2400" dirty="0" err="1" smtClean="0">
                <a:latin typeface="Times New Roman" pitchFamily="18" charset="0"/>
                <a:cs typeface="B Zar" panose="00000400000000000000" pitchFamily="2" charset="-78"/>
              </a:rPr>
              <a:t>i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فرزند راست ندارد</a:t>
            </a:r>
            <a:endParaRPr lang="en-US" sz="2400" dirty="0" smtClean="0">
              <a:latin typeface="Times New Roman" pitchFamily="18" charset="0"/>
              <a:cs typeface="B Zar" panose="00000400000000000000" pitchFamily="2" charset="-78"/>
            </a:endParaRPr>
          </a:p>
          <a:p>
            <a:pPr lvl="1">
              <a:buNone/>
            </a:pPr>
            <a:endParaRPr lang="fa-IR" sz="2400" dirty="0" smtClean="0">
              <a:cs typeface="B Zar" panose="00000400000000000000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None/>
            </a:pPr>
            <a:endParaRPr lang="fa-IR" dirty="0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3</a:t>
            </a:fld>
            <a:endParaRPr lang="en-US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نمايش درختهاي دودويي در حافظه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B Zar" panose="00000400000000000000" pitchFamily="2" charset="-78"/>
              </a:rPr>
              <a:t>نمايش به صورت ارايه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هر درخت غير کامل را نيز مي توان در يک ارايه ذخيره کرد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4</a:t>
            </a:fld>
            <a:endParaRPr lang="en-US">
              <a:cs typeface="B Zar" panose="00000400000000000000" pitchFamily="2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4858" y="2886981"/>
            <a:ext cx="7708899" cy="2551121"/>
            <a:chOff x="1255715" y="4149724"/>
            <a:chExt cx="7708899" cy="2551121"/>
          </a:xfrm>
        </p:grpSpPr>
        <p:grpSp>
          <p:nvGrpSpPr>
            <p:cNvPr id="11" name="Group 4"/>
            <p:cNvGrpSpPr>
              <a:grpSpLocks/>
            </p:cNvGrpSpPr>
            <p:nvPr/>
          </p:nvGrpSpPr>
          <p:grpSpPr bwMode="auto">
            <a:xfrm>
              <a:off x="1255715" y="5084767"/>
              <a:ext cx="3676650" cy="1616078"/>
              <a:chOff x="686" y="1053"/>
              <a:chExt cx="2028" cy="1018"/>
            </a:xfrm>
          </p:grpSpPr>
          <p:sp>
            <p:nvSpPr>
              <p:cNvPr id="41" name="Rectangle 5"/>
              <p:cNvSpPr>
                <a:spLocks noChangeArrowheads="1"/>
              </p:cNvSpPr>
              <p:nvPr/>
            </p:nvSpPr>
            <p:spPr bwMode="auto">
              <a:xfrm>
                <a:off x="840" y="1296"/>
                <a:ext cx="26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42" name="Text Box 6"/>
              <p:cNvSpPr txBox="1">
                <a:spLocks noChangeArrowheads="1"/>
              </p:cNvSpPr>
              <p:nvPr/>
            </p:nvSpPr>
            <p:spPr bwMode="auto">
              <a:xfrm>
                <a:off x="818" y="1053"/>
                <a:ext cx="26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43" name="Rectangle 7"/>
              <p:cNvSpPr>
                <a:spLocks noChangeArrowheads="1"/>
              </p:cNvSpPr>
              <p:nvPr/>
            </p:nvSpPr>
            <p:spPr bwMode="auto">
              <a:xfrm>
                <a:off x="1104" y="1296"/>
                <a:ext cx="26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44" name="Text Box 8"/>
              <p:cNvSpPr txBox="1">
                <a:spLocks noChangeArrowheads="1"/>
              </p:cNvSpPr>
              <p:nvPr/>
            </p:nvSpPr>
            <p:spPr bwMode="auto">
              <a:xfrm>
                <a:off x="1082" y="1053"/>
                <a:ext cx="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45" name="Rectangle 9"/>
              <p:cNvSpPr>
                <a:spLocks noChangeArrowheads="1"/>
              </p:cNvSpPr>
              <p:nvPr/>
            </p:nvSpPr>
            <p:spPr bwMode="auto">
              <a:xfrm>
                <a:off x="1368" y="1296"/>
                <a:ext cx="26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46" name="Text Box 10"/>
              <p:cNvSpPr txBox="1">
                <a:spLocks noChangeArrowheads="1"/>
              </p:cNvSpPr>
              <p:nvPr/>
            </p:nvSpPr>
            <p:spPr bwMode="auto">
              <a:xfrm>
                <a:off x="1346" y="1053"/>
                <a:ext cx="26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47" name="Rectangle 11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26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48" name="Text Box 12"/>
              <p:cNvSpPr txBox="1">
                <a:spLocks noChangeArrowheads="1"/>
              </p:cNvSpPr>
              <p:nvPr/>
            </p:nvSpPr>
            <p:spPr bwMode="auto">
              <a:xfrm>
                <a:off x="1610" y="1053"/>
                <a:ext cx="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49" name="Rectangle 13"/>
              <p:cNvSpPr>
                <a:spLocks noChangeArrowheads="1"/>
              </p:cNvSpPr>
              <p:nvPr/>
            </p:nvSpPr>
            <p:spPr bwMode="auto">
              <a:xfrm>
                <a:off x="1896" y="1296"/>
                <a:ext cx="26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50" name="Text Box 14"/>
              <p:cNvSpPr txBox="1">
                <a:spLocks noChangeArrowheads="1"/>
              </p:cNvSpPr>
              <p:nvPr/>
            </p:nvSpPr>
            <p:spPr bwMode="auto">
              <a:xfrm>
                <a:off x="1874" y="1053"/>
                <a:ext cx="26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[5]</a:t>
                </a:r>
              </a:p>
            </p:txBody>
          </p:sp>
          <p:sp>
            <p:nvSpPr>
              <p:cNvPr id="51" name="Rectangle 15"/>
              <p:cNvSpPr>
                <a:spLocks noChangeArrowheads="1"/>
              </p:cNvSpPr>
              <p:nvPr/>
            </p:nvSpPr>
            <p:spPr bwMode="auto">
              <a:xfrm>
                <a:off x="2160" y="1296"/>
                <a:ext cx="26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52" name="Text Box 16"/>
              <p:cNvSpPr txBox="1">
                <a:spLocks noChangeArrowheads="1"/>
              </p:cNvSpPr>
              <p:nvPr/>
            </p:nvSpPr>
            <p:spPr bwMode="auto">
              <a:xfrm>
                <a:off x="2138" y="1053"/>
                <a:ext cx="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[6]</a:t>
                </a: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2424" y="1296"/>
                <a:ext cx="26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54" name="Text Box 18"/>
              <p:cNvSpPr txBox="1">
                <a:spLocks noChangeArrowheads="1"/>
              </p:cNvSpPr>
              <p:nvPr/>
            </p:nvSpPr>
            <p:spPr bwMode="auto">
              <a:xfrm>
                <a:off x="2402" y="1053"/>
                <a:ext cx="26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[7]</a:t>
                </a:r>
              </a:p>
            </p:txBody>
          </p:sp>
          <p:sp>
            <p:nvSpPr>
              <p:cNvPr id="55" name="Text Box 19"/>
              <p:cNvSpPr txBox="1">
                <a:spLocks noChangeArrowheads="1"/>
              </p:cNvSpPr>
              <p:nvPr/>
            </p:nvSpPr>
            <p:spPr bwMode="auto">
              <a:xfrm>
                <a:off x="854" y="1293"/>
                <a:ext cx="178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A     B     C    —    D    —    E</a:t>
                </a:r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>
                <a:off x="960" y="15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57" name="Text Box 21"/>
              <p:cNvSpPr txBox="1">
                <a:spLocks noChangeArrowheads="1"/>
              </p:cNvSpPr>
              <p:nvPr/>
            </p:nvSpPr>
            <p:spPr bwMode="auto">
              <a:xfrm>
                <a:off x="686" y="1605"/>
                <a:ext cx="5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Level 1</a:t>
                </a:r>
              </a:p>
            </p:txBody>
          </p:sp>
          <p:sp>
            <p:nvSpPr>
              <p:cNvPr id="58" name="AutoShape 22"/>
              <p:cNvSpPr>
                <a:spLocks/>
              </p:cNvSpPr>
              <p:nvPr/>
            </p:nvSpPr>
            <p:spPr bwMode="auto">
              <a:xfrm rot="-5395057">
                <a:off x="1320" y="1368"/>
                <a:ext cx="94" cy="514"/>
              </a:xfrm>
              <a:prstGeom prst="leftBrace">
                <a:avLst>
                  <a:gd name="adj1" fmla="val 45567"/>
                  <a:gd name="adj2" fmla="val 5346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>
                <a:off x="1380" y="1668"/>
                <a:ext cx="0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60" name="Text Box 24"/>
              <p:cNvSpPr txBox="1">
                <a:spLocks noChangeArrowheads="1"/>
              </p:cNvSpPr>
              <p:nvPr/>
            </p:nvSpPr>
            <p:spPr bwMode="auto">
              <a:xfrm>
                <a:off x="1118" y="1809"/>
                <a:ext cx="5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Level 2</a:t>
                </a:r>
              </a:p>
            </p:txBody>
          </p:sp>
          <p:sp>
            <p:nvSpPr>
              <p:cNvPr id="61" name="AutoShape 25"/>
              <p:cNvSpPr>
                <a:spLocks/>
              </p:cNvSpPr>
              <p:nvPr/>
            </p:nvSpPr>
            <p:spPr bwMode="auto">
              <a:xfrm rot="-5393005">
                <a:off x="2130" y="1104"/>
                <a:ext cx="115" cy="1052"/>
              </a:xfrm>
              <a:prstGeom prst="leftBrace">
                <a:avLst>
                  <a:gd name="adj1" fmla="val 76232"/>
                  <a:gd name="adj2" fmla="val 52111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62" name="Line 26"/>
              <p:cNvSpPr>
                <a:spLocks noChangeShapeType="1"/>
              </p:cNvSpPr>
              <p:nvPr/>
            </p:nvSpPr>
            <p:spPr bwMode="auto">
              <a:xfrm>
                <a:off x="2220" y="1680"/>
                <a:ext cx="0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63" name="Text Box 27"/>
              <p:cNvSpPr txBox="1">
                <a:spLocks noChangeArrowheads="1"/>
              </p:cNvSpPr>
              <p:nvPr/>
            </p:nvSpPr>
            <p:spPr bwMode="auto">
              <a:xfrm>
                <a:off x="1958" y="1821"/>
                <a:ext cx="53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latin typeface="Times New Roman" pitchFamily="18" charset="0"/>
                    <a:cs typeface="B Zar" panose="00000400000000000000" pitchFamily="2" charset="-78"/>
                  </a:rPr>
                  <a:t>Level 3</a:t>
                </a:r>
              </a:p>
            </p:txBody>
          </p:sp>
        </p:grpSp>
        <p:grpSp>
          <p:nvGrpSpPr>
            <p:cNvPr id="12" name="Group 28"/>
            <p:cNvGrpSpPr>
              <a:grpSpLocks/>
            </p:cNvGrpSpPr>
            <p:nvPr/>
          </p:nvGrpSpPr>
          <p:grpSpPr bwMode="auto">
            <a:xfrm>
              <a:off x="5327508" y="4149724"/>
              <a:ext cx="3637106" cy="2517303"/>
              <a:chOff x="3445" y="744"/>
              <a:chExt cx="2102" cy="1865"/>
            </a:xfrm>
          </p:grpSpPr>
          <p:sp>
            <p:nvSpPr>
              <p:cNvPr id="14" name="Oval 29"/>
              <p:cNvSpPr>
                <a:spLocks noChangeArrowheads="1"/>
              </p:cNvSpPr>
              <p:nvPr/>
            </p:nvSpPr>
            <p:spPr bwMode="auto">
              <a:xfrm>
                <a:off x="4423" y="744"/>
                <a:ext cx="230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5" name="Oval 30"/>
              <p:cNvSpPr>
                <a:spLocks noChangeArrowheads="1"/>
              </p:cNvSpPr>
              <p:nvPr/>
            </p:nvSpPr>
            <p:spPr bwMode="auto">
              <a:xfrm>
                <a:off x="3881" y="1368"/>
                <a:ext cx="231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6" name="Line 31"/>
              <p:cNvSpPr>
                <a:spLocks noChangeShapeType="1"/>
              </p:cNvSpPr>
              <p:nvPr/>
            </p:nvSpPr>
            <p:spPr bwMode="auto">
              <a:xfrm flipH="1">
                <a:off x="4046" y="1008"/>
                <a:ext cx="422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7" name="Line 32"/>
              <p:cNvSpPr>
                <a:spLocks noChangeShapeType="1"/>
              </p:cNvSpPr>
              <p:nvPr/>
            </p:nvSpPr>
            <p:spPr bwMode="auto">
              <a:xfrm>
                <a:off x="4632" y="984"/>
                <a:ext cx="438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8" name="Text Box 33"/>
              <p:cNvSpPr txBox="1">
                <a:spLocks noChangeArrowheads="1"/>
              </p:cNvSpPr>
              <p:nvPr/>
            </p:nvSpPr>
            <p:spPr bwMode="auto">
              <a:xfrm>
                <a:off x="4375" y="744"/>
                <a:ext cx="278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400">
                    <a:latin typeface="Times New Roman" pitchFamily="18" charset="0"/>
                    <a:cs typeface="B Zar" panose="00000400000000000000" pitchFamily="2" charset="-78"/>
                  </a:rPr>
                  <a:t> </a:t>
                </a:r>
                <a:r>
                  <a:rPr lang="en-US" altLang="zh-TW" sz="2400" b="1">
                    <a:latin typeface="Times New Roman" pitchFamily="18" charset="0"/>
                    <a:cs typeface="B Zar" panose="00000400000000000000" pitchFamily="2" charset="-78"/>
                  </a:rPr>
                  <a:t>A</a:t>
                </a:r>
                <a:endParaRPr lang="en-US" altLang="zh-TW" sz="2400">
                  <a:latin typeface="Times New Roman" pitchFamily="18" charset="0"/>
                  <a:cs typeface="B Zar" panose="00000400000000000000" pitchFamily="2" charset="-78"/>
                </a:endParaRPr>
              </a:p>
            </p:txBody>
          </p:sp>
          <p:sp>
            <p:nvSpPr>
              <p:cNvPr id="19" name="Text Box 34"/>
              <p:cNvSpPr txBox="1">
                <a:spLocks noChangeArrowheads="1"/>
              </p:cNvSpPr>
              <p:nvPr/>
            </p:nvSpPr>
            <p:spPr bwMode="auto">
              <a:xfrm>
                <a:off x="3815" y="1396"/>
                <a:ext cx="270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400" b="1">
                    <a:latin typeface="Times New Roman" pitchFamily="18" charset="0"/>
                    <a:cs typeface="B Zar" panose="00000400000000000000" pitchFamily="2" charset="-78"/>
                  </a:rPr>
                  <a:t> B</a:t>
                </a:r>
              </a:p>
            </p:txBody>
          </p:sp>
          <p:sp>
            <p:nvSpPr>
              <p:cNvPr id="20" name="Oval 35"/>
              <p:cNvSpPr>
                <a:spLocks noChangeArrowheads="1"/>
              </p:cNvSpPr>
              <p:nvPr/>
            </p:nvSpPr>
            <p:spPr bwMode="auto">
              <a:xfrm>
                <a:off x="3509" y="1992"/>
                <a:ext cx="231" cy="336"/>
              </a:xfrm>
              <a:prstGeom prst="ellips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1" name="Oval 36"/>
              <p:cNvSpPr>
                <a:spLocks noChangeArrowheads="1"/>
              </p:cNvSpPr>
              <p:nvPr/>
            </p:nvSpPr>
            <p:spPr bwMode="auto">
              <a:xfrm>
                <a:off x="4233" y="1992"/>
                <a:ext cx="230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 flipH="1">
                <a:off x="3674" y="1656"/>
                <a:ext cx="230" cy="33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3" name="Line 38"/>
              <p:cNvSpPr>
                <a:spLocks noChangeShapeType="1"/>
              </p:cNvSpPr>
              <p:nvPr/>
            </p:nvSpPr>
            <p:spPr bwMode="auto">
              <a:xfrm>
                <a:off x="4068" y="1656"/>
                <a:ext cx="19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4" name="Text Box 39"/>
              <p:cNvSpPr txBox="1">
                <a:spLocks noChangeArrowheads="1"/>
              </p:cNvSpPr>
              <p:nvPr/>
            </p:nvSpPr>
            <p:spPr bwMode="auto">
              <a:xfrm>
                <a:off x="4187" y="2015"/>
                <a:ext cx="278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400">
                    <a:latin typeface="Times New Roman" pitchFamily="18" charset="0"/>
                    <a:cs typeface="B Zar" panose="00000400000000000000" pitchFamily="2" charset="-78"/>
                  </a:rPr>
                  <a:t> </a:t>
                </a:r>
                <a:r>
                  <a:rPr lang="en-US" altLang="zh-TW" sz="2400" b="1">
                    <a:latin typeface="Times New Roman" pitchFamily="18" charset="0"/>
                    <a:cs typeface="B Zar" panose="00000400000000000000" pitchFamily="2" charset="-78"/>
                  </a:rPr>
                  <a:t>D</a:t>
                </a:r>
                <a:endParaRPr lang="en-US" altLang="zh-TW" sz="2400">
                  <a:latin typeface="Times New Roman" pitchFamily="18" charset="0"/>
                  <a:cs typeface="B Zar" panose="00000400000000000000" pitchFamily="2" charset="-78"/>
                </a:endParaRPr>
              </a:p>
            </p:txBody>
          </p:sp>
          <p:sp>
            <p:nvSpPr>
              <p:cNvPr id="25" name="Text Box 40"/>
              <p:cNvSpPr txBox="1">
                <a:spLocks noChangeArrowheads="1"/>
              </p:cNvSpPr>
              <p:nvPr/>
            </p:nvSpPr>
            <p:spPr bwMode="auto">
              <a:xfrm>
                <a:off x="3445" y="2017"/>
                <a:ext cx="151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400" b="1">
                    <a:latin typeface="Times New Roman" pitchFamily="18" charset="0"/>
                    <a:cs typeface="B Zar" panose="00000400000000000000" pitchFamily="2" charset="-78"/>
                  </a:rPr>
                  <a:t> </a:t>
                </a:r>
              </a:p>
            </p:txBody>
          </p:sp>
          <p:sp>
            <p:nvSpPr>
              <p:cNvPr id="26" name="Oval 41"/>
              <p:cNvSpPr>
                <a:spLocks noChangeArrowheads="1"/>
              </p:cNvSpPr>
              <p:nvPr/>
            </p:nvSpPr>
            <p:spPr bwMode="auto">
              <a:xfrm>
                <a:off x="4951" y="1380"/>
                <a:ext cx="230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" name="Oval 42"/>
              <p:cNvSpPr>
                <a:spLocks noChangeArrowheads="1"/>
              </p:cNvSpPr>
              <p:nvPr/>
            </p:nvSpPr>
            <p:spPr bwMode="auto">
              <a:xfrm>
                <a:off x="4589" y="2004"/>
                <a:ext cx="231" cy="336"/>
              </a:xfrm>
              <a:prstGeom prst="ellips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8" name="Oval 43"/>
              <p:cNvSpPr>
                <a:spLocks noChangeArrowheads="1"/>
              </p:cNvSpPr>
              <p:nvPr/>
            </p:nvSpPr>
            <p:spPr bwMode="auto">
              <a:xfrm>
                <a:off x="5313" y="2004"/>
                <a:ext cx="230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9" name="Line 44"/>
              <p:cNvSpPr>
                <a:spLocks noChangeShapeType="1"/>
              </p:cNvSpPr>
              <p:nvPr/>
            </p:nvSpPr>
            <p:spPr bwMode="auto">
              <a:xfrm flipH="1">
                <a:off x="4754" y="1668"/>
                <a:ext cx="230" cy="33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0" name="Line 45"/>
              <p:cNvSpPr>
                <a:spLocks noChangeShapeType="1"/>
              </p:cNvSpPr>
              <p:nvPr/>
            </p:nvSpPr>
            <p:spPr bwMode="auto">
              <a:xfrm>
                <a:off x="5148" y="1668"/>
                <a:ext cx="19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1" name="Text Box 46"/>
              <p:cNvSpPr txBox="1">
                <a:spLocks noChangeArrowheads="1"/>
              </p:cNvSpPr>
              <p:nvPr/>
            </p:nvSpPr>
            <p:spPr bwMode="auto">
              <a:xfrm>
                <a:off x="4903" y="1404"/>
                <a:ext cx="278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400">
                    <a:latin typeface="Times New Roman" pitchFamily="18" charset="0"/>
                    <a:cs typeface="B Zar" panose="00000400000000000000" pitchFamily="2" charset="-78"/>
                  </a:rPr>
                  <a:t> </a:t>
                </a:r>
                <a:r>
                  <a:rPr lang="en-US" altLang="zh-TW" sz="2400" b="1">
                    <a:latin typeface="Times New Roman" pitchFamily="18" charset="0"/>
                    <a:cs typeface="B Zar" panose="00000400000000000000" pitchFamily="2" charset="-78"/>
                  </a:rPr>
                  <a:t>C</a:t>
                </a:r>
                <a:endParaRPr lang="en-US" altLang="zh-TW" sz="2400">
                  <a:latin typeface="Times New Roman" pitchFamily="18" charset="0"/>
                  <a:cs typeface="B Zar" panose="00000400000000000000" pitchFamily="2" charset="-78"/>
                </a:endParaRPr>
              </a:p>
            </p:txBody>
          </p:sp>
          <p:sp>
            <p:nvSpPr>
              <p:cNvPr id="32" name="Text Box 47"/>
              <p:cNvSpPr txBox="1">
                <a:spLocks noChangeArrowheads="1"/>
              </p:cNvSpPr>
              <p:nvPr/>
            </p:nvSpPr>
            <p:spPr bwMode="auto">
              <a:xfrm>
                <a:off x="5279" y="2015"/>
                <a:ext cx="268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400">
                    <a:latin typeface="Times New Roman" pitchFamily="18" charset="0"/>
                    <a:cs typeface="B Zar" panose="00000400000000000000" pitchFamily="2" charset="-78"/>
                  </a:rPr>
                  <a:t> </a:t>
                </a:r>
                <a:r>
                  <a:rPr lang="en-US" altLang="zh-TW" sz="2400" b="1">
                    <a:latin typeface="Times New Roman" pitchFamily="18" charset="0"/>
                    <a:cs typeface="B Zar" panose="00000400000000000000" pitchFamily="2" charset="-78"/>
                  </a:rPr>
                  <a:t>E</a:t>
                </a:r>
                <a:endParaRPr lang="en-US" altLang="zh-TW" sz="2400">
                  <a:latin typeface="Times New Roman" pitchFamily="18" charset="0"/>
                  <a:cs typeface="B Zar" panose="00000400000000000000" pitchFamily="2" charset="-78"/>
                </a:endParaRPr>
              </a:p>
            </p:txBody>
          </p:sp>
          <p:sp>
            <p:nvSpPr>
              <p:cNvPr id="33" name="Text Box 48"/>
              <p:cNvSpPr txBox="1">
                <a:spLocks noChangeArrowheads="1"/>
              </p:cNvSpPr>
              <p:nvPr/>
            </p:nvSpPr>
            <p:spPr bwMode="auto">
              <a:xfrm>
                <a:off x="4525" y="2030"/>
                <a:ext cx="151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400" b="1">
                    <a:latin typeface="Times New Roman" pitchFamily="18" charset="0"/>
                    <a:cs typeface="B Zar" panose="00000400000000000000" pitchFamily="2" charset="-78"/>
                  </a:rPr>
                  <a:t> </a:t>
                </a:r>
              </a:p>
            </p:txBody>
          </p:sp>
          <p:sp>
            <p:nvSpPr>
              <p:cNvPr id="34" name="Text Box 49"/>
              <p:cNvSpPr txBox="1">
                <a:spLocks noChangeArrowheads="1"/>
              </p:cNvSpPr>
              <p:nvPr/>
            </p:nvSpPr>
            <p:spPr bwMode="auto">
              <a:xfrm>
                <a:off x="4670" y="765"/>
                <a:ext cx="157" cy="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zh-TW" sz="2000" b="1">
                    <a:solidFill>
                      <a:srgbClr val="FF0000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1</a:t>
                </a:r>
              </a:p>
            </p:txBody>
          </p:sp>
          <p:sp>
            <p:nvSpPr>
              <p:cNvPr id="35" name="Text Box 50"/>
              <p:cNvSpPr txBox="1">
                <a:spLocks noChangeArrowheads="1"/>
              </p:cNvSpPr>
              <p:nvPr/>
            </p:nvSpPr>
            <p:spPr bwMode="auto">
              <a:xfrm>
                <a:off x="4104" y="1412"/>
                <a:ext cx="181" cy="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FF0000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2</a:t>
                </a:r>
              </a:p>
            </p:txBody>
          </p:sp>
          <p:sp>
            <p:nvSpPr>
              <p:cNvPr id="36" name="Text Box 51"/>
              <p:cNvSpPr txBox="1">
                <a:spLocks noChangeArrowheads="1"/>
              </p:cNvSpPr>
              <p:nvPr/>
            </p:nvSpPr>
            <p:spPr bwMode="auto">
              <a:xfrm>
                <a:off x="5186" y="1412"/>
                <a:ext cx="180" cy="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FF0000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3</a:t>
                </a:r>
              </a:p>
            </p:txBody>
          </p:sp>
          <p:sp>
            <p:nvSpPr>
              <p:cNvPr id="37" name="Text Box 52"/>
              <p:cNvSpPr txBox="1">
                <a:spLocks noChangeArrowheads="1"/>
              </p:cNvSpPr>
              <p:nvPr/>
            </p:nvSpPr>
            <p:spPr bwMode="auto">
              <a:xfrm>
                <a:off x="3504" y="2313"/>
                <a:ext cx="181" cy="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FF0000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4</a:t>
                </a:r>
              </a:p>
            </p:txBody>
          </p:sp>
          <p:sp>
            <p:nvSpPr>
              <p:cNvPr id="38" name="Text Box 53"/>
              <p:cNvSpPr txBox="1">
                <a:spLocks noChangeArrowheads="1"/>
              </p:cNvSpPr>
              <p:nvPr/>
            </p:nvSpPr>
            <p:spPr bwMode="auto">
              <a:xfrm>
                <a:off x="4250" y="2313"/>
                <a:ext cx="180" cy="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FF0000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5</a:t>
                </a:r>
              </a:p>
            </p:txBody>
          </p:sp>
          <p:sp>
            <p:nvSpPr>
              <p:cNvPr id="39" name="Text Box 54"/>
              <p:cNvSpPr txBox="1">
                <a:spLocks noChangeArrowheads="1"/>
              </p:cNvSpPr>
              <p:nvPr/>
            </p:nvSpPr>
            <p:spPr bwMode="auto">
              <a:xfrm>
                <a:off x="4598" y="2313"/>
                <a:ext cx="180" cy="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FF0000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6</a:t>
                </a:r>
              </a:p>
            </p:txBody>
          </p:sp>
          <p:sp>
            <p:nvSpPr>
              <p:cNvPr id="40" name="Text Box 55"/>
              <p:cNvSpPr txBox="1">
                <a:spLocks noChangeArrowheads="1"/>
              </p:cNvSpPr>
              <p:nvPr/>
            </p:nvSpPr>
            <p:spPr bwMode="auto">
              <a:xfrm>
                <a:off x="5342" y="2313"/>
                <a:ext cx="180" cy="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FF0000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7</a:t>
                </a:r>
              </a:p>
            </p:txBody>
          </p:sp>
        </p:grpSp>
        <p:sp>
          <p:nvSpPr>
            <p:cNvPr id="13" name="Freeform 56"/>
            <p:cNvSpPr>
              <a:spLocks/>
            </p:cNvSpPr>
            <p:nvPr/>
          </p:nvSpPr>
          <p:spPr bwMode="auto">
            <a:xfrm rot="-207581">
              <a:off x="5237163" y="4194175"/>
              <a:ext cx="3144837" cy="2308225"/>
            </a:xfrm>
            <a:custGeom>
              <a:avLst/>
              <a:gdLst/>
              <a:ahLst/>
              <a:cxnLst>
                <a:cxn ang="0">
                  <a:pos x="1052" y="0"/>
                </a:cxn>
                <a:cxn ang="0">
                  <a:pos x="548" y="408"/>
                </a:cxn>
                <a:cxn ang="0">
                  <a:pos x="1160" y="456"/>
                </a:cxn>
                <a:cxn ang="0">
                  <a:pos x="68" y="1236"/>
                </a:cxn>
                <a:cxn ang="0">
                  <a:pos x="1568" y="1332"/>
                </a:cxn>
              </a:cxnLst>
              <a:rect l="0" t="0" r="r" b="b"/>
              <a:pathLst>
                <a:path w="1568" h="1382">
                  <a:moveTo>
                    <a:pt x="1052" y="0"/>
                  </a:moveTo>
                  <a:cubicBezTo>
                    <a:pt x="791" y="166"/>
                    <a:pt x="530" y="332"/>
                    <a:pt x="548" y="408"/>
                  </a:cubicBezTo>
                  <a:cubicBezTo>
                    <a:pt x="566" y="484"/>
                    <a:pt x="1240" y="318"/>
                    <a:pt x="1160" y="456"/>
                  </a:cubicBezTo>
                  <a:cubicBezTo>
                    <a:pt x="1080" y="594"/>
                    <a:pt x="0" y="1090"/>
                    <a:pt x="68" y="1236"/>
                  </a:cubicBezTo>
                  <a:cubicBezTo>
                    <a:pt x="136" y="1382"/>
                    <a:pt x="1318" y="1316"/>
                    <a:pt x="1568" y="133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نمايش درختهاي دودويي در حافظه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54629"/>
            <a:ext cx="8258629" cy="4365171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cs typeface="B Zar" panose="00000400000000000000" pitchFamily="2" charset="-78"/>
              </a:rPr>
              <a:t>نمايش به صورت ارايه </a:t>
            </a:r>
          </a:p>
          <a:p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با به هدر رفتن حافظه همراه است</a:t>
            </a: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اضافه/حذف کردن گره ها از وسط يک درخت مستلزم جابجايي بسياري از گره ها است.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5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64" name="Picture 4" descr="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68" t="7359" r="63515" b="9666"/>
          <a:stretch>
            <a:fillRect/>
          </a:stretch>
        </p:blipFill>
        <p:spPr bwMode="auto">
          <a:xfrm>
            <a:off x="420914" y="1449611"/>
            <a:ext cx="1538515" cy="3891643"/>
          </a:xfrm>
          <a:prstGeom prst="rect">
            <a:avLst/>
          </a:prstGeom>
          <a:noFill/>
        </p:spPr>
      </p:pic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7803" y="2136146"/>
            <a:ext cx="1992312" cy="274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" name="Left Arrow 64"/>
          <p:cNvSpPr/>
          <p:nvPr/>
        </p:nvSpPr>
        <p:spPr bwMode="auto">
          <a:xfrm>
            <a:off x="1903452" y="3071960"/>
            <a:ext cx="765096" cy="489109"/>
          </a:xfrm>
          <a:prstGeom prst="leftArrow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buFont typeface="Wingdings" pitchFamily="2" charset="2"/>
              <a:buChar char="ü"/>
              <a:tabLst/>
            </a:pPr>
            <a:endParaRPr kumimoji="0" lang="fa-I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87371" y="276761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algn="just" eaLnBrk="0" hangingPunct="0">
              <a:spcBef>
                <a:spcPct val="20000"/>
              </a:spcBef>
              <a:buClr>
                <a:schemeClr val="hlink"/>
              </a:buClr>
            </a:pPr>
            <a:r>
              <a:rPr lang="fa-IR" sz="2400" dirty="0" smtClean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در بدترين حالت ، يک درخت مورب به عمق </a:t>
            </a:r>
            <a:r>
              <a:rPr lang="en-US" sz="2400" dirty="0" smtClean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k</a:t>
            </a:r>
            <a:r>
              <a:rPr lang="fa-IR" sz="2400" dirty="0" smtClean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 ، به </a:t>
            </a:r>
            <a:r>
              <a:rPr lang="en-US" sz="2400" dirty="0" smtClean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2</a:t>
            </a:r>
            <a:r>
              <a:rPr lang="en-US" sz="2400" baseline="30000" dirty="0" smtClean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k</a:t>
            </a:r>
            <a:r>
              <a:rPr lang="en-US" sz="2400" dirty="0" smtClean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-1</a:t>
            </a:r>
            <a:r>
              <a:rPr lang="fa-IR" sz="2400" dirty="0" smtClean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 حافظه نياز دارد که از اين مقدار، فقط </a:t>
            </a:r>
            <a:r>
              <a:rPr lang="en-US" sz="2400" dirty="0" smtClean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k</a:t>
            </a:r>
            <a:r>
              <a:rPr lang="fa-IR" sz="2400" dirty="0" smtClean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 محل مورد استفاده قرار مي گيرد. </a:t>
            </a:r>
            <a:endParaRPr lang="en-US" sz="2400" dirty="0" smtClean="0">
              <a:solidFill>
                <a:srgbClr val="80000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10" name="Cloud Callout 9"/>
          <p:cNvSpPr/>
          <p:nvPr/>
        </p:nvSpPr>
        <p:spPr bwMode="auto">
          <a:xfrm>
            <a:off x="2989945" y="3930694"/>
            <a:ext cx="3788227" cy="1264980"/>
          </a:xfrm>
          <a:prstGeom prst="cloudCallout">
            <a:avLst>
              <a:gd name="adj1" fmla="val -87680"/>
              <a:gd name="adj2" fmla="val -174026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1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Tx/>
              <a:tabLst/>
            </a:pPr>
            <a:r>
              <a:rPr lang="fa-IR" sz="1800" b="1" dirty="0" smtClean="0">
                <a:solidFill>
                  <a:srgbClr val="00B050"/>
                </a:solidFill>
                <a:cs typeface="B Zar" panose="00000400000000000000" pitchFamily="2" charset="-78"/>
              </a:rPr>
              <a:t>اگر از ارايه </a:t>
            </a:r>
            <a:r>
              <a:rPr lang="en-US" sz="1800" b="1" dirty="0" err="1" smtClean="0">
                <a:solidFill>
                  <a:srgbClr val="00B050"/>
                </a:solidFill>
                <a:cs typeface="B Zar" panose="00000400000000000000" pitchFamily="2" charset="-78"/>
              </a:rPr>
              <a:t>c++</a:t>
            </a:r>
            <a:r>
              <a:rPr lang="fa-IR" sz="1800" b="1" dirty="0" smtClean="0">
                <a:solidFill>
                  <a:srgbClr val="00B050"/>
                </a:solidFill>
                <a:cs typeface="B Zar" panose="00000400000000000000" pitchFamily="2" charset="-78"/>
              </a:rPr>
              <a:t> براي نمايش درخت استفاده شود مکان صفرم ارايه خالي رها مي شود.</a:t>
            </a:r>
            <a:endParaRPr kumimoji="0" lang="fa-IR" sz="1800" b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نمايش درختهاي دودويي در حافظه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54629"/>
            <a:ext cx="8258629" cy="4365171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cs typeface="B Zar" panose="00000400000000000000" pitchFamily="2" charset="-78"/>
              </a:rPr>
              <a:t>نمايش به صورت پيوندي</a:t>
            </a:r>
          </a:p>
          <a:p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نارسايي هاي موجود در نمايش ترتيبي مي تواند با به کارگيري نمايش پيوندي به آساني حل شود.</a:t>
            </a: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6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10" name="Picture 4" descr="p19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9671" y="3083153"/>
            <a:ext cx="5867400" cy="1317625"/>
          </a:xfrm>
          <a:prstGeom prst="rect">
            <a:avLst/>
          </a:prstGeom>
          <a:noFill/>
        </p:spPr>
      </p:pic>
      <p:pic>
        <p:nvPicPr>
          <p:cNvPr id="11" name="Picture 5" descr="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47" b="20132"/>
          <a:stretch>
            <a:fillRect/>
          </a:stretch>
        </p:blipFill>
        <p:spPr bwMode="auto">
          <a:xfrm>
            <a:off x="1413553" y="4630057"/>
            <a:ext cx="6248400" cy="1509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نمايش درختهاي دودويي در حافظه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54629"/>
            <a:ext cx="8258629" cy="4365171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cs typeface="B Zar" panose="00000400000000000000" pitchFamily="2" charset="-78"/>
              </a:rPr>
              <a:t>نمايش به صورت پيوندي</a:t>
            </a: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>
              <a:buNone/>
            </a:pPr>
            <a:endParaRPr lang="fa-IR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7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8" name="Picture 4" descr="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589" b="13836"/>
          <a:stretch>
            <a:fillRect/>
          </a:stretch>
        </p:blipFill>
        <p:spPr bwMode="auto">
          <a:xfrm>
            <a:off x="424543" y="2091192"/>
            <a:ext cx="7772400" cy="429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13619</TotalTime>
  <Words>412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Tahoma</vt:lpstr>
      <vt:lpstr>B Zar</vt:lpstr>
      <vt:lpstr>Wingdings</vt:lpstr>
      <vt:lpstr>Zar</vt:lpstr>
      <vt:lpstr>Times New Roman</vt:lpstr>
      <vt:lpstr>Arial</vt:lpstr>
      <vt:lpstr>Blueprint</vt:lpstr>
      <vt:lpstr>درختها- قسمت دوم</vt:lpstr>
      <vt:lpstr>نمايش درختهاي دودويي در حافظه</vt:lpstr>
      <vt:lpstr>نمايش درختهاي دودويي در حافظه</vt:lpstr>
      <vt:lpstr>نمايش درختهاي دودويي در حافظه</vt:lpstr>
      <vt:lpstr>نمايش درختهاي دودويي در حافظه</vt:lpstr>
      <vt:lpstr>نمايش درختهاي دودويي در حافظه</vt:lpstr>
      <vt:lpstr>نمايش درختهاي دودويي در حافظه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A.Mirzaei</dc:creator>
  <cp:lastModifiedBy>SM Vahidipour</cp:lastModifiedBy>
  <cp:revision>1802</cp:revision>
  <dcterms:created xsi:type="dcterms:W3CDTF">2000-10-26T15:38:46Z</dcterms:created>
  <dcterms:modified xsi:type="dcterms:W3CDTF">2020-05-29T08:34:11Z</dcterms:modified>
</cp:coreProperties>
</file>