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7" r:id="rId2"/>
    <p:sldId id="501" r:id="rId3"/>
    <p:sldId id="503" r:id="rId4"/>
  </p:sldIdLst>
  <p:sldSz cx="9144000" cy="6858000" type="screen4x3"/>
  <p:notesSz cx="6991350" cy="9282113"/>
  <p:embeddedFontLst>
    <p:embeddedFont>
      <p:font typeface="Tahoma" panose="020B0604030504040204" pitchFamily="34" charset="0"/>
      <p:regular r:id="rId7"/>
      <p:bold r:id="rId8"/>
    </p:embeddedFont>
    <p:embeddedFont>
      <p:font typeface="B Zar" panose="00000400000000000000" pitchFamily="2" charset="-78"/>
      <p:regular r:id="rId9"/>
      <p:bold r:id="rId10"/>
    </p:embeddedFont>
  </p:embeddedFont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r" rtl="1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r" defTabSz="914400" rtl="1" eaLnBrk="1" latinLnBrk="0" hangingPunct="1">
      <a:defRPr sz="10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EE"/>
    <a:srgbClr val="800000"/>
    <a:srgbClr val="756A94"/>
    <a:srgbClr val="040408"/>
    <a:srgbClr val="F70303"/>
    <a:srgbClr val="5A2781"/>
    <a:srgbClr val="66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246" autoAdjust="0"/>
    <p:restoredTop sz="91652" autoAdjust="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58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6924"/>
    </p:cViewPr>
  </p:sorterViewPr>
  <p:notesViewPr>
    <p:cSldViewPr snapToGrid="0">
      <p:cViewPr varScale="1">
        <p:scale>
          <a:sx n="57" d="100"/>
          <a:sy n="57" d="100"/>
        </p:scale>
        <p:origin x="-1806" y="-102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88362D-8B7F-41A0-AD8D-293DD1CBE0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7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rtl="0" eaLnBrk="0" hangingPunct="0">
              <a:spcBef>
                <a:spcPct val="0"/>
              </a:spcBef>
              <a:buClr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C1CFCB0E-C3C6-49C9-A6BF-28E555A243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91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46A09B-17CC-4FFE-AC8A-BBAAC778C113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82685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1028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102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1030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9" name="Line 1031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" name="Line 1032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Line 1033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Line 1034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1035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1036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Line 1037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6" name="Line 1038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Line 1039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8" name="Line 1040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9" name="Line 1041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0" name="Line 1042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" name="Line 1043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" name="Line 1044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3" name="Line 1045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1046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1047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1048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1049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" name="Line 1050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Line 1051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Line 1052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Line 1053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Line 1054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Line 1055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Line 1056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Line 1057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Line 1058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Line 1059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Line 1060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Line 1061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Line 1062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1" name="Line 1063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" name="Line 1064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3" name="Line 1065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4" name="Line 1066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5" name="Line 1067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6" name="Line 1068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7" name="Line 1069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8" name="Line 1070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9" name="Line 1071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0" name="Line 1072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1" name="Line 1073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2" name="Line 1074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3" name="Line 1075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4" name="Line 1076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5" name="Line 1077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6" name="Line 1078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7" name="Line 1079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8" name="Line 1080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7" name="Line 1081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9" name="Line 1083"/>
          <p:cNvSpPr>
            <a:spLocks noChangeShapeType="1"/>
          </p:cNvSpPr>
          <p:nvPr/>
        </p:nvSpPr>
        <p:spPr bwMode="ltGray">
          <a:xfrm>
            <a:off x="798513" y="877888"/>
            <a:ext cx="0" cy="28511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Line 1084"/>
          <p:cNvSpPr>
            <a:spLocks noChangeShapeType="1"/>
          </p:cNvSpPr>
          <p:nvPr/>
        </p:nvSpPr>
        <p:spPr bwMode="ltGray">
          <a:xfrm flipH="1" flipV="1">
            <a:off x="0" y="3549650"/>
            <a:ext cx="5097463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Line 1085"/>
          <p:cNvSpPr>
            <a:spLocks noChangeShapeType="1"/>
          </p:cNvSpPr>
          <p:nvPr/>
        </p:nvSpPr>
        <p:spPr bwMode="ltGray">
          <a:xfrm flipH="1" flipV="1">
            <a:off x="604838" y="1479550"/>
            <a:ext cx="6049962" cy="158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rc 1086"/>
          <p:cNvSpPr>
            <a:spLocks/>
          </p:cNvSpPr>
          <p:nvPr/>
        </p:nvSpPr>
        <p:spPr bwMode="ltGray">
          <a:xfrm rot="16200000" flipH="1">
            <a:off x="670719" y="1356519"/>
            <a:ext cx="247650" cy="249238"/>
          </a:xfrm>
          <a:custGeom>
            <a:avLst/>
            <a:gdLst>
              <a:gd name="G0" fmla="+- 21595 0 0"/>
              <a:gd name="G1" fmla="+- 21600 0 0"/>
              <a:gd name="G2" fmla="+- 21600 0 0"/>
              <a:gd name="T0" fmla="*/ 21114 w 43195"/>
              <a:gd name="T1" fmla="*/ 5 h 43200"/>
              <a:gd name="T2" fmla="*/ 0 w 43195"/>
              <a:gd name="T3" fmla="*/ 22056 h 43200"/>
              <a:gd name="T4" fmla="*/ 21595 w 43195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43200" fill="none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</a:path>
              <a:path w="43195" h="43200" stroke="0" extrusionOk="0">
                <a:moveTo>
                  <a:pt x="21114" y="5"/>
                </a:moveTo>
                <a:cubicBezTo>
                  <a:pt x="21274" y="1"/>
                  <a:pt x="21434" y="-1"/>
                  <a:pt x="21595" y="0"/>
                </a:cubicBezTo>
                <a:cubicBezTo>
                  <a:pt x="33524" y="0"/>
                  <a:pt x="43195" y="9670"/>
                  <a:pt x="43195" y="21600"/>
                </a:cubicBezTo>
                <a:cubicBezTo>
                  <a:pt x="43195" y="33529"/>
                  <a:pt x="33524" y="43200"/>
                  <a:pt x="21595" y="43200"/>
                </a:cubicBezTo>
                <a:cubicBezTo>
                  <a:pt x="9843" y="43200"/>
                  <a:pt x="247" y="33805"/>
                  <a:pt x="-1" y="22056"/>
                </a:cubicBezTo>
                <a:lnTo>
                  <a:pt x="21595" y="21600"/>
                </a:lnTo>
                <a:close/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3" name="Group 1087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64" name="Line 1088"/>
            <p:cNvSpPr>
              <a:spLocks noChangeShapeType="1"/>
            </p:cNvSpPr>
            <p:nvPr/>
          </p:nvSpPr>
          <p:spPr bwMode="ltGray">
            <a:xfrm flipV="1">
              <a:off x="1480" y="3442"/>
              <a:ext cx="38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Line 1089"/>
            <p:cNvSpPr>
              <a:spLocks noChangeShapeType="1"/>
            </p:cNvSpPr>
            <p:nvPr/>
          </p:nvSpPr>
          <p:spPr bwMode="ltGray">
            <a:xfrm flipH="1">
              <a:off x="5172" y="1952"/>
              <a:ext cx="0" cy="181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" name="Arc 1090"/>
            <p:cNvSpPr>
              <a:spLocks/>
            </p:cNvSpPr>
            <p:nvPr/>
          </p:nvSpPr>
          <p:spPr bwMode="ltGray">
            <a:xfrm rot="5400000">
              <a:off x="5097" y="3347"/>
              <a:ext cx="156" cy="157"/>
            </a:xfrm>
            <a:custGeom>
              <a:avLst/>
              <a:gdLst>
                <a:gd name="G0" fmla="+- 21595 0 0"/>
                <a:gd name="G1" fmla="+- 21600 0 0"/>
                <a:gd name="G2" fmla="+- 21600 0 0"/>
                <a:gd name="T0" fmla="*/ 21114 w 43195"/>
                <a:gd name="T1" fmla="*/ 5 h 43200"/>
                <a:gd name="T2" fmla="*/ 0 w 43195"/>
                <a:gd name="T3" fmla="*/ 22056 h 43200"/>
                <a:gd name="T4" fmla="*/ 21595 w 4319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5" h="43200" fill="none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</a:path>
                <a:path w="43195" h="43200" stroke="0" extrusionOk="0">
                  <a:moveTo>
                    <a:pt x="21114" y="5"/>
                  </a:moveTo>
                  <a:cubicBezTo>
                    <a:pt x="21274" y="1"/>
                    <a:pt x="21434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cubicBezTo>
                    <a:pt x="43195" y="33529"/>
                    <a:pt x="33524" y="43200"/>
                    <a:pt x="21595" y="43200"/>
                  </a:cubicBezTo>
                  <a:cubicBezTo>
                    <a:pt x="9843" y="43200"/>
                    <a:pt x="247" y="33805"/>
                    <a:pt x="-1" y="22056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spcBef>
                  <a:spcPct val="50000"/>
                </a:spcBef>
                <a:buClr>
                  <a:srgbClr val="A50021"/>
                </a:buClr>
                <a:buFont typeface="Wingdings" pitchFamily="2" charset="2"/>
                <a:buChar char="ü"/>
                <a:defRPr/>
              </a:pPr>
              <a:endParaRPr lang="fa-I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3075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3076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776663"/>
            <a:ext cx="6400800" cy="12858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7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9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F216745-793C-49F2-B240-3FF2E4C97B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F0C93-0EE1-401A-A645-DA1DC35FF25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95275"/>
            <a:ext cx="1943100" cy="5724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95275"/>
            <a:ext cx="5676900" cy="5724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81C25-7406-4164-854A-56D0CDBD7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7C87F-F823-476B-84D6-8D17F4E0DCC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2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fa-IR" noProof="0" smtClean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958A6-E466-4938-BE07-A3B3B0A5767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372" y="1654629"/>
            <a:ext cx="8186058" cy="43651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a-IR" dirty="0"/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2DDB-ADD9-4DD8-9D3A-A992FD0799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6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14113-A65E-4E72-855A-8E2EB0379E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41038-6415-458F-B74C-D30EF43D5D0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9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306F1-E2F0-4731-A92A-367615DE8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85611-17B5-4D57-B8A4-C994AD5FF99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0A4EE-BF1A-4FD3-87C1-A89405F93C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B853-86D3-44AD-A43A-9C1A72D908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8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E3143-98C8-4482-8674-D858338733F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41" name="Rectangle 1081" descr="60%"/>
          <p:cNvSpPr>
            <a:spLocks noChangeArrowheads="1"/>
          </p:cNvSpPr>
          <p:nvPr/>
        </p:nvSpPr>
        <p:spPr bwMode="ltGray">
          <a:xfrm>
            <a:off x="0" y="0"/>
            <a:ext cx="5791200" cy="152400"/>
          </a:xfrm>
          <a:prstGeom prst="rect">
            <a:avLst/>
          </a:prstGeom>
          <a:pattFill prst="pct6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27" name="Group 109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4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1028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989" name="Line 1029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0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1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2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3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4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5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6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7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8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1999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0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1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2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3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4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5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6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7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8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09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0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040" name="Group 1051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2012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3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4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5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6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7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8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19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0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1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2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3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4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5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6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7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8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29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0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1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2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3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4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5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6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7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8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39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42040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rtl="0">
                    <a:spcBef>
                      <a:spcPct val="50000"/>
                    </a:spcBef>
                    <a:buClr>
                      <a:srgbClr val="A50021"/>
                    </a:buClr>
                    <a:buFont typeface="Wingdings" pitchFamily="2" charset="2"/>
                    <a:buChar char="ü"/>
                    <a:defRPr/>
                  </a:pPr>
                  <a:endParaRPr lang="fa-IR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1035" name="Group 1093"/>
            <p:cNvGrpSpPr>
              <a:grpSpLocks/>
            </p:cNvGrpSpPr>
            <p:nvPr userDrawn="1"/>
          </p:nvGrpSpPr>
          <p:grpSpPr bwMode="auto">
            <a:xfrm>
              <a:off x="4418" y="834"/>
              <a:ext cx="1102" cy="1364"/>
              <a:chOff x="4418" y="834"/>
              <a:chExt cx="1102" cy="1364"/>
            </a:xfrm>
          </p:grpSpPr>
          <p:sp>
            <p:nvSpPr>
              <p:cNvPr id="42044" name="Line 1084"/>
              <p:cNvSpPr>
                <a:spLocks noChangeShapeType="1"/>
              </p:cNvSpPr>
              <p:nvPr/>
            </p:nvSpPr>
            <p:spPr bwMode="ltGray">
              <a:xfrm rot="5400000" flipH="1">
                <a:off x="4772" y="1516"/>
                <a:ext cx="1364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5" name="Line 1085"/>
              <p:cNvSpPr>
                <a:spLocks noChangeShapeType="1"/>
              </p:cNvSpPr>
              <p:nvPr/>
            </p:nvSpPr>
            <p:spPr bwMode="ltGray">
              <a:xfrm rot="5400000">
                <a:off x="4963" y="411"/>
                <a:ext cx="6" cy="10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2046" name="Arc 1086"/>
              <p:cNvSpPr>
                <a:spLocks/>
              </p:cNvSpPr>
              <p:nvPr/>
            </p:nvSpPr>
            <p:spPr bwMode="ltGray">
              <a:xfrm rot="5400000" flipH="1">
                <a:off x="5398" y="898"/>
                <a:ext cx="122" cy="12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2385 w 43200"/>
                  <a:gd name="T1" fmla="*/ 43186 h 43200"/>
                  <a:gd name="T2" fmla="*/ 43153 w 43200"/>
                  <a:gd name="T3" fmla="*/ 23020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</a:path>
                  <a:path w="43200" h="43200" stroke="0" extrusionOk="0">
                    <a:moveTo>
                      <a:pt x="22384" y="43185"/>
                    </a:moveTo>
                    <a:cubicBezTo>
                      <a:pt x="22123" y="43195"/>
                      <a:pt x="21861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2073"/>
                      <a:pt x="43184" y="22547"/>
                      <a:pt x="43153" y="2302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spcBef>
                    <a:spcPct val="50000"/>
                  </a:spcBef>
                  <a:buClr>
                    <a:srgbClr val="A50021"/>
                  </a:buClr>
                  <a:buFont typeface="Wingdings" pitchFamily="2" charset="2"/>
                  <a:buChar char="ü"/>
                  <a:defRPr/>
                </a:pPr>
                <a:endParaRPr lang="fa-IR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028" name="Rectangle 108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95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08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049" name="Rectangle 108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FontTx/>
              <a:buNone/>
              <a:defRPr sz="14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050" name="Rectangle 109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FontTx/>
              <a:buNone/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r>
              <a:rPr lang="fa-IR" dirty="0" smtClean="0"/>
              <a:t>دانشگاه کاشان دانشکده برق و کامپيوتر</a:t>
            </a:r>
            <a:endParaRPr lang="en-US" dirty="0"/>
          </a:p>
        </p:txBody>
      </p:sp>
      <p:sp>
        <p:nvSpPr>
          <p:cNvPr id="42051" name="Rectangle 109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spcBef>
                <a:spcPct val="0"/>
              </a:spcBef>
              <a:buClrTx/>
              <a:buFontTx/>
              <a:buNone/>
              <a:defRPr sz="1800">
                <a:effectLst/>
                <a:cs typeface="Arial" pitchFamily="34" charset="0"/>
              </a:defRPr>
            </a:lvl1pPr>
          </a:lstStyle>
          <a:p>
            <a:pPr>
              <a:defRPr/>
            </a:pPr>
            <a:fld id="{79A917D3-18A1-46D9-ABB2-66F9A65EE4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2052" name="Line 1092"/>
          <p:cNvSpPr>
            <a:spLocks noChangeShapeType="1"/>
          </p:cNvSpPr>
          <p:nvPr/>
        </p:nvSpPr>
        <p:spPr bwMode="ltGray">
          <a:xfrm>
            <a:off x="314325" y="0"/>
            <a:ext cx="0" cy="2362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Char char="ü"/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</p:sldLayoutIdLst>
  <p:hf hdr="0" dt="0"/>
  <p:txStyles>
    <p:titleStyle>
      <a:lvl1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2pPr>
      <a:lvl3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3pPr>
      <a:lvl4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4pPr>
      <a:lvl5pPr algn="r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5pPr>
      <a:lvl6pPr marL="4572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6pPr>
      <a:lvl7pPr marL="9144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7pPr>
      <a:lvl8pPr marL="13716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8pPr>
      <a:lvl9pPr marL="1828800" algn="r" rtl="1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Tahoma" pitchFamily="34" charset="0"/>
          <a:cs typeface="Za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rgbClr val="0034DC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8113" y="1766888"/>
            <a:ext cx="6196012" cy="1223962"/>
          </a:xfrm>
        </p:spPr>
        <p:txBody>
          <a:bodyPr/>
          <a:lstStyle/>
          <a:p>
            <a:pPr algn="ctr" eaLnBrk="1" hangingPunct="1"/>
            <a:r>
              <a:rPr lang="fa-IR" sz="4000" dirty="0" smtClean="0">
                <a:cs typeface="B Zar" panose="00000400000000000000" pitchFamily="2" charset="-78"/>
              </a:rPr>
              <a:t>درختها- قسمت دوم</a:t>
            </a:r>
            <a:endParaRPr lang="en-US" sz="4000" dirty="0" smtClean="0">
              <a:cs typeface="B Zar" panose="00000400000000000000" pitchFamily="2" charset="-78"/>
            </a:endParaRPr>
          </a:p>
        </p:txBody>
      </p:sp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723900" y="5594350"/>
            <a:ext cx="49482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1800" dirty="0" smtClean="0">
                <a:cs typeface="B Zar" panose="00000400000000000000" pitchFamily="2" charset="-78"/>
              </a:rPr>
              <a:t>دانشگاه کاشان دانشکده برق و کامپيوتر</a:t>
            </a:r>
            <a:endParaRPr lang="en-GB" sz="1800" dirty="0">
              <a:cs typeface="B Zar" panose="00000400000000000000" pitchFamily="2" charset="-78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66281" y="3749662"/>
            <a:ext cx="3766039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سید مهدی وحیدی پور</a:t>
            </a:r>
          </a:p>
          <a:p>
            <a:pPr algn="l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endParaRPr lang="fa-IR" sz="2000" b="1" dirty="0" smtClean="0">
              <a:solidFill>
                <a:srgbClr val="FF0000"/>
              </a:solidFill>
              <a:cs typeface="B Zar" panose="00000400000000000000" pitchFamily="2" charset="-78"/>
            </a:endParaRPr>
          </a:p>
          <a:p>
            <a:pPr algn="ctr" defTabSz="762000">
              <a:spcBef>
                <a:spcPct val="50000"/>
              </a:spcBef>
              <a:buClr>
                <a:srgbClr val="A50021"/>
              </a:buClr>
              <a:buFont typeface="Wingdings" pitchFamily="2" charset="2"/>
              <a:buNone/>
            </a:pPr>
            <a:r>
              <a:rPr lang="fa-IR" sz="20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با تشکر از دکتر جواد سلیمی</a:t>
            </a:r>
            <a:endParaRPr lang="en-GB" sz="20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</p:cSld>
  <p:clrMapOvr>
    <a:masterClrMapping/>
  </p:clrMapOvr>
  <p:transition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67543"/>
            <a:ext cx="8226425" cy="3013982"/>
          </a:xfrm>
        </p:spPr>
        <p:txBody>
          <a:bodyPr/>
          <a:lstStyle/>
          <a:p>
            <a:r>
              <a:rPr lang="fa-IR" altLang="zh-TW" sz="2800" dirty="0" smtClean="0">
                <a:cs typeface="B Zar" panose="00000400000000000000" pitchFamily="2" charset="-78"/>
              </a:rPr>
              <a:t>چگونه مي توان هر گره درخت را فقط يک بار ملاقات کرد؟</a:t>
            </a:r>
          </a:p>
          <a:p>
            <a:pPr lvl="1" algn="just"/>
            <a:r>
              <a:rPr lang="fa-IR" altLang="zh-TW" sz="2400" dirty="0" smtClean="0">
                <a:cs typeface="B Zar" panose="00000400000000000000" pitchFamily="2" charset="-78"/>
              </a:rPr>
              <a:t>براي پيمايش درخت 6 ترکيب ممکن زير  وجود دارد که در آن </a:t>
            </a:r>
            <a:r>
              <a:rPr lang="en-US" altLang="zh-TW" sz="2000" dirty="0" smtClean="0">
                <a:cs typeface="B Zar" panose="00000400000000000000" pitchFamily="2" charset="-78"/>
              </a:rPr>
              <a:t>L</a:t>
            </a:r>
            <a:r>
              <a:rPr lang="fa-IR" altLang="zh-TW" sz="2400" dirty="0" smtClean="0">
                <a:cs typeface="B Zar" panose="00000400000000000000" pitchFamily="2" charset="-78"/>
              </a:rPr>
              <a:t>، </a:t>
            </a:r>
            <a:r>
              <a:rPr lang="en-US" altLang="zh-TW" sz="2000" dirty="0" smtClean="0">
                <a:cs typeface="B Zar" panose="00000400000000000000" pitchFamily="2" charset="-78"/>
              </a:rPr>
              <a:t>V</a:t>
            </a:r>
            <a:r>
              <a:rPr lang="fa-IR" altLang="zh-TW" sz="2000" dirty="0" smtClean="0">
                <a:cs typeface="B Zar" panose="00000400000000000000" pitchFamily="2" charset="-78"/>
              </a:rPr>
              <a:t> </a:t>
            </a:r>
            <a:r>
              <a:rPr lang="fa-IR" altLang="zh-TW" sz="2400" dirty="0" smtClean="0">
                <a:cs typeface="B Zar" panose="00000400000000000000" pitchFamily="2" charset="-78"/>
              </a:rPr>
              <a:t>و </a:t>
            </a:r>
            <a:r>
              <a:rPr lang="en-US" altLang="zh-TW" sz="2000" dirty="0" smtClean="0">
                <a:cs typeface="B Zar" panose="00000400000000000000" pitchFamily="2" charset="-78"/>
              </a:rPr>
              <a:t>R</a:t>
            </a:r>
            <a:r>
              <a:rPr lang="fa-IR" altLang="zh-TW" sz="2000" dirty="0" smtClean="0">
                <a:cs typeface="B Zar" panose="00000400000000000000" pitchFamily="2" charset="-78"/>
              </a:rPr>
              <a:t> </a:t>
            </a:r>
            <a:r>
              <a:rPr lang="fa-IR" sz="2400" dirty="0" smtClean="0">
                <a:cs typeface="B Zar" panose="00000400000000000000" pitchFamily="2" charset="-78"/>
              </a:rPr>
              <a:t>به ترتيب حرکت به چپ ، ملاقات کردن يک گره ( براي مثال ، چاپ فيلد داده آن گره) و حرکت به راست مي باشد</a:t>
            </a:r>
            <a:r>
              <a:rPr lang="fa-IR" altLang="zh-TW" sz="2400" dirty="0" smtClean="0">
                <a:cs typeface="B Zar" panose="00000400000000000000" pitchFamily="2" charset="-78"/>
              </a:rPr>
              <a:t> </a:t>
            </a:r>
          </a:p>
          <a:p>
            <a:pPr algn="ctr">
              <a:buClr>
                <a:schemeClr val="tx1"/>
              </a:buClr>
              <a:buFont typeface="Wingdings" pitchFamily="2" charset="2"/>
              <a:buNone/>
            </a:pPr>
            <a:r>
              <a:rPr lang="en-US" altLang="zh-TW" sz="2400" dirty="0" smtClean="0">
                <a:cs typeface="B Zar" panose="00000400000000000000" pitchFamily="2" charset="-78"/>
              </a:rPr>
              <a:t>LVR</a:t>
            </a:r>
            <a:r>
              <a:rPr lang="en-US" altLang="zh-TW" sz="2400" dirty="0">
                <a:cs typeface="B Zar" panose="00000400000000000000" pitchFamily="2" charset="-78"/>
              </a:rPr>
              <a:t>, LRV, VLR, VRL, RVL, RLV</a:t>
            </a:r>
          </a:p>
          <a:p>
            <a:pPr lvl="1"/>
            <a:r>
              <a:rPr lang="fa-IR" altLang="zh-TW" sz="2400" dirty="0" smtClean="0">
                <a:cs typeface="B Zar" panose="00000400000000000000" pitchFamily="2" charset="-78"/>
              </a:rPr>
              <a:t>اگر قرارداد کنيم که ابتدا پيمايش را از چپ و بعد راست انجام مي دهيم 3 نوع پيمايش باقي مي ماند</a:t>
            </a:r>
            <a:endParaRPr lang="en-US" altLang="zh-TW" sz="2400" dirty="0">
              <a:cs typeface="B Zar" panose="00000400000000000000" pitchFamily="2" charset="-78"/>
            </a:endParaRPr>
          </a:p>
          <a:p>
            <a:pPr algn="ctr" rtl="0">
              <a:buClr>
                <a:schemeClr val="tx1"/>
              </a:buClr>
              <a:buFont typeface="Wingdings" pitchFamily="2" charset="2"/>
              <a:buNone/>
            </a:pPr>
            <a:r>
              <a:rPr lang="en-US" altLang="zh-TW" sz="2400" dirty="0">
                <a:cs typeface="B Zar" panose="00000400000000000000" pitchFamily="2" charset="-78"/>
              </a:rPr>
              <a:t>L</a:t>
            </a:r>
            <a:r>
              <a:rPr lang="en-US" altLang="zh-TW" sz="2400" dirty="0">
                <a:solidFill>
                  <a:srgbClr val="FF0000"/>
                </a:solidFill>
                <a:cs typeface="B Zar" panose="00000400000000000000" pitchFamily="2" charset="-78"/>
              </a:rPr>
              <a:t>V</a:t>
            </a:r>
            <a:r>
              <a:rPr lang="en-US" altLang="zh-TW" sz="2400" dirty="0">
                <a:cs typeface="B Zar" panose="00000400000000000000" pitchFamily="2" charset="-78"/>
              </a:rPr>
              <a:t>R (</a:t>
            </a:r>
            <a:r>
              <a:rPr lang="en-US" altLang="zh-TW" sz="2400" dirty="0" err="1">
                <a:solidFill>
                  <a:srgbClr val="FF0000"/>
                </a:solidFill>
                <a:cs typeface="B Zar" panose="00000400000000000000" pitchFamily="2" charset="-78"/>
              </a:rPr>
              <a:t>in</a:t>
            </a:r>
            <a:r>
              <a:rPr lang="en-US" altLang="zh-TW" sz="2400" dirty="0" err="1">
                <a:cs typeface="B Zar" panose="00000400000000000000" pitchFamily="2" charset="-78"/>
              </a:rPr>
              <a:t>order</a:t>
            </a:r>
            <a:r>
              <a:rPr lang="en-US" altLang="zh-TW" sz="2400" dirty="0">
                <a:cs typeface="B Zar" panose="00000400000000000000" pitchFamily="2" charset="-78"/>
              </a:rPr>
              <a:t>), LR</a:t>
            </a:r>
            <a:r>
              <a:rPr lang="en-US" altLang="zh-TW" sz="2400" dirty="0">
                <a:solidFill>
                  <a:srgbClr val="FF0000"/>
                </a:solidFill>
                <a:cs typeface="B Zar" panose="00000400000000000000" pitchFamily="2" charset="-78"/>
              </a:rPr>
              <a:t>V</a:t>
            </a:r>
            <a:r>
              <a:rPr lang="en-US" altLang="zh-TW" sz="2400" dirty="0">
                <a:cs typeface="B Zar" panose="00000400000000000000" pitchFamily="2" charset="-78"/>
              </a:rPr>
              <a:t> (</a:t>
            </a:r>
            <a:r>
              <a:rPr lang="en-US" altLang="zh-TW" sz="2400" dirty="0" err="1">
                <a:solidFill>
                  <a:srgbClr val="FF0000"/>
                </a:solidFill>
                <a:cs typeface="B Zar" panose="00000400000000000000" pitchFamily="2" charset="-78"/>
              </a:rPr>
              <a:t>post</a:t>
            </a:r>
            <a:r>
              <a:rPr lang="en-US" altLang="zh-TW" sz="2400" dirty="0" err="1">
                <a:cs typeface="B Zar" panose="00000400000000000000" pitchFamily="2" charset="-78"/>
              </a:rPr>
              <a:t>order</a:t>
            </a:r>
            <a:r>
              <a:rPr lang="en-US" altLang="zh-TW" sz="2400" dirty="0">
                <a:cs typeface="B Zar" panose="00000400000000000000" pitchFamily="2" charset="-78"/>
              </a:rPr>
              <a:t>), </a:t>
            </a:r>
            <a:r>
              <a:rPr lang="en-US" altLang="zh-TW" sz="2400" dirty="0">
                <a:solidFill>
                  <a:srgbClr val="FF0000"/>
                </a:solidFill>
                <a:cs typeface="B Zar" panose="00000400000000000000" pitchFamily="2" charset="-78"/>
              </a:rPr>
              <a:t>V</a:t>
            </a:r>
            <a:r>
              <a:rPr lang="en-US" altLang="zh-TW" sz="2400" dirty="0">
                <a:cs typeface="B Zar" panose="00000400000000000000" pitchFamily="2" charset="-78"/>
              </a:rPr>
              <a:t>LR (</a:t>
            </a:r>
            <a:r>
              <a:rPr lang="en-US" altLang="zh-TW" sz="2400" dirty="0">
                <a:solidFill>
                  <a:srgbClr val="FF0000"/>
                </a:solidFill>
                <a:cs typeface="B Zar" panose="00000400000000000000" pitchFamily="2" charset="-78"/>
              </a:rPr>
              <a:t>pre</a:t>
            </a:r>
            <a:r>
              <a:rPr lang="en-US" altLang="zh-TW" sz="2400" dirty="0">
                <a:cs typeface="B Zar" panose="00000400000000000000" pitchFamily="2" charset="-78"/>
              </a:rPr>
              <a:t>order)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87488" y="4926692"/>
            <a:ext cx="5988051" cy="1724025"/>
            <a:chOff x="937" y="751"/>
            <a:chExt cx="3772" cy="108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700" y="751"/>
              <a:ext cx="2064" cy="449"/>
              <a:chOff x="848" y="2251"/>
              <a:chExt cx="2064" cy="449"/>
            </a:xfrm>
          </p:grpSpPr>
          <p:sp>
            <p:nvSpPr>
              <p:cNvPr id="118790" name="Line 6"/>
              <p:cNvSpPr>
                <a:spLocks noChangeShapeType="1"/>
              </p:cNvSpPr>
              <p:nvPr/>
            </p:nvSpPr>
            <p:spPr bwMode="auto">
              <a:xfrm flipH="1">
                <a:off x="1006" y="2485"/>
                <a:ext cx="278" cy="21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18791" name="Line 7"/>
              <p:cNvSpPr>
                <a:spLocks noChangeShapeType="1"/>
              </p:cNvSpPr>
              <p:nvPr/>
            </p:nvSpPr>
            <p:spPr bwMode="auto">
              <a:xfrm>
                <a:off x="2474" y="2491"/>
                <a:ext cx="320" cy="1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18792" name="Text Box 8"/>
              <p:cNvSpPr txBox="1">
                <a:spLocks noChangeArrowheads="1"/>
              </p:cNvSpPr>
              <p:nvPr/>
            </p:nvSpPr>
            <p:spPr bwMode="auto">
              <a:xfrm>
                <a:off x="1639" y="2252"/>
                <a:ext cx="48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cs typeface="B Zar" panose="00000400000000000000" pitchFamily="2" charset="-78"/>
                  </a:rPr>
                  <a:t> data</a:t>
                </a:r>
              </a:p>
            </p:txBody>
          </p:sp>
          <p:sp>
            <p:nvSpPr>
              <p:cNvPr id="118793" name="Rectangle 9"/>
              <p:cNvSpPr>
                <a:spLocks noChangeArrowheads="1"/>
              </p:cNvSpPr>
              <p:nvPr/>
            </p:nvSpPr>
            <p:spPr bwMode="auto">
              <a:xfrm>
                <a:off x="1684" y="2256"/>
                <a:ext cx="388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18794" name="Rectangle 10"/>
              <p:cNvSpPr>
                <a:spLocks noChangeArrowheads="1"/>
              </p:cNvSpPr>
              <p:nvPr/>
            </p:nvSpPr>
            <p:spPr bwMode="auto">
              <a:xfrm>
                <a:off x="2072" y="2256"/>
                <a:ext cx="832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  <p:sp>
            <p:nvSpPr>
              <p:cNvPr id="118795" name="Text Box 11"/>
              <p:cNvSpPr txBox="1">
                <a:spLocks noChangeArrowheads="1"/>
              </p:cNvSpPr>
              <p:nvPr/>
            </p:nvSpPr>
            <p:spPr bwMode="auto">
              <a:xfrm>
                <a:off x="2050" y="2251"/>
                <a:ext cx="862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cs typeface="B Zar" panose="00000400000000000000" pitchFamily="2" charset="-78"/>
                  </a:rPr>
                  <a:t>right_child</a:t>
                </a:r>
              </a:p>
            </p:txBody>
          </p:sp>
          <p:sp>
            <p:nvSpPr>
              <p:cNvPr id="118796" name="Text Box 12"/>
              <p:cNvSpPr txBox="1">
                <a:spLocks noChangeArrowheads="1"/>
              </p:cNvSpPr>
              <p:nvPr/>
            </p:nvSpPr>
            <p:spPr bwMode="auto">
              <a:xfrm>
                <a:off x="877" y="2263"/>
                <a:ext cx="76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>
                    <a:cs typeface="B Zar" panose="00000400000000000000" pitchFamily="2" charset="-78"/>
                  </a:rPr>
                  <a:t>left_child</a:t>
                </a:r>
              </a:p>
            </p:txBody>
          </p:sp>
          <p:sp>
            <p:nvSpPr>
              <p:cNvPr id="118797" name="Rectangle 13"/>
              <p:cNvSpPr>
                <a:spLocks noChangeArrowheads="1"/>
              </p:cNvSpPr>
              <p:nvPr/>
            </p:nvSpPr>
            <p:spPr bwMode="auto">
              <a:xfrm>
                <a:off x="848" y="2256"/>
                <a:ext cx="832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a-IR">
                  <a:cs typeface="B Zar" panose="00000400000000000000" pitchFamily="2" charset="-78"/>
                </a:endParaRPr>
              </a:p>
            </p:txBody>
          </p:sp>
        </p:grpSp>
        <p:sp>
          <p:nvSpPr>
            <p:cNvPr id="118798" name="Text Box 14"/>
            <p:cNvSpPr txBox="1">
              <a:spLocks noChangeArrowheads="1"/>
            </p:cNvSpPr>
            <p:nvPr/>
          </p:nvSpPr>
          <p:spPr bwMode="auto">
            <a:xfrm>
              <a:off x="937" y="1147"/>
              <a:ext cx="11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00"/>
                  </a:solidFill>
                  <a:cs typeface="B Zar" panose="00000400000000000000" pitchFamily="2" charset="-78"/>
                </a:rPr>
                <a:t>L</a:t>
              </a:r>
              <a:r>
                <a:rPr lang="en-US" altLang="zh-TW" sz="2000">
                  <a:cs typeface="B Zar" panose="00000400000000000000" pitchFamily="2" charset="-78"/>
                </a:rPr>
                <a:t>: moving left</a:t>
              </a:r>
            </a:p>
          </p:txBody>
        </p:sp>
        <p:sp>
          <p:nvSpPr>
            <p:cNvPr id="118799" name="Text Box 15"/>
            <p:cNvSpPr txBox="1">
              <a:spLocks noChangeArrowheads="1"/>
            </p:cNvSpPr>
            <p:nvPr/>
          </p:nvSpPr>
          <p:spPr bwMode="auto">
            <a:xfrm>
              <a:off x="3486" y="1147"/>
              <a:ext cx="122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00"/>
                  </a:solidFill>
                  <a:cs typeface="B Zar" panose="00000400000000000000" pitchFamily="2" charset="-78"/>
                </a:rPr>
                <a:t>R</a:t>
              </a:r>
              <a:r>
                <a:rPr lang="en-US" altLang="zh-TW" sz="2000">
                  <a:cs typeface="B Zar" panose="00000400000000000000" pitchFamily="2" charset="-78"/>
                </a:rPr>
                <a:t>: moving right</a:t>
              </a:r>
            </a:p>
          </p:txBody>
        </p:sp>
        <p:sp>
          <p:nvSpPr>
            <p:cNvPr id="118800" name="Text Box 16"/>
            <p:cNvSpPr txBox="1">
              <a:spLocks noChangeArrowheads="1"/>
            </p:cNvSpPr>
            <p:nvPr/>
          </p:nvSpPr>
          <p:spPr bwMode="auto">
            <a:xfrm>
              <a:off x="2425" y="1003"/>
              <a:ext cx="614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000">
                  <a:solidFill>
                    <a:srgbClr val="FF0000"/>
                  </a:solidFill>
                  <a:cs typeface="B Zar" panose="00000400000000000000" pitchFamily="2" charset="-78"/>
                </a:rPr>
                <a:t>V</a:t>
              </a:r>
              <a:endParaRPr lang="en-US" altLang="zh-TW" sz="2000">
                <a:cs typeface="B Zar" panose="00000400000000000000" pitchFamily="2" charset="-78"/>
              </a:endParaRPr>
            </a:p>
            <a:p>
              <a:pPr algn="ctr"/>
              <a:r>
                <a:rPr lang="en-US" altLang="zh-TW" sz="2000">
                  <a:cs typeface="B Zar" panose="00000400000000000000" pitchFamily="2" charset="-78"/>
                </a:rPr>
                <a:t>:</a:t>
              </a:r>
            </a:p>
            <a:p>
              <a:pPr algn="ctr"/>
              <a:r>
                <a:rPr lang="en-US" altLang="zh-TW" sz="2000">
                  <a:cs typeface="B Zar" panose="00000400000000000000" pitchFamily="2" charset="-78"/>
                </a:rPr>
                <a:t>visiting</a:t>
              </a:r>
            </a:p>
            <a:p>
              <a:pPr algn="ctr"/>
              <a:r>
                <a:rPr lang="en-US" altLang="zh-TW" sz="2000">
                  <a:cs typeface="B Zar" panose="00000400000000000000" pitchFamily="2" charset="-78"/>
                </a:rPr>
                <a:t>node</a:t>
              </a:r>
            </a:p>
          </p:txBody>
        </p:sp>
      </p:grp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67542"/>
            <a:ext cx="8226425" cy="4122057"/>
          </a:xfrm>
        </p:spPr>
        <p:txBody>
          <a:bodyPr/>
          <a:lstStyle/>
          <a:p>
            <a:pPr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altLang="zh-TW" dirty="0" smtClean="0">
                <a:cs typeface="B Zar" panose="00000400000000000000" pitchFamily="2" charset="-78"/>
              </a:rPr>
              <a:t>در </a:t>
            </a:r>
            <a:r>
              <a:rPr lang="fa-IR" altLang="zh-TW" dirty="0" smtClean="0">
                <a:solidFill>
                  <a:srgbClr val="2308EE"/>
                </a:solidFill>
                <a:cs typeface="B Zar" panose="00000400000000000000" pitchFamily="2" charset="-78"/>
              </a:rPr>
              <a:t>پيمايش </a:t>
            </a:r>
            <a:r>
              <a:rPr lang="fa-IR" altLang="zh-TW" dirty="0" smtClean="0">
                <a:solidFill>
                  <a:srgbClr val="FFC000"/>
                </a:solidFill>
                <a:cs typeface="B Zar" panose="00000400000000000000" pitchFamily="2" charset="-78"/>
              </a:rPr>
              <a:t>ميان ترتيب </a:t>
            </a:r>
            <a:r>
              <a:rPr lang="en-US" altLang="zh-TW" sz="2400" dirty="0" err="1" smtClean="0">
                <a:solidFill>
                  <a:srgbClr val="FFC000"/>
                </a:solidFill>
                <a:latin typeface="Times New Roman" pitchFamily="18" charset="0"/>
                <a:cs typeface="B Zar" panose="00000400000000000000" pitchFamily="2" charset="-78"/>
              </a:rPr>
              <a:t>inorder</a:t>
            </a:r>
            <a:r>
              <a:rPr lang="fa-IR" altLang="zh-TW" sz="2400" dirty="0" smtClean="0">
                <a:solidFill>
                  <a:srgbClr val="2308EE"/>
                </a:solidFill>
                <a:cs typeface="B Zar" panose="00000400000000000000" pitchFamily="2" charset="-78"/>
              </a:rPr>
              <a:t> </a:t>
            </a:r>
            <a:r>
              <a:rPr lang="fa-IR" altLang="zh-TW" dirty="0" smtClean="0">
                <a:solidFill>
                  <a:srgbClr val="2308EE"/>
                </a:solidFill>
                <a:cs typeface="B Zar" panose="00000400000000000000" pitchFamily="2" charset="-78"/>
              </a:rPr>
              <a:t>يک گره موقعي ملاقات و چاپ مي شود که زيردرخت چپ آن قبلا ملاقات شده باشند.</a:t>
            </a:r>
          </a:p>
          <a:p>
            <a:pPr lvl="1" algn="just">
              <a:buClr>
                <a:srgbClr val="FF0000"/>
              </a:buClr>
              <a:buFont typeface="Wingdings" pitchFamily="2" charset="2"/>
              <a:buChar char="q"/>
            </a:pPr>
            <a:endParaRPr lang="fa-IR" altLang="zh-TW" dirty="0" smtClean="0">
              <a:solidFill>
                <a:srgbClr val="2308EE"/>
              </a:solidFill>
              <a:cs typeface="B Zar" panose="00000400000000000000" pitchFamily="2" charset="-78"/>
            </a:endParaRPr>
          </a:p>
          <a:p>
            <a:pPr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altLang="zh-TW" dirty="0" smtClean="0">
                <a:solidFill>
                  <a:srgbClr val="2308EE"/>
                </a:solidFill>
                <a:cs typeface="B Zar" panose="00000400000000000000" pitchFamily="2" charset="-78"/>
              </a:rPr>
              <a:t>در پيمايش </a:t>
            </a:r>
            <a:r>
              <a:rPr lang="fa-IR" altLang="zh-TW" dirty="0" smtClean="0">
                <a:solidFill>
                  <a:srgbClr val="FFC000"/>
                </a:solidFill>
                <a:cs typeface="B Zar" panose="00000400000000000000" pitchFamily="2" charset="-78"/>
              </a:rPr>
              <a:t>پس ترتيب  </a:t>
            </a:r>
            <a:r>
              <a:rPr lang="en-US" altLang="zh-TW" sz="2400" dirty="0" err="1" smtClean="0">
                <a:solidFill>
                  <a:srgbClr val="FFC000"/>
                </a:solidFill>
                <a:latin typeface="Times New Roman" pitchFamily="18" charset="0"/>
                <a:cs typeface="B Zar" panose="00000400000000000000" pitchFamily="2" charset="-78"/>
              </a:rPr>
              <a:t>postorder</a:t>
            </a:r>
            <a:r>
              <a:rPr lang="fa-IR" altLang="zh-TW" sz="2400" dirty="0" smtClean="0">
                <a:solidFill>
                  <a:srgbClr val="2308EE"/>
                </a:solidFill>
                <a:cs typeface="B Zar" panose="00000400000000000000" pitchFamily="2" charset="-78"/>
              </a:rPr>
              <a:t> </a:t>
            </a:r>
            <a:r>
              <a:rPr lang="fa-IR" altLang="zh-TW" dirty="0" smtClean="0">
                <a:solidFill>
                  <a:srgbClr val="2308EE"/>
                </a:solidFill>
                <a:cs typeface="B Zar" panose="00000400000000000000" pitchFamily="2" charset="-78"/>
              </a:rPr>
              <a:t>، يک گره موقعي ملاقات و چاپ مي شود که زيردرختان چپ و راست آن قبلا ملاقات شده باشند.</a:t>
            </a:r>
          </a:p>
          <a:p>
            <a:pPr lvl="1" algn="just">
              <a:buClr>
                <a:srgbClr val="FF0000"/>
              </a:buClr>
              <a:buFont typeface="Wingdings" pitchFamily="2" charset="2"/>
              <a:buChar char="q"/>
            </a:pPr>
            <a:endParaRPr lang="fa-IR" altLang="zh-TW" dirty="0" smtClean="0">
              <a:solidFill>
                <a:srgbClr val="2308EE"/>
              </a:solidFill>
              <a:cs typeface="B Zar" panose="00000400000000000000" pitchFamily="2" charset="-78"/>
            </a:endParaRPr>
          </a:p>
          <a:p>
            <a:pPr lvl="1" algn="just">
              <a:buClr>
                <a:srgbClr val="FF0000"/>
              </a:buClr>
              <a:buFont typeface="Wingdings" pitchFamily="2" charset="2"/>
              <a:buChar char="q"/>
            </a:pPr>
            <a:r>
              <a:rPr lang="fa-IR" altLang="zh-TW" dirty="0" smtClean="0">
                <a:solidFill>
                  <a:srgbClr val="2308EE"/>
                </a:solidFill>
                <a:cs typeface="B Zar" panose="00000400000000000000" pitchFamily="2" charset="-78"/>
              </a:rPr>
              <a:t>در پيمايش  </a:t>
            </a:r>
            <a:r>
              <a:rPr lang="fa-IR" altLang="zh-TW" dirty="0" smtClean="0">
                <a:solidFill>
                  <a:srgbClr val="FFC000"/>
                </a:solidFill>
                <a:cs typeface="B Zar" panose="00000400000000000000" pitchFamily="2" charset="-78"/>
              </a:rPr>
              <a:t>پيش ترتيب </a:t>
            </a:r>
            <a:r>
              <a:rPr lang="en-US" altLang="zh-TW" sz="2400" dirty="0" err="1" smtClean="0">
                <a:solidFill>
                  <a:srgbClr val="FFC000"/>
                </a:solidFill>
                <a:latin typeface="Times New Roman" pitchFamily="18" charset="0"/>
                <a:cs typeface="B Zar" panose="00000400000000000000" pitchFamily="2" charset="-78"/>
              </a:rPr>
              <a:t>preorder</a:t>
            </a:r>
            <a:r>
              <a:rPr lang="fa-IR" altLang="zh-TW" sz="2400" dirty="0" smtClean="0">
                <a:solidFill>
                  <a:srgbClr val="2308EE"/>
                </a:solidFill>
                <a:cs typeface="B Zar" panose="00000400000000000000" pitchFamily="2" charset="-78"/>
              </a:rPr>
              <a:t> </a:t>
            </a:r>
            <a:r>
              <a:rPr lang="fa-IR" altLang="zh-TW" dirty="0" smtClean="0">
                <a:solidFill>
                  <a:srgbClr val="2308EE"/>
                </a:solidFill>
                <a:cs typeface="B Zar" panose="00000400000000000000" pitchFamily="2" charset="-78"/>
              </a:rPr>
              <a:t>، يک گره قبل از پيمايش زيردرختان چپ و راست ، ملاقات مي گردد.</a:t>
            </a:r>
            <a:endParaRPr lang="en-US" altLang="zh-TW" dirty="0" smtClean="0">
              <a:solidFill>
                <a:srgbClr val="2308EE"/>
              </a:solidFill>
              <a:cs typeface="B Zar" panose="00000400000000000000" pitchFamily="2" charset="-78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Zar" panose="00000400000000000000" pitchFamily="2" charset="-78"/>
              </a:rPr>
              <a:t>پيمايش درخت دودويي</a:t>
            </a:r>
            <a:endParaRPr lang="fa-IR" dirty="0">
              <a:cs typeface="B Zar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Zar"/>
      </a:majorFont>
      <a:minorFont>
        <a:latin typeface="Tahoma"/>
        <a:ea typeface=""/>
        <a:cs typeface="Z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457200" marR="0" indent="-4572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itchFamily="2" charset="2"/>
          <a:buChar char="ü"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13621</TotalTime>
  <Words>209</Words>
  <Application>Microsoft Office PowerPoint</Application>
  <PresentationFormat>On-screen Show (4:3)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Tahoma</vt:lpstr>
      <vt:lpstr>B Zar</vt:lpstr>
      <vt:lpstr>Zar</vt:lpstr>
      <vt:lpstr>Wingdings</vt:lpstr>
      <vt:lpstr>Times New Roman</vt:lpstr>
      <vt:lpstr>Arial</vt:lpstr>
      <vt:lpstr>Blueprint</vt:lpstr>
      <vt:lpstr>درختها- قسمت دوم</vt:lpstr>
      <vt:lpstr>پيمايش درخت دودويي</vt:lpstr>
      <vt:lpstr>پيمايش درخت دودويي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</dc:title>
  <dc:creator>A.Mirzaei</dc:creator>
  <cp:lastModifiedBy>SM Vahidipour</cp:lastModifiedBy>
  <cp:revision>1803</cp:revision>
  <dcterms:created xsi:type="dcterms:W3CDTF">2000-10-26T15:38:46Z</dcterms:created>
  <dcterms:modified xsi:type="dcterms:W3CDTF">2020-05-29T08:49:23Z</dcterms:modified>
</cp:coreProperties>
</file>