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7" r:id="rId2"/>
    <p:sldId id="506" r:id="rId3"/>
    <p:sldId id="507" r:id="rId4"/>
    <p:sldId id="508" r:id="rId5"/>
    <p:sldId id="510" r:id="rId6"/>
    <p:sldId id="509" r:id="rId7"/>
    <p:sldId id="511" r:id="rId8"/>
    <p:sldId id="512" r:id="rId9"/>
    <p:sldId id="513" r:id="rId10"/>
  </p:sldIdLst>
  <p:sldSz cx="9144000" cy="6858000" type="screen4x3"/>
  <p:notesSz cx="6991350" cy="9282113"/>
  <p:embeddedFontLst>
    <p:embeddedFont>
      <p:font typeface="Tahoma" panose="020B0604030504040204" pitchFamily="34" charset="0"/>
      <p:regular r:id="rId13"/>
      <p:bold r:id="rId14"/>
    </p:embeddedFont>
    <p:embeddedFont>
      <p:font typeface="B Zar" panose="00000400000000000000" pitchFamily="2" charset="-78"/>
      <p:regular r:id="rId15"/>
      <p:bold r:id="rId16"/>
    </p:embeddedFont>
    <p:embeddedFont>
      <p:font typeface="Verdana" panose="020B0604030504040204" pitchFamily="34" charset="0"/>
      <p:regular r:id="rId17"/>
      <p:bold r:id="rId18"/>
      <p:italic r:id="rId19"/>
      <p:boldItalic r:id="rId20"/>
    </p:embeddedFont>
  </p:embeddedFontLst>
  <p:defaultTextStyle>
    <a:defPPr>
      <a:defRPr lang="en-US"/>
    </a:defPPr>
    <a:lvl1pPr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6pPr>
    <a:lvl7pPr marL="27432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7pPr>
    <a:lvl8pPr marL="32004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8pPr>
    <a:lvl9pPr marL="36576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08EE"/>
    <a:srgbClr val="800000"/>
    <a:srgbClr val="756A94"/>
    <a:srgbClr val="040408"/>
    <a:srgbClr val="F70303"/>
    <a:srgbClr val="5A2781"/>
    <a:srgbClr val="66FF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5246" autoAdjust="0"/>
    <p:restoredTop sz="91652" autoAdjust="0"/>
  </p:normalViewPr>
  <p:slideViewPr>
    <p:cSldViewPr snapToGrid="0">
      <p:cViewPr varScale="1">
        <p:scale>
          <a:sx n="68" d="100"/>
          <a:sy n="68" d="100"/>
        </p:scale>
        <p:origin x="80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1585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6924"/>
    </p:cViewPr>
  </p:sorterViewPr>
  <p:notesViewPr>
    <p:cSldViewPr snapToGrid="0">
      <p:cViewPr varScale="1">
        <p:scale>
          <a:sx n="57" d="100"/>
          <a:sy n="57" d="100"/>
        </p:scale>
        <p:origin x="-1806" y="-102"/>
      </p:cViewPr>
      <p:guideLst>
        <p:guide orient="horz" pos="2923"/>
        <p:guide pos="220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3E88362D-8B7F-41A0-AD8D-293DD1CBE06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978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C1CFCB0E-C3C6-49C9-A6BF-28E555A2432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911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46A09B-17CC-4FFE-AC8A-BBAAC778C113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2826854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1028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6" name="Group 1029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8" name="Line 1030"/>
              <p:cNvSpPr>
                <a:spLocks noChangeShapeType="1"/>
              </p:cNvSpPr>
              <p:nvPr/>
            </p:nvSpPr>
            <p:spPr bwMode="white">
              <a:xfrm>
                <a:off x="0" y="19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" name="Line 1031"/>
              <p:cNvSpPr>
                <a:spLocks noChangeShapeType="1"/>
              </p:cNvSpPr>
              <p:nvPr/>
            </p:nvSpPr>
            <p:spPr bwMode="white">
              <a:xfrm>
                <a:off x="0" y="38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" name="Line 1032"/>
              <p:cNvSpPr>
                <a:spLocks noChangeShapeType="1"/>
              </p:cNvSpPr>
              <p:nvPr/>
            </p:nvSpPr>
            <p:spPr bwMode="white">
              <a:xfrm>
                <a:off x="0" y="57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Line 1033"/>
              <p:cNvSpPr>
                <a:spLocks noChangeShapeType="1"/>
              </p:cNvSpPr>
              <p:nvPr/>
            </p:nvSpPr>
            <p:spPr bwMode="white">
              <a:xfrm>
                <a:off x="0" y="76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" name="Line 1034"/>
              <p:cNvSpPr>
                <a:spLocks noChangeShapeType="1"/>
              </p:cNvSpPr>
              <p:nvPr/>
            </p:nvSpPr>
            <p:spPr bwMode="white">
              <a:xfrm>
                <a:off x="0" y="96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Line 1035"/>
              <p:cNvSpPr>
                <a:spLocks noChangeShapeType="1"/>
              </p:cNvSpPr>
              <p:nvPr/>
            </p:nvSpPr>
            <p:spPr bwMode="white">
              <a:xfrm>
                <a:off x="0" y="115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" name="Line 1036"/>
              <p:cNvSpPr>
                <a:spLocks noChangeShapeType="1"/>
              </p:cNvSpPr>
              <p:nvPr/>
            </p:nvSpPr>
            <p:spPr bwMode="white">
              <a:xfrm>
                <a:off x="0" y="134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" name="Line 1037"/>
              <p:cNvSpPr>
                <a:spLocks noChangeShapeType="1"/>
              </p:cNvSpPr>
              <p:nvPr/>
            </p:nvSpPr>
            <p:spPr bwMode="white">
              <a:xfrm>
                <a:off x="0" y="153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" name="Line 1038"/>
              <p:cNvSpPr>
                <a:spLocks noChangeShapeType="1"/>
              </p:cNvSpPr>
              <p:nvPr/>
            </p:nvSpPr>
            <p:spPr bwMode="white">
              <a:xfrm>
                <a:off x="0" y="172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7" name="Line 1039"/>
              <p:cNvSpPr>
                <a:spLocks noChangeShapeType="1"/>
              </p:cNvSpPr>
              <p:nvPr/>
            </p:nvSpPr>
            <p:spPr bwMode="white">
              <a:xfrm>
                <a:off x="0" y="192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8" name="Line 1040"/>
              <p:cNvSpPr>
                <a:spLocks noChangeShapeType="1"/>
              </p:cNvSpPr>
              <p:nvPr/>
            </p:nvSpPr>
            <p:spPr bwMode="white">
              <a:xfrm>
                <a:off x="0" y="211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" name="Line 1041"/>
              <p:cNvSpPr>
                <a:spLocks noChangeShapeType="1"/>
              </p:cNvSpPr>
              <p:nvPr/>
            </p:nvSpPr>
            <p:spPr bwMode="white">
              <a:xfrm>
                <a:off x="0" y="230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0" name="Line 1042"/>
              <p:cNvSpPr>
                <a:spLocks noChangeShapeType="1"/>
              </p:cNvSpPr>
              <p:nvPr/>
            </p:nvSpPr>
            <p:spPr bwMode="white">
              <a:xfrm>
                <a:off x="0" y="249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1" name="Line 1043"/>
              <p:cNvSpPr>
                <a:spLocks noChangeShapeType="1"/>
              </p:cNvSpPr>
              <p:nvPr/>
            </p:nvSpPr>
            <p:spPr bwMode="white">
              <a:xfrm>
                <a:off x="0" y="268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" name="Line 1044"/>
              <p:cNvSpPr>
                <a:spLocks noChangeShapeType="1"/>
              </p:cNvSpPr>
              <p:nvPr/>
            </p:nvSpPr>
            <p:spPr bwMode="white">
              <a:xfrm>
                <a:off x="0" y="288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" name="Line 1045"/>
              <p:cNvSpPr>
                <a:spLocks noChangeShapeType="1"/>
              </p:cNvSpPr>
              <p:nvPr/>
            </p:nvSpPr>
            <p:spPr bwMode="white">
              <a:xfrm>
                <a:off x="0" y="307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4" name="Line 1046"/>
              <p:cNvSpPr>
                <a:spLocks noChangeShapeType="1"/>
              </p:cNvSpPr>
              <p:nvPr/>
            </p:nvSpPr>
            <p:spPr bwMode="white">
              <a:xfrm>
                <a:off x="0" y="326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5" name="Line 1047"/>
              <p:cNvSpPr>
                <a:spLocks noChangeShapeType="1"/>
              </p:cNvSpPr>
              <p:nvPr/>
            </p:nvSpPr>
            <p:spPr bwMode="white">
              <a:xfrm>
                <a:off x="0" y="345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6" name="Line 1048"/>
              <p:cNvSpPr>
                <a:spLocks noChangeShapeType="1"/>
              </p:cNvSpPr>
              <p:nvPr/>
            </p:nvSpPr>
            <p:spPr bwMode="white">
              <a:xfrm>
                <a:off x="0" y="364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Line 1049"/>
              <p:cNvSpPr>
                <a:spLocks noChangeShapeType="1"/>
              </p:cNvSpPr>
              <p:nvPr/>
            </p:nvSpPr>
            <p:spPr bwMode="white">
              <a:xfrm>
                <a:off x="0" y="384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" name="Line 1050"/>
              <p:cNvSpPr>
                <a:spLocks noChangeShapeType="1"/>
              </p:cNvSpPr>
              <p:nvPr/>
            </p:nvSpPr>
            <p:spPr bwMode="white">
              <a:xfrm>
                <a:off x="0" y="403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" name="Line 1051"/>
              <p:cNvSpPr>
                <a:spLocks noChangeShapeType="1"/>
              </p:cNvSpPr>
              <p:nvPr/>
            </p:nvSpPr>
            <p:spPr bwMode="white">
              <a:xfrm>
                <a:off x="0" y="422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" name="Line 1052"/>
              <p:cNvSpPr>
                <a:spLocks noChangeShapeType="1"/>
              </p:cNvSpPr>
              <p:nvPr/>
            </p:nvSpPr>
            <p:spPr bwMode="white">
              <a:xfrm>
                <a:off x="1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" name="Line 1053"/>
              <p:cNvSpPr>
                <a:spLocks noChangeShapeType="1"/>
              </p:cNvSpPr>
              <p:nvPr/>
            </p:nvSpPr>
            <p:spPr bwMode="white">
              <a:xfrm>
                <a:off x="3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" name="Line 1054"/>
              <p:cNvSpPr>
                <a:spLocks noChangeShapeType="1"/>
              </p:cNvSpPr>
              <p:nvPr/>
            </p:nvSpPr>
            <p:spPr bwMode="white">
              <a:xfrm>
                <a:off x="5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3" name="Line 1055"/>
              <p:cNvSpPr>
                <a:spLocks noChangeShapeType="1"/>
              </p:cNvSpPr>
              <p:nvPr/>
            </p:nvSpPr>
            <p:spPr bwMode="white">
              <a:xfrm>
                <a:off x="7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4" name="Line 1056"/>
              <p:cNvSpPr>
                <a:spLocks noChangeShapeType="1"/>
              </p:cNvSpPr>
              <p:nvPr/>
            </p:nvSpPr>
            <p:spPr bwMode="white">
              <a:xfrm>
                <a:off x="96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" name="Line 1057"/>
              <p:cNvSpPr>
                <a:spLocks noChangeShapeType="1"/>
              </p:cNvSpPr>
              <p:nvPr/>
            </p:nvSpPr>
            <p:spPr bwMode="white">
              <a:xfrm>
                <a:off x="115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" name="Line 1058"/>
              <p:cNvSpPr>
                <a:spLocks noChangeShapeType="1"/>
              </p:cNvSpPr>
              <p:nvPr/>
            </p:nvSpPr>
            <p:spPr bwMode="white">
              <a:xfrm>
                <a:off x="134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7" name="Line 1059"/>
              <p:cNvSpPr>
                <a:spLocks noChangeShapeType="1"/>
              </p:cNvSpPr>
              <p:nvPr/>
            </p:nvSpPr>
            <p:spPr bwMode="white">
              <a:xfrm>
                <a:off x="153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8" name="Line 1060"/>
              <p:cNvSpPr>
                <a:spLocks noChangeShapeType="1"/>
              </p:cNvSpPr>
              <p:nvPr/>
            </p:nvSpPr>
            <p:spPr bwMode="white">
              <a:xfrm>
                <a:off x="172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9" name="Line 1061"/>
              <p:cNvSpPr>
                <a:spLocks noChangeShapeType="1"/>
              </p:cNvSpPr>
              <p:nvPr/>
            </p:nvSpPr>
            <p:spPr bwMode="white">
              <a:xfrm>
                <a:off x="192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" name="Line 1062"/>
              <p:cNvSpPr>
                <a:spLocks noChangeShapeType="1"/>
              </p:cNvSpPr>
              <p:nvPr/>
            </p:nvSpPr>
            <p:spPr bwMode="white">
              <a:xfrm>
                <a:off x="211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" name="Line 1063"/>
              <p:cNvSpPr>
                <a:spLocks noChangeShapeType="1"/>
              </p:cNvSpPr>
              <p:nvPr/>
            </p:nvSpPr>
            <p:spPr bwMode="white">
              <a:xfrm>
                <a:off x="230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" name="Line 1064"/>
              <p:cNvSpPr>
                <a:spLocks noChangeShapeType="1"/>
              </p:cNvSpPr>
              <p:nvPr/>
            </p:nvSpPr>
            <p:spPr bwMode="white">
              <a:xfrm>
                <a:off x="249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" name="Line 1065"/>
              <p:cNvSpPr>
                <a:spLocks noChangeShapeType="1"/>
              </p:cNvSpPr>
              <p:nvPr/>
            </p:nvSpPr>
            <p:spPr bwMode="white">
              <a:xfrm>
                <a:off x="268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4" name="Line 1066"/>
              <p:cNvSpPr>
                <a:spLocks noChangeShapeType="1"/>
              </p:cNvSpPr>
              <p:nvPr/>
            </p:nvSpPr>
            <p:spPr bwMode="white">
              <a:xfrm>
                <a:off x="288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5" name="Line 1067"/>
              <p:cNvSpPr>
                <a:spLocks noChangeShapeType="1"/>
              </p:cNvSpPr>
              <p:nvPr/>
            </p:nvSpPr>
            <p:spPr bwMode="white">
              <a:xfrm>
                <a:off x="307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6" name="Line 1068"/>
              <p:cNvSpPr>
                <a:spLocks noChangeShapeType="1"/>
              </p:cNvSpPr>
              <p:nvPr/>
            </p:nvSpPr>
            <p:spPr bwMode="white">
              <a:xfrm>
                <a:off x="326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7" name="Line 1069"/>
              <p:cNvSpPr>
                <a:spLocks noChangeShapeType="1"/>
              </p:cNvSpPr>
              <p:nvPr/>
            </p:nvSpPr>
            <p:spPr bwMode="white">
              <a:xfrm>
                <a:off x="345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8" name="Line 1070"/>
              <p:cNvSpPr>
                <a:spLocks noChangeShapeType="1"/>
              </p:cNvSpPr>
              <p:nvPr/>
            </p:nvSpPr>
            <p:spPr bwMode="white">
              <a:xfrm>
                <a:off x="364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9" name="Line 1071"/>
              <p:cNvSpPr>
                <a:spLocks noChangeShapeType="1"/>
              </p:cNvSpPr>
              <p:nvPr/>
            </p:nvSpPr>
            <p:spPr bwMode="white">
              <a:xfrm>
                <a:off x="384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0" name="Line 1072"/>
              <p:cNvSpPr>
                <a:spLocks noChangeShapeType="1"/>
              </p:cNvSpPr>
              <p:nvPr/>
            </p:nvSpPr>
            <p:spPr bwMode="white">
              <a:xfrm>
                <a:off x="403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1" name="Line 1073"/>
              <p:cNvSpPr>
                <a:spLocks noChangeShapeType="1"/>
              </p:cNvSpPr>
              <p:nvPr/>
            </p:nvSpPr>
            <p:spPr bwMode="white">
              <a:xfrm>
                <a:off x="422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2" name="Line 1074"/>
              <p:cNvSpPr>
                <a:spLocks noChangeShapeType="1"/>
              </p:cNvSpPr>
              <p:nvPr/>
            </p:nvSpPr>
            <p:spPr bwMode="white">
              <a:xfrm>
                <a:off x="441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" name="Line 1075"/>
              <p:cNvSpPr>
                <a:spLocks noChangeShapeType="1"/>
              </p:cNvSpPr>
              <p:nvPr/>
            </p:nvSpPr>
            <p:spPr bwMode="white">
              <a:xfrm>
                <a:off x="460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4" name="Line 1076"/>
              <p:cNvSpPr>
                <a:spLocks noChangeShapeType="1"/>
              </p:cNvSpPr>
              <p:nvPr/>
            </p:nvSpPr>
            <p:spPr bwMode="white">
              <a:xfrm>
                <a:off x="480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5" name="Line 1077"/>
              <p:cNvSpPr>
                <a:spLocks noChangeShapeType="1"/>
              </p:cNvSpPr>
              <p:nvPr/>
            </p:nvSpPr>
            <p:spPr bwMode="white">
              <a:xfrm>
                <a:off x="49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6" name="Line 1078"/>
              <p:cNvSpPr>
                <a:spLocks noChangeShapeType="1"/>
              </p:cNvSpPr>
              <p:nvPr/>
            </p:nvSpPr>
            <p:spPr bwMode="white">
              <a:xfrm>
                <a:off x="51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7" name="Line 1079"/>
              <p:cNvSpPr>
                <a:spLocks noChangeShapeType="1"/>
              </p:cNvSpPr>
              <p:nvPr/>
            </p:nvSpPr>
            <p:spPr bwMode="white">
              <a:xfrm>
                <a:off x="53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8" name="Line 1080"/>
              <p:cNvSpPr>
                <a:spLocks noChangeShapeType="1"/>
              </p:cNvSpPr>
              <p:nvPr/>
            </p:nvSpPr>
            <p:spPr bwMode="white">
              <a:xfrm>
                <a:off x="55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7" name="Line 1081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9" name="Line 1083"/>
          <p:cNvSpPr>
            <a:spLocks noChangeShapeType="1"/>
          </p:cNvSpPr>
          <p:nvPr/>
        </p:nvSpPr>
        <p:spPr bwMode="ltGray">
          <a:xfrm>
            <a:off x="798513" y="877888"/>
            <a:ext cx="0" cy="285115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Line 1084"/>
          <p:cNvSpPr>
            <a:spLocks noChangeShapeType="1"/>
          </p:cNvSpPr>
          <p:nvPr/>
        </p:nvSpPr>
        <p:spPr bwMode="ltGray">
          <a:xfrm flipH="1" flipV="1">
            <a:off x="0" y="3549650"/>
            <a:ext cx="5097463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Line 1085"/>
          <p:cNvSpPr>
            <a:spLocks noChangeShapeType="1"/>
          </p:cNvSpPr>
          <p:nvPr/>
        </p:nvSpPr>
        <p:spPr bwMode="ltGray">
          <a:xfrm flipH="1" flipV="1">
            <a:off x="604838" y="1479550"/>
            <a:ext cx="6049962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Arc 1086"/>
          <p:cNvSpPr>
            <a:spLocks/>
          </p:cNvSpPr>
          <p:nvPr/>
        </p:nvSpPr>
        <p:spPr bwMode="ltGray">
          <a:xfrm rot="16200000" flipH="1">
            <a:off x="670719" y="1356519"/>
            <a:ext cx="247650" cy="249238"/>
          </a:xfrm>
          <a:custGeom>
            <a:avLst/>
            <a:gdLst>
              <a:gd name="G0" fmla="+- 21595 0 0"/>
              <a:gd name="G1" fmla="+- 21600 0 0"/>
              <a:gd name="G2" fmla="+- 21600 0 0"/>
              <a:gd name="T0" fmla="*/ 21114 w 43195"/>
              <a:gd name="T1" fmla="*/ 5 h 43200"/>
              <a:gd name="T2" fmla="*/ 0 w 43195"/>
              <a:gd name="T3" fmla="*/ 22056 h 43200"/>
              <a:gd name="T4" fmla="*/ 21595 w 43195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5" h="43200" fill="none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</a:path>
              <a:path w="43195" h="43200" stroke="0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lnTo>
                  <a:pt x="21595" y="21600"/>
                </a:lnTo>
                <a:close/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3" name="Group 1087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64" name="Line 1088"/>
            <p:cNvSpPr>
              <a:spLocks noChangeShapeType="1"/>
            </p:cNvSpPr>
            <p:nvPr/>
          </p:nvSpPr>
          <p:spPr bwMode="ltGray">
            <a:xfrm flipV="1">
              <a:off x="1480" y="3442"/>
              <a:ext cx="3808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" name="Line 1089"/>
            <p:cNvSpPr>
              <a:spLocks noChangeShapeType="1"/>
            </p:cNvSpPr>
            <p:nvPr/>
          </p:nvSpPr>
          <p:spPr bwMode="ltGray">
            <a:xfrm flipH="1">
              <a:off x="5172" y="1952"/>
              <a:ext cx="0" cy="181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" name="Arc 1090"/>
            <p:cNvSpPr>
              <a:spLocks/>
            </p:cNvSpPr>
            <p:nvPr/>
          </p:nvSpPr>
          <p:spPr bwMode="ltGray">
            <a:xfrm rot="5400000">
              <a:off x="5097" y="3347"/>
              <a:ext cx="156" cy="157"/>
            </a:xfrm>
            <a:custGeom>
              <a:avLst/>
              <a:gdLst>
                <a:gd name="G0" fmla="+- 21595 0 0"/>
                <a:gd name="G1" fmla="+- 21600 0 0"/>
                <a:gd name="G2" fmla="+- 21600 0 0"/>
                <a:gd name="T0" fmla="*/ 21114 w 43195"/>
                <a:gd name="T1" fmla="*/ 5 h 43200"/>
                <a:gd name="T2" fmla="*/ 0 w 43195"/>
                <a:gd name="T3" fmla="*/ 22056 h 43200"/>
                <a:gd name="T4" fmla="*/ 21595 w 4319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3075" name="Rectangle 1091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076" name="Rectangle 109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776663"/>
            <a:ext cx="6400800" cy="12858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7" name="Rectangle 109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" name="Rectangle 109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9" name="Rectangle 109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F216745-793C-49F2-B240-3FF2E4C97B8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F0C93-0EE1-401A-A645-DA1DC35FF25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95275"/>
            <a:ext cx="1943100" cy="5724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95275"/>
            <a:ext cx="5676900" cy="5724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81C25-7406-4164-854A-56D0CDBD7A9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endParaRPr lang="fa-IR" noProof="0" smtClean="0"/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7C87F-F823-476B-84D6-8D17F4E0DCC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fa-IR" noProof="0" smtClean="0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958A6-E466-4938-BE07-A3B3B0A5767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372" y="1654629"/>
            <a:ext cx="8186058" cy="436517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a-IR" dirty="0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C2DDB-ADD9-4DD8-9D3A-A992FD07995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14113-A65E-4E72-855A-8E2EB0379E0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41038-6415-458F-B74C-D30EF43D5D0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9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306F1-E2F0-4731-A92A-367615DE8A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5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85611-17B5-4D57-B8A4-C994AD5FF99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4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0A4EE-BF1A-4FD3-87C1-A89405F93C4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0B853-86D3-44AD-A43A-9C1A72D9083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E3143-98C8-4482-8674-D858338733F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41" name="Rectangle 1081" descr="60%"/>
          <p:cNvSpPr>
            <a:spLocks noChangeArrowheads="1"/>
          </p:cNvSpPr>
          <p:nvPr/>
        </p:nvSpPr>
        <p:spPr bwMode="ltGray">
          <a:xfrm>
            <a:off x="0" y="0"/>
            <a:ext cx="5791200" cy="152400"/>
          </a:xfrm>
          <a:prstGeom prst="rect">
            <a:avLst/>
          </a:prstGeom>
          <a:pattFill prst="pct6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27" name="Group 109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4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1028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989" name="Line 1029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0" name="Line 1030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1" name="Line 1031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2" name="Line 1032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3" name="Line 1033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4" name="Line 1034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5" name="Line 1035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6" name="Line 1036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7" name="Line 1037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8" name="Line 1038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9" name="Line 1039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0" name="Line 1040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1" name="Line 1041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2" name="Line 1042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3" name="Line 1043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4" name="Line 1044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5" name="Line 1045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6" name="Line 1046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7" name="Line 1047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8" name="Line 1048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9" name="Line 1049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0" name="Line 1050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1040" name="Group 1051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2012" name="Line 1052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3" name="Line 1053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4" name="Line 1054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5" name="Line 1055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6" name="Line 1056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7" name="Line 1057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8" name="Line 1058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9" name="Line 1059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0" name="Line 1060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1" name="Line 1061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2" name="Line 1062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3" name="Line 1063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4" name="Line 1064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5" name="Line 1065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6" name="Line 1066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7" name="Line 1067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8" name="Line 1068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9" name="Line 1069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0" name="Line 1070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1" name="Line 1071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2" name="Line 1072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3" name="Line 1073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4" name="Line 1074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5" name="Line 1075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6" name="Line 1076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7" name="Line 1077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8" name="Line 1078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9" name="Line 1079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40" name="Line 1080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  <p:grpSp>
          <p:nvGrpSpPr>
            <p:cNvPr id="1035" name="Group 1093"/>
            <p:cNvGrpSpPr>
              <a:grpSpLocks/>
            </p:cNvGrpSpPr>
            <p:nvPr userDrawn="1"/>
          </p:nvGrpSpPr>
          <p:grpSpPr bwMode="auto">
            <a:xfrm>
              <a:off x="4418" y="834"/>
              <a:ext cx="1102" cy="1364"/>
              <a:chOff x="4418" y="834"/>
              <a:chExt cx="1102" cy="1364"/>
            </a:xfrm>
          </p:grpSpPr>
          <p:sp>
            <p:nvSpPr>
              <p:cNvPr id="42044" name="Line 1084"/>
              <p:cNvSpPr>
                <a:spLocks noChangeShapeType="1"/>
              </p:cNvSpPr>
              <p:nvPr/>
            </p:nvSpPr>
            <p:spPr bwMode="ltGray">
              <a:xfrm rot="5400000" flipH="1">
                <a:off x="4772" y="1516"/>
                <a:ext cx="1364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045" name="Line 1085"/>
              <p:cNvSpPr>
                <a:spLocks noChangeShapeType="1"/>
              </p:cNvSpPr>
              <p:nvPr/>
            </p:nvSpPr>
            <p:spPr bwMode="ltGray">
              <a:xfrm rot="5400000">
                <a:off x="4963" y="411"/>
                <a:ext cx="6" cy="10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046" name="Arc 1086"/>
              <p:cNvSpPr>
                <a:spLocks/>
              </p:cNvSpPr>
              <p:nvPr/>
            </p:nvSpPr>
            <p:spPr bwMode="ltGray">
              <a:xfrm rot="5400000" flipH="1">
                <a:off x="5398" y="898"/>
                <a:ext cx="122" cy="122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2385 w 43200"/>
                  <a:gd name="T1" fmla="*/ 43186 h 43200"/>
                  <a:gd name="T2" fmla="*/ 43153 w 43200"/>
                  <a:gd name="T3" fmla="*/ 23020 h 43200"/>
                  <a:gd name="T4" fmla="*/ 21600 w 432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3200" fill="none" extrusionOk="0">
                    <a:moveTo>
                      <a:pt x="22384" y="43185"/>
                    </a:moveTo>
                    <a:cubicBezTo>
                      <a:pt x="22123" y="43195"/>
                      <a:pt x="21861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073"/>
                      <a:pt x="43184" y="22547"/>
                      <a:pt x="43153" y="23020"/>
                    </a:cubicBezTo>
                  </a:path>
                  <a:path w="43200" h="43200" stroke="0" extrusionOk="0">
                    <a:moveTo>
                      <a:pt x="22384" y="43185"/>
                    </a:moveTo>
                    <a:cubicBezTo>
                      <a:pt x="22123" y="43195"/>
                      <a:pt x="21861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073"/>
                      <a:pt x="43184" y="22547"/>
                      <a:pt x="43153" y="2302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028" name="Rectangle 1087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95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08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2049" name="Rectangle 108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spcBef>
                <a:spcPct val="0"/>
              </a:spcBef>
              <a:buClrTx/>
              <a:buFontTx/>
              <a:buNone/>
              <a:defRPr sz="14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050" name="Rectangle 109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spcBef>
                <a:spcPct val="0"/>
              </a:spcBef>
              <a:buClrTx/>
              <a:buFontTx/>
              <a:buNone/>
              <a:defRPr sz="1400">
                <a:effectLst/>
                <a:cs typeface="+mn-cs"/>
              </a:defRPr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42051" name="Rectangle 109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spcBef>
                <a:spcPct val="0"/>
              </a:spcBef>
              <a:buClrTx/>
              <a:buFontTx/>
              <a:buNone/>
              <a:defRPr sz="1800">
                <a:effectLst/>
                <a:cs typeface="Arial" pitchFamily="34" charset="0"/>
              </a:defRPr>
            </a:lvl1pPr>
          </a:lstStyle>
          <a:p>
            <a:pPr>
              <a:defRPr/>
            </a:pPr>
            <a:fld id="{79A917D3-18A1-46D9-ABB2-66F9A65EE42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42052" name="Line 1092"/>
          <p:cNvSpPr>
            <a:spLocks noChangeShapeType="1"/>
          </p:cNvSpPr>
          <p:nvPr/>
        </p:nvSpPr>
        <p:spPr bwMode="ltGray">
          <a:xfrm>
            <a:off x="314325" y="0"/>
            <a:ext cx="0" cy="2362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79" r:id="rId3"/>
    <p:sldLayoutId id="2147484080" r:id="rId4"/>
    <p:sldLayoutId id="2147484081" r:id="rId5"/>
    <p:sldLayoutId id="2147484082" r:id="rId6"/>
    <p:sldLayoutId id="2147484083" r:id="rId7"/>
    <p:sldLayoutId id="2147484084" r:id="rId8"/>
    <p:sldLayoutId id="2147484085" r:id="rId9"/>
    <p:sldLayoutId id="2147484086" r:id="rId10"/>
    <p:sldLayoutId id="2147484087" r:id="rId11"/>
    <p:sldLayoutId id="2147484088" r:id="rId12"/>
    <p:sldLayoutId id="2147484089" r:id="rId13"/>
  </p:sldLayoutIdLst>
  <p:hf hdr="0" dt="0"/>
  <p:txStyles>
    <p:titleStyle>
      <a:lvl1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+mj-lt"/>
          <a:ea typeface="+mj-ea"/>
          <a:cs typeface="+mj-cs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5pPr>
      <a:lvl6pPr marL="4572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6pPr>
      <a:lvl7pPr marL="9144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7pPr>
      <a:lvl8pPr marL="13716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8pPr>
      <a:lvl9pPr marL="18288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rgbClr val="0034DC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8113" y="1766888"/>
            <a:ext cx="6196012" cy="1223962"/>
          </a:xfrm>
        </p:spPr>
        <p:txBody>
          <a:bodyPr/>
          <a:lstStyle/>
          <a:p>
            <a:pPr algn="ctr" eaLnBrk="1" hangingPunct="1"/>
            <a:r>
              <a:rPr lang="fa-IR" sz="4000" dirty="0" smtClean="0">
                <a:cs typeface="B Zar" panose="00000400000000000000" pitchFamily="2" charset="-78"/>
              </a:rPr>
              <a:t>درختها- قسمت دوم</a:t>
            </a:r>
            <a:endParaRPr lang="en-US" sz="4000" dirty="0" smtClean="0">
              <a:cs typeface="B Zar" panose="00000400000000000000" pitchFamily="2" charset="-78"/>
            </a:endParaRPr>
          </a:p>
        </p:txBody>
      </p:sp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723900" y="5594350"/>
            <a:ext cx="49482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l" defTabSz="76200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fa-IR" sz="1800" dirty="0" smtClean="0">
                <a:cs typeface="B Zar" panose="00000400000000000000" pitchFamily="2" charset="-78"/>
              </a:rPr>
              <a:t>دانشگاه کاشان دانشکده برق و کامپيوتر</a:t>
            </a:r>
            <a:endParaRPr lang="en-GB" sz="1800" dirty="0">
              <a:cs typeface="B Zar" panose="00000400000000000000" pitchFamily="2" charset="-78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366281" y="3749662"/>
            <a:ext cx="3766039" cy="13849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pPr algn="ctr" defTabSz="76200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fa-IR" sz="2400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سید مهدی وحیدی پور</a:t>
            </a:r>
          </a:p>
          <a:p>
            <a:pPr algn="l" defTabSz="76200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endParaRPr lang="fa-IR" sz="2000" b="1" dirty="0" smtClean="0">
              <a:solidFill>
                <a:srgbClr val="FF0000"/>
              </a:solidFill>
              <a:cs typeface="B Zar" panose="00000400000000000000" pitchFamily="2" charset="-78"/>
            </a:endParaRPr>
          </a:p>
          <a:p>
            <a:pPr algn="ctr" defTabSz="76200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fa-IR" sz="2000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با تشکر از دکتر جواد سلیمی</a:t>
            </a:r>
            <a:endParaRPr lang="en-GB" sz="2000" b="1" dirty="0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</p:spTree>
  </p:cSld>
  <p:clrMapOvr>
    <a:masterClrMapping/>
  </p:clrMapOvr>
  <p:transition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پيمايش درخت دودويي </a:t>
            </a:r>
            <a:r>
              <a:rPr lang="fa-IR" sz="1800" dirty="0" smtClean="0">
                <a:cs typeface="B Zar" panose="00000400000000000000" pitchFamily="2" charset="-78"/>
              </a:rPr>
              <a:t>(ميان ترتيب بازگشتي)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 دانشکده برق و کامپيوتر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C2DDB-ADD9-4DD8-9D3A-A992FD079958}" type="slidenum">
              <a:rPr lang="ar-SA" smtClean="0">
                <a:cs typeface="B Zar" panose="00000400000000000000" pitchFamily="2" charset="-78"/>
              </a:rPr>
              <a:pPr>
                <a:defRPr/>
              </a:pPr>
              <a:t>2</a:t>
            </a:fld>
            <a:endParaRPr lang="en-US">
              <a:cs typeface="B Zar" panose="00000400000000000000" pitchFamily="2" charset="-78"/>
            </a:endParaRP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455613" y="1125538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SzPct val="115000"/>
              <a:tabLst/>
              <a:defRPr/>
            </a:pPr>
            <a:endParaRPr kumimoji="1" lang="en-US" altLang="zh-TW" sz="3200" b="0" i="0" u="none" strike="noStrike" kern="0" cap="none" spc="0" normalizeH="0" baseline="0" noProof="0" dirty="0" smtClean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cs typeface="B Zar" panose="00000400000000000000" pitchFamily="2" charset="-78"/>
            </a:endParaRPr>
          </a:p>
        </p:txBody>
      </p:sp>
      <p:pic>
        <p:nvPicPr>
          <p:cNvPr id="51" name="Picture 5" descr="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77" t="9502" r="23068" b="13871"/>
          <a:stretch>
            <a:fillRect/>
          </a:stretch>
        </p:blipFill>
        <p:spPr bwMode="auto">
          <a:xfrm>
            <a:off x="3132138" y="2657475"/>
            <a:ext cx="5891212" cy="3467554"/>
          </a:xfrm>
          <a:prstGeom prst="rect">
            <a:avLst/>
          </a:prstGeom>
          <a:noFill/>
        </p:spPr>
      </p:pic>
      <p:pic>
        <p:nvPicPr>
          <p:cNvPr id="52" name="Picture 4" descr="p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5053" b="11853"/>
          <a:stretch>
            <a:fillRect/>
          </a:stretch>
        </p:blipFill>
        <p:spPr bwMode="auto">
          <a:xfrm>
            <a:off x="177800" y="1989138"/>
            <a:ext cx="4249738" cy="2786062"/>
          </a:xfrm>
          <a:prstGeom prst="rect">
            <a:avLst/>
          </a:prstGeom>
          <a:noFill/>
        </p:spPr>
      </p:pic>
      <p:sp>
        <p:nvSpPr>
          <p:cNvPr id="53" name="Line 6"/>
          <p:cNvSpPr>
            <a:spLocks noChangeShapeType="1"/>
          </p:cNvSpPr>
          <p:nvPr/>
        </p:nvSpPr>
        <p:spPr bwMode="auto">
          <a:xfrm flipH="1">
            <a:off x="4211638" y="3429000"/>
            <a:ext cx="9366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54" name="Line 7"/>
          <p:cNvSpPr>
            <a:spLocks noChangeShapeType="1"/>
          </p:cNvSpPr>
          <p:nvPr/>
        </p:nvSpPr>
        <p:spPr bwMode="auto">
          <a:xfrm flipH="1">
            <a:off x="3924300" y="3644900"/>
            <a:ext cx="12239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55" name="Line 8"/>
          <p:cNvSpPr>
            <a:spLocks noChangeShapeType="1"/>
          </p:cNvSpPr>
          <p:nvPr/>
        </p:nvSpPr>
        <p:spPr bwMode="auto">
          <a:xfrm flipH="1">
            <a:off x="4356100" y="3933825"/>
            <a:ext cx="7921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56" name="Text Box 9"/>
          <p:cNvSpPr txBox="1">
            <a:spLocks noChangeArrowheads="1"/>
          </p:cNvSpPr>
          <p:nvPr/>
        </p:nvSpPr>
        <p:spPr bwMode="auto">
          <a:xfrm>
            <a:off x="5148263" y="3213100"/>
            <a:ext cx="287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 smtClean="0">
                <a:ln>
                  <a:noFill/>
                </a:ln>
                <a:solidFill>
                  <a:srgbClr val="54547A"/>
                </a:solidFill>
                <a:effectLst/>
                <a:uLnTx/>
                <a:uFillTx/>
                <a:latin typeface="Verdana" pitchFamily="34" charset="0"/>
                <a:cs typeface="B Zar" panose="00000400000000000000" pitchFamily="2" charset="-78"/>
              </a:rPr>
              <a:t>L</a:t>
            </a:r>
          </a:p>
        </p:txBody>
      </p:sp>
      <p:sp>
        <p:nvSpPr>
          <p:cNvPr id="57" name="Text Box 10"/>
          <p:cNvSpPr txBox="1">
            <a:spLocks noChangeArrowheads="1"/>
          </p:cNvSpPr>
          <p:nvPr/>
        </p:nvSpPr>
        <p:spPr bwMode="auto">
          <a:xfrm>
            <a:off x="5148263" y="3494088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 smtClean="0">
                <a:ln>
                  <a:noFill/>
                </a:ln>
                <a:solidFill>
                  <a:srgbClr val="54547A"/>
                </a:solidFill>
                <a:effectLst/>
                <a:uLnTx/>
                <a:uFillTx/>
                <a:latin typeface="Verdana" pitchFamily="34" charset="0"/>
                <a:cs typeface="B Zar" panose="00000400000000000000" pitchFamily="2" charset="-78"/>
              </a:rPr>
              <a:t>V</a:t>
            </a:r>
          </a:p>
        </p:txBody>
      </p:sp>
      <p:sp>
        <p:nvSpPr>
          <p:cNvPr id="58" name="Text Box 11"/>
          <p:cNvSpPr txBox="1">
            <a:spLocks noChangeArrowheads="1"/>
          </p:cNvSpPr>
          <p:nvPr/>
        </p:nvSpPr>
        <p:spPr bwMode="auto">
          <a:xfrm>
            <a:off x="5148263" y="3709988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 smtClean="0">
                <a:ln>
                  <a:noFill/>
                </a:ln>
                <a:solidFill>
                  <a:srgbClr val="54547A"/>
                </a:solidFill>
                <a:effectLst/>
                <a:uLnTx/>
                <a:uFillTx/>
                <a:latin typeface="Verdana" pitchFamily="34" charset="0"/>
                <a:cs typeface="B Zar" panose="00000400000000000000" pitchFamily="2" charset="-78"/>
              </a:rPr>
              <a:t>R</a:t>
            </a:r>
          </a:p>
        </p:txBody>
      </p:sp>
      <p:sp>
        <p:nvSpPr>
          <p:cNvPr id="59" name="Rectangle 12"/>
          <p:cNvSpPr>
            <a:spLocks noChangeArrowheads="1"/>
          </p:cNvSpPr>
          <p:nvPr/>
        </p:nvSpPr>
        <p:spPr bwMode="auto">
          <a:xfrm>
            <a:off x="1042988" y="3284538"/>
            <a:ext cx="3168650" cy="21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60" name="Rectangle 13"/>
          <p:cNvSpPr>
            <a:spLocks noChangeArrowheads="1"/>
          </p:cNvSpPr>
          <p:nvPr/>
        </p:nvSpPr>
        <p:spPr bwMode="auto">
          <a:xfrm>
            <a:off x="1042988" y="3500438"/>
            <a:ext cx="2881312" cy="288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61" name="Rectangle 14"/>
          <p:cNvSpPr>
            <a:spLocks noChangeArrowheads="1"/>
          </p:cNvSpPr>
          <p:nvPr/>
        </p:nvSpPr>
        <p:spPr bwMode="auto">
          <a:xfrm>
            <a:off x="1042988" y="3789363"/>
            <a:ext cx="3313112" cy="21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62" name="Oval 26"/>
          <p:cNvSpPr>
            <a:spLocks noChangeArrowheads="1"/>
          </p:cNvSpPr>
          <p:nvPr/>
        </p:nvSpPr>
        <p:spPr bwMode="auto">
          <a:xfrm>
            <a:off x="7488238" y="2874963"/>
            <a:ext cx="360362" cy="360362"/>
          </a:xfrm>
          <a:prstGeom prst="ellipse">
            <a:avLst/>
          </a:prstGeom>
          <a:noFill/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63" name="Oval 27"/>
          <p:cNvSpPr>
            <a:spLocks noChangeArrowheads="1"/>
          </p:cNvSpPr>
          <p:nvPr/>
        </p:nvSpPr>
        <p:spPr bwMode="auto">
          <a:xfrm>
            <a:off x="8099425" y="3429000"/>
            <a:ext cx="360363" cy="360363"/>
          </a:xfrm>
          <a:prstGeom prst="ellipse">
            <a:avLst/>
          </a:prstGeom>
          <a:noFill/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64" name="Oval 28"/>
          <p:cNvSpPr>
            <a:spLocks noChangeArrowheads="1"/>
          </p:cNvSpPr>
          <p:nvPr/>
        </p:nvSpPr>
        <p:spPr bwMode="auto">
          <a:xfrm>
            <a:off x="6911975" y="3392488"/>
            <a:ext cx="360363" cy="360362"/>
          </a:xfrm>
          <a:prstGeom prst="ellipse">
            <a:avLst/>
          </a:prstGeom>
          <a:noFill/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65" name="Oval 29"/>
          <p:cNvSpPr>
            <a:spLocks noChangeArrowheads="1"/>
          </p:cNvSpPr>
          <p:nvPr/>
        </p:nvSpPr>
        <p:spPr bwMode="auto">
          <a:xfrm>
            <a:off x="7505700" y="3932238"/>
            <a:ext cx="360363" cy="360362"/>
          </a:xfrm>
          <a:prstGeom prst="ellipse">
            <a:avLst/>
          </a:prstGeom>
          <a:noFill/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66" name="Oval 30"/>
          <p:cNvSpPr>
            <a:spLocks noChangeArrowheads="1"/>
          </p:cNvSpPr>
          <p:nvPr/>
        </p:nvSpPr>
        <p:spPr bwMode="auto">
          <a:xfrm>
            <a:off x="6300788" y="3897313"/>
            <a:ext cx="360362" cy="360362"/>
          </a:xfrm>
          <a:prstGeom prst="ellipse">
            <a:avLst/>
          </a:prstGeom>
          <a:noFill/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67" name="Oval 31"/>
          <p:cNvSpPr>
            <a:spLocks noChangeArrowheads="1"/>
          </p:cNvSpPr>
          <p:nvPr/>
        </p:nvSpPr>
        <p:spPr bwMode="auto">
          <a:xfrm>
            <a:off x="5703888" y="4418013"/>
            <a:ext cx="360362" cy="360362"/>
          </a:xfrm>
          <a:prstGeom prst="ellipse">
            <a:avLst/>
          </a:prstGeom>
          <a:noFill/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68" name="Oval 32"/>
          <p:cNvSpPr>
            <a:spLocks noChangeArrowheads="1"/>
          </p:cNvSpPr>
          <p:nvPr/>
        </p:nvSpPr>
        <p:spPr bwMode="auto">
          <a:xfrm>
            <a:off x="6894513" y="4462463"/>
            <a:ext cx="360362" cy="360362"/>
          </a:xfrm>
          <a:prstGeom prst="ellipse">
            <a:avLst/>
          </a:prstGeom>
          <a:noFill/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69" name="Oval 33"/>
          <p:cNvSpPr>
            <a:spLocks noChangeArrowheads="1"/>
          </p:cNvSpPr>
          <p:nvPr/>
        </p:nvSpPr>
        <p:spPr bwMode="auto">
          <a:xfrm>
            <a:off x="5076825" y="4940300"/>
            <a:ext cx="360363" cy="360363"/>
          </a:xfrm>
          <a:prstGeom prst="ellipse">
            <a:avLst/>
          </a:prstGeom>
          <a:noFill/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70" name="Oval 34"/>
          <p:cNvSpPr>
            <a:spLocks noChangeArrowheads="1"/>
          </p:cNvSpPr>
          <p:nvPr/>
        </p:nvSpPr>
        <p:spPr bwMode="auto">
          <a:xfrm>
            <a:off x="6299200" y="5013325"/>
            <a:ext cx="360363" cy="360363"/>
          </a:xfrm>
          <a:prstGeom prst="ellipse">
            <a:avLst/>
          </a:prstGeom>
          <a:noFill/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71" name="Text Box 35"/>
          <p:cNvSpPr txBox="1">
            <a:spLocks noChangeArrowheads="1"/>
          </p:cNvSpPr>
          <p:nvPr/>
        </p:nvSpPr>
        <p:spPr bwMode="auto">
          <a:xfrm>
            <a:off x="5795963" y="2781300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rgbClr val="00CC66"/>
                </a:solidFill>
                <a:effectLst/>
                <a:uLnTx/>
                <a:uFillTx/>
                <a:cs typeface="B Zar" panose="00000400000000000000" pitchFamily="2" charset="-78"/>
              </a:rPr>
              <a:t>ptr</a:t>
            </a:r>
          </a:p>
        </p:txBody>
      </p:sp>
      <p:sp>
        <p:nvSpPr>
          <p:cNvPr id="72" name="Line 36"/>
          <p:cNvSpPr>
            <a:spLocks noChangeShapeType="1"/>
          </p:cNvSpPr>
          <p:nvPr/>
        </p:nvSpPr>
        <p:spPr bwMode="auto">
          <a:xfrm>
            <a:off x="6300788" y="2997200"/>
            <a:ext cx="115093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73" name="Line 37"/>
          <p:cNvSpPr>
            <a:spLocks noChangeShapeType="1"/>
          </p:cNvSpPr>
          <p:nvPr/>
        </p:nvSpPr>
        <p:spPr bwMode="auto">
          <a:xfrm>
            <a:off x="6300788" y="2997200"/>
            <a:ext cx="719137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74" name="Line 38"/>
          <p:cNvSpPr>
            <a:spLocks noChangeShapeType="1"/>
          </p:cNvSpPr>
          <p:nvPr/>
        </p:nvSpPr>
        <p:spPr bwMode="auto">
          <a:xfrm>
            <a:off x="6300788" y="2997200"/>
            <a:ext cx="142875" cy="863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75" name="Line 39"/>
          <p:cNvSpPr>
            <a:spLocks noChangeShapeType="1"/>
          </p:cNvSpPr>
          <p:nvPr/>
        </p:nvSpPr>
        <p:spPr bwMode="auto">
          <a:xfrm flipH="1">
            <a:off x="5867400" y="2997200"/>
            <a:ext cx="433388" cy="14398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76" name="Line 40"/>
          <p:cNvSpPr>
            <a:spLocks noChangeShapeType="1"/>
          </p:cNvSpPr>
          <p:nvPr/>
        </p:nvSpPr>
        <p:spPr bwMode="auto">
          <a:xfrm flipH="1">
            <a:off x="5219700" y="2997200"/>
            <a:ext cx="1081088" cy="19446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77" name="Line 41"/>
          <p:cNvSpPr>
            <a:spLocks noChangeShapeType="1"/>
          </p:cNvSpPr>
          <p:nvPr/>
        </p:nvSpPr>
        <p:spPr bwMode="auto">
          <a:xfrm>
            <a:off x="6300788" y="2997200"/>
            <a:ext cx="142875" cy="20161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78" name="Line 42"/>
          <p:cNvSpPr>
            <a:spLocks noChangeShapeType="1"/>
          </p:cNvSpPr>
          <p:nvPr/>
        </p:nvSpPr>
        <p:spPr bwMode="auto">
          <a:xfrm>
            <a:off x="6300788" y="2997200"/>
            <a:ext cx="792162" cy="14398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79" name="Line 43"/>
          <p:cNvSpPr>
            <a:spLocks noChangeShapeType="1"/>
          </p:cNvSpPr>
          <p:nvPr/>
        </p:nvSpPr>
        <p:spPr bwMode="auto">
          <a:xfrm>
            <a:off x="6300788" y="2997200"/>
            <a:ext cx="1223962" cy="10080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80" name="Line 44"/>
          <p:cNvSpPr>
            <a:spLocks noChangeShapeType="1"/>
          </p:cNvSpPr>
          <p:nvPr/>
        </p:nvSpPr>
        <p:spPr bwMode="auto">
          <a:xfrm>
            <a:off x="6300788" y="2997200"/>
            <a:ext cx="1800225" cy="5032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81" name="Rectangle 45"/>
          <p:cNvSpPr>
            <a:spLocks noChangeArrowheads="1"/>
          </p:cNvSpPr>
          <p:nvPr/>
        </p:nvSpPr>
        <p:spPr bwMode="auto">
          <a:xfrm>
            <a:off x="755650" y="2997200"/>
            <a:ext cx="1008063" cy="2873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82" name="Text Box 46"/>
          <p:cNvSpPr txBox="1">
            <a:spLocks noChangeArrowheads="1"/>
          </p:cNvSpPr>
          <p:nvPr/>
        </p:nvSpPr>
        <p:spPr bwMode="auto">
          <a:xfrm>
            <a:off x="4786313" y="1844675"/>
            <a:ext cx="1081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rPr>
              <a:t>output:</a:t>
            </a:r>
          </a:p>
        </p:txBody>
      </p:sp>
      <p:sp>
        <p:nvSpPr>
          <p:cNvPr id="83" name="Rectangle 47"/>
          <p:cNvSpPr>
            <a:spLocks noChangeArrowheads="1"/>
          </p:cNvSpPr>
          <p:nvPr/>
        </p:nvSpPr>
        <p:spPr bwMode="auto">
          <a:xfrm>
            <a:off x="5885739" y="1844675"/>
            <a:ext cx="3690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rPr>
              <a:t>A</a:t>
            </a:r>
          </a:p>
        </p:txBody>
      </p:sp>
      <p:sp>
        <p:nvSpPr>
          <p:cNvPr id="84" name="Rectangle 48"/>
          <p:cNvSpPr>
            <a:spLocks noChangeArrowheads="1"/>
          </p:cNvSpPr>
          <p:nvPr/>
        </p:nvSpPr>
        <p:spPr bwMode="auto">
          <a:xfrm>
            <a:off x="6194364" y="1844675"/>
            <a:ext cx="3016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rPr>
              <a:t>/</a:t>
            </a:r>
          </a:p>
        </p:txBody>
      </p:sp>
      <p:sp>
        <p:nvSpPr>
          <p:cNvPr id="85" name="Rectangle 49"/>
          <p:cNvSpPr>
            <a:spLocks noChangeArrowheads="1"/>
          </p:cNvSpPr>
          <p:nvPr/>
        </p:nvSpPr>
        <p:spPr bwMode="auto">
          <a:xfrm>
            <a:off x="6438220" y="1844675"/>
            <a:ext cx="3658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rPr>
              <a:t>B</a:t>
            </a:r>
          </a:p>
        </p:txBody>
      </p:sp>
      <p:sp>
        <p:nvSpPr>
          <p:cNvPr id="86" name="Rectangle 50"/>
          <p:cNvSpPr>
            <a:spLocks noChangeArrowheads="1"/>
          </p:cNvSpPr>
          <p:nvPr/>
        </p:nvSpPr>
        <p:spPr bwMode="auto">
          <a:xfrm>
            <a:off x="6609793" y="1844675"/>
            <a:ext cx="352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rPr>
              <a:t>*</a:t>
            </a:r>
          </a:p>
        </p:txBody>
      </p:sp>
      <p:sp>
        <p:nvSpPr>
          <p:cNvPr id="87" name="Rectangle 51"/>
          <p:cNvSpPr>
            <a:spLocks noChangeArrowheads="1"/>
          </p:cNvSpPr>
          <p:nvPr/>
        </p:nvSpPr>
        <p:spPr bwMode="auto">
          <a:xfrm>
            <a:off x="6911263" y="1844675"/>
            <a:ext cx="3690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rPr>
              <a:t>C</a:t>
            </a:r>
          </a:p>
        </p:txBody>
      </p:sp>
      <p:sp>
        <p:nvSpPr>
          <p:cNvPr id="88" name="Rectangle 52"/>
          <p:cNvSpPr>
            <a:spLocks noChangeArrowheads="1"/>
          </p:cNvSpPr>
          <p:nvPr/>
        </p:nvSpPr>
        <p:spPr bwMode="auto">
          <a:xfrm>
            <a:off x="7109856" y="1844675"/>
            <a:ext cx="352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rPr>
              <a:t>*</a:t>
            </a:r>
          </a:p>
        </p:txBody>
      </p:sp>
      <p:sp>
        <p:nvSpPr>
          <p:cNvPr id="89" name="Rectangle 53"/>
          <p:cNvSpPr>
            <a:spLocks noChangeArrowheads="1"/>
          </p:cNvSpPr>
          <p:nvPr/>
        </p:nvSpPr>
        <p:spPr bwMode="auto">
          <a:xfrm>
            <a:off x="7362825" y="18446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rPr>
              <a:t>D</a:t>
            </a:r>
          </a:p>
        </p:txBody>
      </p:sp>
      <p:sp>
        <p:nvSpPr>
          <p:cNvPr id="90" name="Rectangle 54"/>
          <p:cNvSpPr>
            <a:spLocks noChangeArrowheads="1"/>
          </p:cNvSpPr>
          <p:nvPr/>
        </p:nvSpPr>
        <p:spPr bwMode="auto">
          <a:xfrm>
            <a:off x="7620489" y="1844675"/>
            <a:ext cx="4090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rPr>
              <a:t>+</a:t>
            </a:r>
          </a:p>
        </p:txBody>
      </p:sp>
      <p:sp>
        <p:nvSpPr>
          <p:cNvPr id="91" name="Rectangle 55"/>
          <p:cNvSpPr>
            <a:spLocks noChangeArrowheads="1"/>
          </p:cNvSpPr>
          <p:nvPr/>
        </p:nvSpPr>
        <p:spPr bwMode="auto">
          <a:xfrm>
            <a:off x="7959123" y="1844675"/>
            <a:ext cx="3577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1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xit" presetSubtype="0" fill="hold" grpId="1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xit" presetSubtype="0" fill="hold" grpId="1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grpId="2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xit" presetSubtype="0" fill="hold" grpId="2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xit" presetSubtype="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2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xit" presetSubtype="0" fill="hold" grpId="2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ntr" presetSubtype="0" fill="hold" grpId="2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" presetClass="exit" presetSubtype="0" fill="hold" grpId="2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xit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1" presetClass="exit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ntr" presetSubtype="0" fill="hold" grpId="2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xit" presetSubtype="0" fill="hold" grpId="2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ntr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" presetClass="exit" presetSubtype="0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ntr" presetSubtype="0" fill="hold" grpId="2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1" presetClass="exit" presetSubtype="0" fill="hold" grpId="2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1" presetClass="entr" presetSubtype="0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1" presetClass="exit" presetSubtype="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" presetClass="entr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xit" presetSubtype="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" presetClass="entr" presetSubtype="0" fill="hold" grpId="3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1" presetClass="exit" presetSubtype="0" fill="hold" grpId="3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1" presetClass="entr" presetSubtype="0" fill="hold" grpId="1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1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1" presetClass="exit" presetSubtype="0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" presetClass="entr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1" presetClass="exit" presetSubtype="0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1" presetClass="entr" presetSubtype="0" fill="hold" grpId="3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>
                      <p:stCondLst>
                        <p:cond delay="indefinite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1" presetClass="exit" presetSubtype="0" fill="hold" grpId="3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" presetClass="entr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1" presetClass="exit" presetSubtype="0" fill="hold" grpId="1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" presetClass="entr" presetSubtype="0" fill="hold" grpId="3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" fill="hold">
                      <p:stCondLst>
                        <p:cond delay="indefinite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1" presetClass="exit" presetSubtype="0" fill="hold" grpId="3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1" presetClass="entr" presetSubtype="0" fill="hold" grpId="1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6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>
                      <p:stCondLst>
                        <p:cond delay="indefinite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1" presetClass="exit" presetSubtype="0" fill="hold" grpId="1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" presetClass="entr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8" fill="hold">
                      <p:stCondLst>
                        <p:cond delay="indefinite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1" presetClass="exit" presetSubtype="0" fill="hold" grpId="1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" presetClass="entr" presetSubtype="0" fill="hold" grpId="3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1" presetClass="exit" presetSubtype="0" fill="hold" grpId="3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0" fill="hold">
                      <p:stCondLst>
                        <p:cond delay="indefinite"/>
                      </p:stCondLst>
                      <p:childTnLst>
                        <p:par>
                          <p:cTn id="491" fill="hold">
                            <p:stCondLst>
                              <p:cond delay="0"/>
                            </p:stCondLst>
                            <p:childTnLst>
                              <p:par>
                                <p:cTn id="492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  <p:bldP spid="59" grpId="2" animBg="1"/>
      <p:bldP spid="59" grpId="3" animBg="1"/>
      <p:bldP spid="59" grpId="4" animBg="1"/>
      <p:bldP spid="59" grpId="5" animBg="1"/>
      <p:bldP spid="59" grpId="6" animBg="1"/>
      <p:bldP spid="59" grpId="7" animBg="1"/>
      <p:bldP spid="59" grpId="8" animBg="1"/>
      <p:bldP spid="59" grpId="9" animBg="1"/>
      <p:bldP spid="59" grpId="10" animBg="1"/>
      <p:bldP spid="59" grpId="11" animBg="1"/>
      <p:bldP spid="59" grpId="12" animBg="1"/>
      <p:bldP spid="59" grpId="13" animBg="1"/>
      <p:bldP spid="59" grpId="14" animBg="1"/>
      <p:bldP spid="59" grpId="15" animBg="1"/>
      <p:bldP spid="59" grpId="16" animBg="1"/>
      <p:bldP spid="59" grpId="17" animBg="1"/>
      <p:bldP spid="60" grpId="0" animBg="1"/>
      <p:bldP spid="60" grpId="1" animBg="1"/>
      <p:bldP spid="60" grpId="2" animBg="1"/>
      <p:bldP spid="60" grpId="3" animBg="1"/>
      <p:bldP spid="60" grpId="4" animBg="1"/>
      <p:bldP spid="60" grpId="5" animBg="1"/>
      <p:bldP spid="60" grpId="6" animBg="1"/>
      <p:bldP spid="60" grpId="7" animBg="1"/>
      <p:bldP spid="60" grpId="8" animBg="1"/>
      <p:bldP spid="60" grpId="9" animBg="1"/>
      <p:bldP spid="60" grpId="10" animBg="1"/>
      <p:bldP spid="60" grpId="11" animBg="1"/>
      <p:bldP spid="60" grpId="12" animBg="1"/>
      <p:bldP spid="60" grpId="13" animBg="1"/>
      <p:bldP spid="60" grpId="14" animBg="1"/>
      <p:bldP spid="60" grpId="15" animBg="1"/>
      <p:bldP spid="60" grpId="16" animBg="1"/>
      <p:bldP spid="60" grpId="17" animBg="1"/>
      <p:bldP spid="61" grpId="0" animBg="1"/>
      <p:bldP spid="61" grpId="1" animBg="1"/>
      <p:bldP spid="61" grpId="2" animBg="1"/>
      <p:bldP spid="61" grpId="3" animBg="1"/>
      <p:bldP spid="61" grpId="4" animBg="1"/>
      <p:bldP spid="61" grpId="5" animBg="1"/>
      <p:bldP spid="61" grpId="6" animBg="1"/>
      <p:bldP spid="61" grpId="7" animBg="1"/>
      <p:bldP spid="61" grpId="8" animBg="1"/>
      <p:bldP spid="61" grpId="9" animBg="1"/>
      <p:bldP spid="61" grpId="10" animBg="1"/>
      <p:bldP spid="61" grpId="11" animBg="1"/>
      <p:bldP spid="61" grpId="12" animBg="1"/>
      <p:bldP spid="61" grpId="13" animBg="1"/>
      <p:bldP spid="61" grpId="14" animBg="1"/>
      <p:bldP spid="61" grpId="15" animBg="1"/>
      <p:bldP spid="61" grpId="16" animBg="1"/>
      <p:bldP spid="61" grpId="17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2" grpId="0" animBg="1"/>
      <p:bldP spid="72" grpId="1" animBg="1"/>
      <p:bldP spid="72" grpId="2" animBg="1"/>
      <p:bldP spid="72" grpId="3" animBg="1"/>
      <p:bldP spid="72" grpId="4" animBg="1"/>
      <p:bldP spid="73" grpId="0" animBg="1"/>
      <p:bldP spid="73" grpId="1" animBg="1"/>
      <p:bldP spid="73" grpId="2" animBg="1"/>
      <p:bldP spid="73" grpId="3" animBg="1"/>
      <p:bldP spid="73" grpId="4" animBg="1"/>
      <p:bldP spid="73" grpId="5" animBg="1"/>
      <p:bldP spid="74" grpId="0" animBg="1"/>
      <p:bldP spid="74" grpId="1" animBg="1"/>
      <p:bldP spid="74" grpId="2" animBg="1"/>
      <p:bldP spid="74" grpId="3" animBg="1"/>
      <p:bldP spid="74" grpId="4" animBg="1"/>
      <p:bldP spid="74" grpId="5" animBg="1"/>
      <p:bldP spid="75" grpId="0" animBg="1"/>
      <p:bldP spid="75" grpId="1" animBg="1"/>
      <p:bldP spid="75" grpId="2" animBg="1"/>
      <p:bldP spid="75" grpId="3" animBg="1"/>
      <p:bldP spid="75" grpId="4" animBg="1"/>
      <p:bldP spid="75" grpId="5" animBg="1"/>
      <p:bldP spid="76" grpId="0" animBg="1"/>
      <p:bldP spid="76" grpId="1" animBg="1"/>
      <p:bldP spid="76" grpId="2" animBg="1"/>
      <p:bldP spid="76" grpId="3" animBg="1"/>
      <p:bldP spid="76" grpId="4" animBg="1"/>
      <p:bldP spid="76" grpId="5" animBg="1"/>
      <p:bldP spid="77" grpId="0" animBg="1"/>
      <p:bldP spid="77" grpId="1" animBg="1"/>
      <p:bldP spid="77" grpId="2" animBg="1"/>
      <p:bldP spid="77" grpId="3" animBg="1"/>
      <p:bldP spid="77" grpId="4" animBg="1"/>
      <p:bldP spid="77" grpId="5" animBg="1"/>
      <p:bldP spid="78" grpId="0" animBg="1"/>
      <p:bldP spid="78" grpId="1" animBg="1"/>
      <p:bldP spid="78" grpId="2" animBg="1"/>
      <p:bldP spid="78" grpId="3" animBg="1"/>
      <p:bldP spid="78" grpId="4" animBg="1"/>
      <p:bldP spid="78" grpId="5" animBg="1"/>
      <p:bldP spid="79" grpId="0" animBg="1"/>
      <p:bldP spid="79" grpId="1" animBg="1"/>
      <p:bldP spid="79" grpId="2" animBg="1"/>
      <p:bldP spid="79" grpId="3" animBg="1"/>
      <p:bldP spid="79" grpId="4" animBg="1"/>
      <p:bldP spid="79" grpId="5" animBg="1"/>
      <p:bldP spid="80" grpId="0" animBg="1"/>
      <p:bldP spid="80" grpId="1" animBg="1"/>
      <p:bldP spid="80" grpId="2" animBg="1"/>
      <p:bldP spid="80" grpId="3" animBg="1"/>
      <p:bldP spid="80" grpId="4" animBg="1"/>
      <p:bldP spid="80" grpId="5" animBg="1"/>
      <p:bldP spid="81" grpId="0" animBg="1"/>
      <p:bldP spid="81" grpId="1" animBg="1"/>
      <p:bldP spid="81" grpId="2" animBg="1"/>
      <p:bldP spid="81" grpId="3" animBg="1"/>
      <p:bldP spid="81" grpId="4" animBg="1"/>
      <p:bldP spid="81" grpId="5" animBg="1"/>
      <p:bldP spid="81" grpId="6" animBg="1"/>
      <p:bldP spid="81" grpId="7" animBg="1"/>
      <p:bldP spid="81" grpId="8" animBg="1"/>
      <p:bldP spid="81" grpId="9" animBg="1"/>
      <p:bldP spid="81" grpId="10" animBg="1"/>
      <p:bldP spid="81" grpId="11" animBg="1"/>
      <p:bldP spid="81" grpId="12" animBg="1"/>
      <p:bldP spid="81" grpId="13" animBg="1"/>
      <p:bldP spid="81" grpId="14" animBg="1"/>
      <p:bldP spid="81" grpId="15" animBg="1"/>
      <p:bldP spid="81" grpId="16" animBg="1"/>
      <p:bldP spid="81" grpId="17" animBg="1"/>
      <p:bldP spid="81" grpId="18" animBg="1"/>
      <p:bldP spid="81" grpId="19" animBg="1"/>
      <p:bldP spid="81" grpId="20" animBg="1"/>
      <p:bldP spid="81" grpId="21" animBg="1"/>
      <p:bldP spid="81" grpId="22" animBg="1"/>
      <p:bldP spid="81" grpId="23" animBg="1"/>
      <p:bldP spid="81" grpId="24" animBg="1"/>
      <p:bldP spid="81" grpId="25" animBg="1"/>
      <p:bldP spid="81" grpId="26" animBg="1"/>
      <p:bldP spid="81" grpId="27" animBg="1"/>
      <p:bldP spid="81" grpId="28" animBg="1"/>
      <p:bldP spid="81" grpId="29" animBg="1"/>
      <p:bldP spid="81" grpId="30" animBg="1"/>
      <p:bldP spid="81" grpId="31" animBg="1"/>
      <p:bldP spid="81" grpId="32" animBg="1"/>
      <p:bldP spid="81" grpId="33" animBg="1"/>
      <p:bldP spid="81" grpId="34" animBg="1"/>
      <p:bldP spid="81" grpId="35" animBg="1"/>
      <p:bldP spid="81" grpId="36" animBg="1"/>
      <p:bldP spid="81" grpId="37" animBg="1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پيمايش درخت دودويي </a:t>
            </a:r>
            <a:r>
              <a:rPr lang="fa-IR" sz="1800" dirty="0" smtClean="0">
                <a:cs typeface="B Zar" panose="00000400000000000000" pitchFamily="2" charset="-78"/>
              </a:rPr>
              <a:t>(پيش ترتيب بازگشتي)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 دانشکده برق و کامپيوتر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C2DDB-ADD9-4DD8-9D3A-A992FD079958}" type="slidenum">
              <a:rPr lang="ar-SA" smtClean="0">
                <a:cs typeface="B Zar" panose="00000400000000000000" pitchFamily="2" charset="-78"/>
              </a:rPr>
              <a:pPr>
                <a:defRPr/>
              </a:pPr>
              <a:t>3</a:t>
            </a:fld>
            <a:endParaRPr lang="en-US">
              <a:cs typeface="B Zar" panose="00000400000000000000" pitchFamily="2" charset="-78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395288" y="1184275"/>
            <a:ext cx="8293100" cy="449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SzPct val="115000"/>
              <a:tabLst/>
              <a:defRPr/>
            </a:pPr>
            <a:endParaRPr kumimoji="1" lang="en-US" altLang="zh-TW" sz="3200" b="0" i="0" u="none" strike="noStrike" kern="0" cap="none" spc="0" normalizeH="0" baseline="0" noProof="0" dirty="0" smtClean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cs typeface="B Zar" panose="00000400000000000000" pitchFamily="2" charset="-78"/>
            </a:endParaRPr>
          </a:p>
        </p:txBody>
      </p:sp>
      <p:pic>
        <p:nvPicPr>
          <p:cNvPr id="28" name="Picture 4" descr="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77" t="9502" r="23068" b="17078"/>
          <a:stretch>
            <a:fillRect/>
          </a:stretch>
        </p:blipFill>
        <p:spPr bwMode="auto">
          <a:xfrm>
            <a:off x="3132138" y="2657475"/>
            <a:ext cx="5891212" cy="3322411"/>
          </a:xfrm>
          <a:prstGeom prst="rect">
            <a:avLst/>
          </a:prstGeom>
          <a:noFill/>
        </p:spPr>
      </p:pic>
      <p:pic>
        <p:nvPicPr>
          <p:cNvPr id="29" name="Picture 5" descr="p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2659" b="13175"/>
          <a:stretch>
            <a:fillRect/>
          </a:stretch>
        </p:blipFill>
        <p:spPr bwMode="auto">
          <a:xfrm>
            <a:off x="179388" y="2033588"/>
            <a:ext cx="4464050" cy="2712583"/>
          </a:xfrm>
          <a:prstGeom prst="rect">
            <a:avLst/>
          </a:prstGeom>
          <a:noFill/>
        </p:spPr>
      </p:pic>
      <p:sp>
        <p:nvSpPr>
          <p:cNvPr id="30" name="Line 6"/>
          <p:cNvSpPr>
            <a:spLocks noChangeShapeType="1"/>
          </p:cNvSpPr>
          <p:nvPr/>
        </p:nvSpPr>
        <p:spPr bwMode="auto">
          <a:xfrm flipH="1">
            <a:off x="4354513" y="3644900"/>
            <a:ext cx="9366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31" name="Line 7"/>
          <p:cNvSpPr>
            <a:spLocks noChangeShapeType="1"/>
          </p:cNvSpPr>
          <p:nvPr/>
        </p:nvSpPr>
        <p:spPr bwMode="auto">
          <a:xfrm flipH="1">
            <a:off x="4067175" y="3429000"/>
            <a:ext cx="12239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32" name="Line 8"/>
          <p:cNvSpPr>
            <a:spLocks noChangeShapeType="1"/>
          </p:cNvSpPr>
          <p:nvPr/>
        </p:nvSpPr>
        <p:spPr bwMode="auto">
          <a:xfrm flipH="1">
            <a:off x="4498975" y="3933825"/>
            <a:ext cx="7921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5292725" y="3213100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 smtClean="0">
                <a:ln>
                  <a:noFill/>
                </a:ln>
                <a:solidFill>
                  <a:srgbClr val="54547A"/>
                </a:solidFill>
                <a:effectLst/>
                <a:uLnTx/>
                <a:uFillTx/>
                <a:latin typeface="Verdana" pitchFamily="34" charset="0"/>
                <a:cs typeface="B Zar" panose="00000400000000000000" pitchFamily="2" charset="-78"/>
              </a:rPr>
              <a:t>V</a:t>
            </a:r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5292725" y="3422650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 smtClean="0">
                <a:ln>
                  <a:noFill/>
                </a:ln>
                <a:solidFill>
                  <a:srgbClr val="54547A"/>
                </a:solidFill>
                <a:effectLst/>
                <a:uLnTx/>
                <a:uFillTx/>
                <a:latin typeface="Verdana" pitchFamily="34" charset="0"/>
                <a:cs typeface="B Zar" panose="00000400000000000000" pitchFamily="2" charset="-78"/>
              </a:rPr>
              <a:t>L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5292725" y="3709988"/>
            <a:ext cx="287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 smtClean="0">
                <a:ln>
                  <a:noFill/>
                </a:ln>
                <a:solidFill>
                  <a:srgbClr val="54547A"/>
                </a:solidFill>
                <a:effectLst/>
                <a:uLnTx/>
                <a:uFillTx/>
                <a:latin typeface="Verdana" pitchFamily="34" charset="0"/>
                <a:cs typeface="B Zar" panose="00000400000000000000" pitchFamily="2" charset="-78"/>
              </a:rPr>
              <a:t>R</a:t>
            </a:r>
          </a:p>
        </p:txBody>
      </p:sp>
      <p:sp>
        <p:nvSpPr>
          <p:cNvPr id="36" name="Text Box 41"/>
          <p:cNvSpPr txBox="1">
            <a:spLocks noChangeArrowheads="1"/>
          </p:cNvSpPr>
          <p:nvPr/>
        </p:nvSpPr>
        <p:spPr bwMode="auto">
          <a:xfrm>
            <a:off x="4786313" y="1844675"/>
            <a:ext cx="1081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rPr>
              <a:t>output: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6723939" y="1844675"/>
            <a:ext cx="3690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rPr>
              <a:t>A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6502339" y="1844675"/>
            <a:ext cx="3016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rPr>
              <a:t>/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7014483" y="1844675"/>
            <a:ext cx="3658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rPr>
              <a:t>B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6019243" y="1844675"/>
            <a:ext cx="352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rPr>
              <a:t>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7344651" y="1844675"/>
            <a:ext cx="3690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rPr>
              <a:t>C</a:t>
            </a:r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6235143" y="1844675"/>
            <a:ext cx="352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rPr>
              <a:t>*</a:t>
            </a:r>
          </a:p>
        </p:txBody>
      </p:sp>
      <p:sp>
        <p:nvSpPr>
          <p:cNvPr id="43" name="Rectangle 48"/>
          <p:cNvSpPr>
            <a:spLocks noChangeArrowheads="1"/>
          </p:cNvSpPr>
          <p:nvPr/>
        </p:nvSpPr>
        <p:spPr bwMode="auto">
          <a:xfrm>
            <a:off x="7623175" y="18446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rPr>
              <a:t>D</a:t>
            </a:r>
          </a:p>
        </p:txBody>
      </p:sp>
      <p:sp>
        <p:nvSpPr>
          <p:cNvPr id="44" name="Rectangle 49"/>
          <p:cNvSpPr>
            <a:spLocks noChangeArrowheads="1"/>
          </p:cNvSpPr>
          <p:nvPr/>
        </p:nvSpPr>
        <p:spPr bwMode="auto">
          <a:xfrm>
            <a:off x="5748827" y="1844675"/>
            <a:ext cx="4090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rPr>
              <a:t>+</a:t>
            </a:r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7959123" y="1844675"/>
            <a:ext cx="3577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 دانشکده برق و کامپيوتر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C2DDB-ADD9-4DD8-9D3A-A992FD079958}" type="slidenum">
              <a:rPr lang="ar-SA" smtClean="0">
                <a:cs typeface="B Zar" panose="00000400000000000000" pitchFamily="2" charset="-78"/>
              </a:rPr>
              <a:pPr>
                <a:defRPr/>
              </a:pPr>
              <a:t>4</a:t>
            </a:fld>
            <a:endParaRPr lang="en-US">
              <a:cs typeface="B Zar" panose="00000400000000000000" pitchFamily="2" charset="-78"/>
            </a:endParaRPr>
          </a:p>
        </p:txBody>
      </p:sp>
      <p:pic>
        <p:nvPicPr>
          <p:cNvPr id="8" name="Picture 4" descr="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77" t="9502" r="23068" b="16757"/>
          <a:stretch>
            <a:fillRect/>
          </a:stretch>
        </p:blipFill>
        <p:spPr bwMode="auto">
          <a:xfrm>
            <a:off x="3132138" y="2657475"/>
            <a:ext cx="5891212" cy="3336925"/>
          </a:xfrm>
          <a:prstGeom prst="rect">
            <a:avLst/>
          </a:prstGeom>
          <a:noFill/>
        </p:spPr>
      </p:pic>
      <p:pic>
        <p:nvPicPr>
          <p:cNvPr id="9" name="Picture 5" descr="p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3410" b="11192"/>
          <a:stretch>
            <a:fillRect/>
          </a:stretch>
        </p:blipFill>
        <p:spPr bwMode="auto">
          <a:xfrm>
            <a:off x="187325" y="1998663"/>
            <a:ext cx="4600575" cy="2805566"/>
          </a:xfrm>
          <a:prstGeom prst="rect">
            <a:avLst/>
          </a:prstGeom>
          <a:noFill/>
        </p:spPr>
      </p:pic>
      <p:sp>
        <p:nvSpPr>
          <p:cNvPr id="10" name="Line 6"/>
          <p:cNvSpPr>
            <a:spLocks noChangeShapeType="1"/>
          </p:cNvSpPr>
          <p:nvPr/>
        </p:nvSpPr>
        <p:spPr bwMode="auto">
          <a:xfrm flipH="1">
            <a:off x="4572000" y="3716338"/>
            <a:ext cx="7921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 flipH="1">
            <a:off x="4427538" y="3500438"/>
            <a:ext cx="9366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 flipH="1">
            <a:off x="3924300" y="3933825"/>
            <a:ext cx="14398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5292725" y="3279775"/>
            <a:ext cx="2873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zh-TW">
                <a:solidFill>
                  <a:schemeClr val="accent2"/>
                </a:solidFill>
                <a:latin typeface="Verdana" pitchFamily="34" charset="0"/>
                <a:cs typeface="B Zar" panose="00000400000000000000" pitchFamily="2" charset="-78"/>
              </a:rPr>
              <a:t>L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5292725" y="3500438"/>
            <a:ext cx="2873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zh-TW">
                <a:solidFill>
                  <a:schemeClr val="accent2"/>
                </a:solidFill>
                <a:latin typeface="Verdana" pitchFamily="34" charset="0"/>
                <a:cs typeface="B Zar" panose="00000400000000000000" pitchFamily="2" charset="-78"/>
              </a:rPr>
              <a:t>R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5292725" y="3716338"/>
            <a:ext cx="2873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zh-TW">
                <a:solidFill>
                  <a:schemeClr val="accent2"/>
                </a:solidFill>
                <a:latin typeface="Verdana" pitchFamily="34" charset="0"/>
                <a:cs typeface="B Zar" panose="00000400000000000000" pitchFamily="2" charset="-78"/>
              </a:rPr>
              <a:t>V</a:t>
            </a:r>
          </a:p>
        </p:txBody>
      </p: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5146675" y="1844675"/>
            <a:ext cx="1081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zh-TW" sz="2400">
                <a:cs typeface="B Zar" panose="00000400000000000000" pitchFamily="2" charset="-78"/>
              </a:rPr>
              <a:t>output:</a:t>
            </a:r>
          </a:p>
        </p:txBody>
      </p:sp>
      <p:sp>
        <p:nvSpPr>
          <p:cNvPr id="17" name="Rectangle 32"/>
          <p:cNvSpPr>
            <a:spLocks noChangeArrowheads="1"/>
          </p:cNvSpPr>
          <p:nvPr/>
        </p:nvSpPr>
        <p:spPr bwMode="auto">
          <a:xfrm>
            <a:off x="6227763" y="1844675"/>
            <a:ext cx="3690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altLang="zh-TW" sz="2400" dirty="0">
                <a:cs typeface="B Zar" panose="00000400000000000000" pitchFamily="2" charset="-78"/>
              </a:rPr>
              <a:t>A</a:t>
            </a:r>
          </a:p>
        </p:txBody>
      </p:sp>
      <p:sp>
        <p:nvSpPr>
          <p:cNvPr id="18" name="Rectangle 33"/>
          <p:cNvSpPr>
            <a:spLocks noChangeArrowheads="1"/>
          </p:cNvSpPr>
          <p:nvPr/>
        </p:nvSpPr>
        <p:spPr bwMode="auto">
          <a:xfrm>
            <a:off x="6877050" y="1844675"/>
            <a:ext cx="3016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altLang="zh-TW" sz="2400">
                <a:cs typeface="B Zar" panose="00000400000000000000" pitchFamily="2" charset="-78"/>
              </a:rPr>
              <a:t>/</a:t>
            </a:r>
          </a:p>
        </p:txBody>
      </p:sp>
      <p:sp>
        <p:nvSpPr>
          <p:cNvPr id="19" name="Rectangle 34"/>
          <p:cNvSpPr>
            <a:spLocks noChangeArrowheads="1"/>
          </p:cNvSpPr>
          <p:nvPr/>
        </p:nvSpPr>
        <p:spPr bwMode="auto">
          <a:xfrm>
            <a:off x="6561138" y="1844675"/>
            <a:ext cx="3658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altLang="zh-TW" sz="2400" dirty="0">
                <a:cs typeface="B Zar" panose="00000400000000000000" pitchFamily="2" charset="-78"/>
              </a:rPr>
              <a:t>B</a:t>
            </a:r>
          </a:p>
        </p:txBody>
      </p:sp>
      <p:sp>
        <p:nvSpPr>
          <p:cNvPr id="20" name="Rectangle 35"/>
          <p:cNvSpPr>
            <a:spLocks noChangeArrowheads="1"/>
          </p:cNvSpPr>
          <p:nvPr/>
        </p:nvSpPr>
        <p:spPr bwMode="auto">
          <a:xfrm>
            <a:off x="7885113" y="1844675"/>
            <a:ext cx="352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altLang="zh-TW" sz="2400">
                <a:cs typeface="B Zar" panose="00000400000000000000" pitchFamily="2" charset="-78"/>
              </a:rPr>
              <a:t>*</a:t>
            </a:r>
          </a:p>
        </p:txBody>
      </p:sp>
      <p:sp>
        <p:nvSpPr>
          <p:cNvPr id="21" name="Rectangle 36"/>
          <p:cNvSpPr>
            <a:spLocks noChangeArrowheads="1"/>
          </p:cNvSpPr>
          <p:nvPr/>
        </p:nvSpPr>
        <p:spPr bwMode="auto">
          <a:xfrm>
            <a:off x="7092950" y="1844675"/>
            <a:ext cx="3690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altLang="zh-TW" sz="2400">
                <a:cs typeface="B Zar" panose="00000400000000000000" pitchFamily="2" charset="-78"/>
              </a:rPr>
              <a:t>C</a:t>
            </a:r>
          </a:p>
        </p:txBody>
      </p:sp>
      <p:sp>
        <p:nvSpPr>
          <p:cNvPr id="22" name="Rectangle 37"/>
          <p:cNvSpPr>
            <a:spLocks noChangeArrowheads="1"/>
          </p:cNvSpPr>
          <p:nvPr/>
        </p:nvSpPr>
        <p:spPr bwMode="auto">
          <a:xfrm>
            <a:off x="7380288" y="1844675"/>
            <a:ext cx="352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altLang="zh-TW" sz="2400">
                <a:cs typeface="B Zar" panose="00000400000000000000" pitchFamily="2" charset="-78"/>
              </a:rPr>
              <a:t>*</a:t>
            </a:r>
          </a:p>
        </p:txBody>
      </p:sp>
      <p:sp>
        <p:nvSpPr>
          <p:cNvPr id="23" name="Rectangle 38"/>
          <p:cNvSpPr>
            <a:spLocks noChangeArrowheads="1"/>
          </p:cNvSpPr>
          <p:nvPr/>
        </p:nvSpPr>
        <p:spPr bwMode="auto">
          <a:xfrm>
            <a:off x="7596188" y="1844675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altLang="zh-TW" sz="2400">
                <a:cs typeface="B Zar" panose="00000400000000000000" pitchFamily="2" charset="-78"/>
              </a:rPr>
              <a:t>D</a:t>
            </a:r>
          </a:p>
        </p:txBody>
      </p:sp>
      <p:sp>
        <p:nvSpPr>
          <p:cNvPr id="24" name="Rectangle 39"/>
          <p:cNvSpPr>
            <a:spLocks noChangeArrowheads="1"/>
          </p:cNvSpPr>
          <p:nvPr/>
        </p:nvSpPr>
        <p:spPr bwMode="auto">
          <a:xfrm>
            <a:off x="8386763" y="1844675"/>
            <a:ext cx="4090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altLang="zh-TW" sz="2400">
                <a:cs typeface="B Zar" panose="00000400000000000000" pitchFamily="2" charset="-78"/>
              </a:rPr>
              <a:t>+</a:t>
            </a:r>
          </a:p>
        </p:txBody>
      </p:sp>
      <p:sp>
        <p:nvSpPr>
          <p:cNvPr id="25" name="Rectangle 40"/>
          <p:cNvSpPr>
            <a:spLocks noChangeArrowheads="1"/>
          </p:cNvSpPr>
          <p:nvPr/>
        </p:nvSpPr>
        <p:spPr bwMode="auto">
          <a:xfrm>
            <a:off x="8101013" y="1844675"/>
            <a:ext cx="3577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altLang="zh-TW" sz="2400">
                <a:cs typeface="B Zar" panose="00000400000000000000" pitchFamily="2" charset="-78"/>
              </a:rPr>
              <a:t>E</a:t>
            </a: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838200" y="295275"/>
            <a:ext cx="7772400" cy="1143000"/>
          </a:xfrm>
        </p:spPr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پيمايش درخت دودويي </a:t>
            </a:r>
            <a:r>
              <a:rPr lang="fa-IR" sz="1800" dirty="0" smtClean="0">
                <a:cs typeface="B Zar" panose="00000400000000000000" pitchFamily="2" charset="-78"/>
              </a:rPr>
              <a:t>(پس ترتيب بازگشتي)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itle 1"/>
          <p:cNvSpPr>
            <a:spLocks noGrp="1"/>
          </p:cNvSpPr>
          <p:nvPr>
            <p:ph type="title"/>
          </p:nvPr>
        </p:nvSpPr>
        <p:spPr>
          <a:xfrm>
            <a:off x="838200" y="295275"/>
            <a:ext cx="7772400" cy="1143000"/>
          </a:xfrm>
        </p:spPr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پيمايش درخت دودويي </a:t>
            </a:r>
            <a:r>
              <a:rPr lang="fa-IR" sz="1800" dirty="0" smtClean="0">
                <a:cs typeface="B Zar" panose="00000400000000000000" pitchFamily="2" charset="-78"/>
              </a:rPr>
              <a:t>(ميان ترتيب به روش تکرار)</a:t>
            </a:r>
          </a:p>
        </p:txBody>
      </p:sp>
      <p:sp>
        <p:nvSpPr>
          <p:cNvPr id="93" name="Rectangle 3"/>
          <p:cNvSpPr txBox="1">
            <a:spLocks noChangeArrowheads="1"/>
          </p:cNvSpPr>
          <p:nvPr/>
        </p:nvSpPr>
        <p:spPr bwMode="auto">
          <a:xfrm>
            <a:off x="391886" y="1567543"/>
            <a:ext cx="8055428" cy="4022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Char char="•"/>
              <a:tabLst/>
              <a:defRPr/>
            </a:pPr>
            <a:r>
              <a:rPr kumimoji="0" lang="fa-IR" altLang="zh-TW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4DC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پيمايش ميان ترتيب </a:t>
            </a:r>
          </a:p>
          <a:p>
            <a:pPr marL="342900" marR="0" lvl="0" indent="-342900" algn="just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fa-IR" altLang="zh-TW" sz="2800" kern="0" dirty="0" smtClean="0">
                <a:solidFill>
                  <a:srgbClr val="000000"/>
                </a:solidFill>
                <a:latin typeface="+mn-lt"/>
                <a:cs typeface="B Zar" panose="00000400000000000000" pitchFamily="2" charset="-78"/>
              </a:rPr>
              <a:t>در پيمايش ميان ترتيب حرکت به سمت پايين درخت و نيز به سمت چپ انجام مي شود و اين عمل تا آخرين گره صورت مي گيرد. </a:t>
            </a:r>
          </a:p>
          <a:p>
            <a:pPr marL="342900" marR="0" lvl="0" indent="-342900" algn="just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fa-IR" altLang="zh-TW" sz="2800" kern="0" dirty="0" smtClean="0">
                <a:solidFill>
                  <a:srgbClr val="000000"/>
                </a:solidFill>
                <a:latin typeface="+mn-lt"/>
                <a:cs typeface="B Zar" panose="00000400000000000000" pitchFamily="2" charset="-78"/>
              </a:rPr>
              <a:t>آنگاه مي توان گره را ملاقات کرد، يک گره به سمت راست حرکت کرد و به همين ترتيب به کار خود ادامه داد. </a:t>
            </a:r>
          </a:p>
          <a:p>
            <a:pPr marL="342900" marR="0" lvl="0" indent="-342900" algn="just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fa-IR" altLang="zh-TW" sz="2800" kern="0" dirty="0" smtClean="0">
                <a:solidFill>
                  <a:srgbClr val="000000"/>
                </a:solidFill>
                <a:latin typeface="+mn-lt"/>
                <a:cs typeface="B Zar" panose="00000400000000000000" pitchFamily="2" charset="-78"/>
              </a:rPr>
              <a:t>اگر نتوانيم به سمت راست حرکت کنيم يک گره يا بيشتر به عقب بر مي گرديم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 دانشکده برق و کامپيوتر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C2DDB-ADD9-4DD8-9D3A-A992FD079958}" type="slidenum">
              <a:rPr lang="ar-SA" smtClean="0">
                <a:cs typeface="B Zar" panose="00000400000000000000" pitchFamily="2" charset="-78"/>
              </a:rPr>
              <a:pPr>
                <a:defRPr/>
              </a:pPr>
              <a:t>6</a:t>
            </a:fld>
            <a:endParaRPr lang="en-US">
              <a:cs typeface="B Zar" panose="00000400000000000000" pitchFamily="2" charset="-78"/>
            </a:endParaRPr>
          </a:p>
        </p:txBody>
      </p:sp>
      <p:pic>
        <p:nvPicPr>
          <p:cNvPr id="98" name="Picture 4" descr="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77" t="9502" r="23068" b="14202"/>
          <a:stretch>
            <a:fillRect/>
          </a:stretch>
        </p:blipFill>
        <p:spPr bwMode="auto">
          <a:xfrm>
            <a:off x="3132138" y="2730500"/>
            <a:ext cx="5891212" cy="3452586"/>
          </a:xfrm>
          <a:prstGeom prst="rect">
            <a:avLst/>
          </a:prstGeom>
          <a:noFill/>
        </p:spPr>
      </p:pic>
      <p:pic>
        <p:nvPicPr>
          <p:cNvPr id="99" name="Picture 5" descr="p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7976" r="17035" b="10321"/>
          <a:stretch>
            <a:fillRect/>
          </a:stretch>
        </p:blipFill>
        <p:spPr bwMode="auto">
          <a:xfrm>
            <a:off x="107950" y="1773238"/>
            <a:ext cx="5337175" cy="2813276"/>
          </a:xfrm>
          <a:prstGeom prst="rect">
            <a:avLst/>
          </a:prstGeom>
          <a:noFill/>
        </p:spPr>
      </p:pic>
      <p:sp>
        <p:nvSpPr>
          <p:cNvPr id="100" name="Line 6"/>
          <p:cNvSpPr>
            <a:spLocks noChangeShapeType="1"/>
          </p:cNvSpPr>
          <p:nvPr/>
        </p:nvSpPr>
        <p:spPr bwMode="auto">
          <a:xfrm flipH="1">
            <a:off x="4500563" y="2924175"/>
            <a:ext cx="115093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101" name="Line 7"/>
          <p:cNvSpPr>
            <a:spLocks noChangeShapeType="1"/>
          </p:cNvSpPr>
          <p:nvPr/>
        </p:nvSpPr>
        <p:spPr bwMode="auto">
          <a:xfrm flipH="1">
            <a:off x="5292725" y="3357563"/>
            <a:ext cx="3587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102" name="Line 8"/>
          <p:cNvSpPr>
            <a:spLocks noChangeShapeType="1"/>
          </p:cNvSpPr>
          <p:nvPr/>
        </p:nvSpPr>
        <p:spPr bwMode="auto">
          <a:xfrm flipH="1">
            <a:off x="4643438" y="3141663"/>
            <a:ext cx="7207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103" name="Line 9"/>
          <p:cNvSpPr>
            <a:spLocks noChangeShapeType="1"/>
          </p:cNvSpPr>
          <p:nvPr/>
        </p:nvSpPr>
        <p:spPr bwMode="auto">
          <a:xfrm flipH="1">
            <a:off x="3348038" y="3789363"/>
            <a:ext cx="21605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104" name="Line 10"/>
          <p:cNvSpPr>
            <a:spLocks noChangeShapeType="1"/>
          </p:cNvSpPr>
          <p:nvPr/>
        </p:nvSpPr>
        <p:spPr bwMode="auto">
          <a:xfrm flipH="1">
            <a:off x="3419475" y="4005263"/>
            <a:ext cx="22320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105" name="Line 12"/>
          <p:cNvSpPr>
            <a:spLocks noChangeShapeType="1"/>
          </p:cNvSpPr>
          <p:nvPr/>
        </p:nvSpPr>
        <p:spPr bwMode="auto">
          <a:xfrm flipV="1">
            <a:off x="5364163" y="2924175"/>
            <a:ext cx="0" cy="2174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106" name="Line 13"/>
          <p:cNvSpPr>
            <a:spLocks noChangeShapeType="1"/>
          </p:cNvSpPr>
          <p:nvPr/>
        </p:nvSpPr>
        <p:spPr bwMode="auto">
          <a:xfrm flipV="1">
            <a:off x="5508625" y="3357563"/>
            <a:ext cx="0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107" name="Text Box 14"/>
          <p:cNvSpPr txBox="1">
            <a:spLocks noChangeArrowheads="1"/>
          </p:cNvSpPr>
          <p:nvPr/>
        </p:nvSpPr>
        <p:spPr bwMode="auto">
          <a:xfrm>
            <a:off x="5580063" y="2708275"/>
            <a:ext cx="287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 smtClean="0">
                <a:ln>
                  <a:noFill/>
                </a:ln>
                <a:solidFill>
                  <a:srgbClr val="54547A"/>
                </a:solidFill>
                <a:effectLst/>
                <a:uLnTx/>
                <a:uFillTx/>
                <a:latin typeface="Verdana" pitchFamily="34" charset="0"/>
                <a:cs typeface="B Zar" panose="00000400000000000000" pitchFamily="2" charset="-78"/>
              </a:rPr>
              <a:t>L</a:t>
            </a:r>
          </a:p>
        </p:txBody>
      </p:sp>
      <p:sp>
        <p:nvSpPr>
          <p:cNvPr id="108" name="Text Box 15"/>
          <p:cNvSpPr txBox="1">
            <a:spLocks noChangeArrowheads="1"/>
          </p:cNvSpPr>
          <p:nvPr/>
        </p:nvSpPr>
        <p:spPr bwMode="auto">
          <a:xfrm>
            <a:off x="5580063" y="3141663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 smtClean="0">
                <a:ln>
                  <a:noFill/>
                </a:ln>
                <a:solidFill>
                  <a:srgbClr val="54547A"/>
                </a:solidFill>
                <a:effectLst/>
                <a:uLnTx/>
                <a:uFillTx/>
                <a:latin typeface="Verdana" pitchFamily="34" charset="0"/>
                <a:cs typeface="B Zar" panose="00000400000000000000" pitchFamily="2" charset="-78"/>
              </a:rPr>
              <a:t>V</a:t>
            </a:r>
          </a:p>
        </p:txBody>
      </p:sp>
      <p:sp>
        <p:nvSpPr>
          <p:cNvPr id="109" name="Text Box 16"/>
          <p:cNvSpPr txBox="1">
            <a:spLocks noChangeArrowheads="1"/>
          </p:cNvSpPr>
          <p:nvPr/>
        </p:nvSpPr>
        <p:spPr bwMode="auto">
          <a:xfrm>
            <a:off x="5580063" y="3789363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 smtClean="0">
                <a:ln>
                  <a:noFill/>
                </a:ln>
                <a:solidFill>
                  <a:srgbClr val="54547A"/>
                </a:solidFill>
                <a:effectLst/>
                <a:uLnTx/>
                <a:uFillTx/>
                <a:latin typeface="Verdana" pitchFamily="34" charset="0"/>
                <a:cs typeface="B Zar" panose="00000400000000000000" pitchFamily="2" charset="-78"/>
              </a:rPr>
              <a:t>R</a:t>
            </a:r>
          </a:p>
        </p:txBody>
      </p:sp>
      <p:grpSp>
        <p:nvGrpSpPr>
          <p:cNvPr id="110" name="Group 20"/>
          <p:cNvGrpSpPr>
            <a:grpSpLocks/>
          </p:cNvGrpSpPr>
          <p:nvPr/>
        </p:nvGrpSpPr>
        <p:grpSpPr bwMode="auto">
          <a:xfrm>
            <a:off x="5651500" y="1773238"/>
            <a:ext cx="3313113" cy="792162"/>
            <a:chOff x="3560" y="1117"/>
            <a:chExt cx="2087" cy="499"/>
          </a:xfrm>
        </p:grpSpPr>
        <p:sp>
          <p:nvSpPr>
            <p:cNvPr id="111" name="Line 17"/>
            <p:cNvSpPr>
              <a:spLocks noChangeShapeType="1"/>
            </p:cNvSpPr>
            <p:nvPr/>
          </p:nvSpPr>
          <p:spPr bwMode="auto">
            <a:xfrm>
              <a:off x="3560" y="1117"/>
              <a:ext cx="2087" cy="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112" name="Line 18"/>
            <p:cNvSpPr>
              <a:spLocks noChangeShapeType="1"/>
            </p:cNvSpPr>
            <p:nvPr/>
          </p:nvSpPr>
          <p:spPr bwMode="auto">
            <a:xfrm>
              <a:off x="3560" y="1616"/>
              <a:ext cx="2087" cy="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113" name="Line 19"/>
            <p:cNvSpPr>
              <a:spLocks noChangeShapeType="1"/>
            </p:cNvSpPr>
            <p:nvPr/>
          </p:nvSpPr>
          <p:spPr bwMode="auto">
            <a:xfrm>
              <a:off x="5647" y="1117"/>
              <a:ext cx="0" cy="499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</p:grpSp>
      <p:grpSp>
        <p:nvGrpSpPr>
          <p:cNvPr id="114" name="Group 24"/>
          <p:cNvGrpSpPr>
            <a:grpSpLocks/>
          </p:cNvGrpSpPr>
          <p:nvPr/>
        </p:nvGrpSpPr>
        <p:grpSpPr bwMode="auto">
          <a:xfrm>
            <a:off x="8604250" y="1766888"/>
            <a:ext cx="360363" cy="798512"/>
            <a:chOff x="5420" y="1113"/>
            <a:chExt cx="227" cy="503"/>
          </a:xfrm>
        </p:grpSpPr>
        <p:sp>
          <p:nvSpPr>
            <p:cNvPr id="115" name="Rectangle 21"/>
            <p:cNvSpPr>
              <a:spLocks noChangeArrowheads="1"/>
            </p:cNvSpPr>
            <p:nvPr/>
          </p:nvSpPr>
          <p:spPr bwMode="auto">
            <a:xfrm>
              <a:off x="5420" y="1117"/>
              <a:ext cx="227" cy="499"/>
            </a:xfrm>
            <a:prstGeom prst="rect">
              <a:avLst/>
            </a:prstGeom>
            <a:solidFill>
              <a:srgbClr val="54547A"/>
            </a:solidFill>
            <a:ln w="9525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116" name="Text Box 22"/>
            <p:cNvSpPr txBox="1">
              <a:spLocks noChangeArrowheads="1"/>
            </p:cNvSpPr>
            <p:nvPr/>
          </p:nvSpPr>
          <p:spPr bwMode="auto">
            <a:xfrm>
              <a:off x="5420" y="1113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1</a:t>
              </a:r>
            </a:p>
          </p:txBody>
        </p:sp>
        <p:sp>
          <p:nvSpPr>
            <p:cNvPr id="117" name="Text Box 23"/>
            <p:cNvSpPr txBox="1">
              <a:spLocks noChangeArrowheads="1"/>
            </p:cNvSpPr>
            <p:nvPr/>
          </p:nvSpPr>
          <p:spPr bwMode="auto">
            <a:xfrm>
              <a:off x="5420" y="1344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+</a:t>
              </a:r>
            </a:p>
          </p:txBody>
        </p:sp>
      </p:grpSp>
      <p:sp>
        <p:nvSpPr>
          <p:cNvPr id="118" name="Rectangle 25"/>
          <p:cNvSpPr>
            <a:spLocks noChangeArrowheads="1"/>
          </p:cNvSpPr>
          <p:nvPr/>
        </p:nvSpPr>
        <p:spPr bwMode="auto">
          <a:xfrm>
            <a:off x="827088" y="2852738"/>
            <a:ext cx="3673475" cy="1444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119" name="Rectangle 26"/>
          <p:cNvSpPr>
            <a:spLocks noChangeArrowheads="1"/>
          </p:cNvSpPr>
          <p:nvPr/>
        </p:nvSpPr>
        <p:spPr bwMode="auto">
          <a:xfrm>
            <a:off x="1042988" y="3068638"/>
            <a:ext cx="1657350" cy="1444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120" name="Rectangle 27"/>
          <p:cNvSpPr>
            <a:spLocks noChangeArrowheads="1"/>
          </p:cNvSpPr>
          <p:nvPr/>
        </p:nvSpPr>
        <p:spPr bwMode="auto">
          <a:xfrm>
            <a:off x="827088" y="3284538"/>
            <a:ext cx="2016125" cy="1444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121" name="Rectangle 28"/>
          <p:cNvSpPr>
            <a:spLocks noChangeArrowheads="1"/>
          </p:cNvSpPr>
          <p:nvPr/>
        </p:nvSpPr>
        <p:spPr bwMode="auto">
          <a:xfrm>
            <a:off x="827088" y="3500438"/>
            <a:ext cx="1008062" cy="1444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122" name="Rectangle 29"/>
          <p:cNvSpPr>
            <a:spLocks noChangeArrowheads="1"/>
          </p:cNvSpPr>
          <p:nvPr/>
        </p:nvSpPr>
        <p:spPr bwMode="auto">
          <a:xfrm>
            <a:off x="1908175" y="3500438"/>
            <a:ext cx="647700" cy="1444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123" name="Rectangle 30"/>
          <p:cNvSpPr>
            <a:spLocks noChangeArrowheads="1"/>
          </p:cNvSpPr>
          <p:nvPr/>
        </p:nvSpPr>
        <p:spPr bwMode="auto">
          <a:xfrm>
            <a:off x="827088" y="3716338"/>
            <a:ext cx="2520950" cy="1444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124" name="Rectangle 31"/>
          <p:cNvSpPr>
            <a:spLocks noChangeArrowheads="1"/>
          </p:cNvSpPr>
          <p:nvPr/>
        </p:nvSpPr>
        <p:spPr bwMode="auto">
          <a:xfrm>
            <a:off x="827088" y="3897313"/>
            <a:ext cx="2592387" cy="1444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125" name="Text Box 32"/>
          <p:cNvSpPr txBox="1">
            <a:spLocks noChangeArrowheads="1"/>
          </p:cNvSpPr>
          <p:nvPr/>
        </p:nvSpPr>
        <p:spPr bwMode="auto">
          <a:xfrm>
            <a:off x="8099425" y="5708650"/>
            <a:ext cx="86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rgbClr val="00CC66"/>
                </a:solidFill>
                <a:effectLst/>
                <a:uLnTx/>
                <a:uFillTx/>
                <a:cs typeface="B Zar" panose="00000400000000000000" pitchFamily="2" charset="-78"/>
              </a:rPr>
              <a:t>node</a:t>
            </a:r>
          </a:p>
        </p:txBody>
      </p:sp>
      <p:sp>
        <p:nvSpPr>
          <p:cNvPr id="126" name="Line 33"/>
          <p:cNvSpPr>
            <a:spLocks noChangeShapeType="1"/>
          </p:cNvSpPr>
          <p:nvPr/>
        </p:nvSpPr>
        <p:spPr bwMode="auto">
          <a:xfrm flipH="1" flipV="1">
            <a:off x="7667625" y="3284538"/>
            <a:ext cx="865188" cy="25209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127" name="Line 35"/>
          <p:cNvSpPr>
            <a:spLocks noChangeShapeType="1"/>
          </p:cNvSpPr>
          <p:nvPr/>
        </p:nvSpPr>
        <p:spPr bwMode="auto">
          <a:xfrm flipH="1" flipV="1">
            <a:off x="7235825" y="3716338"/>
            <a:ext cx="1296988" cy="2089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128" name="Line 36"/>
          <p:cNvSpPr>
            <a:spLocks noChangeShapeType="1"/>
          </p:cNvSpPr>
          <p:nvPr/>
        </p:nvSpPr>
        <p:spPr bwMode="auto">
          <a:xfrm flipH="1" flipV="1">
            <a:off x="6659563" y="4221163"/>
            <a:ext cx="1873250" cy="15843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129" name="Line 37"/>
          <p:cNvSpPr>
            <a:spLocks noChangeShapeType="1"/>
          </p:cNvSpPr>
          <p:nvPr/>
        </p:nvSpPr>
        <p:spPr bwMode="auto">
          <a:xfrm flipH="1" flipV="1">
            <a:off x="6011863" y="4724400"/>
            <a:ext cx="2520950" cy="10810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130" name="Line 38"/>
          <p:cNvSpPr>
            <a:spLocks noChangeShapeType="1"/>
          </p:cNvSpPr>
          <p:nvPr/>
        </p:nvSpPr>
        <p:spPr bwMode="auto">
          <a:xfrm flipH="1" flipV="1">
            <a:off x="5435600" y="5229225"/>
            <a:ext cx="3097213" cy="5762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131" name="Line 39"/>
          <p:cNvSpPr>
            <a:spLocks noChangeShapeType="1"/>
          </p:cNvSpPr>
          <p:nvPr/>
        </p:nvSpPr>
        <p:spPr bwMode="auto">
          <a:xfrm flipH="1" flipV="1">
            <a:off x="6659563" y="5300663"/>
            <a:ext cx="1873250" cy="5048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132" name="Line 40"/>
          <p:cNvSpPr>
            <a:spLocks noChangeShapeType="1"/>
          </p:cNvSpPr>
          <p:nvPr/>
        </p:nvSpPr>
        <p:spPr bwMode="auto">
          <a:xfrm flipH="1" flipV="1">
            <a:off x="7235825" y="4797425"/>
            <a:ext cx="1296988" cy="10080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133" name="Line 41"/>
          <p:cNvSpPr>
            <a:spLocks noChangeShapeType="1"/>
          </p:cNvSpPr>
          <p:nvPr/>
        </p:nvSpPr>
        <p:spPr bwMode="auto">
          <a:xfrm flipH="1" flipV="1">
            <a:off x="7812088" y="4292600"/>
            <a:ext cx="720725" cy="15128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134" name="Line 42"/>
          <p:cNvSpPr>
            <a:spLocks noChangeShapeType="1"/>
          </p:cNvSpPr>
          <p:nvPr/>
        </p:nvSpPr>
        <p:spPr bwMode="auto">
          <a:xfrm flipH="1" flipV="1">
            <a:off x="8316913" y="3860800"/>
            <a:ext cx="215900" cy="19446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135" name="Text Box 43"/>
          <p:cNvSpPr txBox="1">
            <a:spLocks noChangeArrowheads="1"/>
          </p:cNvSpPr>
          <p:nvPr/>
        </p:nvSpPr>
        <p:spPr bwMode="auto">
          <a:xfrm>
            <a:off x="34925" y="5635625"/>
            <a:ext cx="1081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rPr>
              <a:t>output:</a:t>
            </a:r>
          </a:p>
        </p:txBody>
      </p:sp>
      <p:sp>
        <p:nvSpPr>
          <p:cNvPr id="136" name="Rectangle 44"/>
          <p:cNvSpPr>
            <a:spLocks noChangeArrowheads="1"/>
          </p:cNvSpPr>
          <p:nvPr/>
        </p:nvSpPr>
        <p:spPr bwMode="auto">
          <a:xfrm>
            <a:off x="1017588" y="5635625"/>
            <a:ext cx="3690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rPr>
              <a:t>A</a:t>
            </a:r>
          </a:p>
        </p:txBody>
      </p:sp>
      <p:sp>
        <p:nvSpPr>
          <p:cNvPr id="137" name="Rectangle 45"/>
          <p:cNvSpPr>
            <a:spLocks noChangeArrowheads="1"/>
          </p:cNvSpPr>
          <p:nvPr/>
        </p:nvSpPr>
        <p:spPr bwMode="auto">
          <a:xfrm>
            <a:off x="1279525" y="5635625"/>
            <a:ext cx="3016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rPr>
              <a:t>/</a:t>
            </a:r>
          </a:p>
        </p:txBody>
      </p:sp>
      <p:sp>
        <p:nvSpPr>
          <p:cNvPr id="138" name="Rectangle 46"/>
          <p:cNvSpPr>
            <a:spLocks noChangeArrowheads="1"/>
          </p:cNvSpPr>
          <p:nvPr/>
        </p:nvSpPr>
        <p:spPr bwMode="auto">
          <a:xfrm>
            <a:off x="1404938" y="5635625"/>
            <a:ext cx="3658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rPr>
              <a:t>B</a:t>
            </a:r>
          </a:p>
        </p:txBody>
      </p:sp>
      <p:sp>
        <p:nvSpPr>
          <p:cNvPr id="139" name="Rectangle 47"/>
          <p:cNvSpPr>
            <a:spLocks noChangeArrowheads="1"/>
          </p:cNvSpPr>
          <p:nvPr/>
        </p:nvSpPr>
        <p:spPr bwMode="auto">
          <a:xfrm>
            <a:off x="1620838" y="5635625"/>
            <a:ext cx="352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rPr>
              <a:t>*</a:t>
            </a:r>
          </a:p>
        </p:txBody>
      </p:sp>
      <p:sp>
        <p:nvSpPr>
          <p:cNvPr id="140" name="Rectangle 48"/>
          <p:cNvSpPr>
            <a:spLocks noChangeArrowheads="1"/>
          </p:cNvSpPr>
          <p:nvPr/>
        </p:nvSpPr>
        <p:spPr bwMode="auto">
          <a:xfrm>
            <a:off x="1763713" y="5635625"/>
            <a:ext cx="3690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rPr>
              <a:t>C</a:t>
            </a:r>
          </a:p>
        </p:txBody>
      </p:sp>
      <p:sp>
        <p:nvSpPr>
          <p:cNvPr id="141" name="Rectangle 49"/>
          <p:cNvSpPr>
            <a:spLocks noChangeArrowheads="1"/>
          </p:cNvSpPr>
          <p:nvPr/>
        </p:nvSpPr>
        <p:spPr bwMode="auto">
          <a:xfrm>
            <a:off x="2036763" y="5635625"/>
            <a:ext cx="352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rPr>
              <a:t>*</a:t>
            </a:r>
          </a:p>
        </p:txBody>
      </p:sp>
      <p:sp>
        <p:nvSpPr>
          <p:cNvPr id="142" name="Rectangle 50"/>
          <p:cNvSpPr>
            <a:spLocks noChangeArrowheads="1"/>
          </p:cNvSpPr>
          <p:nvPr/>
        </p:nvSpPr>
        <p:spPr bwMode="auto">
          <a:xfrm>
            <a:off x="2197100" y="563562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rPr>
              <a:t>D</a:t>
            </a:r>
          </a:p>
        </p:txBody>
      </p:sp>
      <p:sp>
        <p:nvSpPr>
          <p:cNvPr id="143" name="Rectangle 51"/>
          <p:cNvSpPr>
            <a:spLocks noChangeArrowheads="1"/>
          </p:cNvSpPr>
          <p:nvPr/>
        </p:nvSpPr>
        <p:spPr bwMode="auto">
          <a:xfrm>
            <a:off x="2482850" y="5635625"/>
            <a:ext cx="4090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rPr>
              <a:t>+</a:t>
            </a:r>
          </a:p>
        </p:txBody>
      </p:sp>
      <p:sp>
        <p:nvSpPr>
          <p:cNvPr id="144" name="Rectangle 52"/>
          <p:cNvSpPr>
            <a:spLocks noChangeArrowheads="1"/>
          </p:cNvSpPr>
          <p:nvPr/>
        </p:nvSpPr>
        <p:spPr bwMode="auto">
          <a:xfrm>
            <a:off x="2700338" y="5635625"/>
            <a:ext cx="3577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rPr>
              <a:t>E</a:t>
            </a:r>
          </a:p>
        </p:txBody>
      </p:sp>
      <p:sp>
        <p:nvSpPr>
          <p:cNvPr id="145" name="Rectangle 53"/>
          <p:cNvSpPr>
            <a:spLocks noChangeArrowheads="1"/>
          </p:cNvSpPr>
          <p:nvPr/>
        </p:nvSpPr>
        <p:spPr bwMode="auto">
          <a:xfrm>
            <a:off x="7451725" y="2924175"/>
            <a:ext cx="433388" cy="433388"/>
          </a:xfrm>
          <a:prstGeom prst="rect">
            <a:avLst/>
          </a:prstGeom>
          <a:noFill/>
          <a:ln w="9525">
            <a:solidFill>
              <a:srgbClr val="00CC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146" name="Rectangle 54"/>
          <p:cNvSpPr>
            <a:spLocks noChangeArrowheads="1"/>
          </p:cNvSpPr>
          <p:nvPr/>
        </p:nvSpPr>
        <p:spPr bwMode="auto">
          <a:xfrm>
            <a:off x="6877050" y="3427413"/>
            <a:ext cx="433388" cy="433387"/>
          </a:xfrm>
          <a:prstGeom prst="rect">
            <a:avLst/>
          </a:prstGeom>
          <a:noFill/>
          <a:ln w="9525">
            <a:solidFill>
              <a:srgbClr val="00CC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147" name="Rectangle 55"/>
          <p:cNvSpPr>
            <a:spLocks noChangeArrowheads="1"/>
          </p:cNvSpPr>
          <p:nvPr/>
        </p:nvSpPr>
        <p:spPr bwMode="auto">
          <a:xfrm>
            <a:off x="6299200" y="3932238"/>
            <a:ext cx="433388" cy="433387"/>
          </a:xfrm>
          <a:prstGeom prst="rect">
            <a:avLst/>
          </a:prstGeom>
          <a:noFill/>
          <a:ln w="9525">
            <a:solidFill>
              <a:srgbClr val="00CC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148" name="Rectangle 56"/>
          <p:cNvSpPr>
            <a:spLocks noChangeArrowheads="1"/>
          </p:cNvSpPr>
          <p:nvPr/>
        </p:nvSpPr>
        <p:spPr bwMode="auto">
          <a:xfrm>
            <a:off x="5651500" y="4435475"/>
            <a:ext cx="433388" cy="433388"/>
          </a:xfrm>
          <a:prstGeom prst="rect">
            <a:avLst/>
          </a:prstGeom>
          <a:noFill/>
          <a:ln w="9525">
            <a:solidFill>
              <a:srgbClr val="00CC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149" name="Rectangle 57"/>
          <p:cNvSpPr>
            <a:spLocks noChangeArrowheads="1"/>
          </p:cNvSpPr>
          <p:nvPr/>
        </p:nvSpPr>
        <p:spPr bwMode="auto">
          <a:xfrm>
            <a:off x="5075238" y="5011738"/>
            <a:ext cx="433387" cy="433387"/>
          </a:xfrm>
          <a:prstGeom prst="rect">
            <a:avLst/>
          </a:prstGeom>
          <a:noFill/>
          <a:ln w="9525">
            <a:solidFill>
              <a:srgbClr val="00CC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150" name="Rectangle 58"/>
          <p:cNvSpPr>
            <a:spLocks noChangeArrowheads="1"/>
          </p:cNvSpPr>
          <p:nvPr/>
        </p:nvSpPr>
        <p:spPr bwMode="auto">
          <a:xfrm>
            <a:off x="6300788" y="5083175"/>
            <a:ext cx="433387" cy="433388"/>
          </a:xfrm>
          <a:prstGeom prst="rect">
            <a:avLst/>
          </a:prstGeom>
          <a:noFill/>
          <a:ln w="9525">
            <a:solidFill>
              <a:srgbClr val="00CC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151" name="Rectangle 59"/>
          <p:cNvSpPr>
            <a:spLocks noChangeArrowheads="1"/>
          </p:cNvSpPr>
          <p:nvPr/>
        </p:nvSpPr>
        <p:spPr bwMode="auto">
          <a:xfrm>
            <a:off x="6877050" y="4508500"/>
            <a:ext cx="433388" cy="433388"/>
          </a:xfrm>
          <a:prstGeom prst="rect">
            <a:avLst/>
          </a:prstGeom>
          <a:noFill/>
          <a:ln w="9525">
            <a:solidFill>
              <a:srgbClr val="00CC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152" name="Rectangle 60"/>
          <p:cNvSpPr>
            <a:spLocks noChangeArrowheads="1"/>
          </p:cNvSpPr>
          <p:nvPr/>
        </p:nvSpPr>
        <p:spPr bwMode="auto">
          <a:xfrm>
            <a:off x="7523163" y="4003675"/>
            <a:ext cx="433387" cy="433388"/>
          </a:xfrm>
          <a:prstGeom prst="rect">
            <a:avLst/>
          </a:prstGeom>
          <a:noFill/>
          <a:ln w="9525">
            <a:solidFill>
              <a:srgbClr val="00CC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153" name="Rectangle 61"/>
          <p:cNvSpPr>
            <a:spLocks noChangeArrowheads="1"/>
          </p:cNvSpPr>
          <p:nvPr/>
        </p:nvSpPr>
        <p:spPr bwMode="auto">
          <a:xfrm>
            <a:off x="8099425" y="3429000"/>
            <a:ext cx="433388" cy="433388"/>
          </a:xfrm>
          <a:prstGeom prst="rect">
            <a:avLst/>
          </a:prstGeom>
          <a:noFill/>
          <a:ln w="9525">
            <a:solidFill>
              <a:srgbClr val="00CC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grpSp>
        <p:nvGrpSpPr>
          <p:cNvPr id="154" name="Group 62"/>
          <p:cNvGrpSpPr>
            <a:grpSpLocks/>
          </p:cNvGrpSpPr>
          <p:nvPr/>
        </p:nvGrpSpPr>
        <p:grpSpPr bwMode="auto">
          <a:xfrm>
            <a:off x="8243888" y="1766888"/>
            <a:ext cx="360362" cy="798512"/>
            <a:chOff x="5420" y="1113"/>
            <a:chExt cx="227" cy="503"/>
          </a:xfrm>
        </p:grpSpPr>
        <p:sp>
          <p:nvSpPr>
            <p:cNvPr id="155" name="Rectangle 63"/>
            <p:cNvSpPr>
              <a:spLocks noChangeArrowheads="1"/>
            </p:cNvSpPr>
            <p:nvPr/>
          </p:nvSpPr>
          <p:spPr bwMode="auto">
            <a:xfrm>
              <a:off x="5420" y="1117"/>
              <a:ext cx="227" cy="499"/>
            </a:xfrm>
            <a:prstGeom prst="rect">
              <a:avLst/>
            </a:prstGeom>
            <a:solidFill>
              <a:srgbClr val="54547A"/>
            </a:solidFill>
            <a:ln w="9525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156" name="Text Box 64"/>
            <p:cNvSpPr txBox="1">
              <a:spLocks noChangeArrowheads="1"/>
            </p:cNvSpPr>
            <p:nvPr/>
          </p:nvSpPr>
          <p:spPr bwMode="auto">
            <a:xfrm>
              <a:off x="5420" y="1113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2</a:t>
              </a:r>
            </a:p>
          </p:txBody>
        </p:sp>
        <p:sp>
          <p:nvSpPr>
            <p:cNvPr id="157" name="Text Box 65"/>
            <p:cNvSpPr txBox="1">
              <a:spLocks noChangeArrowheads="1"/>
            </p:cNvSpPr>
            <p:nvPr/>
          </p:nvSpPr>
          <p:spPr bwMode="auto">
            <a:xfrm>
              <a:off x="5420" y="1344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*</a:t>
              </a:r>
            </a:p>
          </p:txBody>
        </p:sp>
      </p:grpSp>
      <p:grpSp>
        <p:nvGrpSpPr>
          <p:cNvPr id="158" name="Group 66"/>
          <p:cNvGrpSpPr>
            <a:grpSpLocks/>
          </p:cNvGrpSpPr>
          <p:nvPr/>
        </p:nvGrpSpPr>
        <p:grpSpPr bwMode="auto">
          <a:xfrm>
            <a:off x="7883525" y="1766888"/>
            <a:ext cx="360363" cy="798512"/>
            <a:chOff x="5420" y="1113"/>
            <a:chExt cx="227" cy="503"/>
          </a:xfrm>
        </p:grpSpPr>
        <p:sp>
          <p:nvSpPr>
            <p:cNvPr id="159" name="Rectangle 67"/>
            <p:cNvSpPr>
              <a:spLocks noChangeArrowheads="1"/>
            </p:cNvSpPr>
            <p:nvPr/>
          </p:nvSpPr>
          <p:spPr bwMode="auto">
            <a:xfrm>
              <a:off x="5420" y="1117"/>
              <a:ext cx="227" cy="499"/>
            </a:xfrm>
            <a:prstGeom prst="rect">
              <a:avLst/>
            </a:prstGeom>
            <a:solidFill>
              <a:srgbClr val="54547A"/>
            </a:solidFill>
            <a:ln w="9525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160" name="Text Box 68"/>
            <p:cNvSpPr txBox="1">
              <a:spLocks noChangeArrowheads="1"/>
            </p:cNvSpPr>
            <p:nvPr/>
          </p:nvSpPr>
          <p:spPr bwMode="auto">
            <a:xfrm>
              <a:off x="5420" y="1113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3</a:t>
              </a:r>
            </a:p>
          </p:txBody>
        </p:sp>
        <p:sp>
          <p:nvSpPr>
            <p:cNvPr id="161" name="Text Box 69"/>
            <p:cNvSpPr txBox="1">
              <a:spLocks noChangeArrowheads="1"/>
            </p:cNvSpPr>
            <p:nvPr/>
          </p:nvSpPr>
          <p:spPr bwMode="auto">
            <a:xfrm>
              <a:off x="5420" y="1344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*</a:t>
              </a:r>
            </a:p>
          </p:txBody>
        </p:sp>
      </p:grpSp>
      <p:grpSp>
        <p:nvGrpSpPr>
          <p:cNvPr id="162" name="Group 70"/>
          <p:cNvGrpSpPr>
            <a:grpSpLocks/>
          </p:cNvGrpSpPr>
          <p:nvPr/>
        </p:nvGrpSpPr>
        <p:grpSpPr bwMode="auto">
          <a:xfrm>
            <a:off x="7524750" y="1766888"/>
            <a:ext cx="360363" cy="798512"/>
            <a:chOff x="5420" y="1113"/>
            <a:chExt cx="227" cy="503"/>
          </a:xfrm>
        </p:grpSpPr>
        <p:sp>
          <p:nvSpPr>
            <p:cNvPr id="163" name="Rectangle 71"/>
            <p:cNvSpPr>
              <a:spLocks noChangeArrowheads="1"/>
            </p:cNvSpPr>
            <p:nvPr/>
          </p:nvSpPr>
          <p:spPr bwMode="auto">
            <a:xfrm>
              <a:off x="5420" y="1117"/>
              <a:ext cx="227" cy="499"/>
            </a:xfrm>
            <a:prstGeom prst="rect">
              <a:avLst/>
            </a:prstGeom>
            <a:solidFill>
              <a:srgbClr val="54547A"/>
            </a:solidFill>
            <a:ln w="9525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164" name="Text Box 72"/>
            <p:cNvSpPr txBox="1">
              <a:spLocks noChangeArrowheads="1"/>
            </p:cNvSpPr>
            <p:nvPr/>
          </p:nvSpPr>
          <p:spPr bwMode="auto">
            <a:xfrm>
              <a:off x="5420" y="1113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4</a:t>
              </a:r>
            </a:p>
          </p:txBody>
        </p:sp>
        <p:sp>
          <p:nvSpPr>
            <p:cNvPr id="165" name="Text Box 73"/>
            <p:cNvSpPr txBox="1">
              <a:spLocks noChangeArrowheads="1"/>
            </p:cNvSpPr>
            <p:nvPr/>
          </p:nvSpPr>
          <p:spPr bwMode="auto">
            <a:xfrm>
              <a:off x="5420" y="1344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/</a:t>
              </a:r>
            </a:p>
          </p:txBody>
        </p:sp>
      </p:grpSp>
      <p:grpSp>
        <p:nvGrpSpPr>
          <p:cNvPr id="166" name="Group 74"/>
          <p:cNvGrpSpPr>
            <a:grpSpLocks/>
          </p:cNvGrpSpPr>
          <p:nvPr/>
        </p:nvGrpSpPr>
        <p:grpSpPr bwMode="auto">
          <a:xfrm>
            <a:off x="7164388" y="1766888"/>
            <a:ext cx="360362" cy="798512"/>
            <a:chOff x="5420" y="1113"/>
            <a:chExt cx="227" cy="503"/>
          </a:xfrm>
        </p:grpSpPr>
        <p:sp>
          <p:nvSpPr>
            <p:cNvPr id="167" name="Rectangle 75"/>
            <p:cNvSpPr>
              <a:spLocks noChangeArrowheads="1"/>
            </p:cNvSpPr>
            <p:nvPr/>
          </p:nvSpPr>
          <p:spPr bwMode="auto">
            <a:xfrm>
              <a:off x="5420" y="1117"/>
              <a:ext cx="227" cy="499"/>
            </a:xfrm>
            <a:prstGeom prst="rect">
              <a:avLst/>
            </a:prstGeom>
            <a:solidFill>
              <a:srgbClr val="54547A"/>
            </a:solidFill>
            <a:ln w="9525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168" name="Text Box 76"/>
            <p:cNvSpPr txBox="1">
              <a:spLocks noChangeArrowheads="1"/>
            </p:cNvSpPr>
            <p:nvPr/>
          </p:nvSpPr>
          <p:spPr bwMode="auto">
            <a:xfrm>
              <a:off x="5420" y="1113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B Zar" panose="00000400000000000000" pitchFamily="2" charset="-78"/>
                </a:rPr>
                <a:t>5</a:t>
              </a:r>
            </a:p>
          </p:txBody>
        </p:sp>
        <p:sp>
          <p:nvSpPr>
            <p:cNvPr id="169" name="Text Box 77"/>
            <p:cNvSpPr txBox="1">
              <a:spLocks noChangeArrowheads="1"/>
            </p:cNvSpPr>
            <p:nvPr/>
          </p:nvSpPr>
          <p:spPr bwMode="auto">
            <a:xfrm>
              <a:off x="5420" y="1344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B Zar" panose="00000400000000000000" pitchFamily="2" charset="-78"/>
                </a:rPr>
                <a:t>A</a:t>
              </a:r>
            </a:p>
          </p:txBody>
        </p:sp>
      </p:grpSp>
      <p:grpSp>
        <p:nvGrpSpPr>
          <p:cNvPr id="170" name="Group 78"/>
          <p:cNvGrpSpPr>
            <a:grpSpLocks/>
          </p:cNvGrpSpPr>
          <p:nvPr/>
        </p:nvGrpSpPr>
        <p:grpSpPr bwMode="auto">
          <a:xfrm>
            <a:off x="7524750" y="1766888"/>
            <a:ext cx="360363" cy="798512"/>
            <a:chOff x="5420" y="1113"/>
            <a:chExt cx="227" cy="503"/>
          </a:xfrm>
        </p:grpSpPr>
        <p:sp>
          <p:nvSpPr>
            <p:cNvPr id="171" name="Rectangle 79"/>
            <p:cNvSpPr>
              <a:spLocks noChangeArrowheads="1"/>
            </p:cNvSpPr>
            <p:nvPr/>
          </p:nvSpPr>
          <p:spPr bwMode="auto">
            <a:xfrm>
              <a:off x="5420" y="1117"/>
              <a:ext cx="227" cy="499"/>
            </a:xfrm>
            <a:prstGeom prst="rect">
              <a:avLst/>
            </a:prstGeom>
            <a:solidFill>
              <a:srgbClr val="54547A"/>
            </a:solidFill>
            <a:ln w="9525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172" name="Text Box 80"/>
            <p:cNvSpPr txBox="1">
              <a:spLocks noChangeArrowheads="1"/>
            </p:cNvSpPr>
            <p:nvPr/>
          </p:nvSpPr>
          <p:spPr bwMode="auto">
            <a:xfrm>
              <a:off x="5420" y="1113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B Zar" panose="00000400000000000000" pitchFamily="2" charset="-78"/>
                </a:rPr>
                <a:t>8</a:t>
              </a:r>
            </a:p>
          </p:txBody>
        </p:sp>
        <p:sp>
          <p:nvSpPr>
            <p:cNvPr id="173" name="Text Box 81"/>
            <p:cNvSpPr txBox="1">
              <a:spLocks noChangeArrowheads="1"/>
            </p:cNvSpPr>
            <p:nvPr/>
          </p:nvSpPr>
          <p:spPr bwMode="auto">
            <a:xfrm>
              <a:off x="5420" y="1344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B Zar" panose="00000400000000000000" pitchFamily="2" charset="-78"/>
                </a:rPr>
                <a:t>B</a:t>
              </a:r>
            </a:p>
          </p:txBody>
        </p:sp>
      </p:grpSp>
      <p:grpSp>
        <p:nvGrpSpPr>
          <p:cNvPr id="174" name="Group 90"/>
          <p:cNvGrpSpPr>
            <a:grpSpLocks/>
          </p:cNvGrpSpPr>
          <p:nvPr/>
        </p:nvGrpSpPr>
        <p:grpSpPr bwMode="auto">
          <a:xfrm>
            <a:off x="7813675" y="1766888"/>
            <a:ext cx="503238" cy="798512"/>
            <a:chOff x="5012" y="527"/>
            <a:chExt cx="317" cy="503"/>
          </a:xfrm>
        </p:grpSpPr>
        <p:sp>
          <p:nvSpPr>
            <p:cNvPr id="175" name="Rectangle 87"/>
            <p:cNvSpPr>
              <a:spLocks noChangeArrowheads="1"/>
            </p:cNvSpPr>
            <p:nvPr/>
          </p:nvSpPr>
          <p:spPr bwMode="auto">
            <a:xfrm>
              <a:off x="5057" y="531"/>
              <a:ext cx="227" cy="499"/>
            </a:xfrm>
            <a:prstGeom prst="rect">
              <a:avLst/>
            </a:prstGeom>
            <a:solidFill>
              <a:srgbClr val="54547A"/>
            </a:solidFill>
            <a:ln w="9525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176" name="Text Box 88"/>
            <p:cNvSpPr txBox="1">
              <a:spLocks noChangeArrowheads="1"/>
            </p:cNvSpPr>
            <p:nvPr/>
          </p:nvSpPr>
          <p:spPr bwMode="auto">
            <a:xfrm>
              <a:off x="5012" y="527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B Zar" panose="00000400000000000000" pitchFamily="2" charset="-78"/>
                </a:rPr>
                <a:t>11</a:t>
              </a:r>
            </a:p>
          </p:txBody>
        </p:sp>
        <p:sp>
          <p:nvSpPr>
            <p:cNvPr id="177" name="Text Box 89"/>
            <p:cNvSpPr txBox="1">
              <a:spLocks noChangeArrowheads="1"/>
            </p:cNvSpPr>
            <p:nvPr/>
          </p:nvSpPr>
          <p:spPr bwMode="auto">
            <a:xfrm>
              <a:off x="5057" y="758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B Zar" panose="00000400000000000000" pitchFamily="2" charset="-78"/>
                </a:rPr>
                <a:t>C</a:t>
              </a:r>
            </a:p>
          </p:txBody>
        </p:sp>
      </p:grpSp>
      <p:grpSp>
        <p:nvGrpSpPr>
          <p:cNvPr id="178" name="Group 91"/>
          <p:cNvGrpSpPr>
            <a:grpSpLocks/>
          </p:cNvGrpSpPr>
          <p:nvPr/>
        </p:nvGrpSpPr>
        <p:grpSpPr bwMode="auto">
          <a:xfrm>
            <a:off x="8172450" y="1766888"/>
            <a:ext cx="503238" cy="798512"/>
            <a:chOff x="5012" y="527"/>
            <a:chExt cx="317" cy="503"/>
          </a:xfrm>
        </p:grpSpPr>
        <p:sp>
          <p:nvSpPr>
            <p:cNvPr id="179" name="Rectangle 92"/>
            <p:cNvSpPr>
              <a:spLocks noChangeArrowheads="1"/>
            </p:cNvSpPr>
            <p:nvPr/>
          </p:nvSpPr>
          <p:spPr bwMode="auto">
            <a:xfrm>
              <a:off x="5057" y="531"/>
              <a:ext cx="227" cy="499"/>
            </a:xfrm>
            <a:prstGeom prst="rect">
              <a:avLst/>
            </a:prstGeom>
            <a:solidFill>
              <a:srgbClr val="54547A"/>
            </a:solidFill>
            <a:ln w="9525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180" name="Text Box 93"/>
            <p:cNvSpPr txBox="1">
              <a:spLocks noChangeArrowheads="1"/>
            </p:cNvSpPr>
            <p:nvPr/>
          </p:nvSpPr>
          <p:spPr bwMode="auto">
            <a:xfrm>
              <a:off x="5012" y="527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B Zar" panose="00000400000000000000" pitchFamily="2" charset="-78"/>
                </a:rPr>
                <a:t>14</a:t>
              </a:r>
            </a:p>
          </p:txBody>
        </p:sp>
        <p:sp>
          <p:nvSpPr>
            <p:cNvPr id="181" name="Text Box 94"/>
            <p:cNvSpPr txBox="1">
              <a:spLocks noChangeArrowheads="1"/>
            </p:cNvSpPr>
            <p:nvPr/>
          </p:nvSpPr>
          <p:spPr bwMode="auto">
            <a:xfrm>
              <a:off x="5057" y="758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B Zar" panose="00000400000000000000" pitchFamily="2" charset="-78"/>
                </a:rPr>
                <a:t>D</a:t>
              </a:r>
            </a:p>
          </p:txBody>
        </p:sp>
      </p:grpSp>
      <p:grpSp>
        <p:nvGrpSpPr>
          <p:cNvPr id="182" name="Group 95"/>
          <p:cNvGrpSpPr>
            <a:grpSpLocks/>
          </p:cNvGrpSpPr>
          <p:nvPr/>
        </p:nvGrpSpPr>
        <p:grpSpPr bwMode="auto">
          <a:xfrm>
            <a:off x="8532813" y="1766888"/>
            <a:ext cx="503237" cy="798512"/>
            <a:chOff x="5012" y="527"/>
            <a:chExt cx="317" cy="503"/>
          </a:xfrm>
        </p:grpSpPr>
        <p:sp>
          <p:nvSpPr>
            <p:cNvPr id="183" name="Rectangle 96"/>
            <p:cNvSpPr>
              <a:spLocks noChangeArrowheads="1"/>
            </p:cNvSpPr>
            <p:nvPr/>
          </p:nvSpPr>
          <p:spPr bwMode="auto">
            <a:xfrm>
              <a:off x="5057" y="531"/>
              <a:ext cx="227" cy="499"/>
            </a:xfrm>
            <a:prstGeom prst="rect">
              <a:avLst/>
            </a:prstGeom>
            <a:solidFill>
              <a:srgbClr val="54547A"/>
            </a:solidFill>
            <a:ln w="9525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184" name="Text Box 97"/>
            <p:cNvSpPr txBox="1">
              <a:spLocks noChangeArrowheads="1"/>
            </p:cNvSpPr>
            <p:nvPr/>
          </p:nvSpPr>
          <p:spPr bwMode="auto">
            <a:xfrm>
              <a:off x="5012" y="527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B Zar" panose="00000400000000000000" pitchFamily="2" charset="-78"/>
                </a:rPr>
                <a:t>17</a:t>
              </a:r>
            </a:p>
          </p:txBody>
        </p:sp>
        <p:sp>
          <p:nvSpPr>
            <p:cNvPr id="185" name="Text Box 98"/>
            <p:cNvSpPr txBox="1">
              <a:spLocks noChangeArrowheads="1"/>
            </p:cNvSpPr>
            <p:nvPr/>
          </p:nvSpPr>
          <p:spPr bwMode="auto">
            <a:xfrm>
              <a:off x="5057" y="758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B Zar" panose="00000400000000000000" pitchFamily="2" charset="-78"/>
                </a:rPr>
                <a:t>E</a:t>
              </a:r>
            </a:p>
          </p:txBody>
        </p:sp>
      </p:grpSp>
      <p:sp>
        <p:nvSpPr>
          <p:cNvPr id="186" name="Title 1"/>
          <p:cNvSpPr>
            <a:spLocks noGrp="1"/>
          </p:cNvSpPr>
          <p:nvPr>
            <p:ph type="title"/>
          </p:nvPr>
        </p:nvSpPr>
        <p:spPr>
          <a:xfrm>
            <a:off x="838200" y="295275"/>
            <a:ext cx="7772400" cy="1143000"/>
          </a:xfrm>
        </p:spPr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پيمايش درخت دودويي </a:t>
            </a:r>
            <a:r>
              <a:rPr lang="fa-IR" sz="1800" dirty="0" smtClean="0">
                <a:cs typeface="B Zar" panose="00000400000000000000" pitchFamily="2" charset="-78"/>
              </a:rPr>
              <a:t>(ميان ترتيب به روش تکرار)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xit" presetSubtype="0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xit" presetSubtype="0" fill="hold" grpId="1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xit" presetSubtype="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" presetClass="exit" presetSubtype="0" fill="hold" grpId="1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xit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" presetClass="exit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" presetClass="exit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xit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ntr" presetSubtype="0" fill="hold" grpId="2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xit" presetSubtype="0" fill="hold" grpId="2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ntr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" presetClass="exit" presetSubtype="0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ntr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1" presetClass="exit" presetSubtype="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ntr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1" presetClass="exit" presetSubtype="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ntr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" presetClass="exit" presetSubtype="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" presetClass="entr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" presetClass="exit" presetSubtype="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" presetClass="entr" presetSubtype="0" fill="hold" grpId="2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xit" presetSubtype="0" fill="hold" grpId="2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" presetClass="entr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xit" presetSubtype="0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" presetClass="entr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1" presetClass="exit" presetSubtype="0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" presetClass="entr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" presetClass="exit" presetSubtype="0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" presetClass="entr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1" presetClass="exit" presetSubtype="0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" presetClass="entr" presetSubtype="0" fill="hold" grpId="2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" presetClass="exit" presetSubtype="0" fill="hold" grpId="2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" presetClass="entr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1" presetClass="exit" presetSubtype="0" fill="hold" grpId="1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" presetClass="entr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1" presetClass="exit" presetSubtype="0" fill="hold" grpId="1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" presetClass="entr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1" presetClass="exit" presetSubtype="0" fill="hold" grpId="1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" presetClass="entr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fill="hold">
                      <p:stCondLst>
                        <p:cond delay="indefinite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1" presetClass="exit" presetSubtype="0" fill="hold" grpId="1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" presetClass="entr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" fill="hold">
                      <p:stCondLst>
                        <p:cond delay="indefinite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presetID="1" presetClass="exit" presetSubtype="0" fill="hold" grpId="1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" presetClass="entr" presetSubtype="0" fill="hold" grpId="2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1" fill="hold">
                      <p:stCondLst>
                        <p:cond delay="indefinite"/>
                      </p:stCondLst>
                      <p:childTnLst>
                        <p:par>
                          <p:cTn id="482" fill="hold">
                            <p:stCondLst>
                              <p:cond delay="0"/>
                            </p:stCondLst>
                            <p:childTnLst>
                              <p:par>
                                <p:cTn id="483" presetID="1" presetClass="exit" presetSubtype="0" fill="hold" grpId="2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" presetClass="entr" presetSubtype="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1" presetClass="exit" presetSubtype="0" fill="hold" grpId="1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" presetClass="entr" presetSubtype="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3" fill="hold">
                      <p:stCondLst>
                        <p:cond delay="indefinite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1" presetClass="exit" presetSubtype="0" fill="hold" grpId="1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" fill="hold">
                      <p:stCondLst>
                        <p:cond delay="indefinite"/>
                      </p:stCondLst>
                      <p:childTnLst>
                        <p:par>
                          <p:cTn id="500" fill="hold">
                            <p:stCondLst>
                              <p:cond delay="0"/>
                            </p:stCondLst>
                            <p:childTnLst>
                              <p:par>
                                <p:cTn id="5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  <p:bldP spid="118" grpId="1" animBg="1"/>
      <p:bldP spid="118" grpId="2" animBg="1"/>
      <p:bldP spid="118" grpId="3" animBg="1"/>
      <p:bldP spid="118" grpId="4" animBg="1"/>
      <p:bldP spid="118" grpId="5" animBg="1"/>
      <p:bldP spid="118" grpId="6" animBg="1"/>
      <p:bldP spid="118" grpId="7" animBg="1"/>
      <p:bldP spid="118" grpId="8" animBg="1"/>
      <p:bldP spid="118" grpId="9" animBg="1"/>
      <p:bldP spid="118" grpId="10" animBg="1"/>
      <p:bldP spid="118" grpId="11" animBg="1"/>
      <p:bldP spid="118" grpId="12" animBg="1"/>
      <p:bldP spid="118" grpId="13" animBg="1"/>
      <p:bldP spid="118" grpId="14" animBg="1"/>
      <p:bldP spid="118" grpId="15" animBg="1"/>
      <p:bldP spid="118" grpId="16" animBg="1"/>
      <p:bldP spid="118" grpId="17" animBg="1"/>
      <p:bldP spid="118" grpId="18" animBg="1"/>
      <p:bldP spid="118" grpId="19" animBg="1"/>
      <p:bldP spid="118" grpId="20" animBg="1"/>
      <p:bldP spid="118" grpId="21" animBg="1"/>
      <p:bldP spid="118" grpId="22" animBg="1"/>
      <p:bldP spid="118" grpId="23" animBg="1"/>
      <p:bldP spid="118" grpId="24" animBg="1"/>
      <p:bldP spid="118" grpId="25" animBg="1"/>
      <p:bldP spid="118" grpId="26" animBg="1"/>
      <p:bldP spid="118" grpId="27" animBg="1"/>
      <p:bldP spid="119" grpId="0" animBg="1"/>
      <p:bldP spid="119" grpId="1" animBg="1"/>
      <p:bldP spid="119" grpId="2" animBg="1"/>
      <p:bldP spid="119" grpId="3" animBg="1"/>
      <p:bldP spid="119" grpId="4" animBg="1"/>
      <p:bldP spid="119" grpId="5" animBg="1"/>
      <p:bldP spid="119" grpId="6" animBg="1"/>
      <p:bldP spid="119" grpId="7" animBg="1"/>
      <p:bldP spid="119" grpId="8" animBg="1"/>
      <p:bldP spid="119" grpId="9" animBg="1"/>
      <p:bldP spid="119" grpId="10" animBg="1"/>
      <p:bldP spid="119" grpId="11" animBg="1"/>
      <p:bldP spid="119" grpId="12" animBg="1"/>
      <p:bldP spid="119" grpId="13" animBg="1"/>
      <p:bldP spid="119" grpId="14" animBg="1"/>
      <p:bldP spid="119" grpId="15" animBg="1"/>
      <p:bldP spid="119" grpId="16" animBg="1"/>
      <p:bldP spid="119" grpId="17" animBg="1"/>
      <p:bldP spid="120" grpId="0" animBg="1"/>
      <p:bldP spid="120" grpId="1" animBg="1"/>
      <p:bldP spid="120" grpId="2" animBg="1"/>
      <p:bldP spid="120" grpId="3" animBg="1"/>
      <p:bldP spid="120" grpId="4" animBg="1"/>
      <p:bldP spid="120" grpId="5" animBg="1"/>
      <p:bldP spid="120" grpId="6" animBg="1"/>
      <p:bldP spid="120" grpId="7" animBg="1"/>
      <p:bldP spid="120" grpId="8" animBg="1"/>
      <p:bldP spid="120" grpId="9" animBg="1"/>
      <p:bldP spid="120" grpId="10" animBg="1"/>
      <p:bldP spid="120" grpId="11" animBg="1"/>
      <p:bldP spid="120" grpId="12" animBg="1"/>
      <p:bldP spid="120" grpId="13" animBg="1"/>
      <p:bldP spid="120" grpId="14" animBg="1"/>
      <p:bldP spid="120" grpId="15" animBg="1"/>
      <p:bldP spid="120" grpId="16" animBg="1"/>
      <p:bldP spid="120" grpId="17" animBg="1"/>
      <p:bldP spid="120" grpId="18" animBg="1"/>
      <p:bldP spid="120" grpId="19" animBg="1"/>
      <p:bldP spid="121" grpId="0" animBg="1"/>
      <p:bldP spid="121" grpId="1" animBg="1"/>
      <p:bldP spid="121" grpId="2" animBg="1"/>
      <p:bldP spid="121" grpId="3" animBg="1"/>
      <p:bldP spid="121" grpId="4" animBg="1"/>
      <p:bldP spid="121" grpId="5" animBg="1"/>
      <p:bldP spid="121" grpId="6" animBg="1"/>
      <p:bldP spid="121" grpId="7" animBg="1"/>
      <p:bldP spid="121" grpId="8" animBg="1"/>
      <p:bldP spid="121" grpId="9" animBg="1"/>
      <p:bldP spid="121" grpId="10" animBg="1"/>
      <p:bldP spid="121" grpId="11" animBg="1"/>
      <p:bldP spid="121" grpId="12" animBg="1"/>
      <p:bldP spid="121" grpId="13" animBg="1"/>
      <p:bldP spid="121" grpId="14" animBg="1"/>
      <p:bldP spid="121" grpId="15" animBg="1"/>
      <p:bldP spid="121" grpId="16" animBg="1"/>
      <p:bldP spid="121" grpId="17" animBg="1"/>
      <p:bldP spid="121" grpId="18" animBg="1"/>
      <p:bldP spid="121" grpId="19" animBg="1"/>
      <p:bldP spid="122" grpId="0" animBg="1"/>
      <p:bldP spid="122" grpId="1" animBg="1"/>
      <p:bldP spid="123" grpId="0" animBg="1"/>
      <p:bldP spid="123" grpId="1" animBg="1"/>
      <p:bldP spid="123" grpId="2" animBg="1"/>
      <p:bldP spid="123" grpId="3" animBg="1"/>
      <p:bldP spid="123" grpId="4" animBg="1"/>
      <p:bldP spid="123" grpId="5" animBg="1"/>
      <p:bldP spid="123" grpId="6" animBg="1"/>
      <p:bldP spid="123" grpId="7" animBg="1"/>
      <p:bldP spid="123" grpId="8" animBg="1"/>
      <p:bldP spid="123" grpId="9" animBg="1"/>
      <p:bldP spid="123" grpId="10" animBg="1"/>
      <p:bldP spid="123" grpId="11" animBg="1"/>
      <p:bldP spid="123" grpId="12" animBg="1"/>
      <p:bldP spid="123" grpId="13" animBg="1"/>
      <p:bldP spid="123" grpId="14" animBg="1"/>
      <p:bldP spid="123" grpId="15" animBg="1"/>
      <p:bldP spid="123" grpId="16" animBg="1"/>
      <p:bldP spid="123" grpId="17" animBg="1"/>
      <p:bldP spid="124" grpId="0" animBg="1"/>
      <p:bldP spid="124" grpId="1" animBg="1"/>
      <p:bldP spid="124" grpId="2" animBg="1"/>
      <p:bldP spid="124" grpId="3" animBg="1"/>
      <p:bldP spid="124" grpId="4" animBg="1"/>
      <p:bldP spid="124" grpId="5" animBg="1"/>
      <p:bldP spid="124" grpId="6" animBg="1"/>
      <p:bldP spid="124" grpId="7" animBg="1"/>
      <p:bldP spid="124" grpId="8" animBg="1"/>
      <p:bldP spid="124" grpId="9" animBg="1"/>
      <p:bldP spid="124" grpId="10" animBg="1"/>
      <p:bldP spid="124" grpId="11" animBg="1"/>
      <p:bldP spid="124" grpId="12" animBg="1"/>
      <p:bldP spid="124" grpId="13" animBg="1"/>
      <p:bldP spid="124" grpId="14" animBg="1"/>
      <p:bldP spid="124" grpId="15" animBg="1"/>
      <p:bldP spid="124" grpId="16" animBg="1"/>
      <p:bldP spid="124" grpId="17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4" grpId="1" animBg="1"/>
      <p:bldP spid="136" grpId="0"/>
      <p:bldP spid="137" grpId="0"/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5" grpId="0" animBg="1"/>
      <p:bldP spid="145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  <p:bldP spid="149" grpId="0" animBg="1"/>
      <p:bldP spid="149" grpId="1" animBg="1"/>
      <p:bldP spid="150" grpId="0" animBg="1"/>
      <p:bldP spid="150" grpId="1" animBg="1"/>
      <p:bldP spid="151" grpId="0" animBg="1"/>
      <p:bldP spid="151" grpId="1" animBg="1"/>
      <p:bldP spid="152" grpId="0" animBg="1"/>
      <p:bldP spid="152" grpId="1" animBg="1"/>
      <p:bldP spid="153" grpId="0" animBg="1"/>
      <p:bldP spid="15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226425" cy="3630612"/>
          </a:xfrm>
        </p:spPr>
        <p:txBody>
          <a:bodyPr/>
          <a:lstStyle/>
          <a:p>
            <a:pPr algn="r"/>
            <a:r>
              <a:rPr lang="fa-IR" altLang="zh-TW" sz="2800" dirty="0" smtClean="0">
                <a:cs typeface="B Zar" panose="00000400000000000000" pitchFamily="2" charset="-78"/>
              </a:rPr>
              <a:t>تحليل زمان و حافظه</a:t>
            </a:r>
            <a:endParaRPr lang="en-US" altLang="zh-TW" sz="2800" dirty="0">
              <a:cs typeface="B Zar" panose="00000400000000000000" pitchFamily="2" charset="-78"/>
            </a:endParaRPr>
          </a:p>
          <a:p>
            <a:pPr lvl="1" algn="r"/>
            <a:r>
              <a:rPr lang="fa-IR" altLang="zh-TW" dirty="0" smtClean="0">
                <a:cs typeface="B Zar" panose="00000400000000000000" pitchFamily="2" charset="-78"/>
              </a:rPr>
              <a:t>فرض کنيد تعداد گره هاي درخت </a:t>
            </a:r>
            <a:r>
              <a:rPr lang="en-US" altLang="zh-TW" sz="2400" dirty="0" smtClean="0">
                <a:cs typeface="B Zar" panose="00000400000000000000" pitchFamily="2" charset="-78"/>
              </a:rPr>
              <a:t>n</a:t>
            </a:r>
            <a:r>
              <a:rPr lang="fa-IR" altLang="zh-TW" dirty="0" smtClean="0">
                <a:cs typeface="B Zar" panose="00000400000000000000" pitchFamily="2" charset="-78"/>
              </a:rPr>
              <a:t> باشد.</a:t>
            </a:r>
          </a:p>
          <a:p>
            <a:pPr lvl="1" algn="r"/>
            <a:r>
              <a:rPr lang="fa-IR" altLang="zh-TW" dirty="0" smtClean="0">
                <a:cs typeface="B Zar" panose="00000400000000000000" pitchFamily="2" charset="-78"/>
              </a:rPr>
              <a:t>پيچيدگي زماني: </a:t>
            </a:r>
            <a:r>
              <a:rPr lang="en-US" altLang="zh-TW" sz="2400" dirty="0" smtClean="0">
                <a:cs typeface="B Zar" panose="00000400000000000000" pitchFamily="2" charset="-78"/>
              </a:rPr>
              <a:t>O(n)</a:t>
            </a:r>
            <a:endParaRPr lang="fa-IR" altLang="zh-TW" dirty="0" smtClean="0">
              <a:cs typeface="B Zar" panose="00000400000000000000" pitchFamily="2" charset="-78"/>
            </a:endParaRPr>
          </a:p>
          <a:p>
            <a:pPr lvl="2" algn="r"/>
            <a:r>
              <a:rPr lang="fa-IR" altLang="zh-TW" dirty="0" smtClean="0">
                <a:cs typeface="B Zar" panose="00000400000000000000" pitchFamily="2" charset="-78"/>
              </a:rPr>
              <a:t>هر گره درخت فقط و فقط يکبار در پشته قرار داده شده و از آن حذف مي شود.</a:t>
            </a:r>
          </a:p>
          <a:p>
            <a:pPr lvl="1"/>
            <a:r>
              <a:rPr lang="fa-IR" altLang="zh-TW" dirty="0" smtClean="0">
                <a:cs typeface="B Zar" panose="00000400000000000000" pitchFamily="2" charset="-78"/>
              </a:rPr>
              <a:t>پيچيدگي مکاني: </a:t>
            </a:r>
            <a:r>
              <a:rPr lang="en-US" altLang="zh-TW" sz="2400" dirty="0" smtClean="0">
                <a:cs typeface="B Zar" panose="00000400000000000000" pitchFamily="2" charset="-78"/>
              </a:rPr>
              <a:t>O(n)</a:t>
            </a:r>
            <a:endParaRPr lang="fa-IR" altLang="zh-TW" dirty="0" smtClean="0">
              <a:cs typeface="B Zar" panose="00000400000000000000" pitchFamily="2" charset="-78"/>
            </a:endParaRPr>
          </a:p>
          <a:p>
            <a:pPr lvl="2"/>
            <a:r>
              <a:rPr lang="fa-IR" altLang="zh-TW" dirty="0" smtClean="0">
                <a:cs typeface="B Zar" panose="00000400000000000000" pitchFamily="2" charset="-78"/>
              </a:rPr>
              <a:t>حافظه مورد نياز براي پشته برابر با عمق درخت است که در بدترين حالت (درخت مورب) </a:t>
            </a:r>
            <a:r>
              <a:rPr lang="en-US" altLang="zh-TW" sz="2000" dirty="0" smtClean="0">
                <a:cs typeface="B Zar" panose="00000400000000000000" pitchFamily="2" charset="-78"/>
              </a:rPr>
              <a:t>n</a:t>
            </a:r>
            <a:r>
              <a:rPr lang="fa-IR" altLang="zh-TW" dirty="0" smtClean="0">
                <a:cs typeface="B Zar" panose="00000400000000000000" pitchFamily="2" charset="-78"/>
              </a:rPr>
              <a:t> است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295275"/>
            <a:ext cx="7772400" cy="1143000"/>
          </a:xfrm>
        </p:spPr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پيمايش درخت دودويي </a:t>
            </a:r>
            <a:r>
              <a:rPr lang="fa-IR" sz="1800" dirty="0" smtClean="0">
                <a:cs typeface="B Zar" panose="00000400000000000000" pitchFamily="2" charset="-78"/>
              </a:rPr>
              <a:t>(ميان ترتيب به روش تکرار)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226425" cy="4845730"/>
          </a:xfrm>
        </p:spPr>
        <p:txBody>
          <a:bodyPr/>
          <a:lstStyle/>
          <a:p>
            <a:pPr algn="r"/>
            <a:r>
              <a:rPr lang="fa-IR" altLang="zh-TW" dirty="0" smtClean="0">
                <a:cs typeface="B Zar" panose="00000400000000000000" pitchFamily="2" charset="-78"/>
              </a:rPr>
              <a:t>پيمايش به ترتيب سطح يک درخت دودويي</a:t>
            </a:r>
            <a:endParaRPr lang="en-US" altLang="zh-TW" dirty="0" smtClean="0">
              <a:cs typeface="B Zar" panose="00000400000000000000" pitchFamily="2" charset="-78"/>
            </a:endParaRPr>
          </a:p>
          <a:p>
            <a:pPr lvl="1" algn="r">
              <a:spcAft>
                <a:spcPts val="1200"/>
              </a:spcAft>
            </a:pPr>
            <a:r>
              <a:rPr lang="fa-IR" altLang="zh-TW" sz="3200" dirty="0" smtClean="0">
                <a:cs typeface="B Zar" panose="00000400000000000000" pitchFamily="2" charset="-78"/>
              </a:rPr>
              <a:t>روش</a:t>
            </a:r>
            <a:endParaRPr lang="en-US" altLang="zh-TW" sz="3200" dirty="0" smtClean="0">
              <a:cs typeface="B Zar" panose="00000400000000000000" pitchFamily="2" charset="-78"/>
            </a:endParaRPr>
          </a:p>
          <a:p>
            <a:pPr lvl="2" algn="r">
              <a:spcAft>
                <a:spcPts val="1200"/>
              </a:spcAft>
            </a:pPr>
            <a:r>
              <a:rPr lang="fa-IR" altLang="zh-TW" sz="2800" dirty="0" smtClean="0">
                <a:cs typeface="B Zar" panose="00000400000000000000" pitchFamily="2" charset="-78"/>
              </a:rPr>
              <a:t>ابتدا ريشه، انگاه بچه چپ ريشه و بعد از آن بچه راست ريشه را ملاقات مي کنيم</a:t>
            </a:r>
          </a:p>
          <a:p>
            <a:pPr lvl="2" algn="r">
              <a:spcAft>
                <a:spcPts val="1200"/>
              </a:spcAft>
            </a:pPr>
            <a:r>
              <a:rPr lang="fa-IR" altLang="zh-TW" sz="2800" dirty="0" smtClean="0">
                <a:cs typeface="B Zar" panose="00000400000000000000" pitchFamily="2" charset="-78"/>
              </a:rPr>
              <a:t>اين روش را با ملاقات گره ها در هر سطح جديد از سمت چپ ترين گره تا سمت راست ترين گره ادامه مي دهيم.</a:t>
            </a:r>
            <a:endParaRPr lang="en-US" altLang="zh-TW" sz="2800" dirty="0" smtClean="0">
              <a:cs typeface="B Zar" panose="00000400000000000000" pitchFamily="2" charset="-78"/>
            </a:endParaRPr>
          </a:p>
          <a:p>
            <a:pPr lvl="1" algn="r"/>
            <a:r>
              <a:rPr lang="fa-IR" altLang="zh-TW" sz="3200" dirty="0" smtClean="0">
                <a:cs typeface="B Zar" panose="00000400000000000000" pitchFamily="2" charset="-78"/>
              </a:rPr>
              <a:t>اين پيمايش براي پياده سازي به صف نياز دارد.</a:t>
            </a:r>
            <a:endParaRPr lang="en-US" altLang="zh-TW" sz="3200" dirty="0" smtClean="0">
              <a:cs typeface="B Zar" panose="00000400000000000000" pitchFamily="2" charset="-7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پيمايش درخت دودويي</a:t>
            </a:r>
            <a:endParaRPr lang="fa-IR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 دانشکده برق و کامپيوتر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C2DDB-ADD9-4DD8-9D3A-A992FD079958}" type="slidenum">
              <a:rPr lang="ar-SA" smtClean="0">
                <a:cs typeface="B Zar" panose="00000400000000000000" pitchFamily="2" charset="-78"/>
              </a:rPr>
              <a:pPr>
                <a:defRPr/>
              </a:pPr>
              <a:t>9</a:t>
            </a:fld>
            <a:endParaRPr lang="en-US">
              <a:cs typeface="B Zar" panose="00000400000000000000" pitchFamily="2" charset="-78"/>
            </a:endParaRPr>
          </a:p>
        </p:txBody>
      </p:sp>
      <p:pic>
        <p:nvPicPr>
          <p:cNvPr id="233" name="Picture 7" descr="p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750" t="4179" r="24478" b="6285"/>
          <a:stretch>
            <a:fillRect/>
          </a:stretch>
        </p:blipFill>
        <p:spPr bwMode="auto">
          <a:xfrm>
            <a:off x="179388" y="1538288"/>
            <a:ext cx="5545137" cy="4862512"/>
          </a:xfrm>
          <a:prstGeom prst="rect">
            <a:avLst/>
          </a:prstGeom>
          <a:noFill/>
        </p:spPr>
      </p:pic>
      <p:grpSp>
        <p:nvGrpSpPr>
          <p:cNvPr id="234" name="Group 20"/>
          <p:cNvGrpSpPr>
            <a:grpSpLocks/>
          </p:cNvGrpSpPr>
          <p:nvPr/>
        </p:nvGrpSpPr>
        <p:grpSpPr bwMode="auto">
          <a:xfrm>
            <a:off x="4716463" y="3451225"/>
            <a:ext cx="4222750" cy="3290888"/>
            <a:chOff x="3024" y="2174"/>
            <a:chExt cx="2660" cy="2073"/>
          </a:xfrm>
        </p:grpSpPr>
        <p:pic>
          <p:nvPicPr>
            <p:cNvPr id="235" name="Picture 10" descr="5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5376" t="9502" r="23068" b="17775"/>
            <a:stretch>
              <a:fillRect/>
            </a:stretch>
          </p:blipFill>
          <p:spPr bwMode="auto">
            <a:xfrm>
              <a:off x="3651" y="2174"/>
              <a:ext cx="2033" cy="2073"/>
            </a:xfrm>
            <a:prstGeom prst="rect">
              <a:avLst/>
            </a:prstGeom>
            <a:noFill/>
          </p:spPr>
        </p:pic>
        <p:pic>
          <p:nvPicPr>
            <p:cNvPr id="236" name="Picture 11" descr="5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377" t="48828" r="64822" b="17816"/>
            <a:stretch>
              <a:fillRect/>
            </a:stretch>
          </p:blipFill>
          <p:spPr bwMode="auto">
            <a:xfrm>
              <a:off x="3024" y="3295"/>
              <a:ext cx="626" cy="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7" name="Text Box 13"/>
          <p:cNvSpPr txBox="1">
            <a:spLocks noChangeArrowheads="1"/>
          </p:cNvSpPr>
          <p:nvPr/>
        </p:nvSpPr>
        <p:spPr bwMode="auto">
          <a:xfrm>
            <a:off x="179388" y="4400550"/>
            <a:ext cx="790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 b="1">
                <a:solidFill>
                  <a:srgbClr val="FF0000"/>
                </a:solidFill>
                <a:latin typeface="Times New Roman" pitchFamily="18" charset="0"/>
                <a:cs typeface="B Zar" panose="00000400000000000000" pitchFamily="2" charset="-78"/>
              </a:rPr>
              <a:t>FIFO</a:t>
            </a:r>
          </a:p>
        </p:txBody>
      </p:sp>
      <p:sp>
        <p:nvSpPr>
          <p:cNvPr id="238" name="AutoShape 14"/>
          <p:cNvSpPr>
            <a:spLocks/>
          </p:cNvSpPr>
          <p:nvPr/>
        </p:nvSpPr>
        <p:spPr bwMode="auto">
          <a:xfrm flipH="1">
            <a:off x="944563" y="4076700"/>
            <a:ext cx="171450" cy="1081088"/>
          </a:xfrm>
          <a:prstGeom prst="rightBrace">
            <a:avLst>
              <a:gd name="adj1" fmla="val 52546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239" name="Line 17"/>
          <p:cNvSpPr>
            <a:spLocks noChangeShapeType="1"/>
          </p:cNvSpPr>
          <p:nvPr/>
        </p:nvSpPr>
        <p:spPr bwMode="auto">
          <a:xfrm>
            <a:off x="5795963" y="2276475"/>
            <a:ext cx="3313112" cy="0"/>
          </a:xfrm>
          <a:prstGeom prst="line">
            <a:avLst/>
          </a:prstGeom>
          <a:noFill/>
          <a:ln w="9525">
            <a:solidFill>
              <a:srgbClr val="EAEAEA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240" name="Line 18"/>
          <p:cNvSpPr>
            <a:spLocks noChangeShapeType="1"/>
          </p:cNvSpPr>
          <p:nvPr/>
        </p:nvSpPr>
        <p:spPr bwMode="auto">
          <a:xfrm>
            <a:off x="5795963" y="3068638"/>
            <a:ext cx="3313112" cy="0"/>
          </a:xfrm>
          <a:prstGeom prst="line">
            <a:avLst/>
          </a:prstGeom>
          <a:noFill/>
          <a:ln w="9525">
            <a:solidFill>
              <a:srgbClr val="EAEAEA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241" name="Rectangle 21"/>
          <p:cNvSpPr>
            <a:spLocks noChangeArrowheads="1"/>
          </p:cNvSpPr>
          <p:nvPr/>
        </p:nvSpPr>
        <p:spPr bwMode="auto">
          <a:xfrm>
            <a:off x="684213" y="3068638"/>
            <a:ext cx="2808287" cy="21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242" name="Rectangle 22"/>
          <p:cNvSpPr>
            <a:spLocks noChangeArrowheads="1"/>
          </p:cNvSpPr>
          <p:nvPr/>
        </p:nvSpPr>
        <p:spPr bwMode="auto">
          <a:xfrm>
            <a:off x="971550" y="3573463"/>
            <a:ext cx="3313113" cy="21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243" name="Rectangle 23"/>
          <p:cNvSpPr>
            <a:spLocks noChangeArrowheads="1"/>
          </p:cNvSpPr>
          <p:nvPr/>
        </p:nvSpPr>
        <p:spPr bwMode="auto">
          <a:xfrm>
            <a:off x="971550" y="3789363"/>
            <a:ext cx="936625" cy="21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244" name="Rectangle 24"/>
          <p:cNvSpPr>
            <a:spLocks noChangeArrowheads="1"/>
          </p:cNvSpPr>
          <p:nvPr/>
        </p:nvSpPr>
        <p:spPr bwMode="auto">
          <a:xfrm>
            <a:off x="1258888" y="4005263"/>
            <a:ext cx="2665412" cy="21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245" name="Rectangle 25"/>
          <p:cNvSpPr>
            <a:spLocks noChangeArrowheads="1"/>
          </p:cNvSpPr>
          <p:nvPr/>
        </p:nvSpPr>
        <p:spPr bwMode="auto">
          <a:xfrm>
            <a:off x="1258888" y="4292600"/>
            <a:ext cx="2233612" cy="21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246" name="Rectangle 26"/>
          <p:cNvSpPr>
            <a:spLocks noChangeArrowheads="1"/>
          </p:cNvSpPr>
          <p:nvPr/>
        </p:nvSpPr>
        <p:spPr bwMode="auto">
          <a:xfrm>
            <a:off x="1546225" y="4508500"/>
            <a:ext cx="4033838" cy="21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247" name="Rectangle 27"/>
          <p:cNvSpPr>
            <a:spLocks noChangeArrowheads="1"/>
          </p:cNvSpPr>
          <p:nvPr/>
        </p:nvSpPr>
        <p:spPr bwMode="auto">
          <a:xfrm>
            <a:off x="1546225" y="5013325"/>
            <a:ext cx="4178300" cy="21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248" name="Rectangle 28"/>
          <p:cNvSpPr>
            <a:spLocks noChangeArrowheads="1"/>
          </p:cNvSpPr>
          <p:nvPr/>
        </p:nvSpPr>
        <p:spPr bwMode="auto">
          <a:xfrm>
            <a:off x="1258888" y="4725988"/>
            <a:ext cx="2449512" cy="21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249" name="Rectangle 29"/>
          <p:cNvSpPr>
            <a:spLocks noChangeArrowheads="1"/>
          </p:cNvSpPr>
          <p:nvPr/>
        </p:nvSpPr>
        <p:spPr bwMode="auto">
          <a:xfrm>
            <a:off x="971550" y="5445125"/>
            <a:ext cx="1223963" cy="21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grpSp>
        <p:nvGrpSpPr>
          <p:cNvPr id="250" name="Group 39"/>
          <p:cNvGrpSpPr>
            <a:grpSpLocks/>
          </p:cNvGrpSpPr>
          <p:nvPr/>
        </p:nvGrpSpPr>
        <p:grpSpPr bwMode="auto">
          <a:xfrm>
            <a:off x="5795963" y="2270125"/>
            <a:ext cx="360362" cy="798513"/>
            <a:chOff x="5420" y="1113"/>
            <a:chExt cx="227" cy="503"/>
          </a:xfrm>
        </p:grpSpPr>
        <p:sp>
          <p:nvSpPr>
            <p:cNvPr id="251" name="Rectangle 40"/>
            <p:cNvSpPr>
              <a:spLocks noChangeArrowheads="1"/>
            </p:cNvSpPr>
            <p:nvPr/>
          </p:nvSpPr>
          <p:spPr bwMode="auto">
            <a:xfrm>
              <a:off x="5420" y="1117"/>
              <a:ext cx="227" cy="499"/>
            </a:xfrm>
            <a:prstGeom prst="rect">
              <a:avLst/>
            </a:prstGeom>
            <a:solidFill>
              <a:srgbClr val="54547A"/>
            </a:solidFill>
            <a:ln w="9525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252" name="Text Box 41"/>
            <p:cNvSpPr txBox="1">
              <a:spLocks noChangeArrowheads="1"/>
            </p:cNvSpPr>
            <p:nvPr/>
          </p:nvSpPr>
          <p:spPr bwMode="auto">
            <a:xfrm>
              <a:off x="5420" y="1113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1</a:t>
              </a:r>
            </a:p>
          </p:txBody>
        </p:sp>
        <p:sp>
          <p:nvSpPr>
            <p:cNvPr id="253" name="Text Box 42"/>
            <p:cNvSpPr txBox="1">
              <a:spLocks noChangeArrowheads="1"/>
            </p:cNvSpPr>
            <p:nvPr/>
          </p:nvSpPr>
          <p:spPr bwMode="auto">
            <a:xfrm>
              <a:off x="5420" y="1344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+</a:t>
              </a:r>
            </a:p>
          </p:txBody>
        </p:sp>
      </p:grpSp>
      <p:sp>
        <p:nvSpPr>
          <p:cNvPr id="254" name="Text Box 43"/>
          <p:cNvSpPr txBox="1">
            <a:spLocks noChangeArrowheads="1"/>
          </p:cNvSpPr>
          <p:nvPr/>
        </p:nvSpPr>
        <p:spPr bwMode="auto">
          <a:xfrm>
            <a:off x="8388350" y="6308725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rgbClr val="00CC66"/>
                </a:solidFill>
                <a:effectLst/>
                <a:uLnTx/>
                <a:uFillTx/>
                <a:cs typeface="B Zar" panose="00000400000000000000" pitchFamily="2" charset="-78"/>
              </a:rPr>
              <a:t>ptr</a:t>
            </a:r>
          </a:p>
        </p:txBody>
      </p:sp>
      <p:sp>
        <p:nvSpPr>
          <p:cNvPr id="255" name="Line 44"/>
          <p:cNvSpPr>
            <a:spLocks noChangeShapeType="1"/>
          </p:cNvSpPr>
          <p:nvPr/>
        </p:nvSpPr>
        <p:spPr bwMode="auto">
          <a:xfrm flipH="1" flipV="1">
            <a:off x="7596188" y="4003675"/>
            <a:ext cx="865187" cy="25209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256" name="Line 45"/>
          <p:cNvSpPr>
            <a:spLocks noChangeShapeType="1"/>
          </p:cNvSpPr>
          <p:nvPr/>
        </p:nvSpPr>
        <p:spPr bwMode="auto">
          <a:xfrm flipH="1" flipV="1">
            <a:off x="7164388" y="4435475"/>
            <a:ext cx="1296987" cy="2089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257" name="Line 46"/>
          <p:cNvSpPr>
            <a:spLocks noChangeShapeType="1"/>
          </p:cNvSpPr>
          <p:nvPr/>
        </p:nvSpPr>
        <p:spPr bwMode="auto">
          <a:xfrm flipH="1" flipV="1">
            <a:off x="6588125" y="4940300"/>
            <a:ext cx="1873250" cy="15843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258" name="Line 47"/>
          <p:cNvSpPr>
            <a:spLocks noChangeShapeType="1"/>
          </p:cNvSpPr>
          <p:nvPr/>
        </p:nvSpPr>
        <p:spPr bwMode="auto">
          <a:xfrm flipH="1" flipV="1">
            <a:off x="5940425" y="5443538"/>
            <a:ext cx="2520950" cy="10810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259" name="Line 48"/>
          <p:cNvSpPr>
            <a:spLocks noChangeShapeType="1"/>
          </p:cNvSpPr>
          <p:nvPr/>
        </p:nvSpPr>
        <p:spPr bwMode="auto">
          <a:xfrm flipH="1" flipV="1">
            <a:off x="5364163" y="5948363"/>
            <a:ext cx="3097212" cy="5762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260" name="Line 49"/>
          <p:cNvSpPr>
            <a:spLocks noChangeShapeType="1"/>
          </p:cNvSpPr>
          <p:nvPr/>
        </p:nvSpPr>
        <p:spPr bwMode="auto">
          <a:xfrm flipH="1" flipV="1">
            <a:off x="6588125" y="6019800"/>
            <a:ext cx="1873250" cy="5048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261" name="Line 50"/>
          <p:cNvSpPr>
            <a:spLocks noChangeShapeType="1"/>
          </p:cNvSpPr>
          <p:nvPr/>
        </p:nvSpPr>
        <p:spPr bwMode="auto">
          <a:xfrm flipH="1" flipV="1">
            <a:off x="7164388" y="5516563"/>
            <a:ext cx="1296987" cy="10080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262" name="Line 51"/>
          <p:cNvSpPr>
            <a:spLocks noChangeShapeType="1"/>
          </p:cNvSpPr>
          <p:nvPr/>
        </p:nvSpPr>
        <p:spPr bwMode="auto">
          <a:xfrm flipH="1" flipV="1">
            <a:off x="7740650" y="5011738"/>
            <a:ext cx="720725" cy="15128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263" name="Line 52"/>
          <p:cNvSpPr>
            <a:spLocks noChangeShapeType="1"/>
          </p:cNvSpPr>
          <p:nvPr/>
        </p:nvSpPr>
        <p:spPr bwMode="auto">
          <a:xfrm flipH="1" flipV="1">
            <a:off x="8245475" y="4579938"/>
            <a:ext cx="215900" cy="19446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B Zar" panose="00000400000000000000" pitchFamily="2" charset="-78"/>
            </a:endParaRPr>
          </a:p>
        </p:txBody>
      </p:sp>
      <p:sp>
        <p:nvSpPr>
          <p:cNvPr id="264" name="Text Box 62"/>
          <p:cNvSpPr txBox="1">
            <a:spLocks noChangeArrowheads="1"/>
          </p:cNvSpPr>
          <p:nvPr/>
        </p:nvSpPr>
        <p:spPr bwMode="auto">
          <a:xfrm>
            <a:off x="5795963" y="1628775"/>
            <a:ext cx="1081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rPr>
              <a:t>output:</a:t>
            </a:r>
          </a:p>
        </p:txBody>
      </p:sp>
      <p:sp>
        <p:nvSpPr>
          <p:cNvPr id="265" name="Rectangle 63"/>
          <p:cNvSpPr>
            <a:spLocks noChangeArrowheads="1"/>
          </p:cNvSpPr>
          <p:nvPr/>
        </p:nvSpPr>
        <p:spPr bwMode="auto">
          <a:xfrm>
            <a:off x="8406689" y="1628775"/>
            <a:ext cx="3690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rPr>
              <a:t>A</a:t>
            </a:r>
          </a:p>
        </p:txBody>
      </p:sp>
      <p:sp>
        <p:nvSpPr>
          <p:cNvPr id="266" name="Rectangle 64"/>
          <p:cNvSpPr>
            <a:spLocks noChangeArrowheads="1"/>
          </p:cNvSpPr>
          <p:nvPr/>
        </p:nvSpPr>
        <p:spPr bwMode="auto">
          <a:xfrm>
            <a:off x="7870764" y="1628775"/>
            <a:ext cx="3016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rPr>
              <a:t>/</a:t>
            </a:r>
          </a:p>
        </p:txBody>
      </p:sp>
      <p:sp>
        <p:nvSpPr>
          <p:cNvPr id="267" name="Rectangle 65"/>
          <p:cNvSpPr>
            <a:spLocks noChangeArrowheads="1"/>
          </p:cNvSpPr>
          <p:nvPr/>
        </p:nvSpPr>
        <p:spPr bwMode="auto">
          <a:xfrm>
            <a:off x="8654370" y="1628775"/>
            <a:ext cx="3658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rPr>
              <a:t>B</a:t>
            </a:r>
          </a:p>
        </p:txBody>
      </p:sp>
      <p:sp>
        <p:nvSpPr>
          <p:cNvPr id="268" name="Rectangle 66"/>
          <p:cNvSpPr>
            <a:spLocks noChangeArrowheads="1"/>
          </p:cNvSpPr>
          <p:nvPr/>
        </p:nvSpPr>
        <p:spPr bwMode="auto">
          <a:xfrm>
            <a:off x="7401956" y="1628775"/>
            <a:ext cx="352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rPr>
              <a:t>*</a:t>
            </a:r>
          </a:p>
        </p:txBody>
      </p:sp>
      <p:sp>
        <p:nvSpPr>
          <p:cNvPr id="269" name="Rectangle 67"/>
          <p:cNvSpPr>
            <a:spLocks noChangeArrowheads="1"/>
          </p:cNvSpPr>
          <p:nvPr/>
        </p:nvSpPr>
        <p:spPr bwMode="auto">
          <a:xfrm>
            <a:off x="8090776" y="1628775"/>
            <a:ext cx="3690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rPr>
              <a:t>C</a:t>
            </a:r>
          </a:p>
        </p:txBody>
      </p:sp>
      <p:sp>
        <p:nvSpPr>
          <p:cNvPr id="270" name="Rectangle 68"/>
          <p:cNvSpPr>
            <a:spLocks noChangeArrowheads="1"/>
          </p:cNvSpPr>
          <p:nvPr/>
        </p:nvSpPr>
        <p:spPr bwMode="auto">
          <a:xfrm>
            <a:off x="6970156" y="1628775"/>
            <a:ext cx="352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rPr>
              <a:t>*</a:t>
            </a:r>
          </a:p>
        </p:txBody>
      </p:sp>
      <p:sp>
        <p:nvSpPr>
          <p:cNvPr id="271" name="Rectangle 69"/>
          <p:cNvSpPr>
            <a:spLocks noChangeArrowheads="1"/>
          </p:cNvSpPr>
          <p:nvPr/>
        </p:nvSpPr>
        <p:spPr bwMode="auto">
          <a:xfrm>
            <a:off x="7623175" y="16287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rPr>
              <a:t>D</a:t>
            </a:r>
          </a:p>
        </p:txBody>
      </p:sp>
      <p:sp>
        <p:nvSpPr>
          <p:cNvPr id="272" name="Rectangle 70"/>
          <p:cNvSpPr>
            <a:spLocks noChangeArrowheads="1"/>
          </p:cNvSpPr>
          <p:nvPr/>
        </p:nvSpPr>
        <p:spPr bwMode="auto">
          <a:xfrm>
            <a:off x="6755302" y="1628775"/>
            <a:ext cx="4090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rPr>
              <a:t>+</a:t>
            </a:r>
          </a:p>
        </p:txBody>
      </p:sp>
      <p:sp>
        <p:nvSpPr>
          <p:cNvPr id="273" name="Rectangle 71"/>
          <p:cNvSpPr>
            <a:spLocks noChangeArrowheads="1"/>
          </p:cNvSpPr>
          <p:nvPr/>
        </p:nvSpPr>
        <p:spPr bwMode="auto">
          <a:xfrm>
            <a:off x="7238398" y="1628775"/>
            <a:ext cx="3577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rPr>
              <a:t>E</a:t>
            </a:r>
          </a:p>
        </p:txBody>
      </p:sp>
      <p:grpSp>
        <p:nvGrpSpPr>
          <p:cNvPr id="274" name="Group 72"/>
          <p:cNvGrpSpPr>
            <a:grpSpLocks/>
          </p:cNvGrpSpPr>
          <p:nvPr/>
        </p:nvGrpSpPr>
        <p:grpSpPr bwMode="auto">
          <a:xfrm>
            <a:off x="5795963" y="2270125"/>
            <a:ext cx="360362" cy="798513"/>
            <a:chOff x="5420" y="1113"/>
            <a:chExt cx="227" cy="503"/>
          </a:xfrm>
        </p:grpSpPr>
        <p:sp>
          <p:nvSpPr>
            <p:cNvPr id="275" name="Rectangle 73"/>
            <p:cNvSpPr>
              <a:spLocks noChangeArrowheads="1"/>
            </p:cNvSpPr>
            <p:nvPr/>
          </p:nvSpPr>
          <p:spPr bwMode="auto">
            <a:xfrm>
              <a:off x="5420" y="1117"/>
              <a:ext cx="227" cy="499"/>
            </a:xfrm>
            <a:prstGeom prst="rect">
              <a:avLst/>
            </a:prstGeom>
            <a:solidFill>
              <a:srgbClr val="54547A"/>
            </a:solidFill>
            <a:ln w="9525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276" name="Text Box 74"/>
            <p:cNvSpPr txBox="1">
              <a:spLocks noChangeArrowheads="1"/>
            </p:cNvSpPr>
            <p:nvPr/>
          </p:nvSpPr>
          <p:spPr bwMode="auto">
            <a:xfrm>
              <a:off x="5420" y="1113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2</a:t>
              </a:r>
            </a:p>
          </p:txBody>
        </p:sp>
        <p:sp>
          <p:nvSpPr>
            <p:cNvPr id="277" name="Text Box 75"/>
            <p:cNvSpPr txBox="1">
              <a:spLocks noChangeArrowheads="1"/>
            </p:cNvSpPr>
            <p:nvPr/>
          </p:nvSpPr>
          <p:spPr bwMode="auto">
            <a:xfrm>
              <a:off x="5420" y="1344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*</a:t>
              </a:r>
            </a:p>
          </p:txBody>
        </p:sp>
      </p:grpSp>
      <p:grpSp>
        <p:nvGrpSpPr>
          <p:cNvPr id="278" name="Group 80"/>
          <p:cNvGrpSpPr>
            <a:grpSpLocks/>
          </p:cNvGrpSpPr>
          <p:nvPr/>
        </p:nvGrpSpPr>
        <p:grpSpPr bwMode="auto">
          <a:xfrm>
            <a:off x="6084888" y="2270125"/>
            <a:ext cx="503237" cy="798513"/>
            <a:chOff x="5012" y="527"/>
            <a:chExt cx="317" cy="503"/>
          </a:xfrm>
        </p:grpSpPr>
        <p:sp>
          <p:nvSpPr>
            <p:cNvPr id="279" name="Rectangle 81"/>
            <p:cNvSpPr>
              <a:spLocks noChangeArrowheads="1"/>
            </p:cNvSpPr>
            <p:nvPr/>
          </p:nvSpPr>
          <p:spPr bwMode="auto">
            <a:xfrm>
              <a:off x="5057" y="531"/>
              <a:ext cx="227" cy="499"/>
            </a:xfrm>
            <a:prstGeom prst="rect">
              <a:avLst/>
            </a:prstGeom>
            <a:solidFill>
              <a:srgbClr val="54547A"/>
            </a:solidFill>
            <a:ln w="9525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280" name="Text Box 82"/>
            <p:cNvSpPr txBox="1">
              <a:spLocks noChangeArrowheads="1"/>
            </p:cNvSpPr>
            <p:nvPr/>
          </p:nvSpPr>
          <p:spPr bwMode="auto">
            <a:xfrm>
              <a:off x="5012" y="527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17</a:t>
              </a:r>
            </a:p>
          </p:txBody>
        </p:sp>
        <p:sp>
          <p:nvSpPr>
            <p:cNvPr id="281" name="Text Box 83"/>
            <p:cNvSpPr txBox="1">
              <a:spLocks noChangeArrowheads="1"/>
            </p:cNvSpPr>
            <p:nvPr/>
          </p:nvSpPr>
          <p:spPr bwMode="auto">
            <a:xfrm>
              <a:off x="5057" y="758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E</a:t>
              </a:r>
            </a:p>
          </p:txBody>
        </p:sp>
      </p:grpSp>
      <p:grpSp>
        <p:nvGrpSpPr>
          <p:cNvPr id="282" name="Group 84"/>
          <p:cNvGrpSpPr>
            <a:grpSpLocks/>
          </p:cNvGrpSpPr>
          <p:nvPr/>
        </p:nvGrpSpPr>
        <p:grpSpPr bwMode="auto">
          <a:xfrm>
            <a:off x="6516688" y="2270125"/>
            <a:ext cx="360362" cy="798513"/>
            <a:chOff x="5420" y="1113"/>
            <a:chExt cx="227" cy="503"/>
          </a:xfrm>
        </p:grpSpPr>
        <p:sp>
          <p:nvSpPr>
            <p:cNvPr id="283" name="Rectangle 85"/>
            <p:cNvSpPr>
              <a:spLocks noChangeArrowheads="1"/>
            </p:cNvSpPr>
            <p:nvPr/>
          </p:nvSpPr>
          <p:spPr bwMode="auto">
            <a:xfrm>
              <a:off x="5420" y="1117"/>
              <a:ext cx="227" cy="499"/>
            </a:xfrm>
            <a:prstGeom prst="rect">
              <a:avLst/>
            </a:prstGeom>
            <a:solidFill>
              <a:srgbClr val="54547A"/>
            </a:solidFill>
            <a:ln w="9525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284" name="Text Box 86"/>
            <p:cNvSpPr txBox="1">
              <a:spLocks noChangeArrowheads="1"/>
            </p:cNvSpPr>
            <p:nvPr/>
          </p:nvSpPr>
          <p:spPr bwMode="auto">
            <a:xfrm>
              <a:off x="5420" y="1113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3</a:t>
              </a:r>
            </a:p>
          </p:txBody>
        </p:sp>
        <p:sp>
          <p:nvSpPr>
            <p:cNvPr id="285" name="Text Box 87"/>
            <p:cNvSpPr txBox="1">
              <a:spLocks noChangeArrowheads="1"/>
            </p:cNvSpPr>
            <p:nvPr/>
          </p:nvSpPr>
          <p:spPr bwMode="auto">
            <a:xfrm>
              <a:off x="5420" y="1344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*</a:t>
              </a:r>
            </a:p>
          </p:txBody>
        </p:sp>
      </p:grpSp>
      <p:grpSp>
        <p:nvGrpSpPr>
          <p:cNvPr id="286" name="Group 88"/>
          <p:cNvGrpSpPr>
            <a:grpSpLocks/>
          </p:cNvGrpSpPr>
          <p:nvPr/>
        </p:nvGrpSpPr>
        <p:grpSpPr bwMode="auto">
          <a:xfrm>
            <a:off x="6804025" y="2270125"/>
            <a:ext cx="503238" cy="798513"/>
            <a:chOff x="5012" y="527"/>
            <a:chExt cx="317" cy="503"/>
          </a:xfrm>
        </p:grpSpPr>
        <p:sp>
          <p:nvSpPr>
            <p:cNvPr id="287" name="Rectangle 89"/>
            <p:cNvSpPr>
              <a:spLocks noChangeArrowheads="1"/>
            </p:cNvSpPr>
            <p:nvPr/>
          </p:nvSpPr>
          <p:spPr bwMode="auto">
            <a:xfrm>
              <a:off x="5057" y="531"/>
              <a:ext cx="227" cy="499"/>
            </a:xfrm>
            <a:prstGeom prst="rect">
              <a:avLst/>
            </a:prstGeom>
            <a:solidFill>
              <a:srgbClr val="54547A"/>
            </a:solidFill>
            <a:ln w="9525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288" name="Text Box 90"/>
            <p:cNvSpPr txBox="1">
              <a:spLocks noChangeArrowheads="1"/>
            </p:cNvSpPr>
            <p:nvPr/>
          </p:nvSpPr>
          <p:spPr bwMode="auto">
            <a:xfrm>
              <a:off x="5012" y="527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14</a:t>
              </a:r>
            </a:p>
          </p:txBody>
        </p:sp>
        <p:sp>
          <p:nvSpPr>
            <p:cNvPr id="289" name="Text Box 91"/>
            <p:cNvSpPr txBox="1">
              <a:spLocks noChangeArrowheads="1"/>
            </p:cNvSpPr>
            <p:nvPr/>
          </p:nvSpPr>
          <p:spPr bwMode="auto">
            <a:xfrm>
              <a:off x="5057" y="758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D</a:t>
              </a:r>
            </a:p>
          </p:txBody>
        </p:sp>
      </p:grpSp>
      <p:grpSp>
        <p:nvGrpSpPr>
          <p:cNvPr id="290" name="Group 92"/>
          <p:cNvGrpSpPr>
            <a:grpSpLocks/>
          </p:cNvGrpSpPr>
          <p:nvPr/>
        </p:nvGrpSpPr>
        <p:grpSpPr bwMode="auto">
          <a:xfrm>
            <a:off x="7235825" y="2270125"/>
            <a:ext cx="360363" cy="798513"/>
            <a:chOff x="5420" y="1113"/>
            <a:chExt cx="227" cy="503"/>
          </a:xfrm>
        </p:grpSpPr>
        <p:sp>
          <p:nvSpPr>
            <p:cNvPr id="291" name="Rectangle 93"/>
            <p:cNvSpPr>
              <a:spLocks noChangeArrowheads="1"/>
            </p:cNvSpPr>
            <p:nvPr/>
          </p:nvSpPr>
          <p:spPr bwMode="auto">
            <a:xfrm>
              <a:off x="5420" y="1117"/>
              <a:ext cx="227" cy="499"/>
            </a:xfrm>
            <a:prstGeom prst="rect">
              <a:avLst/>
            </a:prstGeom>
            <a:solidFill>
              <a:srgbClr val="54547A"/>
            </a:solidFill>
            <a:ln w="9525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292" name="Text Box 94"/>
            <p:cNvSpPr txBox="1">
              <a:spLocks noChangeArrowheads="1"/>
            </p:cNvSpPr>
            <p:nvPr/>
          </p:nvSpPr>
          <p:spPr bwMode="auto">
            <a:xfrm>
              <a:off x="5420" y="1113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4</a:t>
              </a:r>
            </a:p>
          </p:txBody>
        </p:sp>
        <p:sp>
          <p:nvSpPr>
            <p:cNvPr id="293" name="Text Box 95"/>
            <p:cNvSpPr txBox="1">
              <a:spLocks noChangeArrowheads="1"/>
            </p:cNvSpPr>
            <p:nvPr/>
          </p:nvSpPr>
          <p:spPr bwMode="auto">
            <a:xfrm>
              <a:off x="5420" y="1344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/</a:t>
              </a:r>
            </a:p>
          </p:txBody>
        </p:sp>
      </p:grpSp>
      <p:grpSp>
        <p:nvGrpSpPr>
          <p:cNvPr id="294" name="Group 96"/>
          <p:cNvGrpSpPr>
            <a:grpSpLocks/>
          </p:cNvGrpSpPr>
          <p:nvPr/>
        </p:nvGrpSpPr>
        <p:grpSpPr bwMode="auto">
          <a:xfrm>
            <a:off x="7524750" y="2270125"/>
            <a:ext cx="503238" cy="798513"/>
            <a:chOff x="5012" y="527"/>
            <a:chExt cx="317" cy="503"/>
          </a:xfrm>
        </p:grpSpPr>
        <p:sp>
          <p:nvSpPr>
            <p:cNvPr id="295" name="Rectangle 97"/>
            <p:cNvSpPr>
              <a:spLocks noChangeArrowheads="1"/>
            </p:cNvSpPr>
            <p:nvPr/>
          </p:nvSpPr>
          <p:spPr bwMode="auto">
            <a:xfrm>
              <a:off x="5057" y="531"/>
              <a:ext cx="227" cy="499"/>
            </a:xfrm>
            <a:prstGeom prst="rect">
              <a:avLst/>
            </a:prstGeom>
            <a:solidFill>
              <a:srgbClr val="54547A"/>
            </a:solidFill>
            <a:ln w="9525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296" name="Text Box 98"/>
            <p:cNvSpPr txBox="1">
              <a:spLocks noChangeArrowheads="1"/>
            </p:cNvSpPr>
            <p:nvPr/>
          </p:nvSpPr>
          <p:spPr bwMode="auto">
            <a:xfrm>
              <a:off x="5012" y="527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11</a:t>
              </a:r>
            </a:p>
          </p:txBody>
        </p:sp>
        <p:sp>
          <p:nvSpPr>
            <p:cNvPr id="297" name="Text Box 99"/>
            <p:cNvSpPr txBox="1">
              <a:spLocks noChangeArrowheads="1"/>
            </p:cNvSpPr>
            <p:nvPr/>
          </p:nvSpPr>
          <p:spPr bwMode="auto">
            <a:xfrm>
              <a:off x="5057" y="758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C</a:t>
              </a:r>
            </a:p>
          </p:txBody>
        </p:sp>
      </p:grpSp>
      <p:grpSp>
        <p:nvGrpSpPr>
          <p:cNvPr id="298" name="Group 100"/>
          <p:cNvGrpSpPr>
            <a:grpSpLocks/>
          </p:cNvGrpSpPr>
          <p:nvPr/>
        </p:nvGrpSpPr>
        <p:grpSpPr bwMode="auto">
          <a:xfrm>
            <a:off x="7956550" y="2270125"/>
            <a:ext cx="360363" cy="798513"/>
            <a:chOff x="5420" y="1113"/>
            <a:chExt cx="227" cy="503"/>
          </a:xfrm>
        </p:grpSpPr>
        <p:sp>
          <p:nvSpPr>
            <p:cNvPr id="299" name="Rectangle 101"/>
            <p:cNvSpPr>
              <a:spLocks noChangeArrowheads="1"/>
            </p:cNvSpPr>
            <p:nvPr/>
          </p:nvSpPr>
          <p:spPr bwMode="auto">
            <a:xfrm>
              <a:off x="5420" y="1117"/>
              <a:ext cx="227" cy="499"/>
            </a:xfrm>
            <a:prstGeom prst="rect">
              <a:avLst/>
            </a:prstGeom>
            <a:solidFill>
              <a:srgbClr val="54547A"/>
            </a:solidFill>
            <a:ln w="9525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300" name="Text Box 102"/>
            <p:cNvSpPr txBox="1">
              <a:spLocks noChangeArrowheads="1"/>
            </p:cNvSpPr>
            <p:nvPr/>
          </p:nvSpPr>
          <p:spPr bwMode="auto">
            <a:xfrm>
              <a:off x="5420" y="1113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5</a:t>
              </a:r>
            </a:p>
          </p:txBody>
        </p:sp>
        <p:sp>
          <p:nvSpPr>
            <p:cNvPr id="301" name="Text Box 103"/>
            <p:cNvSpPr txBox="1">
              <a:spLocks noChangeArrowheads="1"/>
            </p:cNvSpPr>
            <p:nvPr/>
          </p:nvSpPr>
          <p:spPr bwMode="auto">
            <a:xfrm>
              <a:off x="5420" y="1344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A</a:t>
              </a:r>
            </a:p>
          </p:txBody>
        </p:sp>
      </p:grpSp>
      <p:grpSp>
        <p:nvGrpSpPr>
          <p:cNvPr id="302" name="Group 104"/>
          <p:cNvGrpSpPr>
            <a:grpSpLocks/>
          </p:cNvGrpSpPr>
          <p:nvPr/>
        </p:nvGrpSpPr>
        <p:grpSpPr bwMode="auto">
          <a:xfrm>
            <a:off x="8316913" y="2270125"/>
            <a:ext cx="360362" cy="798513"/>
            <a:chOff x="5420" y="1113"/>
            <a:chExt cx="227" cy="503"/>
          </a:xfrm>
        </p:grpSpPr>
        <p:sp>
          <p:nvSpPr>
            <p:cNvPr id="303" name="Rectangle 105"/>
            <p:cNvSpPr>
              <a:spLocks noChangeArrowheads="1"/>
            </p:cNvSpPr>
            <p:nvPr/>
          </p:nvSpPr>
          <p:spPr bwMode="auto">
            <a:xfrm>
              <a:off x="5420" y="1117"/>
              <a:ext cx="227" cy="499"/>
            </a:xfrm>
            <a:prstGeom prst="rect">
              <a:avLst/>
            </a:prstGeom>
            <a:solidFill>
              <a:srgbClr val="54547A"/>
            </a:solidFill>
            <a:ln w="9525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B Zar" panose="00000400000000000000" pitchFamily="2" charset="-78"/>
              </a:endParaRPr>
            </a:p>
          </p:txBody>
        </p:sp>
        <p:sp>
          <p:nvSpPr>
            <p:cNvPr id="304" name="Text Box 106"/>
            <p:cNvSpPr txBox="1">
              <a:spLocks noChangeArrowheads="1"/>
            </p:cNvSpPr>
            <p:nvPr/>
          </p:nvSpPr>
          <p:spPr bwMode="auto">
            <a:xfrm>
              <a:off x="5420" y="1113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8</a:t>
              </a:r>
            </a:p>
          </p:txBody>
        </p:sp>
        <p:sp>
          <p:nvSpPr>
            <p:cNvPr id="305" name="Text Box 107"/>
            <p:cNvSpPr txBox="1">
              <a:spLocks noChangeArrowheads="1"/>
            </p:cNvSpPr>
            <p:nvPr/>
          </p:nvSpPr>
          <p:spPr bwMode="auto">
            <a:xfrm>
              <a:off x="5420" y="1344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B Zar" panose="00000400000000000000" pitchFamily="2" charset="-78"/>
                </a:rPr>
                <a:t>B</a:t>
              </a:r>
            </a:p>
          </p:txBody>
        </p:sp>
      </p:grpSp>
      <p:sp>
        <p:nvSpPr>
          <p:cNvPr id="307" name="Title 3"/>
          <p:cNvSpPr>
            <a:spLocks noGrp="1"/>
          </p:cNvSpPr>
          <p:nvPr>
            <p:ph type="title"/>
          </p:nvPr>
        </p:nvSpPr>
        <p:spPr>
          <a:xfrm>
            <a:off x="838200" y="295275"/>
            <a:ext cx="7772400" cy="1143000"/>
          </a:xfrm>
        </p:spPr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پيمايش درخت دودويي </a:t>
            </a:r>
            <a:r>
              <a:rPr lang="fa-IR" sz="1800" dirty="0" smtClean="0">
                <a:cs typeface="B Zar" panose="00000400000000000000" pitchFamily="2" charset="-78"/>
              </a:rPr>
              <a:t>(به ترتيب سطح با کمک يک صف)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xit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xit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xit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xit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xit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xit" presetSubtype="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ntr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" presetClass="exit" presetSubtype="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ntr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" presetClass="exit" presetSubtype="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xit" presetSubtype="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ntr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1" presetClass="exit" presetSubtype="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ntr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1" presetClass="exit" presetSubtype="0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ntr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" presetClass="exit" presetSubtype="0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ntr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xit" presetSubtype="0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ntr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" presetClass="exit" presetSubtype="0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ntr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" presetClass="exit" presetSubtype="0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ntr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" presetClass="exit" presetSubtype="0" fill="hold" grpId="1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" presetClass="entr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xit" presetSubtype="0" fill="hold" grpId="1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" presetClass="entr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1" presetClass="exit" presetSubtype="0" fill="hold" grpId="1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" presetClass="entr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1" presetClass="exit" presetSubtype="0" fill="hold" grpId="1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" presetClass="entr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xit" presetSubtype="0" fill="hold" grpId="1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" presetClass="entr" presetSubtype="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1" presetClass="exit" presetSubtype="0" fill="hold" grpId="1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" presetClass="entr" presetSubtype="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1" presetClass="exit" presetSubtype="0" fill="hold" grpId="1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" grpId="0" animBg="1"/>
      <p:bldP spid="241" grpId="1" animBg="1"/>
      <p:bldP spid="242" grpId="0" animBg="1"/>
      <p:bldP spid="242" grpId="1" animBg="1"/>
      <p:bldP spid="242" grpId="2" animBg="1"/>
      <p:bldP spid="242" grpId="3" animBg="1"/>
      <p:bldP spid="242" grpId="4" animBg="1"/>
      <p:bldP spid="242" grpId="5" animBg="1"/>
      <p:bldP spid="242" grpId="6" animBg="1"/>
      <p:bldP spid="242" grpId="7" animBg="1"/>
      <p:bldP spid="242" grpId="8" animBg="1"/>
      <p:bldP spid="242" grpId="9" animBg="1"/>
      <p:bldP spid="242" grpId="10" animBg="1"/>
      <p:bldP spid="242" grpId="11" animBg="1"/>
      <p:bldP spid="242" grpId="12" animBg="1"/>
      <p:bldP spid="242" grpId="13" animBg="1"/>
      <p:bldP spid="242" grpId="14" animBg="1"/>
      <p:bldP spid="242" grpId="15" animBg="1"/>
      <p:bldP spid="242" grpId="16" animBg="1"/>
      <p:bldP spid="242" grpId="17" animBg="1"/>
      <p:bldP spid="242" grpId="18" animBg="1"/>
      <p:bldP spid="242" grpId="19" animBg="1"/>
      <p:bldP spid="243" grpId="0" animBg="1"/>
      <p:bldP spid="243" grpId="1" animBg="1"/>
      <p:bldP spid="243" grpId="2" animBg="1"/>
      <p:bldP spid="243" grpId="3" animBg="1"/>
      <p:bldP spid="243" grpId="4" animBg="1"/>
      <p:bldP spid="243" grpId="5" animBg="1"/>
      <p:bldP spid="243" grpId="6" animBg="1"/>
      <p:bldP spid="243" grpId="7" animBg="1"/>
      <p:bldP spid="243" grpId="8" animBg="1"/>
      <p:bldP spid="243" grpId="9" animBg="1"/>
      <p:bldP spid="243" grpId="10" animBg="1"/>
      <p:bldP spid="243" grpId="11" animBg="1"/>
      <p:bldP spid="243" grpId="12" animBg="1"/>
      <p:bldP spid="243" grpId="13" animBg="1"/>
      <p:bldP spid="243" grpId="14" animBg="1"/>
      <p:bldP spid="243" grpId="15" animBg="1"/>
      <p:bldP spid="243" grpId="16" animBg="1"/>
      <p:bldP spid="243" grpId="17" animBg="1"/>
      <p:bldP spid="243" grpId="18" animBg="1"/>
      <p:bldP spid="243" grpId="19" animBg="1"/>
      <p:bldP spid="244" grpId="0" animBg="1"/>
      <p:bldP spid="244" grpId="1" animBg="1"/>
      <p:bldP spid="244" grpId="2" animBg="1"/>
      <p:bldP spid="244" grpId="3" animBg="1"/>
      <p:bldP spid="244" grpId="4" animBg="1"/>
      <p:bldP spid="244" grpId="5" animBg="1"/>
      <p:bldP spid="244" grpId="6" animBg="1"/>
      <p:bldP spid="244" grpId="7" animBg="1"/>
      <p:bldP spid="244" grpId="8" animBg="1"/>
      <p:bldP spid="244" grpId="9" animBg="1"/>
      <p:bldP spid="244" grpId="10" animBg="1"/>
      <p:bldP spid="244" grpId="11" animBg="1"/>
      <p:bldP spid="244" grpId="12" animBg="1"/>
      <p:bldP spid="244" grpId="13" animBg="1"/>
      <p:bldP spid="244" grpId="14" animBg="1"/>
      <p:bldP spid="244" grpId="15" animBg="1"/>
      <p:bldP spid="244" grpId="16" animBg="1"/>
      <p:bldP spid="244" grpId="17" animBg="1"/>
      <p:bldP spid="245" grpId="0" animBg="1"/>
      <p:bldP spid="245" grpId="1" animBg="1"/>
      <p:bldP spid="245" grpId="2" animBg="1"/>
      <p:bldP spid="245" grpId="3" animBg="1"/>
      <p:bldP spid="245" grpId="4" animBg="1"/>
      <p:bldP spid="245" grpId="5" animBg="1"/>
      <p:bldP spid="245" grpId="6" animBg="1"/>
      <p:bldP spid="245" grpId="7" animBg="1"/>
      <p:bldP spid="245" grpId="8" animBg="1"/>
      <p:bldP spid="245" grpId="9" animBg="1"/>
      <p:bldP spid="245" grpId="10" animBg="1"/>
      <p:bldP spid="245" grpId="11" animBg="1"/>
      <p:bldP spid="245" grpId="12" animBg="1"/>
      <p:bldP spid="245" grpId="13" animBg="1"/>
      <p:bldP spid="245" grpId="14" animBg="1"/>
      <p:bldP spid="245" grpId="15" animBg="1"/>
      <p:bldP spid="245" grpId="16" animBg="1"/>
      <p:bldP spid="245" grpId="17" animBg="1"/>
      <p:bldP spid="246" grpId="0" animBg="1"/>
      <p:bldP spid="246" grpId="1" animBg="1"/>
      <p:bldP spid="246" grpId="2" animBg="1"/>
      <p:bldP spid="246" grpId="3" animBg="1"/>
      <p:bldP spid="246" grpId="4" animBg="1"/>
      <p:bldP spid="246" grpId="5" animBg="1"/>
      <p:bldP spid="246" grpId="6" animBg="1"/>
      <p:bldP spid="246" grpId="7" animBg="1"/>
      <p:bldP spid="247" grpId="0" animBg="1"/>
      <p:bldP spid="247" grpId="1" animBg="1"/>
      <p:bldP spid="247" grpId="2" animBg="1"/>
      <p:bldP spid="247" grpId="3" animBg="1"/>
      <p:bldP spid="247" grpId="4" animBg="1"/>
      <p:bldP spid="247" grpId="5" animBg="1"/>
      <p:bldP spid="247" grpId="6" animBg="1"/>
      <p:bldP spid="247" grpId="7" animBg="1"/>
      <p:bldP spid="248" grpId="0" animBg="1"/>
      <p:bldP spid="248" grpId="1" animBg="1"/>
      <p:bldP spid="248" grpId="2" animBg="1"/>
      <p:bldP spid="248" grpId="3" animBg="1"/>
      <p:bldP spid="248" grpId="4" animBg="1"/>
      <p:bldP spid="248" grpId="5" animBg="1"/>
      <p:bldP spid="248" grpId="6" animBg="1"/>
      <p:bldP spid="248" grpId="7" animBg="1"/>
      <p:bldP spid="248" grpId="8" animBg="1"/>
      <p:bldP spid="248" grpId="9" animBg="1"/>
      <p:bldP spid="248" grpId="10" animBg="1"/>
      <p:bldP spid="248" grpId="11" animBg="1"/>
      <p:bldP spid="248" grpId="12" animBg="1"/>
      <p:bldP spid="248" grpId="13" animBg="1"/>
      <p:bldP spid="248" grpId="14" animBg="1"/>
      <p:bldP spid="248" grpId="15" animBg="1"/>
      <p:bldP spid="248" grpId="16" animBg="1"/>
      <p:bldP spid="248" grpId="17" animBg="1"/>
      <p:bldP spid="249" grpId="0" animBg="1"/>
      <p:bldP spid="249" grpId="1" animBg="1"/>
      <p:bldP spid="255" grpId="0" animBg="1"/>
      <p:bldP spid="255" grpId="1" animBg="1"/>
      <p:bldP spid="256" grpId="0" animBg="1"/>
      <p:bldP spid="256" grpId="1" animBg="1"/>
      <p:bldP spid="257" grpId="0" animBg="1"/>
      <p:bldP spid="257" grpId="1" animBg="1"/>
      <p:bldP spid="258" grpId="0" animBg="1"/>
      <p:bldP spid="258" grpId="1" animBg="1"/>
      <p:bldP spid="259" grpId="0" animBg="1"/>
      <p:bldP spid="259" grpId="1" animBg="1"/>
      <p:bldP spid="260" grpId="0" animBg="1"/>
      <p:bldP spid="260" grpId="1" animBg="1"/>
      <p:bldP spid="261" grpId="0" animBg="1"/>
      <p:bldP spid="261" grpId="1" animBg="1"/>
      <p:bldP spid="262" grpId="0" animBg="1"/>
      <p:bldP spid="262" grpId="1" animBg="1"/>
      <p:bldP spid="263" grpId="0" animBg="1"/>
      <p:bldP spid="263" grpId="1" animBg="1"/>
      <p:bldP spid="265" grpId="0"/>
      <p:bldP spid="266" grpId="0"/>
      <p:bldP spid="267" grpId="0"/>
      <p:bldP spid="268" grpId="0"/>
      <p:bldP spid="269" grpId="0"/>
      <p:bldP spid="270" grpId="0"/>
      <p:bldP spid="271" grpId="0"/>
      <p:bldP spid="272" grpId="0"/>
      <p:bldP spid="273" grpId="0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Zar"/>
      </a:majorFont>
      <a:minorFont>
        <a:latin typeface="Tahoma"/>
        <a:ea typeface=""/>
        <a:cs typeface="Z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A50021"/>
          </a:buClr>
          <a:buSzTx/>
          <a:buFont typeface="Wingdings" pitchFamily="2" charset="2"/>
          <a:buChar char="ü"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A50021"/>
          </a:buClr>
          <a:buSzTx/>
          <a:buFont typeface="Wingdings" pitchFamily="2" charset="2"/>
          <a:buChar char="ü"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13620</TotalTime>
  <Words>425</Words>
  <Application>Microsoft Office PowerPoint</Application>
  <PresentationFormat>On-screen Show (4:3)</PresentationFormat>
  <Paragraphs>141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Tahoma</vt:lpstr>
      <vt:lpstr>Zar</vt:lpstr>
      <vt:lpstr>B Zar</vt:lpstr>
      <vt:lpstr>Verdana</vt:lpstr>
      <vt:lpstr>Wingdings</vt:lpstr>
      <vt:lpstr>Times New Roman</vt:lpstr>
      <vt:lpstr>Arial</vt:lpstr>
      <vt:lpstr>Blueprint</vt:lpstr>
      <vt:lpstr>درختها- قسمت دوم</vt:lpstr>
      <vt:lpstr>پيمايش درخت دودويي (ميان ترتيب بازگشتي)</vt:lpstr>
      <vt:lpstr>پيمايش درخت دودويي (پيش ترتيب بازگشتي)</vt:lpstr>
      <vt:lpstr>پيمايش درخت دودويي (پس ترتيب بازگشتي)</vt:lpstr>
      <vt:lpstr>پيمايش درخت دودويي (ميان ترتيب به روش تکرار)</vt:lpstr>
      <vt:lpstr>پيمايش درخت دودويي (ميان ترتيب به روش تکرار)</vt:lpstr>
      <vt:lpstr>پيمايش درخت دودويي (ميان ترتيب به روش تکرار)</vt:lpstr>
      <vt:lpstr>پيمايش درخت دودويي</vt:lpstr>
      <vt:lpstr>پيمايش درخت دودويي (به ترتيب سطح با کمک يک صف)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</dc:title>
  <dc:creator>A.Mirzaei</dc:creator>
  <cp:lastModifiedBy>SM Vahidipour</cp:lastModifiedBy>
  <cp:revision>1802</cp:revision>
  <dcterms:created xsi:type="dcterms:W3CDTF">2000-10-26T15:38:46Z</dcterms:created>
  <dcterms:modified xsi:type="dcterms:W3CDTF">2020-05-29T08:40:46Z</dcterms:modified>
</cp:coreProperties>
</file>