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498" r:id="rId2"/>
    <p:sldId id="445" r:id="rId3"/>
    <p:sldId id="479" r:id="rId4"/>
    <p:sldId id="480" r:id="rId5"/>
    <p:sldId id="486" r:id="rId6"/>
  </p:sldIdLst>
  <p:sldSz cx="9144000" cy="6858000" type="screen4x3"/>
  <p:notesSz cx="6991350" cy="9282113"/>
  <p:embeddedFontLst>
    <p:embeddedFont>
      <p:font typeface="Tahoma" panose="020B0604030504040204" pitchFamily="34" charset="0"/>
      <p:regular r:id="rId9"/>
      <p:bold r:id="rId10"/>
    </p:embeddedFont>
    <p:embeddedFont>
      <p:font typeface="B Zar" panose="00000400000000000000" pitchFamily="2" charset="-78"/>
      <p:regular r:id="rId11"/>
      <p:bold r:id="rId12"/>
    </p:embeddedFont>
    <p:embeddedFont>
      <p:font typeface="Verdana" panose="020B0604030504040204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2308EE"/>
    <a:srgbClr val="756A94"/>
    <a:srgbClr val="040408"/>
    <a:srgbClr val="F70303"/>
    <a:srgbClr val="5A2781"/>
    <a:srgbClr val="66FF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38" autoAdjust="0"/>
    <p:restoredTop sz="91652" autoAdjust="0"/>
  </p:normalViewPr>
  <p:slideViewPr>
    <p:cSldViewPr snapToGrid="0">
      <p:cViewPr varScale="1">
        <p:scale>
          <a:sx n="68" d="100"/>
          <a:sy n="68" d="100"/>
        </p:scale>
        <p:origin x="9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58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24"/>
    </p:cViewPr>
  </p:sorterViewPr>
  <p:notesViewPr>
    <p:cSldViewPr snapToGrid="0">
      <p:cViewPr varScale="1">
        <p:scale>
          <a:sx n="57" d="100"/>
          <a:sy n="57" d="100"/>
        </p:scale>
        <p:origin x="-1806" y="-102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E88362D-8B7F-41A0-AD8D-293DD1CBE0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78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C1CFCB0E-C3C6-49C9-A6BF-28E555A243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61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46A09B-17CC-4FFE-AC8A-BBAAC778C113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53618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28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1029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" name="Line 1030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Line 1031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Line 1032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Line 1033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Line 1034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1035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Line 1036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Line 1037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Line 1038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Line 1039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" name="Line 1040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Line 1041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Line 1072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Line 1073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Line 1074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Line 1075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Line 1076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Line 1077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Line 1078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" name="Line 1079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Line 1080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" name="Line 1081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9" name="Line 1083"/>
          <p:cNvSpPr>
            <a:spLocks noChangeShapeType="1"/>
          </p:cNvSpPr>
          <p:nvPr/>
        </p:nvSpPr>
        <p:spPr bwMode="ltGray">
          <a:xfrm>
            <a:off x="798513" y="877888"/>
            <a:ext cx="0" cy="28511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Line 1084"/>
          <p:cNvSpPr>
            <a:spLocks noChangeShapeType="1"/>
          </p:cNvSpPr>
          <p:nvPr/>
        </p:nvSpPr>
        <p:spPr bwMode="ltGray">
          <a:xfrm flipH="1" flipV="1">
            <a:off x="0" y="3549650"/>
            <a:ext cx="5097463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Line 1085"/>
          <p:cNvSpPr>
            <a:spLocks noChangeShapeType="1"/>
          </p:cNvSpPr>
          <p:nvPr/>
        </p:nvSpPr>
        <p:spPr bwMode="ltGray">
          <a:xfrm flipH="1" flipV="1">
            <a:off x="604838" y="1479550"/>
            <a:ext cx="6049962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Arc 1086"/>
          <p:cNvSpPr>
            <a:spLocks/>
          </p:cNvSpPr>
          <p:nvPr/>
        </p:nvSpPr>
        <p:spPr bwMode="ltGray">
          <a:xfrm rot="16200000" flipH="1">
            <a:off x="670719" y="1356519"/>
            <a:ext cx="247650" cy="249238"/>
          </a:xfrm>
          <a:custGeom>
            <a:avLst/>
            <a:gdLst>
              <a:gd name="G0" fmla="+- 21595 0 0"/>
              <a:gd name="G1" fmla="+- 21600 0 0"/>
              <a:gd name="G2" fmla="+- 21600 0 0"/>
              <a:gd name="T0" fmla="*/ 21114 w 43195"/>
              <a:gd name="T1" fmla="*/ 5 h 43200"/>
              <a:gd name="T2" fmla="*/ 0 w 43195"/>
              <a:gd name="T3" fmla="*/ 22056 h 43200"/>
              <a:gd name="T4" fmla="*/ 21595 w 4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3" name="Group 1087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64" name="Line 1088"/>
            <p:cNvSpPr>
              <a:spLocks noChangeShapeType="1"/>
            </p:cNvSpPr>
            <p:nvPr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Line 1089"/>
            <p:cNvSpPr>
              <a:spLocks noChangeShapeType="1"/>
            </p:cNvSpPr>
            <p:nvPr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Arc 1090"/>
            <p:cNvSpPr>
              <a:spLocks/>
            </p:cNvSpPr>
            <p:nvPr/>
          </p:nvSpPr>
          <p:spPr bwMode="ltGray">
            <a:xfrm rot="5400000">
              <a:off x="5097" y="3347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3075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076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776663"/>
            <a:ext cx="6400800" cy="12858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7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9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F216745-793C-49F2-B240-3FF2E4C97B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0C93-0EE1-401A-A645-DA1DC35FF2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95275"/>
            <a:ext cx="1943100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95275"/>
            <a:ext cx="5676900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1C25-7406-4164-854A-56D0CDBD7A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7C87F-F823-476B-84D6-8D17F4E0DC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958A6-E466-4938-BE07-A3B3B0A576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372" y="1654629"/>
            <a:ext cx="8186058" cy="436517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2DDB-ADD9-4DD8-9D3A-A992FD07995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14113-A65E-4E72-855A-8E2EB0379E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41038-6415-458F-B74C-D30EF43D5D0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9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06F1-E2F0-4731-A92A-367615DE8A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85611-17B5-4D57-B8A4-C994AD5FF9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0A4EE-BF1A-4FD3-87C1-A89405F93C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0B853-86D3-44AD-A43A-9C1A72D908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3143-98C8-4482-8674-D858338733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41" name="Rectangle 1081" descr="60%"/>
          <p:cNvSpPr>
            <a:spLocks noChangeArrowheads="1"/>
          </p:cNvSpPr>
          <p:nvPr/>
        </p:nvSpPr>
        <p:spPr bwMode="ltGray">
          <a:xfrm>
            <a:off x="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27" name="Group 109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4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989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0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1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2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3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4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5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6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7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8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9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0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1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2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3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4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5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6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7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8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9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0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040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2012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3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4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5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6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7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8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9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0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1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2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3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4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5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6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7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8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9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0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1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2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3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4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5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6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7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8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9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40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1035" name="Group 1093"/>
            <p:cNvGrpSpPr>
              <a:grpSpLocks/>
            </p:cNvGrpSpPr>
            <p:nvPr userDrawn="1"/>
          </p:nvGrpSpPr>
          <p:grpSpPr bwMode="auto">
            <a:xfrm>
              <a:off x="4418" y="834"/>
              <a:ext cx="1102" cy="1364"/>
              <a:chOff x="4418" y="834"/>
              <a:chExt cx="1102" cy="1364"/>
            </a:xfrm>
          </p:grpSpPr>
          <p:sp>
            <p:nvSpPr>
              <p:cNvPr id="42044" name="Line 1084"/>
              <p:cNvSpPr>
                <a:spLocks noChangeShapeType="1"/>
              </p:cNvSpPr>
              <p:nvPr/>
            </p:nvSpPr>
            <p:spPr bwMode="ltGray">
              <a:xfrm rot="5400000" flipH="1">
                <a:off x="4772" y="1516"/>
                <a:ext cx="136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5" name="Line 1085"/>
              <p:cNvSpPr>
                <a:spLocks noChangeShapeType="1"/>
              </p:cNvSpPr>
              <p:nvPr/>
            </p:nvSpPr>
            <p:spPr bwMode="ltGray">
              <a:xfrm rot="5400000">
                <a:off x="4963" y="411"/>
                <a:ext cx="6" cy="10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6" name="Arc 1086"/>
              <p:cNvSpPr>
                <a:spLocks/>
              </p:cNvSpPr>
              <p:nvPr/>
            </p:nvSpPr>
            <p:spPr bwMode="ltGray">
              <a:xfrm rot="5400000" flipH="1">
                <a:off x="5398" y="898"/>
                <a:ext cx="122" cy="12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2385 w 43200"/>
                  <a:gd name="T1" fmla="*/ 43186 h 43200"/>
                  <a:gd name="T2" fmla="*/ 43153 w 43200"/>
                  <a:gd name="T3" fmla="*/ 2302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</a:path>
                  <a:path w="43200" h="43200" stroke="0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028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95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049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FontTx/>
              <a:buNone/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50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spcBef>
                <a:spcPct val="0"/>
              </a:spcBef>
              <a:buClrTx/>
              <a:buFontTx/>
              <a:buNone/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42051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spcBef>
                <a:spcPct val="0"/>
              </a:spcBef>
              <a:buClrTx/>
              <a:buFontTx/>
              <a:buNone/>
              <a:defRPr sz="1800">
                <a:effectLst/>
                <a:cs typeface="Arial" pitchFamily="34" charset="0"/>
              </a:defRPr>
            </a:lvl1pPr>
          </a:lstStyle>
          <a:p>
            <a:pPr>
              <a:defRPr/>
            </a:pPr>
            <a:fld id="{79A917D3-18A1-46D9-ABB2-66F9A65EE4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2052" name="Line 1092"/>
          <p:cNvSpPr>
            <a:spLocks noChangeShapeType="1"/>
          </p:cNvSpPr>
          <p:nvPr/>
        </p:nvSpPr>
        <p:spPr bwMode="ltGray">
          <a:xfrm>
            <a:off x="314325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  <p:sldLayoutId id="2147484088" r:id="rId12"/>
    <p:sldLayoutId id="2147484089" r:id="rId13"/>
  </p:sldLayoutIdLst>
  <p:hf hd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rgbClr val="0034DC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1766888"/>
            <a:ext cx="6196012" cy="1223962"/>
          </a:xfrm>
        </p:spPr>
        <p:txBody>
          <a:bodyPr/>
          <a:lstStyle/>
          <a:p>
            <a:pPr algn="ctr" eaLnBrk="1" hangingPunct="1"/>
            <a:r>
              <a:rPr lang="fa-IR" sz="4000" dirty="0" smtClean="0">
                <a:cs typeface="B Zar" panose="00000400000000000000" pitchFamily="2" charset="-78"/>
              </a:rPr>
              <a:t>درختها- قسمت سوم</a:t>
            </a:r>
            <a:endParaRPr lang="en-US" sz="4000" dirty="0" smtClean="0">
              <a:cs typeface="B Zar" panose="00000400000000000000" pitchFamily="2" charset="-78"/>
            </a:endParaRP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723900" y="5594350"/>
            <a:ext cx="49482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l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1800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GB" sz="1800" dirty="0">
              <a:cs typeface="B Zar" panose="00000400000000000000" pitchFamily="2" charset="-78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366281" y="3749662"/>
            <a:ext cx="3766039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سید مهدی وحیدی پور</a:t>
            </a:r>
          </a:p>
          <a:p>
            <a:pPr algn="l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endParaRPr lang="fa-IR" sz="2000" b="1" dirty="0" smtClean="0">
              <a:solidFill>
                <a:srgbClr val="FF0000"/>
              </a:solidFill>
              <a:cs typeface="B Zar" panose="00000400000000000000" pitchFamily="2" charset="-78"/>
            </a:endParaRPr>
          </a:p>
          <a:p>
            <a:pPr algn="ctr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20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با تشکر از دکتر جواد سلیمی</a:t>
            </a:r>
            <a:endParaRPr lang="en-GB" sz="20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9860107"/>
      </p:ext>
    </p:extLst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درختها</a:t>
            </a:r>
          </a:p>
        </p:txBody>
      </p:sp>
      <p:sp>
        <p:nvSpPr>
          <p:cNvPr id="512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96686" y="1619249"/>
            <a:ext cx="7913914" cy="440417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مقدمه 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fa-IR" sz="2400" dirty="0" smtClean="0">
                <a:solidFill>
                  <a:srgbClr val="371F7B"/>
                </a:solidFill>
                <a:cs typeface="B Zar" panose="00000400000000000000" pitchFamily="2" charset="-78"/>
              </a:rPr>
              <a:t>بازنمايي درخت ها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درخت هاي دودويي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پيمايش درختهاي دودويي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عمليات ديگر روي درختهاي دودويي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درختهاي دودويي نخ کشي شده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200" dirty="0" smtClean="0">
                <a:solidFill>
                  <a:srgbClr val="371F7B"/>
                </a:solidFill>
                <a:cs typeface="B Zar" panose="00000400000000000000" pitchFamily="2" charset="-78"/>
              </a:rPr>
              <a:t>Heap</a:t>
            </a:r>
            <a:r>
              <a:rPr lang="fa-IR" sz="2200" dirty="0" smtClean="0">
                <a:solidFill>
                  <a:srgbClr val="371F7B"/>
                </a:solidFill>
                <a:cs typeface="B Zar" panose="00000400000000000000" pitchFamily="2" charset="-78"/>
              </a:rPr>
              <a:t> </a:t>
            </a: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ها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درختان جستجوي دودويي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درختهاي انتخاب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جنگل ها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نمايش مجموعه ها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شمارش درخت هاي دودويي متمايز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725969-D2BB-4EC4-89AE-1727DABA49DA}" type="slidenum">
              <a:rPr lang="ar-SA" smtClean="0">
                <a:cs typeface="B Zar" panose="00000400000000000000" pitchFamily="2" charset="-78"/>
              </a:rPr>
              <a:pPr/>
              <a:t>2</a:t>
            </a:fld>
            <a:endParaRPr lang="en-US" smtClean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2" name="Picture 4" descr="p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399" r="5988" b="9322"/>
          <a:stretch>
            <a:fillRect/>
          </a:stretch>
        </p:blipFill>
        <p:spPr bwMode="auto">
          <a:xfrm>
            <a:off x="2255838" y="2051050"/>
            <a:ext cx="6780212" cy="4233636"/>
          </a:xfrm>
          <a:prstGeom prst="rect">
            <a:avLst/>
          </a:prstGeom>
          <a:noFill/>
        </p:spPr>
      </p:pic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15888"/>
            <a:ext cx="8226425" cy="720725"/>
          </a:xfrm>
        </p:spPr>
        <p:txBody>
          <a:bodyPr/>
          <a:lstStyle/>
          <a:p>
            <a:r>
              <a:rPr lang="fa-IR" altLang="zh-TW" sz="3600" dirty="0" smtClean="0">
                <a:cs typeface="B Zar" panose="00000400000000000000" pitchFamily="2" charset="-78"/>
              </a:rPr>
              <a:t>عمليات ديگر روي درخت هاي دودويي</a:t>
            </a:r>
            <a:endParaRPr lang="en-US" altLang="zh-TW" sz="3600" dirty="0">
              <a:cs typeface="B Zar" panose="00000400000000000000" pitchFamily="2" charset="-78"/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692150"/>
            <a:ext cx="8226425" cy="2471964"/>
          </a:xfrm>
        </p:spPr>
        <p:txBody>
          <a:bodyPr/>
          <a:lstStyle/>
          <a:p>
            <a:pPr algn="r"/>
            <a:r>
              <a:rPr lang="fa-IR" altLang="zh-TW" sz="2800" dirty="0" smtClean="0">
                <a:cs typeface="B Zar" panose="00000400000000000000" pitchFamily="2" charset="-78"/>
              </a:rPr>
              <a:t>کپي درخت هاي دودويي</a:t>
            </a:r>
            <a:endParaRPr lang="en-US" altLang="zh-TW" sz="2800" dirty="0">
              <a:cs typeface="B Zar" panose="00000400000000000000" pitchFamily="2" charset="-78"/>
            </a:endParaRPr>
          </a:p>
          <a:p>
            <a:pPr lvl="1" algn="r"/>
            <a:r>
              <a:rPr lang="fa-IR" altLang="zh-TW" sz="2400" dirty="0" smtClean="0">
                <a:cs typeface="B Zar" panose="00000400000000000000" pitchFamily="2" charset="-78"/>
              </a:rPr>
              <a:t>مي توانيم الگوريتم </a:t>
            </a:r>
            <a:r>
              <a:rPr lang="fa-IR" altLang="zh-TW" sz="2400" dirty="0" smtClean="0">
                <a:solidFill>
                  <a:schemeClr val="tx2"/>
                </a:solidFill>
                <a:cs typeface="B Zar" panose="00000400000000000000" pitchFamily="2" charset="-78"/>
              </a:rPr>
              <a:t>پيمايش پس ترتيب </a:t>
            </a:r>
            <a:r>
              <a:rPr lang="fa-IR" altLang="zh-TW" sz="2400" dirty="0" smtClean="0">
                <a:cs typeface="B Zar" panose="00000400000000000000" pitchFamily="2" charset="-78"/>
              </a:rPr>
              <a:t>درخت دودويي را اندکي تغيير دهيم تا براي کپي درخت به کار رود.</a:t>
            </a:r>
            <a:endParaRPr lang="en-US" altLang="zh-TW" sz="2400" dirty="0" smtClean="0">
              <a:cs typeface="B Zar" panose="00000400000000000000" pitchFamily="2" charset="-78"/>
            </a:endParaRPr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2771775" y="3213100"/>
            <a:ext cx="1800225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3059113" y="4581525"/>
            <a:ext cx="5616575" cy="7191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2771775" y="5518150"/>
            <a:ext cx="144463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323850" y="3789363"/>
            <a:ext cx="1584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altLang="zh-TW" sz="2400" dirty="0" smtClean="0">
                <a:solidFill>
                  <a:schemeClr val="tx2"/>
                </a:solidFill>
                <a:latin typeface="+mn-lt"/>
                <a:cs typeface="B Zar" panose="00000400000000000000" pitchFamily="2" charset="-78"/>
              </a:rPr>
              <a:t>شبيه پيمايش پس ترتيب</a:t>
            </a:r>
            <a:endParaRPr lang="en-US" altLang="zh-TW" sz="2400" dirty="0" smtClean="0">
              <a:solidFill>
                <a:schemeClr val="tx2"/>
              </a:solidFill>
              <a:latin typeface="+mn-lt"/>
              <a:cs typeface="B Zar" panose="00000400000000000000" pitchFamily="2" charset="-78"/>
            </a:endParaRPr>
          </a:p>
        </p:txBody>
      </p:sp>
      <p:sp>
        <p:nvSpPr>
          <p:cNvPr id="119817" name="Line 9"/>
          <p:cNvSpPr>
            <a:spLocks noChangeShapeType="1"/>
          </p:cNvSpPr>
          <p:nvPr/>
        </p:nvSpPr>
        <p:spPr bwMode="auto">
          <a:xfrm flipH="1">
            <a:off x="1476375" y="3284538"/>
            <a:ext cx="1295400" cy="6492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19818" name="Line 10"/>
          <p:cNvSpPr>
            <a:spLocks noChangeShapeType="1"/>
          </p:cNvSpPr>
          <p:nvPr/>
        </p:nvSpPr>
        <p:spPr bwMode="auto">
          <a:xfrm flipH="1" flipV="1">
            <a:off x="1835150" y="4292600"/>
            <a:ext cx="1223963" cy="649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19819" name="Line 11"/>
          <p:cNvSpPr>
            <a:spLocks noChangeShapeType="1"/>
          </p:cNvSpPr>
          <p:nvPr/>
        </p:nvSpPr>
        <p:spPr bwMode="auto">
          <a:xfrm flipH="1" flipV="1">
            <a:off x="1331913" y="4437063"/>
            <a:ext cx="1439862" cy="1152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zh-TW" dirty="0" smtClean="0">
                <a:cs typeface="B Zar" panose="00000400000000000000" pitchFamily="2" charset="-78"/>
              </a:rPr>
              <a:t>عمليات ديگر روي درخت هاي دودويي</a:t>
            </a:r>
            <a:endParaRPr lang="en-US" altLang="zh-TW" sz="3600" dirty="0">
              <a:cs typeface="B Zar" panose="00000400000000000000" pitchFamily="2" charset="-78"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379538"/>
            <a:ext cx="8226425" cy="1689100"/>
          </a:xfrm>
        </p:spPr>
        <p:txBody>
          <a:bodyPr/>
          <a:lstStyle/>
          <a:p>
            <a:pPr algn="r"/>
            <a:r>
              <a:rPr lang="fa-IR" altLang="zh-TW" sz="2800" dirty="0" smtClean="0">
                <a:cs typeface="B Zar" panose="00000400000000000000" pitchFamily="2" charset="-78"/>
              </a:rPr>
              <a:t>ازمايش برابري درخت هاي دودويي</a:t>
            </a:r>
            <a:endParaRPr lang="en-US" altLang="zh-TW" sz="2800" dirty="0">
              <a:cs typeface="B Zar" panose="00000400000000000000" pitchFamily="2" charset="-78"/>
            </a:endParaRPr>
          </a:p>
          <a:p>
            <a:pPr lvl="1" algn="r"/>
            <a:r>
              <a:rPr lang="fa-IR" altLang="zh-TW" sz="2400" dirty="0" smtClean="0">
                <a:cs typeface="B Zar" panose="00000400000000000000" pitchFamily="2" charset="-78"/>
              </a:rPr>
              <a:t>دو درخت دودويي را برابر (هم ارز) گويند اگر ساختار (شکل) يکسان داشته و اطلاعات داخل گره هاي متناظرشان نيز يکسان باشد.</a:t>
            </a:r>
            <a:endParaRPr lang="en-US" altLang="zh-TW" sz="2400" dirty="0" smtClean="0">
              <a:cs typeface="B Zar" panose="00000400000000000000" pitchFamily="2" charset="-78"/>
            </a:endParaRP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4289829" y="6052684"/>
            <a:ext cx="45688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a-IR" altLang="zh-TW" sz="2800" dirty="0" smtClean="0">
                <a:solidFill>
                  <a:srgbClr val="CC3300"/>
                </a:solidFill>
                <a:cs typeface="B Zar" panose="00000400000000000000" pitchFamily="2" charset="-78"/>
              </a:rPr>
              <a:t>شکل و ساختار شبيه پيمايش پيش ترتيب</a:t>
            </a:r>
          </a:p>
        </p:txBody>
      </p:sp>
      <p:pic>
        <p:nvPicPr>
          <p:cNvPr id="153605" name="Picture 5" descr="p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577" r="4004" b="10739"/>
          <a:stretch>
            <a:fillRect/>
          </a:stretch>
        </p:blipFill>
        <p:spPr bwMode="auto">
          <a:xfrm>
            <a:off x="1503363" y="3355975"/>
            <a:ext cx="7461250" cy="2623911"/>
          </a:xfrm>
          <a:prstGeom prst="rect">
            <a:avLst/>
          </a:prstGeom>
          <a:noFill/>
        </p:spPr>
      </p:pic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3132138" y="4760913"/>
            <a:ext cx="3527425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3743325" y="5011738"/>
            <a:ext cx="4645025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53608" name="Rectangle 8"/>
          <p:cNvSpPr>
            <a:spLocks noChangeArrowheads="1"/>
          </p:cNvSpPr>
          <p:nvPr/>
        </p:nvSpPr>
        <p:spPr bwMode="auto">
          <a:xfrm>
            <a:off x="3741738" y="5264150"/>
            <a:ext cx="4967287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53609" name="Line 9"/>
          <p:cNvSpPr>
            <a:spLocks noChangeShapeType="1"/>
          </p:cNvSpPr>
          <p:nvPr/>
        </p:nvSpPr>
        <p:spPr bwMode="auto">
          <a:xfrm flipV="1">
            <a:off x="3708400" y="3068638"/>
            <a:ext cx="431800" cy="17287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53610" name="Line 10"/>
          <p:cNvSpPr>
            <a:spLocks noChangeShapeType="1"/>
          </p:cNvSpPr>
          <p:nvPr/>
        </p:nvSpPr>
        <p:spPr bwMode="auto">
          <a:xfrm flipV="1">
            <a:off x="7092950" y="3141663"/>
            <a:ext cx="0" cy="18716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53612" name="Line 12"/>
          <p:cNvSpPr>
            <a:spLocks noChangeShapeType="1"/>
          </p:cNvSpPr>
          <p:nvPr/>
        </p:nvSpPr>
        <p:spPr bwMode="auto">
          <a:xfrm flipV="1">
            <a:off x="8532813" y="3141663"/>
            <a:ext cx="0" cy="2159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53613" name="Text Box 13"/>
          <p:cNvSpPr txBox="1">
            <a:spLocks noChangeArrowheads="1"/>
          </p:cNvSpPr>
          <p:nvPr/>
        </p:nvSpPr>
        <p:spPr bwMode="auto">
          <a:xfrm>
            <a:off x="6948488" y="2781300"/>
            <a:ext cx="2873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tx2"/>
                </a:solidFill>
                <a:latin typeface="Verdana" pitchFamily="34" charset="0"/>
                <a:cs typeface="B Zar" panose="00000400000000000000" pitchFamily="2" charset="-78"/>
              </a:rPr>
              <a:t>L</a:t>
            </a:r>
          </a:p>
        </p:txBody>
      </p:sp>
      <p:sp>
        <p:nvSpPr>
          <p:cNvPr id="153614" name="Text Box 14"/>
          <p:cNvSpPr txBox="1">
            <a:spLocks noChangeArrowheads="1"/>
          </p:cNvSpPr>
          <p:nvPr/>
        </p:nvSpPr>
        <p:spPr bwMode="auto">
          <a:xfrm>
            <a:off x="3995738" y="2708275"/>
            <a:ext cx="2873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tx2"/>
                </a:solidFill>
                <a:latin typeface="Verdana" pitchFamily="34" charset="0"/>
                <a:cs typeface="B Zar" panose="00000400000000000000" pitchFamily="2" charset="-78"/>
              </a:rPr>
              <a:t>V</a:t>
            </a:r>
          </a:p>
        </p:txBody>
      </p:sp>
      <p:sp>
        <p:nvSpPr>
          <p:cNvPr id="153615" name="Text Box 15"/>
          <p:cNvSpPr txBox="1">
            <a:spLocks noChangeArrowheads="1"/>
          </p:cNvSpPr>
          <p:nvPr/>
        </p:nvSpPr>
        <p:spPr bwMode="auto">
          <a:xfrm>
            <a:off x="8388350" y="2781300"/>
            <a:ext cx="2873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tx2"/>
                </a:solidFill>
                <a:latin typeface="Verdana" pitchFamily="34" charset="0"/>
                <a:cs typeface="B Zar" panose="00000400000000000000" pitchFamily="2" charset="-78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تمرين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sz="2800" dirty="0" smtClean="0">
                <a:cs typeface="B Zar" panose="00000400000000000000" pitchFamily="2" charset="-78"/>
              </a:rPr>
              <a:t>الگوريتمي به نام </a:t>
            </a:r>
            <a:r>
              <a:rPr lang="en-US" sz="2400" dirty="0" err="1" smtClean="0">
                <a:cs typeface="B Zar" panose="00000400000000000000" pitchFamily="2" charset="-78"/>
              </a:rPr>
              <a:t>swaptree</a:t>
            </a:r>
            <a:r>
              <a:rPr lang="fa-IR" sz="2400" dirty="0" smtClean="0">
                <a:cs typeface="B Zar" panose="00000400000000000000" pitchFamily="2" charset="-78"/>
              </a:rPr>
              <a:t> </a:t>
            </a:r>
            <a:r>
              <a:rPr lang="fa-IR" sz="2800" dirty="0" smtClean="0">
                <a:cs typeface="B Zar" panose="00000400000000000000" pitchFamily="2" charset="-78"/>
              </a:rPr>
              <a:t>بنويسيد که يک درخت دودويي را دريافت کند و جاي بچه هاي چپ و راست هر گره را عوض کند.</a:t>
            </a:r>
          </a:p>
          <a:p>
            <a:pPr algn="just"/>
            <a:r>
              <a:rPr lang="fa-IR" sz="2800" dirty="0" smtClean="0">
                <a:cs typeface="B Zar" panose="00000400000000000000" pitchFamily="2" charset="-78"/>
              </a:rPr>
              <a:t>الگوريتمي براي شمارش تعداد گره هاي برگ /گره هاي غير برگ /کل گره ها در يک درخت دودويي بنويسيد.</a:t>
            </a:r>
          </a:p>
          <a:p>
            <a:pPr algn="just"/>
            <a:r>
              <a:rPr lang="fa-IR" sz="2800" dirty="0" smtClean="0">
                <a:cs typeface="B Zar" panose="00000400000000000000" pitchFamily="2" charset="-78"/>
              </a:rPr>
              <a:t>الگوريتمي براي حذف تمام گره ها در يک درخت دودويي بنويسيد.</a:t>
            </a:r>
            <a:endParaRPr lang="fa-IR" sz="2800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Zar"/>
      </a:majorFont>
      <a:minorFont>
        <a:latin typeface="Tahoma"/>
        <a:ea typeface=""/>
        <a:cs typeface="Z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13824</TotalTime>
  <Words>208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Tahoma</vt:lpstr>
      <vt:lpstr>Zar</vt:lpstr>
      <vt:lpstr>B Zar</vt:lpstr>
      <vt:lpstr>Verdana</vt:lpstr>
      <vt:lpstr>Wingdings</vt:lpstr>
      <vt:lpstr>Times New Roman</vt:lpstr>
      <vt:lpstr>Arial</vt:lpstr>
      <vt:lpstr>Blueprint</vt:lpstr>
      <vt:lpstr>درختها- قسمت سوم</vt:lpstr>
      <vt:lpstr>درختها</vt:lpstr>
      <vt:lpstr>عمليات ديگر روي درخت هاي دودويي</vt:lpstr>
      <vt:lpstr>عمليات ديگر روي درخت هاي دودويي</vt:lpstr>
      <vt:lpstr>تمرين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</dc:title>
  <dc:creator>A.Mirzaei</dc:creator>
  <cp:lastModifiedBy>SM Vahidipour</cp:lastModifiedBy>
  <cp:revision>1848</cp:revision>
  <dcterms:created xsi:type="dcterms:W3CDTF">2000-10-26T15:38:46Z</dcterms:created>
  <dcterms:modified xsi:type="dcterms:W3CDTF">2020-05-29T08:42:36Z</dcterms:modified>
</cp:coreProperties>
</file>