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7" r:id="rId2"/>
    <p:sldId id="542" r:id="rId3"/>
  </p:sldIdLst>
  <p:sldSz cx="9144000" cy="6858000" type="screen4x3"/>
  <p:notesSz cx="6991350" cy="9282113"/>
  <p:embeddedFontLst>
    <p:embeddedFont>
      <p:font typeface="Tahoma" panose="020B0604030504040204" pitchFamily="34" charset="0"/>
      <p:regular r:id="rId6"/>
      <p:bold r:id="rId7"/>
    </p:embeddedFont>
    <p:embeddedFont>
      <p:font typeface="Verdana" panose="020B060403050404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2781"/>
    <a:srgbClr val="040408"/>
    <a:srgbClr val="F70303"/>
    <a:srgbClr val="66FFFF"/>
    <a:srgbClr val="800000"/>
    <a:srgbClr val="2308EE"/>
    <a:srgbClr val="756A94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3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13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10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31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6A09B-17CC-4FFE-AC8A-BBAAC778C11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00091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2" y="1654629"/>
            <a:ext cx="8186058" cy="43651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/>
              <a:t>دانشگاه صنعتي اصفهان دانشکده برق و کامپيوتر</a:t>
            </a:r>
            <a:endParaRPr lang="en-US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/>
              <a:t>درختها</a:t>
            </a:r>
            <a:endParaRPr lang="en-US" sz="4000" dirty="0" smtClean="0"/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>
                <a:cs typeface="Zar" pitchFamily="2" charset="-78"/>
              </a:rPr>
              <a:t>دانشگاه صنعتي اصفهان دانشکده برق و کامپيوتر</a:t>
            </a:r>
            <a:endParaRPr lang="en-GB" sz="1800">
              <a:cs typeface="Zar" pitchFamily="2" charset="-78"/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Text Box 2"/>
          <p:cNvSpPr txBox="1">
            <a:spLocks noChangeArrowheads="1"/>
          </p:cNvSpPr>
          <p:nvPr/>
        </p:nvSpPr>
        <p:spPr bwMode="auto">
          <a:xfrm>
            <a:off x="250825" y="381000"/>
            <a:ext cx="454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preorder:  </a:t>
            </a:r>
            <a:r>
              <a:rPr lang="en-US" altLang="zh-TW" sz="2400">
                <a:solidFill>
                  <a:srgbClr val="0000FF"/>
                </a:solidFill>
                <a:latin typeface="Verdana" pitchFamily="34" charset="0"/>
              </a:rPr>
              <a:t>A</a:t>
            </a:r>
            <a:r>
              <a:rPr lang="en-US" altLang="zh-TW" sz="2400">
                <a:latin typeface="Verdana" pitchFamily="34" charset="0"/>
              </a:rPr>
              <a:t> B C D E F G H I</a:t>
            </a:r>
            <a:br>
              <a:rPr lang="en-US" altLang="zh-TW" sz="2400">
                <a:latin typeface="Verdana" pitchFamily="34" charset="0"/>
              </a:rPr>
            </a:br>
            <a:r>
              <a:rPr lang="en-US" altLang="zh-TW" sz="2400">
                <a:latin typeface="Verdana" pitchFamily="34" charset="0"/>
              </a:rPr>
              <a:t>inorder:    B C </a:t>
            </a:r>
            <a:r>
              <a:rPr lang="en-US" altLang="zh-TW" sz="2400">
                <a:solidFill>
                  <a:srgbClr val="0000FF"/>
                </a:solidFill>
                <a:latin typeface="Verdana" pitchFamily="34" charset="0"/>
              </a:rPr>
              <a:t>A</a:t>
            </a:r>
            <a:r>
              <a:rPr lang="en-US" altLang="zh-TW" sz="2400">
                <a:latin typeface="Verdana" pitchFamily="34" charset="0"/>
              </a:rPr>
              <a:t> E D G H F I</a:t>
            </a:r>
          </a:p>
        </p:txBody>
      </p:sp>
      <p:sp>
        <p:nvSpPr>
          <p:cNvPr id="284675" name="Oval 3"/>
          <p:cNvSpPr>
            <a:spLocks noChangeArrowheads="1"/>
          </p:cNvSpPr>
          <p:nvPr/>
        </p:nvSpPr>
        <p:spPr bwMode="auto">
          <a:xfrm>
            <a:off x="1962150" y="130175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1951038" y="12350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latin typeface="Times New Roman" pitchFamily="18" charset="0"/>
              </a:rPr>
              <a:t>A</a:t>
            </a:r>
          </a:p>
        </p:txBody>
      </p:sp>
      <p:sp>
        <p:nvSpPr>
          <p:cNvPr id="284677" name="Oval 5"/>
          <p:cNvSpPr>
            <a:spLocks noChangeArrowheads="1"/>
          </p:cNvSpPr>
          <p:nvPr/>
        </p:nvSpPr>
        <p:spPr bwMode="auto">
          <a:xfrm>
            <a:off x="361950" y="2387600"/>
            <a:ext cx="16764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latin typeface="Times New Roman" pitchFamily="18" charset="0"/>
              </a:rPr>
              <a:t>B, C</a:t>
            </a:r>
          </a:p>
        </p:txBody>
      </p:sp>
      <p:sp>
        <p:nvSpPr>
          <p:cNvPr id="284678" name="Oval 6"/>
          <p:cNvSpPr>
            <a:spLocks noChangeArrowheads="1"/>
          </p:cNvSpPr>
          <p:nvPr/>
        </p:nvSpPr>
        <p:spPr bwMode="auto">
          <a:xfrm>
            <a:off x="2362200" y="2273300"/>
            <a:ext cx="253365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2432050" y="2320925"/>
            <a:ext cx="2379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latin typeface="Times New Roman" pitchFamily="18" charset="0"/>
              </a:rPr>
              <a:t>E, D, G, H, F, I</a:t>
            </a:r>
          </a:p>
        </p:txBody>
      </p:sp>
      <p:sp>
        <p:nvSpPr>
          <p:cNvPr id="284680" name="Line 8"/>
          <p:cNvSpPr>
            <a:spLocks noChangeShapeType="1"/>
          </p:cNvSpPr>
          <p:nvPr/>
        </p:nvSpPr>
        <p:spPr bwMode="auto">
          <a:xfrm flipH="1">
            <a:off x="1200150" y="1720850"/>
            <a:ext cx="91440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4681" name="Line 9"/>
          <p:cNvSpPr>
            <a:spLocks noChangeShapeType="1"/>
          </p:cNvSpPr>
          <p:nvPr/>
        </p:nvSpPr>
        <p:spPr bwMode="auto">
          <a:xfrm>
            <a:off x="2114550" y="1701800"/>
            <a:ext cx="819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4682" name="Oval 10"/>
          <p:cNvSpPr>
            <a:spLocks noChangeArrowheads="1"/>
          </p:cNvSpPr>
          <p:nvPr/>
        </p:nvSpPr>
        <p:spPr bwMode="auto">
          <a:xfrm>
            <a:off x="1504950" y="39497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4683" name="Text Box 11"/>
          <p:cNvSpPr txBox="1">
            <a:spLocks noChangeArrowheads="1"/>
          </p:cNvSpPr>
          <p:nvPr/>
        </p:nvSpPr>
        <p:spPr bwMode="auto">
          <a:xfrm>
            <a:off x="1512888" y="38830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latin typeface="Times New Roman" pitchFamily="18" charset="0"/>
              </a:rPr>
              <a:t>A</a:t>
            </a:r>
          </a:p>
        </p:txBody>
      </p:sp>
      <p:sp>
        <p:nvSpPr>
          <p:cNvPr id="284684" name="Oval 12"/>
          <p:cNvSpPr>
            <a:spLocks noChangeArrowheads="1"/>
          </p:cNvSpPr>
          <p:nvPr/>
        </p:nvSpPr>
        <p:spPr bwMode="auto">
          <a:xfrm>
            <a:off x="2514600" y="5988050"/>
            <a:ext cx="253365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2998788" y="6035675"/>
            <a:ext cx="154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TW" sz="2800">
                <a:latin typeface="Times New Roman" pitchFamily="18" charset="0"/>
              </a:rPr>
              <a:t>F, G, H, I</a:t>
            </a:r>
          </a:p>
        </p:txBody>
      </p:sp>
      <p:sp>
        <p:nvSpPr>
          <p:cNvPr id="284686" name="Line 14"/>
          <p:cNvSpPr>
            <a:spLocks noChangeShapeType="1"/>
          </p:cNvSpPr>
          <p:nvPr/>
        </p:nvSpPr>
        <p:spPr bwMode="auto">
          <a:xfrm flipH="1">
            <a:off x="742950" y="4368800"/>
            <a:ext cx="91440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4687" name="Line 15"/>
          <p:cNvSpPr>
            <a:spLocks noChangeShapeType="1"/>
          </p:cNvSpPr>
          <p:nvPr/>
        </p:nvSpPr>
        <p:spPr bwMode="auto">
          <a:xfrm>
            <a:off x="1657350" y="4349750"/>
            <a:ext cx="876300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4688" name="Oval 16"/>
          <p:cNvSpPr>
            <a:spLocks noChangeArrowheads="1"/>
          </p:cNvSpPr>
          <p:nvPr/>
        </p:nvSpPr>
        <p:spPr bwMode="auto">
          <a:xfrm>
            <a:off x="571500" y="503555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latin typeface="Times New Roman" pitchFamily="18" charset="0"/>
              </a:rPr>
              <a:t>B</a:t>
            </a:r>
          </a:p>
        </p:txBody>
      </p:sp>
      <p:sp>
        <p:nvSpPr>
          <p:cNvPr id="284689" name="Oval 17"/>
          <p:cNvSpPr>
            <a:spLocks noChangeArrowheads="1"/>
          </p:cNvSpPr>
          <p:nvPr/>
        </p:nvSpPr>
        <p:spPr bwMode="auto">
          <a:xfrm>
            <a:off x="1200150" y="60833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latin typeface="Times New Roman" pitchFamily="18" charset="0"/>
              </a:rPr>
              <a:t>C</a:t>
            </a:r>
          </a:p>
        </p:txBody>
      </p:sp>
      <p:sp>
        <p:nvSpPr>
          <p:cNvPr id="284690" name="Line 18"/>
          <p:cNvSpPr>
            <a:spLocks noChangeShapeType="1"/>
          </p:cNvSpPr>
          <p:nvPr/>
        </p:nvSpPr>
        <p:spPr bwMode="auto">
          <a:xfrm>
            <a:off x="857250" y="5473700"/>
            <a:ext cx="49530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4691" name="Text Box 19"/>
          <p:cNvSpPr txBox="1">
            <a:spLocks noChangeArrowheads="1"/>
          </p:cNvSpPr>
          <p:nvPr/>
        </p:nvSpPr>
        <p:spPr bwMode="auto">
          <a:xfrm>
            <a:off x="250825" y="3105150"/>
            <a:ext cx="4822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>
                <a:latin typeface="Verdana" pitchFamily="34" charset="0"/>
              </a:rPr>
              <a:t>preorder:  </a:t>
            </a:r>
            <a:r>
              <a:rPr lang="en-US" altLang="zh-TW" sz="2400">
                <a:solidFill>
                  <a:srgbClr val="0000FF"/>
                </a:solidFill>
                <a:latin typeface="Verdana" pitchFamily="34" charset="0"/>
              </a:rPr>
              <a:t>A</a:t>
            </a:r>
            <a:r>
              <a:rPr lang="en-US" altLang="zh-TW" sz="2400">
                <a:latin typeface="Verdana" pitchFamily="34" charset="0"/>
              </a:rPr>
              <a:t> B C (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D </a:t>
            </a:r>
            <a:r>
              <a:rPr lang="en-US" altLang="zh-TW" sz="2400">
                <a:latin typeface="Verdana" pitchFamily="34" charset="0"/>
              </a:rPr>
              <a:t>E F G H I)</a:t>
            </a:r>
            <a:br>
              <a:rPr lang="en-US" altLang="zh-TW" sz="2400">
                <a:latin typeface="Verdana" pitchFamily="34" charset="0"/>
              </a:rPr>
            </a:br>
            <a:r>
              <a:rPr lang="en-US" altLang="zh-TW" sz="2400">
                <a:latin typeface="Verdana" pitchFamily="34" charset="0"/>
              </a:rPr>
              <a:t>inorder:    B C </a:t>
            </a:r>
            <a:r>
              <a:rPr lang="en-US" altLang="zh-TW" sz="2400">
                <a:solidFill>
                  <a:srgbClr val="0000FF"/>
                </a:solidFill>
                <a:latin typeface="Verdana" pitchFamily="34" charset="0"/>
              </a:rPr>
              <a:t>A</a:t>
            </a:r>
            <a:r>
              <a:rPr lang="en-US" altLang="zh-TW" sz="2400">
                <a:latin typeface="Verdana" pitchFamily="34" charset="0"/>
              </a:rPr>
              <a:t> (E </a:t>
            </a:r>
            <a:r>
              <a:rPr lang="en-US" altLang="zh-TW" sz="2400">
                <a:solidFill>
                  <a:srgbClr val="FF0000"/>
                </a:solidFill>
                <a:latin typeface="Verdana" pitchFamily="34" charset="0"/>
              </a:rPr>
              <a:t>D</a:t>
            </a:r>
            <a:r>
              <a:rPr lang="en-US" altLang="zh-TW" sz="2400">
                <a:latin typeface="Verdana" pitchFamily="34" charset="0"/>
              </a:rPr>
              <a:t> G H F I)</a:t>
            </a:r>
          </a:p>
        </p:txBody>
      </p:sp>
      <p:sp>
        <p:nvSpPr>
          <p:cNvPr id="284692" name="Oval 20"/>
          <p:cNvSpPr>
            <a:spLocks noChangeArrowheads="1"/>
          </p:cNvSpPr>
          <p:nvPr/>
        </p:nvSpPr>
        <p:spPr bwMode="auto">
          <a:xfrm>
            <a:off x="2419350" y="497840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latin typeface="Times New Roman" pitchFamily="18" charset="0"/>
              </a:rPr>
              <a:t>D</a:t>
            </a:r>
          </a:p>
        </p:txBody>
      </p:sp>
      <p:sp>
        <p:nvSpPr>
          <p:cNvPr id="284693" name="Line 21"/>
          <p:cNvSpPr>
            <a:spLocks noChangeShapeType="1"/>
          </p:cNvSpPr>
          <p:nvPr/>
        </p:nvSpPr>
        <p:spPr bwMode="auto">
          <a:xfrm flipH="1">
            <a:off x="2000250" y="5397500"/>
            <a:ext cx="476250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84694" name="Oval 22"/>
          <p:cNvSpPr>
            <a:spLocks noChangeArrowheads="1"/>
          </p:cNvSpPr>
          <p:nvPr/>
        </p:nvSpPr>
        <p:spPr bwMode="auto">
          <a:xfrm>
            <a:off x="1752600" y="6064250"/>
            <a:ext cx="400050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sz="2800">
                <a:latin typeface="Times New Roman" pitchFamily="18" charset="0"/>
              </a:rPr>
              <a:t>E</a:t>
            </a:r>
          </a:p>
        </p:txBody>
      </p:sp>
      <p:sp>
        <p:nvSpPr>
          <p:cNvPr id="284695" name="Line 23"/>
          <p:cNvSpPr>
            <a:spLocks noChangeShapeType="1"/>
          </p:cNvSpPr>
          <p:nvPr/>
        </p:nvSpPr>
        <p:spPr bwMode="auto">
          <a:xfrm>
            <a:off x="2762250" y="5359400"/>
            <a:ext cx="78105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6" name="Title 28"/>
          <p:cNvSpPr>
            <a:spLocks noGrp="1"/>
          </p:cNvSpPr>
          <p:nvPr>
            <p:ph type="title"/>
          </p:nvPr>
        </p:nvSpPr>
        <p:spPr>
          <a:xfrm>
            <a:off x="4847770" y="295275"/>
            <a:ext cx="3762829" cy="1143000"/>
          </a:xfrm>
        </p:spPr>
        <p:txBody>
          <a:bodyPr/>
          <a:lstStyle/>
          <a:p>
            <a:r>
              <a:rPr lang="fa-IR" dirty="0" smtClean="0"/>
              <a:t>درخت هاي دودويي متمايز</a:t>
            </a:r>
            <a:endParaRPr lang="fa-IR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5283200" y="1600200"/>
            <a:ext cx="3403600" cy="1839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fa-IR" altLang="zh-TW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34D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ساختن درخت دودويي از دنباله هاي ميان ترتيب و پيش ترتيب آن</a:t>
            </a:r>
            <a:endParaRPr kumimoji="0" lang="fa-IR" altLang="zh-TW" sz="2800" b="0" i="0" u="none" strike="noStrike" kern="0" cap="none" spc="0" normalizeH="0" noProof="0" dirty="0" smtClean="0">
              <a:ln>
                <a:noFill/>
              </a:ln>
              <a:solidFill>
                <a:srgbClr val="0034D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14546</TotalTime>
  <Words>76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Tahoma</vt:lpstr>
      <vt:lpstr>Zar</vt:lpstr>
      <vt:lpstr>Verdana</vt:lpstr>
      <vt:lpstr>Wingdings</vt:lpstr>
      <vt:lpstr>Times New Roman</vt:lpstr>
      <vt:lpstr>Arial</vt:lpstr>
      <vt:lpstr>Blueprint</vt:lpstr>
      <vt:lpstr>درختها</vt:lpstr>
      <vt:lpstr>درخت هاي دودويي متمايز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A.Mirzaei</dc:creator>
  <cp:lastModifiedBy>SM Vahidipour</cp:lastModifiedBy>
  <cp:revision>1978</cp:revision>
  <dcterms:created xsi:type="dcterms:W3CDTF">2000-10-26T15:38:46Z</dcterms:created>
  <dcterms:modified xsi:type="dcterms:W3CDTF">2020-05-29T08:44:09Z</dcterms:modified>
</cp:coreProperties>
</file>