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540" r:id="rId2"/>
    <p:sldId id="445" r:id="rId3"/>
    <p:sldId id="481" r:id="rId4"/>
    <p:sldId id="482" r:id="rId5"/>
    <p:sldId id="483" r:id="rId6"/>
    <p:sldId id="484" r:id="rId7"/>
    <p:sldId id="486" r:id="rId8"/>
    <p:sldId id="485" r:id="rId9"/>
    <p:sldId id="487" r:id="rId10"/>
    <p:sldId id="488" r:id="rId11"/>
    <p:sldId id="489" r:id="rId12"/>
    <p:sldId id="492" r:id="rId13"/>
    <p:sldId id="491" r:id="rId14"/>
  </p:sldIdLst>
  <p:sldSz cx="9144000" cy="6858000" type="screen4x3"/>
  <p:notesSz cx="6991350" cy="9282113"/>
  <p:embeddedFontLst>
    <p:embeddedFont>
      <p:font typeface="Tahoma" panose="020B0604030504040204" pitchFamily="34" charset="0"/>
      <p:regular r:id="rId17"/>
      <p:bold r:id="rId18"/>
    </p:embeddedFont>
    <p:embeddedFont>
      <p:font typeface="Perpetua" panose="02020502060401020303" pitchFamily="18" charset="0"/>
      <p:regular r:id="rId19"/>
      <p:bold r:id="rId20"/>
      <p:italic r:id="rId21"/>
      <p:boldItalic r:id="rId22"/>
    </p:embeddedFont>
    <p:embeddedFont>
      <p:font typeface="B Zar" panose="00000400000000000000" pitchFamily="2" charset="-78"/>
      <p:regular r:id="rId23"/>
      <p:bold r:id="rId24"/>
    </p:embeddedFont>
    <p:embeddedFont>
      <p:font typeface="Verdana" panose="020B0604030504040204" pitchFamily="34" charset="0"/>
      <p:regular r:id="rId25"/>
      <p:bold r:id="rId26"/>
      <p:italic r:id="rId27"/>
      <p:boldItalic r:id="rId28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781"/>
    <a:srgbClr val="040408"/>
    <a:srgbClr val="F70303"/>
    <a:srgbClr val="66FFFF"/>
    <a:srgbClr val="800000"/>
    <a:srgbClr val="2308EE"/>
    <a:srgbClr val="756A94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1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9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66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6A09B-17CC-4FFE-AC8A-BBAAC778C11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326024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2" y="1654629"/>
            <a:ext cx="8186058" cy="43651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درختها- قسمت چهارم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GB" sz="1800" dirty="0">
              <a:cs typeface="B Zar" panose="00000400000000000000" pitchFamily="2" charset="-7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66281" y="3749662"/>
            <a:ext cx="3766039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endParaRPr lang="fa-IR" sz="2000" b="1" dirty="0" smtClean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GB" sz="2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5351749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B Zar" panose="00000400000000000000" pitchFamily="2" charset="-78"/>
              </a:rPr>
              <a:t>Heap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عمليات اصلي روي يک </a:t>
            </a:r>
            <a:r>
              <a:rPr lang="en-US" dirty="0" smtClean="0">
                <a:cs typeface="B Zar" panose="00000400000000000000" pitchFamily="2" charset="-78"/>
              </a:rPr>
              <a:t>Heap</a:t>
            </a:r>
            <a:endParaRPr lang="fa-IR" dirty="0" smtClean="0">
              <a:cs typeface="B Zar" panose="00000400000000000000" pitchFamily="2" charset="-78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fa-IR" dirty="0" smtClean="0">
                <a:cs typeface="B Zar" panose="00000400000000000000" pitchFamily="2" charset="-78"/>
              </a:rPr>
              <a:t>ايجاد يک </a:t>
            </a:r>
            <a:r>
              <a:rPr lang="en-US" dirty="0" smtClean="0">
                <a:latin typeface="Perpetua" pitchFamily="18" charset="0"/>
                <a:cs typeface="B Zar" panose="00000400000000000000" pitchFamily="2" charset="-78"/>
              </a:rPr>
              <a:t>Heap</a:t>
            </a:r>
            <a:r>
              <a:rPr lang="fa-IR" dirty="0" smtClean="0">
                <a:latin typeface="Perpetua" pitchFamily="18" charset="0"/>
                <a:cs typeface="B Zar" panose="00000400000000000000" pitchFamily="2" charset="-78"/>
              </a:rPr>
              <a:t> خالي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a-IR" dirty="0" smtClean="0">
              <a:latin typeface="Perpetua" pitchFamily="18" charset="0"/>
              <a:cs typeface="B Zar" panose="00000400000000000000" pitchFamily="2" charset="-78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fa-IR" dirty="0" smtClean="0">
                <a:latin typeface="Perpetua" pitchFamily="18" charset="0"/>
                <a:cs typeface="B Zar" panose="00000400000000000000" pitchFamily="2" charset="-78"/>
              </a:rPr>
              <a:t>اضافه کردن يک عنصر جديد به </a:t>
            </a:r>
            <a:r>
              <a:rPr lang="en-US" dirty="0" smtClean="0">
                <a:latin typeface="Perpetua" pitchFamily="18" charset="0"/>
                <a:cs typeface="B Zar" panose="00000400000000000000" pitchFamily="2" charset="-78"/>
              </a:rPr>
              <a:t>Heap</a:t>
            </a:r>
            <a:endParaRPr lang="fa-IR" dirty="0" smtClean="0">
              <a:latin typeface="Perpetua" pitchFamily="18" charset="0"/>
              <a:cs typeface="B Zar" panose="00000400000000000000" pitchFamily="2" charset="-78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US" dirty="0" smtClean="0">
              <a:latin typeface="Perpetua" pitchFamily="18" charset="0"/>
              <a:cs typeface="B Zar" panose="00000400000000000000" pitchFamily="2" charset="-78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fa-IR" dirty="0" smtClean="0">
                <a:latin typeface="Perpetua" pitchFamily="18" charset="0"/>
                <a:cs typeface="B Zar" panose="00000400000000000000" pitchFamily="2" charset="-78"/>
              </a:rPr>
              <a:t>حذف بزرگترين عنصر از </a:t>
            </a:r>
            <a:r>
              <a:rPr lang="en-US" dirty="0" smtClean="0">
                <a:latin typeface="Perpetua" pitchFamily="18" charset="0"/>
                <a:cs typeface="B Zar" panose="00000400000000000000" pitchFamily="2" charset="-78"/>
              </a:rPr>
              <a:t>Heap</a:t>
            </a:r>
          </a:p>
          <a:p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10</a:t>
            </a:fld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B Zar" panose="00000400000000000000" pitchFamily="2" charset="-78"/>
              </a:rPr>
              <a:t>Heap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نوع داده مجرد </a:t>
            </a:r>
            <a:r>
              <a:rPr lang="en-US" dirty="0" smtClean="0">
                <a:cs typeface="B Zar" panose="00000400000000000000" pitchFamily="2" charset="-78"/>
              </a:rPr>
              <a:t>Heap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11</a:t>
            </a:fld>
            <a:endParaRPr lang="en-US">
              <a:cs typeface="B Zar" panose="00000400000000000000" pitchFamily="2" charset="-78"/>
            </a:endParaRPr>
          </a:p>
        </p:txBody>
      </p:sp>
      <p:pic>
        <p:nvPicPr>
          <p:cNvPr id="7" name="Picture 4" descr="s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148" b="9556"/>
          <a:stretch>
            <a:fillRect/>
          </a:stretch>
        </p:blipFill>
        <p:spPr bwMode="auto">
          <a:xfrm>
            <a:off x="422729" y="2278743"/>
            <a:ext cx="7456488" cy="4151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15888"/>
            <a:ext cx="8226425" cy="1143000"/>
          </a:xfrm>
        </p:spPr>
        <p:txBody>
          <a:bodyPr/>
          <a:lstStyle/>
          <a:p>
            <a:pPr algn="r"/>
            <a:r>
              <a:rPr lang="fa-IR" altLang="zh-TW" dirty="0" smtClean="0">
                <a:cs typeface="B Zar" panose="00000400000000000000" pitchFamily="2" charset="-78"/>
              </a:rPr>
              <a:t>اضافه کردن يک عنصر در </a:t>
            </a:r>
            <a:r>
              <a:rPr lang="en-US" altLang="zh-TW" sz="2800" dirty="0" smtClean="0">
                <a:cs typeface="B Zar" panose="00000400000000000000" pitchFamily="2" charset="-78"/>
              </a:rPr>
              <a:t>Max Heap</a:t>
            </a:r>
            <a:endParaRPr lang="en-US" altLang="zh-TW" dirty="0">
              <a:cs typeface="B Zar" panose="00000400000000000000" pitchFamily="2" charset="-78"/>
            </a:endParaRPr>
          </a:p>
        </p:txBody>
      </p:sp>
      <p:pic>
        <p:nvPicPr>
          <p:cNvPr id="176132" name="Picture 4" descr="p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7" t="1828" r="6630" b="7329"/>
          <a:stretch>
            <a:fillRect/>
          </a:stretch>
        </p:blipFill>
        <p:spPr bwMode="auto">
          <a:xfrm>
            <a:off x="2843213" y="2492375"/>
            <a:ext cx="6121400" cy="3864882"/>
          </a:xfrm>
          <a:prstGeom prst="rect">
            <a:avLst/>
          </a:prstGeom>
          <a:noFill/>
        </p:spPr>
      </p:pic>
      <p:sp>
        <p:nvSpPr>
          <p:cNvPr id="176133" name="Line 5"/>
          <p:cNvSpPr>
            <a:spLocks noChangeShapeType="1"/>
          </p:cNvSpPr>
          <p:nvPr/>
        </p:nvSpPr>
        <p:spPr bwMode="auto">
          <a:xfrm>
            <a:off x="5868988" y="5083175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34" name="Line 6"/>
          <p:cNvSpPr>
            <a:spLocks noChangeShapeType="1"/>
          </p:cNvSpPr>
          <p:nvPr/>
        </p:nvSpPr>
        <p:spPr bwMode="auto">
          <a:xfrm>
            <a:off x="4389438" y="5300663"/>
            <a:ext cx="27749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7091363" y="4903788"/>
            <a:ext cx="8146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dirty="0">
                <a:solidFill>
                  <a:srgbClr val="FF0000"/>
                </a:solidFill>
                <a:cs typeface="B Zar" panose="00000400000000000000" pitchFamily="2" charset="-78"/>
              </a:rPr>
              <a:t>parent </a:t>
            </a:r>
            <a:r>
              <a:rPr lang="en-US" altLang="zh-TW" dirty="0" smtClean="0">
                <a:solidFill>
                  <a:srgbClr val="FF0000"/>
                </a:solidFill>
                <a:cs typeface="B Zar" panose="00000400000000000000" pitchFamily="2" charset="-78"/>
              </a:rPr>
              <a:t>link</a:t>
            </a:r>
            <a:endParaRPr lang="en-US" altLang="zh-TW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91363" y="5149850"/>
            <a:ext cx="9316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dirty="0">
                <a:solidFill>
                  <a:srgbClr val="FF0000"/>
                </a:solidFill>
                <a:cs typeface="B Zar" panose="00000400000000000000" pitchFamily="2" charset="-78"/>
              </a:rPr>
              <a:t>item </a:t>
            </a:r>
            <a:r>
              <a:rPr lang="en-US" altLang="zh-TW" dirty="0" smtClean="0">
                <a:solidFill>
                  <a:srgbClr val="FF0000"/>
                </a:solidFill>
                <a:cs typeface="B Zar" panose="00000400000000000000" pitchFamily="2" charset="-78"/>
              </a:rPr>
              <a:t>up heap</a:t>
            </a:r>
            <a:endParaRPr lang="en-US" altLang="zh-TW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176139" name="Oval 11"/>
          <p:cNvSpPr>
            <a:spLocks noChangeArrowheads="1"/>
          </p:cNvSpPr>
          <p:nvPr/>
        </p:nvSpPr>
        <p:spPr bwMode="auto">
          <a:xfrm>
            <a:off x="581025" y="53213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40" name="Oval 12"/>
          <p:cNvSpPr>
            <a:spLocks noChangeArrowheads="1"/>
          </p:cNvSpPr>
          <p:nvPr/>
        </p:nvSpPr>
        <p:spPr bwMode="auto">
          <a:xfrm>
            <a:off x="1831975" y="528796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41" name="Oval 13"/>
          <p:cNvSpPr>
            <a:spLocks noChangeArrowheads="1"/>
          </p:cNvSpPr>
          <p:nvPr/>
        </p:nvSpPr>
        <p:spPr bwMode="auto">
          <a:xfrm>
            <a:off x="298450" y="620553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H="1">
            <a:off x="792163" y="4891088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H="1">
            <a:off x="496888" y="5691188"/>
            <a:ext cx="130175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34988" y="5276850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15</a:t>
            </a:r>
          </a:p>
        </p:txBody>
      </p:sp>
      <p:sp>
        <p:nvSpPr>
          <p:cNvPr id="176145" name="Rectangle 17"/>
          <p:cNvSpPr>
            <a:spLocks noChangeArrowheads="1"/>
          </p:cNvSpPr>
          <p:nvPr/>
        </p:nvSpPr>
        <p:spPr bwMode="auto">
          <a:xfrm>
            <a:off x="1866900" y="5280025"/>
            <a:ext cx="33983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2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250825" y="6211888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14</a:t>
            </a:r>
          </a:p>
        </p:txBody>
      </p:sp>
      <p:sp>
        <p:nvSpPr>
          <p:cNvPr id="176147" name="Oval 19"/>
          <p:cNvSpPr>
            <a:spLocks noChangeArrowheads="1"/>
          </p:cNvSpPr>
          <p:nvPr/>
        </p:nvSpPr>
        <p:spPr bwMode="auto">
          <a:xfrm>
            <a:off x="893763" y="621982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831850" y="6208713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10</a:t>
            </a:r>
          </a:p>
        </p:txBody>
      </p:sp>
      <p:sp>
        <p:nvSpPr>
          <p:cNvPr id="176149" name="Line 21"/>
          <p:cNvSpPr>
            <a:spLocks noChangeShapeType="1"/>
          </p:cNvSpPr>
          <p:nvPr/>
        </p:nvSpPr>
        <p:spPr bwMode="auto">
          <a:xfrm>
            <a:off x="938213" y="5681663"/>
            <a:ext cx="166687" cy="534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>
            <a:off x="1508125" y="4881563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51" name="Oval 23"/>
          <p:cNvSpPr>
            <a:spLocks noChangeArrowheads="1"/>
          </p:cNvSpPr>
          <p:nvPr/>
        </p:nvSpPr>
        <p:spPr bwMode="auto">
          <a:xfrm>
            <a:off x="1550988" y="620553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52" name="Line 24"/>
          <p:cNvSpPr>
            <a:spLocks noChangeShapeType="1"/>
          </p:cNvSpPr>
          <p:nvPr/>
        </p:nvSpPr>
        <p:spPr bwMode="auto">
          <a:xfrm flipH="1">
            <a:off x="1749425" y="5691188"/>
            <a:ext cx="130175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54" name="Oval 26"/>
          <p:cNvSpPr>
            <a:spLocks noChangeArrowheads="1"/>
          </p:cNvSpPr>
          <p:nvPr/>
        </p:nvSpPr>
        <p:spPr bwMode="auto">
          <a:xfrm>
            <a:off x="2146300" y="621982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56" name="Line 28"/>
          <p:cNvSpPr>
            <a:spLocks noChangeShapeType="1"/>
          </p:cNvSpPr>
          <p:nvPr/>
        </p:nvSpPr>
        <p:spPr bwMode="auto">
          <a:xfrm>
            <a:off x="2190750" y="5681663"/>
            <a:ext cx="166688" cy="534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863600" y="436562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[1]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323850" y="5099050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[2]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1547813" y="50990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[3]</a:t>
            </a: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34925" y="6034088"/>
            <a:ext cx="360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[4]</a:t>
            </a: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684213" y="6021388"/>
            <a:ext cx="3603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[5]</a:t>
            </a: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1258888" y="6021388"/>
            <a:ext cx="3603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[6]</a:t>
            </a: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1908175" y="6021388"/>
            <a:ext cx="360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[7]</a:t>
            </a: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541338" y="3195638"/>
            <a:ext cx="719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*n=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757238" y="3692525"/>
            <a:ext cx="43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i=</a:t>
            </a: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1044575" y="3213100"/>
            <a:ext cx="35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5</a:t>
            </a:r>
          </a:p>
        </p:txBody>
      </p:sp>
      <p:sp>
        <p:nvSpPr>
          <p:cNvPr id="176167" name="Rectangle 39"/>
          <p:cNvSpPr>
            <a:spLocks noChangeArrowheads="1"/>
          </p:cNvSpPr>
          <p:nvPr/>
        </p:nvSpPr>
        <p:spPr bwMode="auto">
          <a:xfrm>
            <a:off x="3276600" y="4545013"/>
            <a:ext cx="12954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68" name="Rectangle 40"/>
          <p:cNvSpPr>
            <a:spLocks noChangeArrowheads="1"/>
          </p:cNvSpPr>
          <p:nvPr/>
        </p:nvSpPr>
        <p:spPr bwMode="auto">
          <a:xfrm>
            <a:off x="3276600" y="4760913"/>
            <a:ext cx="5256213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69" name="Rectangle 41"/>
          <p:cNvSpPr>
            <a:spLocks noChangeArrowheads="1"/>
          </p:cNvSpPr>
          <p:nvPr/>
        </p:nvSpPr>
        <p:spPr bwMode="auto">
          <a:xfrm>
            <a:off x="3563938" y="4976813"/>
            <a:ext cx="2303462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70" name="Rectangle 42"/>
          <p:cNvSpPr>
            <a:spLocks noChangeArrowheads="1"/>
          </p:cNvSpPr>
          <p:nvPr/>
        </p:nvSpPr>
        <p:spPr bwMode="auto">
          <a:xfrm>
            <a:off x="3563938" y="5192713"/>
            <a:ext cx="792162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71" name="Rectangle 43"/>
          <p:cNvSpPr>
            <a:spLocks noChangeArrowheads="1"/>
          </p:cNvSpPr>
          <p:nvPr/>
        </p:nvSpPr>
        <p:spPr bwMode="auto">
          <a:xfrm>
            <a:off x="3276600" y="5661025"/>
            <a:ext cx="17272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72" name="Text Box 44"/>
          <p:cNvSpPr txBox="1">
            <a:spLocks noChangeArrowheads="1"/>
          </p:cNvSpPr>
          <p:nvPr/>
        </p:nvSpPr>
        <p:spPr bwMode="auto">
          <a:xfrm>
            <a:off x="1042988" y="3692525"/>
            <a:ext cx="35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6</a:t>
            </a:r>
          </a:p>
        </p:txBody>
      </p:sp>
      <p:sp>
        <p:nvSpPr>
          <p:cNvPr id="176173" name="Rectangle 45"/>
          <p:cNvSpPr>
            <a:spLocks noChangeArrowheads="1"/>
          </p:cNvSpPr>
          <p:nvPr/>
        </p:nvSpPr>
        <p:spPr bwMode="auto">
          <a:xfrm>
            <a:off x="1571625" y="6211888"/>
            <a:ext cx="33983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 dirty="0">
                <a:solidFill>
                  <a:srgbClr val="00B050"/>
                </a:solidFill>
                <a:latin typeface="Times New Roman" pitchFamily="18" charset="0"/>
                <a:cs typeface="B Zar" panose="00000400000000000000" pitchFamily="2" charset="-78"/>
              </a:rPr>
              <a:t>2</a:t>
            </a:r>
          </a:p>
        </p:txBody>
      </p:sp>
      <p:sp>
        <p:nvSpPr>
          <p:cNvPr id="176174" name="Text Box 46"/>
          <p:cNvSpPr txBox="1">
            <a:spLocks noChangeArrowheads="1"/>
          </p:cNvSpPr>
          <p:nvPr/>
        </p:nvSpPr>
        <p:spPr bwMode="auto">
          <a:xfrm>
            <a:off x="1042988" y="3692525"/>
            <a:ext cx="35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3</a:t>
            </a:r>
          </a:p>
        </p:txBody>
      </p:sp>
      <p:sp>
        <p:nvSpPr>
          <p:cNvPr id="176175" name="Rectangle 47"/>
          <p:cNvSpPr>
            <a:spLocks noChangeArrowheads="1"/>
          </p:cNvSpPr>
          <p:nvPr/>
        </p:nvSpPr>
        <p:spPr bwMode="auto">
          <a:xfrm>
            <a:off x="1858963" y="5300663"/>
            <a:ext cx="33983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 dirty="0">
                <a:solidFill>
                  <a:srgbClr val="FF0000"/>
                </a:solidFill>
                <a:latin typeface="Times New Roman" pitchFamily="18" charset="0"/>
                <a:cs typeface="B Zar" panose="00000400000000000000" pitchFamily="2" charset="-78"/>
              </a:rPr>
              <a:t>5</a:t>
            </a:r>
          </a:p>
        </p:txBody>
      </p:sp>
      <p:sp>
        <p:nvSpPr>
          <p:cNvPr id="176176" name="Text Box 48"/>
          <p:cNvSpPr txBox="1">
            <a:spLocks noChangeArrowheads="1"/>
          </p:cNvSpPr>
          <p:nvPr/>
        </p:nvSpPr>
        <p:spPr bwMode="auto">
          <a:xfrm>
            <a:off x="539750" y="2684463"/>
            <a:ext cx="935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insert</a:t>
            </a:r>
          </a:p>
        </p:txBody>
      </p:sp>
      <p:sp>
        <p:nvSpPr>
          <p:cNvPr id="176177" name="Text Box 49"/>
          <p:cNvSpPr txBox="1">
            <a:spLocks noChangeArrowheads="1"/>
          </p:cNvSpPr>
          <p:nvPr/>
        </p:nvSpPr>
        <p:spPr bwMode="auto">
          <a:xfrm>
            <a:off x="1404938" y="2684463"/>
            <a:ext cx="35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solidFill>
                  <a:srgbClr val="FF0000"/>
                </a:solidFill>
                <a:cs typeface="B Zar" panose="00000400000000000000" pitchFamily="2" charset="-78"/>
              </a:rPr>
              <a:t>5</a:t>
            </a:r>
          </a:p>
        </p:txBody>
      </p:sp>
      <p:sp>
        <p:nvSpPr>
          <p:cNvPr id="176178" name="Text Box 50"/>
          <p:cNvSpPr txBox="1">
            <a:spLocks noChangeArrowheads="1"/>
          </p:cNvSpPr>
          <p:nvPr/>
        </p:nvSpPr>
        <p:spPr bwMode="auto">
          <a:xfrm>
            <a:off x="1403350" y="2684463"/>
            <a:ext cx="574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solidFill>
                  <a:srgbClr val="FF0000"/>
                </a:solidFill>
                <a:cs typeface="B Zar" panose="00000400000000000000" pitchFamily="2" charset="-78"/>
              </a:rPr>
              <a:t>21</a:t>
            </a:r>
          </a:p>
        </p:txBody>
      </p:sp>
      <p:sp>
        <p:nvSpPr>
          <p:cNvPr id="176179" name="Text Box 51"/>
          <p:cNvSpPr txBox="1">
            <a:spLocks noChangeArrowheads="1"/>
          </p:cNvSpPr>
          <p:nvPr/>
        </p:nvSpPr>
        <p:spPr bwMode="auto">
          <a:xfrm>
            <a:off x="1042988" y="3213100"/>
            <a:ext cx="35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6</a:t>
            </a:r>
          </a:p>
        </p:txBody>
      </p:sp>
      <p:sp>
        <p:nvSpPr>
          <p:cNvPr id="176180" name="Text Box 52"/>
          <p:cNvSpPr txBox="1">
            <a:spLocks noChangeArrowheads="1"/>
          </p:cNvSpPr>
          <p:nvPr/>
        </p:nvSpPr>
        <p:spPr bwMode="auto">
          <a:xfrm>
            <a:off x="1042988" y="3692525"/>
            <a:ext cx="35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7</a:t>
            </a:r>
          </a:p>
        </p:txBody>
      </p:sp>
      <p:sp>
        <p:nvSpPr>
          <p:cNvPr id="176181" name="Rectangle 53"/>
          <p:cNvSpPr>
            <a:spLocks noChangeArrowheads="1"/>
          </p:cNvSpPr>
          <p:nvPr/>
        </p:nvSpPr>
        <p:spPr bwMode="auto">
          <a:xfrm>
            <a:off x="2195513" y="6211888"/>
            <a:ext cx="33983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 dirty="0">
                <a:solidFill>
                  <a:srgbClr val="00B050"/>
                </a:solidFill>
                <a:latin typeface="Times New Roman" pitchFamily="18" charset="0"/>
                <a:cs typeface="B Zar" panose="00000400000000000000" pitchFamily="2" charset="-78"/>
              </a:rPr>
              <a:t>5</a:t>
            </a:r>
          </a:p>
        </p:txBody>
      </p:sp>
      <p:sp>
        <p:nvSpPr>
          <p:cNvPr id="176182" name="Text Box 54"/>
          <p:cNvSpPr txBox="1">
            <a:spLocks noChangeArrowheads="1"/>
          </p:cNvSpPr>
          <p:nvPr/>
        </p:nvSpPr>
        <p:spPr bwMode="auto">
          <a:xfrm>
            <a:off x="1042988" y="3692525"/>
            <a:ext cx="35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3</a:t>
            </a:r>
          </a:p>
        </p:txBody>
      </p:sp>
      <p:sp>
        <p:nvSpPr>
          <p:cNvPr id="176186" name="Rectangle 58"/>
          <p:cNvSpPr>
            <a:spLocks noChangeArrowheads="1"/>
          </p:cNvSpPr>
          <p:nvPr/>
        </p:nvSpPr>
        <p:spPr bwMode="auto">
          <a:xfrm>
            <a:off x="1150938" y="4448175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20</a:t>
            </a:r>
          </a:p>
        </p:txBody>
      </p:sp>
      <p:sp>
        <p:nvSpPr>
          <p:cNvPr id="176187" name="Oval 59"/>
          <p:cNvSpPr>
            <a:spLocks noChangeArrowheads="1"/>
          </p:cNvSpPr>
          <p:nvPr/>
        </p:nvSpPr>
        <p:spPr bwMode="auto">
          <a:xfrm>
            <a:off x="1187450" y="45085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6188" name="Rectangle 60"/>
          <p:cNvSpPr>
            <a:spLocks noChangeArrowheads="1"/>
          </p:cNvSpPr>
          <p:nvPr/>
        </p:nvSpPr>
        <p:spPr bwMode="auto">
          <a:xfrm>
            <a:off x="1779587" y="5233308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 dirty="0">
                <a:solidFill>
                  <a:srgbClr val="00B050"/>
                </a:solidFill>
                <a:latin typeface="Times New Roman" pitchFamily="18" charset="0"/>
                <a:cs typeface="B Zar" panose="00000400000000000000" pitchFamily="2" charset="-78"/>
              </a:rPr>
              <a:t>20</a:t>
            </a:r>
          </a:p>
        </p:txBody>
      </p:sp>
      <p:sp>
        <p:nvSpPr>
          <p:cNvPr id="176189" name="Text Box 61"/>
          <p:cNvSpPr txBox="1">
            <a:spLocks noChangeArrowheads="1"/>
          </p:cNvSpPr>
          <p:nvPr/>
        </p:nvSpPr>
        <p:spPr bwMode="auto">
          <a:xfrm>
            <a:off x="1042988" y="3692525"/>
            <a:ext cx="35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1</a:t>
            </a:r>
          </a:p>
        </p:txBody>
      </p:sp>
      <p:sp>
        <p:nvSpPr>
          <p:cNvPr id="176190" name="Rectangle 62"/>
          <p:cNvSpPr>
            <a:spLocks noChangeArrowheads="1"/>
          </p:cNvSpPr>
          <p:nvPr/>
        </p:nvSpPr>
        <p:spPr bwMode="auto">
          <a:xfrm>
            <a:off x="1130300" y="4462463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>
                <a:solidFill>
                  <a:srgbClr val="FF0000"/>
                </a:solidFill>
                <a:latin typeface="Times New Roman" pitchFamily="18" charset="0"/>
                <a:cs typeface="B Zar" panose="00000400000000000000" pitchFamily="2" charset="-78"/>
              </a:rPr>
              <a:t>21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047955" y="1752860"/>
            <a:ext cx="3834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altLang="zh-TW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پيچيدگي اضافه کردن عنصر </a:t>
            </a:r>
            <a:r>
              <a:rPr lang="en-US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O(log</a:t>
            </a:r>
            <a:r>
              <a:rPr lang="en-US" altLang="zh-TW" sz="2000" baseline="-25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  <a:r>
              <a:rPr lang="en-US" altLang="zh-TW" sz="2000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n</a:t>
            </a:r>
            <a:r>
              <a:rPr lang="en-US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)</a:t>
            </a:r>
            <a:endParaRPr lang="fa-IR" sz="2400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176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176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2" dur="indefinite"/>
                                        <p:tgtEl>
                                          <p:spTgt spid="176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176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5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6" dur="indefinite"/>
                                        <p:tgtEl>
                                          <p:spTgt spid="176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5" grpId="0"/>
      <p:bldP spid="176151" grpId="0" animBg="1"/>
      <p:bldP spid="176152" grpId="0" animBg="1"/>
      <p:bldP spid="176154" grpId="0" animBg="1"/>
      <p:bldP spid="176156" grpId="0" animBg="1"/>
      <p:bldP spid="176162" grpId="0"/>
      <p:bldP spid="176163" grpId="0"/>
      <p:bldP spid="176166" grpId="0"/>
      <p:bldP spid="176166" grpId="1"/>
      <p:bldP spid="176167" grpId="0" animBg="1"/>
      <p:bldP spid="176167" grpId="1" animBg="1"/>
      <p:bldP spid="176167" grpId="2" animBg="1"/>
      <p:bldP spid="176167" grpId="3" animBg="1"/>
      <p:bldP spid="176168" grpId="0" animBg="1"/>
      <p:bldP spid="176168" grpId="1" animBg="1"/>
      <p:bldP spid="176168" grpId="2" animBg="1"/>
      <p:bldP spid="176168" grpId="3" animBg="1"/>
      <p:bldP spid="176168" grpId="4" animBg="1"/>
      <p:bldP spid="176168" grpId="5" animBg="1"/>
      <p:bldP spid="176168" grpId="6" animBg="1"/>
      <p:bldP spid="176168" grpId="7" animBg="1"/>
      <p:bldP spid="176168" grpId="8" animBg="1"/>
      <p:bldP spid="176168" grpId="9" animBg="1"/>
      <p:bldP spid="176169" grpId="0" animBg="1"/>
      <p:bldP spid="176169" grpId="1" animBg="1"/>
      <p:bldP spid="176169" grpId="2" animBg="1"/>
      <p:bldP spid="176169" grpId="3" animBg="1"/>
      <p:bldP spid="176169" grpId="4" animBg="1"/>
      <p:bldP spid="176169" grpId="5" animBg="1"/>
      <p:bldP spid="176170" grpId="0" animBg="1"/>
      <p:bldP spid="176170" grpId="1" animBg="1"/>
      <p:bldP spid="176170" grpId="2" animBg="1"/>
      <p:bldP spid="176170" grpId="3" animBg="1"/>
      <p:bldP spid="176170" grpId="4" animBg="1"/>
      <p:bldP spid="176170" grpId="5" animBg="1"/>
      <p:bldP spid="176171" grpId="0" animBg="1"/>
      <p:bldP spid="176171" grpId="1" animBg="1"/>
      <p:bldP spid="176171" grpId="2" animBg="1"/>
      <p:bldP spid="176171" grpId="3" animBg="1"/>
      <p:bldP spid="176172" grpId="0"/>
      <p:bldP spid="176172" grpId="1"/>
      <p:bldP spid="176173" grpId="0"/>
      <p:bldP spid="176173" grpId="1"/>
      <p:bldP spid="176174" grpId="0"/>
      <p:bldP spid="176174" grpId="1"/>
      <p:bldP spid="176175" grpId="0"/>
      <p:bldP spid="176175" grpId="1"/>
      <p:bldP spid="176175" grpId="2"/>
      <p:bldP spid="176177" grpId="0"/>
      <p:bldP spid="176177" grpId="1"/>
      <p:bldP spid="176178" grpId="0"/>
      <p:bldP spid="176179" grpId="0"/>
      <p:bldP spid="176180" grpId="0"/>
      <p:bldP spid="176180" grpId="1"/>
      <p:bldP spid="176181" grpId="0"/>
      <p:bldP spid="176181" grpId="1"/>
      <p:bldP spid="176182" grpId="0"/>
      <p:bldP spid="176182" grpId="1"/>
      <p:bldP spid="176186" grpId="0"/>
      <p:bldP spid="176188" grpId="0"/>
      <p:bldP spid="176188" grpId="1"/>
      <p:bldP spid="176189" grpId="0"/>
      <p:bldP spid="176190" grpId="0"/>
      <p:bldP spid="176190" grpId="1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779838" y="987425"/>
            <a:ext cx="5330825" cy="5681663"/>
            <a:chOff x="2381" y="622"/>
            <a:chExt cx="3358" cy="3579"/>
          </a:xfrm>
        </p:grpSpPr>
        <p:pic>
          <p:nvPicPr>
            <p:cNvPr id="178180" name="Picture 4" descr="p5"/>
            <p:cNvPicPr>
              <a:picLocks noChangeAspect="1" noChangeArrowheads="1"/>
            </p:cNvPicPr>
            <p:nvPr/>
          </p:nvPicPr>
          <p:blipFill>
            <a:blip r:embed="rId2"/>
            <a:srcRect l="3418" t="3810" r="10207" b="6116"/>
            <a:stretch>
              <a:fillRect/>
            </a:stretch>
          </p:blipFill>
          <p:spPr bwMode="auto">
            <a:xfrm>
              <a:off x="2381" y="622"/>
              <a:ext cx="3358" cy="3579"/>
            </a:xfrm>
            <a:prstGeom prst="rect">
              <a:avLst/>
            </a:prstGeom>
            <a:noFill/>
          </p:spPr>
        </p:pic>
        <p:sp>
          <p:nvSpPr>
            <p:cNvPr id="178230" name="Text Box 54"/>
            <p:cNvSpPr txBox="1">
              <a:spLocks noChangeArrowheads="1"/>
            </p:cNvSpPr>
            <p:nvPr/>
          </p:nvSpPr>
          <p:spPr bwMode="auto">
            <a:xfrm>
              <a:off x="2517" y="2783"/>
              <a:ext cx="13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altLang="zh-TW" sz="1100">
                  <a:solidFill>
                    <a:schemeClr val="accent2"/>
                  </a:solidFill>
                  <a:latin typeface="Courier New" pitchFamily="49" charset="0"/>
                  <a:cs typeface="B Zar" panose="00000400000000000000" pitchFamily="2" charset="-78"/>
                </a:rPr>
                <a:t>&lt;</a:t>
              </a:r>
            </a:p>
          </p:txBody>
        </p:sp>
      </p:grp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1057275" y="53213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182" name="Oval 6"/>
          <p:cNvSpPr>
            <a:spLocks noChangeArrowheads="1"/>
          </p:cNvSpPr>
          <p:nvPr/>
        </p:nvSpPr>
        <p:spPr bwMode="auto">
          <a:xfrm>
            <a:off x="2308225" y="528796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183" name="Oval 7"/>
          <p:cNvSpPr>
            <a:spLocks noChangeArrowheads="1"/>
          </p:cNvSpPr>
          <p:nvPr/>
        </p:nvSpPr>
        <p:spPr bwMode="auto">
          <a:xfrm>
            <a:off x="774700" y="620553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 flipH="1">
            <a:off x="1268413" y="4891088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 flipH="1">
            <a:off x="973138" y="5691188"/>
            <a:ext cx="130175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987425" y="5276850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15</a:t>
            </a:r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2339975" y="5280025"/>
            <a:ext cx="33983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2</a:t>
            </a:r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727075" y="6211888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14</a:t>
            </a:r>
          </a:p>
        </p:txBody>
      </p:sp>
      <p:sp>
        <p:nvSpPr>
          <p:cNvPr id="178189" name="Oval 13"/>
          <p:cNvSpPr>
            <a:spLocks noChangeArrowheads="1"/>
          </p:cNvSpPr>
          <p:nvPr/>
        </p:nvSpPr>
        <p:spPr bwMode="auto">
          <a:xfrm>
            <a:off x="1370013" y="621982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1308100" y="6208713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10</a:t>
            </a:r>
          </a:p>
        </p:txBody>
      </p:sp>
      <p:sp>
        <p:nvSpPr>
          <p:cNvPr id="178191" name="Line 15"/>
          <p:cNvSpPr>
            <a:spLocks noChangeShapeType="1"/>
          </p:cNvSpPr>
          <p:nvPr/>
        </p:nvSpPr>
        <p:spPr bwMode="auto">
          <a:xfrm>
            <a:off x="1414463" y="5681663"/>
            <a:ext cx="166687" cy="534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192" name="Line 16"/>
          <p:cNvSpPr>
            <a:spLocks noChangeShapeType="1"/>
          </p:cNvSpPr>
          <p:nvPr/>
        </p:nvSpPr>
        <p:spPr bwMode="auto">
          <a:xfrm>
            <a:off x="1984375" y="4881563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197" name="Text Box 21"/>
          <p:cNvSpPr txBox="1">
            <a:spLocks noChangeArrowheads="1"/>
          </p:cNvSpPr>
          <p:nvPr/>
        </p:nvSpPr>
        <p:spPr bwMode="auto">
          <a:xfrm>
            <a:off x="1339850" y="436562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[1]</a:t>
            </a: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800100" y="5099050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[2]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2024063" y="50990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[3]</a:t>
            </a:r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1116013" y="6021388"/>
            <a:ext cx="3603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[5]</a:t>
            </a:r>
          </a:p>
        </p:txBody>
      </p:sp>
      <p:sp>
        <p:nvSpPr>
          <p:cNvPr id="178206" name="Rectangle 30"/>
          <p:cNvSpPr>
            <a:spLocks noChangeArrowheads="1"/>
          </p:cNvSpPr>
          <p:nvPr/>
        </p:nvSpPr>
        <p:spPr bwMode="auto">
          <a:xfrm>
            <a:off x="1627188" y="4448175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20</a:t>
            </a:r>
          </a:p>
        </p:txBody>
      </p:sp>
      <p:sp>
        <p:nvSpPr>
          <p:cNvPr id="178207" name="Oval 31"/>
          <p:cNvSpPr>
            <a:spLocks noChangeArrowheads="1"/>
          </p:cNvSpPr>
          <p:nvPr/>
        </p:nvSpPr>
        <p:spPr bwMode="auto">
          <a:xfrm>
            <a:off x="1663700" y="45085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10" name="Text Box 34"/>
          <p:cNvSpPr txBox="1">
            <a:spLocks noChangeArrowheads="1"/>
          </p:cNvSpPr>
          <p:nvPr/>
        </p:nvSpPr>
        <p:spPr bwMode="auto">
          <a:xfrm>
            <a:off x="34925" y="3716338"/>
            <a:ext cx="13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parent =</a:t>
            </a:r>
          </a:p>
        </p:txBody>
      </p:sp>
      <p:sp>
        <p:nvSpPr>
          <p:cNvPr id="178211" name="Text Box 35"/>
          <p:cNvSpPr txBox="1">
            <a:spLocks noChangeArrowheads="1"/>
          </p:cNvSpPr>
          <p:nvPr/>
        </p:nvSpPr>
        <p:spPr bwMode="auto">
          <a:xfrm>
            <a:off x="34925" y="4076700"/>
            <a:ext cx="13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child =</a:t>
            </a:r>
          </a:p>
        </p:txBody>
      </p:sp>
      <p:sp>
        <p:nvSpPr>
          <p:cNvPr id="178212" name="Text Box 36"/>
          <p:cNvSpPr txBox="1">
            <a:spLocks noChangeArrowheads="1"/>
          </p:cNvSpPr>
          <p:nvPr/>
        </p:nvSpPr>
        <p:spPr bwMode="auto">
          <a:xfrm>
            <a:off x="6805613" y="5780088"/>
            <a:ext cx="1584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 dirty="0" err="1">
                <a:solidFill>
                  <a:schemeClr val="accent1"/>
                </a:solidFill>
                <a:cs typeface="B Zar" panose="00000400000000000000" pitchFamily="2" charset="-78"/>
              </a:rPr>
              <a:t>item.key</a:t>
            </a:r>
            <a:r>
              <a:rPr lang="en-US" altLang="zh-TW" sz="2000" dirty="0">
                <a:solidFill>
                  <a:schemeClr val="accent1"/>
                </a:solidFill>
                <a:cs typeface="B Zar" panose="00000400000000000000" pitchFamily="2" charset="-78"/>
              </a:rPr>
              <a:t> =</a:t>
            </a:r>
          </a:p>
        </p:txBody>
      </p:sp>
      <p:sp>
        <p:nvSpPr>
          <p:cNvPr id="178213" name="Text Box 37"/>
          <p:cNvSpPr txBox="1">
            <a:spLocks noChangeArrowheads="1"/>
          </p:cNvSpPr>
          <p:nvPr/>
        </p:nvSpPr>
        <p:spPr bwMode="auto">
          <a:xfrm>
            <a:off x="6804025" y="6115050"/>
            <a:ext cx="172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 dirty="0" err="1">
                <a:solidFill>
                  <a:schemeClr val="accent1"/>
                </a:solidFill>
                <a:cs typeface="B Zar" panose="00000400000000000000" pitchFamily="2" charset="-78"/>
              </a:rPr>
              <a:t>temp.key</a:t>
            </a:r>
            <a:r>
              <a:rPr lang="en-US" altLang="zh-TW" sz="2000" dirty="0">
                <a:solidFill>
                  <a:schemeClr val="accent1"/>
                </a:solidFill>
                <a:cs typeface="B Zar" panose="00000400000000000000" pitchFamily="2" charset="-78"/>
              </a:rPr>
              <a:t> =</a:t>
            </a:r>
          </a:p>
        </p:txBody>
      </p:sp>
      <p:sp>
        <p:nvSpPr>
          <p:cNvPr id="178214" name="Text Box 38"/>
          <p:cNvSpPr txBox="1">
            <a:spLocks noChangeArrowheads="1"/>
          </p:cNvSpPr>
          <p:nvPr/>
        </p:nvSpPr>
        <p:spPr bwMode="auto">
          <a:xfrm>
            <a:off x="466725" y="6021388"/>
            <a:ext cx="360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1200">
                <a:latin typeface="Verdana" pitchFamily="34" charset="0"/>
                <a:cs typeface="B Zar" panose="00000400000000000000" pitchFamily="2" charset="-78"/>
              </a:rPr>
              <a:t>[4]</a:t>
            </a:r>
          </a:p>
        </p:txBody>
      </p:sp>
      <p:sp>
        <p:nvSpPr>
          <p:cNvPr id="178215" name="Text Box 39"/>
          <p:cNvSpPr txBox="1">
            <a:spLocks noChangeArrowheads="1"/>
          </p:cNvSpPr>
          <p:nvPr/>
        </p:nvSpPr>
        <p:spPr bwMode="auto">
          <a:xfrm>
            <a:off x="2268538" y="3908425"/>
            <a:ext cx="86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*n=</a:t>
            </a:r>
          </a:p>
        </p:txBody>
      </p:sp>
      <p:sp>
        <p:nvSpPr>
          <p:cNvPr id="178217" name="Rectangle 41"/>
          <p:cNvSpPr>
            <a:spLocks noChangeArrowheads="1"/>
          </p:cNvSpPr>
          <p:nvPr/>
        </p:nvSpPr>
        <p:spPr bwMode="auto">
          <a:xfrm>
            <a:off x="4067175" y="2924175"/>
            <a:ext cx="1441450" cy="1444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18" name="Rectangle 42"/>
          <p:cNvSpPr>
            <a:spLocks noChangeArrowheads="1"/>
          </p:cNvSpPr>
          <p:nvPr/>
        </p:nvSpPr>
        <p:spPr bwMode="auto">
          <a:xfrm>
            <a:off x="4067175" y="3282950"/>
            <a:ext cx="1873250" cy="2174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19" name="Rectangle 43"/>
          <p:cNvSpPr>
            <a:spLocks noChangeArrowheads="1"/>
          </p:cNvSpPr>
          <p:nvPr/>
        </p:nvSpPr>
        <p:spPr bwMode="auto">
          <a:xfrm>
            <a:off x="4067175" y="3498850"/>
            <a:ext cx="1081088" cy="3619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20" name="Rectangle 44"/>
          <p:cNvSpPr>
            <a:spLocks noChangeArrowheads="1"/>
          </p:cNvSpPr>
          <p:nvPr/>
        </p:nvSpPr>
        <p:spPr bwMode="auto">
          <a:xfrm>
            <a:off x="4067175" y="3859213"/>
            <a:ext cx="1800225" cy="2174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21" name="Rectangle 45"/>
          <p:cNvSpPr>
            <a:spLocks noChangeArrowheads="1"/>
          </p:cNvSpPr>
          <p:nvPr/>
        </p:nvSpPr>
        <p:spPr bwMode="auto">
          <a:xfrm>
            <a:off x="4067175" y="4219575"/>
            <a:ext cx="4968875" cy="4333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23" name="Rectangle 47"/>
          <p:cNvSpPr>
            <a:spLocks noChangeArrowheads="1"/>
          </p:cNvSpPr>
          <p:nvPr/>
        </p:nvSpPr>
        <p:spPr bwMode="auto">
          <a:xfrm>
            <a:off x="4283075" y="4795838"/>
            <a:ext cx="3728811" cy="22610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25" name="Rectangle 49"/>
          <p:cNvSpPr>
            <a:spLocks noChangeArrowheads="1"/>
          </p:cNvSpPr>
          <p:nvPr/>
        </p:nvSpPr>
        <p:spPr bwMode="auto">
          <a:xfrm>
            <a:off x="4283075" y="5227638"/>
            <a:ext cx="2593975" cy="146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26" name="Rectangle 50"/>
          <p:cNvSpPr>
            <a:spLocks noChangeArrowheads="1"/>
          </p:cNvSpPr>
          <p:nvPr/>
        </p:nvSpPr>
        <p:spPr bwMode="auto">
          <a:xfrm>
            <a:off x="4283075" y="5373688"/>
            <a:ext cx="1441450" cy="2174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27" name="Rectangle 51"/>
          <p:cNvSpPr>
            <a:spLocks noChangeArrowheads="1"/>
          </p:cNvSpPr>
          <p:nvPr/>
        </p:nvSpPr>
        <p:spPr bwMode="auto">
          <a:xfrm>
            <a:off x="4283075" y="5588000"/>
            <a:ext cx="1081088" cy="2174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28" name="Rectangle 52"/>
          <p:cNvSpPr>
            <a:spLocks noChangeArrowheads="1"/>
          </p:cNvSpPr>
          <p:nvPr/>
        </p:nvSpPr>
        <p:spPr bwMode="auto">
          <a:xfrm>
            <a:off x="4067175" y="5948363"/>
            <a:ext cx="1873250" cy="2174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29" name="Rectangle 53"/>
          <p:cNvSpPr>
            <a:spLocks noChangeArrowheads="1"/>
          </p:cNvSpPr>
          <p:nvPr/>
        </p:nvSpPr>
        <p:spPr bwMode="auto">
          <a:xfrm>
            <a:off x="4067175" y="6165850"/>
            <a:ext cx="1152525" cy="2174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78232" name="Text Box 56"/>
          <p:cNvSpPr txBox="1">
            <a:spLocks noChangeArrowheads="1"/>
          </p:cNvSpPr>
          <p:nvPr/>
        </p:nvSpPr>
        <p:spPr bwMode="auto">
          <a:xfrm>
            <a:off x="8316913" y="5780088"/>
            <a:ext cx="576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 dirty="0">
                <a:solidFill>
                  <a:schemeClr val="accent1"/>
                </a:solidFill>
                <a:cs typeface="B Zar" panose="00000400000000000000" pitchFamily="2" charset="-78"/>
              </a:rPr>
              <a:t>20</a:t>
            </a:r>
          </a:p>
        </p:txBody>
      </p:sp>
      <p:sp>
        <p:nvSpPr>
          <p:cNvPr id="178233" name="Text Box 57"/>
          <p:cNvSpPr txBox="1">
            <a:spLocks noChangeArrowheads="1"/>
          </p:cNvSpPr>
          <p:nvPr/>
        </p:nvSpPr>
        <p:spPr bwMode="auto">
          <a:xfrm>
            <a:off x="8388350" y="6140450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 dirty="0">
                <a:solidFill>
                  <a:schemeClr val="accent1"/>
                </a:solidFill>
                <a:cs typeface="B Zar" panose="00000400000000000000" pitchFamily="2" charset="-78"/>
              </a:rPr>
              <a:t>10</a:t>
            </a:r>
          </a:p>
        </p:txBody>
      </p:sp>
      <p:sp>
        <p:nvSpPr>
          <p:cNvPr id="178234" name="Text Box 58"/>
          <p:cNvSpPr txBox="1">
            <a:spLocks noChangeArrowheads="1"/>
          </p:cNvSpPr>
          <p:nvPr/>
        </p:nvSpPr>
        <p:spPr bwMode="auto">
          <a:xfrm>
            <a:off x="1258888" y="3716338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1</a:t>
            </a:r>
          </a:p>
        </p:txBody>
      </p:sp>
      <p:sp>
        <p:nvSpPr>
          <p:cNvPr id="178235" name="Text Box 59"/>
          <p:cNvSpPr txBox="1">
            <a:spLocks noChangeArrowheads="1"/>
          </p:cNvSpPr>
          <p:nvPr/>
        </p:nvSpPr>
        <p:spPr bwMode="auto">
          <a:xfrm>
            <a:off x="1042988" y="4076700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2</a:t>
            </a:r>
          </a:p>
        </p:txBody>
      </p:sp>
      <p:sp>
        <p:nvSpPr>
          <p:cNvPr id="178236" name="Rectangle 60"/>
          <p:cNvSpPr>
            <a:spLocks noChangeArrowheads="1"/>
          </p:cNvSpPr>
          <p:nvPr/>
        </p:nvSpPr>
        <p:spPr bwMode="auto">
          <a:xfrm>
            <a:off x="1619250" y="4437063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 dirty="0">
                <a:solidFill>
                  <a:srgbClr val="00B050"/>
                </a:solidFill>
                <a:latin typeface="Times New Roman" pitchFamily="18" charset="0"/>
                <a:cs typeface="B Zar" panose="00000400000000000000" pitchFamily="2" charset="-78"/>
              </a:rPr>
              <a:t>15</a:t>
            </a:r>
          </a:p>
        </p:txBody>
      </p:sp>
      <p:sp>
        <p:nvSpPr>
          <p:cNvPr id="178237" name="Text Box 61"/>
          <p:cNvSpPr txBox="1">
            <a:spLocks noChangeArrowheads="1"/>
          </p:cNvSpPr>
          <p:nvPr/>
        </p:nvSpPr>
        <p:spPr bwMode="auto">
          <a:xfrm>
            <a:off x="2771775" y="3933825"/>
            <a:ext cx="35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5</a:t>
            </a:r>
          </a:p>
        </p:txBody>
      </p:sp>
      <p:sp>
        <p:nvSpPr>
          <p:cNvPr id="178238" name="Text Box 62"/>
          <p:cNvSpPr txBox="1">
            <a:spLocks noChangeArrowheads="1"/>
          </p:cNvSpPr>
          <p:nvPr/>
        </p:nvSpPr>
        <p:spPr bwMode="auto">
          <a:xfrm>
            <a:off x="2771775" y="3933825"/>
            <a:ext cx="358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4</a:t>
            </a:r>
          </a:p>
        </p:txBody>
      </p:sp>
      <p:sp>
        <p:nvSpPr>
          <p:cNvPr id="178239" name="Text Box 63"/>
          <p:cNvSpPr txBox="1">
            <a:spLocks noChangeArrowheads="1"/>
          </p:cNvSpPr>
          <p:nvPr/>
        </p:nvSpPr>
        <p:spPr bwMode="auto">
          <a:xfrm>
            <a:off x="1258888" y="3716338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2</a:t>
            </a:r>
          </a:p>
        </p:txBody>
      </p:sp>
      <p:sp>
        <p:nvSpPr>
          <p:cNvPr id="178240" name="Text Box 64"/>
          <p:cNvSpPr txBox="1">
            <a:spLocks noChangeArrowheads="1"/>
          </p:cNvSpPr>
          <p:nvPr/>
        </p:nvSpPr>
        <p:spPr bwMode="auto">
          <a:xfrm>
            <a:off x="1042988" y="4076700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4</a:t>
            </a:r>
          </a:p>
        </p:txBody>
      </p:sp>
      <p:sp>
        <p:nvSpPr>
          <p:cNvPr id="178241" name="Rectangle 65"/>
          <p:cNvSpPr>
            <a:spLocks noChangeArrowheads="1"/>
          </p:cNvSpPr>
          <p:nvPr/>
        </p:nvSpPr>
        <p:spPr bwMode="auto">
          <a:xfrm>
            <a:off x="733425" y="6211888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 dirty="0">
                <a:solidFill>
                  <a:srgbClr val="00B050"/>
                </a:solidFill>
                <a:latin typeface="Times New Roman" pitchFamily="18" charset="0"/>
                <a:cs typeface="B Zar" panose="00000400000000000000" pitchFamily="2" charset="-78"/>
              </a:rPr>
              <a:t>10</a:t>
            </a:r>
          </a:p>
        </p:txBody>
      </p:sp>
      <p:sp>
        <p:nvSpPr>
          <p:cNvPr id="178242" name="Rectangle 66"/>
          <p:cNvSpPr>
            <a:spLocks noChangeArrowheads="1"/>
          </p:cNvSpPr>
          <p:nvPr/>
        </p:nvSpPr>
        <p:spPr bwMode="auto">
          <a:xfrm>
            <a:off x="987425" y="5276850"/>
            <a:ext cx="49372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 dirty="0">
                <a:solidFill>
                  <a:srgbClr val="00B050"/>
                </a:solidFill>
                <a:latin typeface="Times New Roman" pitchFamily="18" charset="0"/>
                <a:cs typeface="B Zar" panose="00000400000000000000" pitchFamily="2" charset="-78"/>
              </a:rPr>
              <a:t>14</a:t>
            </a:r>
          </a:p>
        </p:txBody>
      </p:sp>
      <p:sp>
        <p:nvSpPr>
          <p:cNvPr id="178243" name="Text Box 67"/>
          <p:cNvSpPr txBox="1">
            <a:spLocks noChangeArrowheads="1"/>
          </p:cNvSpPr>
          <p:nvPr/>
        </p:nvSpPr>
        <p:spPr bwMode="auto">
          <a:xfrm>
            <a:off x="1258888" y="3716338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4</a:t>
            </a:r>
          </a:p>
        </p:txBody>
      </p:sp>
      <p:sp>
        <p:nvSpPr>
          <p:cNvPr id="178244" name="Text Box 68"/>
          <p:cNvSpPr txBox="1">
            <a:spLocks noChangeArrowheads="1"/>
          </p:cNvSpPr>
          <p:nvPr/>
        </p:nvSpPr>
        <p:spPr bwMode="auto">
          <a:xfrm>
            <a:off x="1042988" y="4076700"/>
            <a:ext cx="360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zh-TW" sz="2000">
                <a:cs typeface="B Zar" panose="00000400000000000000" pitchFamily="2" charset="-78"/>
              </a:rPr>
              <a:t>8</a:t>
            </a:r>
          </a:p>
        </p:txBody>
      </p:sp>
      <p:sp>
        <p:nvSpPr>
          <p:cNvPr id="58" name="Rectangle 2"/>
          <p:cNvSpPr txBox="1">
            <a:spLocks noChangeArrowheads="1"/>
          </p:cNvSpPr>
          <p:nvPr/>
        </p:nvSpPr>
        <p:spPr bwMode="auto">
          <a:xfrm>
            <a:off x="455613" y="115888"/>
            <a:ext cx="8226425" cy="769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zh-TW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B Zar" panose="00000400000000000000" pitchFamily="2" charset="-78"/>
              </a:rPr>
              <a:t>حذف کردن يک عنصر از </a:t>
            </a:r>
            <a:r>
              <a:rPr kumimoji="0" lang="en-US" altLang="zh-TW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B Zar" panose="00000400000000000000" pitchFamily="2" charset="-78"/>
              </a:rPr>
              <a:t>Max Heap</a:t>
            </a:r>
            <a:endParaRPr kumimoji="0" lang="en-US" altLang="zh-TW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B Zar" panose="00000400000000000000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98919" y="1244860"/>
            <a:ext cx="3459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پيچيدگي حذف کردن عنصر </a:t>
            </a:r>
            <a:r>
              <a:rPr lang="en-US" altLang="zh-TW" sz="1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O(log</a:t>
            </a:r>
            <a:r>
              <a:rPr lang="en-US" altLang="zh-TW" sz="1800" baseline="-25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2</a:t>
            </a:r>
            <a:r>
              <a:rPr lang="en-US" altLang="zh-TW" sz="1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  <a:r>
              <a:rPr lang="en-US" altLang="zh-TW" sz="1800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n</a:t>
            </a:r>
            <a:r>
              <a:rPr lang="en-US" altLang="zh-TW" sz="1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)</a:t>
            </a:r>
            <a:endParaRPr lang="fa-IR" sz="2000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78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7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8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6" grpId="0"/>
      <p:bldP spid="178188" grpId="0"/>
      <p:bldP spid="178189" grpId="0" animBg="1"/>
      <p:bldP spid="178190" grpId="0"/>
      <p:bldP spid="178191" grpId="0" animBg="1"/>
      <p:bldP spid="178200" grpId="0"/>
      <p:bldP spid="178206" grpId="0"/>
      <p:bldP spid="178217" grpId="0" animBg="1"/>
      <p:bldP spid="178217" grpId="1" animBg="1"/>
      <p:bldP spid="178218" grpId="0" animBg="1"/>
      <p:bldP spid="178218" grpId="1" animBg="1"/>
      <p:bldP spid="178219" grpId="0" animBg="1"/>
      <p:bldP spid="178219" grpId="1" animBg="1"/>
      <p:bldP spid="178220" grpId="0" animBg="1"/>
      <p:bldP spid="178220" grpId="1" animBg="1"/>
      <p:bldP spid="178220" grpId="2" animBg="1"/>
      <p:bldP spid="178220" grpId="3" animBg="1"/>
      <p:bldP spid="178220" grpId="4" animBg="1"/>
      <p:bldP spid="178220" grpId="5" animBg="1"/>
      <p:bldP spid="178221" grpId="0" animBg="1"/>
      <p:bldP spid="178221" grpId="1" animBg="1"/>
      <p:bldP spid="178221" grpId="2" animBg="1"/>
      <p:bldP spid="178221" grpId="3" animBg="1"/>
      <p:bldP spid="178223" grpId="0" animBg="1"/>
      <p:bldP spid="178223" grpId="1" animBg="1"/>
      <p:bldP spid="178223" grpId="2" animBg="1"/>
      <p:bldP spid="178223" grpId="3" animBg="1"/>
      <p:bldP spid="178225" grpId="0" animBg="1"/>
      <p:bldP spid="178225" grpId="1" animBg="1"/>
      <p:bldP spid="178225" grpId="2" animBg="1"/>
      <p:bldP spid="178225" grpId="3" animBg="1"/>
      <p:bldP spid="178226" grpId="0" animBg="1"/>
      <p:bldP spid="178226" grpId="1" animBg="1"/>
      <p:bldP spid="178226" grpId="2" animBg="1"/>
      <p:bldP spid="178226" grpId="3" animBg="1"/>
      <p:bldP spid="178227" grpId="0" animBg="1"/>
      <p:bldP spid="178227" grpId="1" animBg="1"/>
      <p:bldP spid="178227" grpId="2" animBg="1"/>
      <p:bldP spid="178227" grpId="3" animBg="1"/>
      <p:bldP spid="178228" grpId="0" animBg="1"/>
      <p:bldP spid="178228" grpId="1" animBg="1"/>
      <p:bldP spid="178229" grpId="0" animBg="1"/>
      <p:bldP spid="178229" grpId="1" animBg="1"/>
      <p:bldP spid="178232" grpId="0"/>
      <p:bldP spid="178233" grpId="0"/>
      <p:bldP spid="178234" grpId="0"/>
      <p:bldP spid="178234" grpId="1"/>
      <p:bldP spid="178235" grpId="0"/>
      <p:bldP spid="178235" grpId="1"/>
      <p:bldP spid="178236" grpId="0"/>
      <p:bldP spid="178237" grpId="0"/>
      <p:bldP spid="178238" grpId="0"/>
      <p:bldP spid="178239" grpId="0"/>
      <p:bldP spid="178239" grpId="1"/>
      <p:bldP spid="178240" grpId="0"/>
      <p:bldP spid="178240" grpId="1"/>
      <p:bldP spid="178241" grpId="0"/>
      <p:bldP spid="178242" grpId="0"/>
      <p:bldP spid="178243" grpId="0"/>
      <p:bldP spid="178244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درختها</a:t>
            </a:r>
          </a:p>
        </p:txBody>
      </p:sp>
      <p:sp>
        <p:nvSpPr>
          <p:cNvPr id="512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96686" y="1619249"/>
            <a:ext cx="7913914" cy="440417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مقدمه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fa-IR" sz="2400" dirty="0" smtClean="0">
                <a:solidFill>
                  <a:srgbClr val="371F7B"/>
                </a:solidFill>
                <a:cs typeface="B Zar" panose="00000400000000000000" pitchFamily="2" charset="-78"/>
              </a:rPr>
              <a:t>بازنمايي درخت 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 هاي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پيمايش درختهاي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عمليات ديگر روي درختهاي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درختهاي دودويي نخ کشي شده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200" dirty="0" smtClean="0">
                <a:solidFill>
                  <a:srgbClr val="371F7B"/>
                </a:solidFill>
                <a:cs typeface="B Zar" panose="00000400000000000000" pitchFamily="2" charset="-78"/>
              </a:rPr>
              <a:t>Heap</a:t>
            </a:r>
            <a:r>
              <a:rPr lang="fa-IR" sz="2200" dirty="0" smtClean="0">
                <a:solidFill>
                  <a:srgbClr val="371F7B"/>
                </a:solidFill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درختان جستجوي دودويي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درختهاي انتخاب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جنگل 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نمايش مجموعه ها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شمارش درخت هاي دودويي متمايز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725969-D2BB-4EC4-89AE-1727DABA49DA}" type="slidenum">
              <a:rPr lang="ar-SA" smtClean="0">
                <a:cs typeface="B Zar" panose="00000400000000000000" pitchFamily="2" charset="-78"/>
              </a:rPr>
              <a:pPr/>
              <a:t>2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31788"/>
            <a:ext cx="8226425" cy="1143000"/>
          </a:xfrm>
        </p:spPr>
        <p:txBody>
          <a:bodyPr/>
          <a:lstStyle/>
          <a:p>
            <a:pPr algn="r"/>
            <a:r>
              <a:rPr lang="fa-IR" altLang="zh-TW" dirty="0" smtClean="0">
                <a:cs typeface="B Zar" panose="00000400000000000000" pitchFamily="2" charset="-78"/>
              </a:rPr>
              <a:t>صف هاي اولويت</a:t>
            </a:r>
            <a:endParaRPr lang="en-US" altLang="zh-TW" sz="3600" dirty="0">
              <a:cs typeface="B Zar" panose="00000400000000000000" pitchFamily="2" charset="-78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2875"/>
            <a:ext cx="8226425" cy="4537075"/>
          </a:xfrm>
        </p:spPr>
        <p:txBody>
          <a:bodyPr/>
          <a:lstStyle/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عضوي که بايد حذف شود عضو با </a:t>
            </a:r>
            <a:r>
              <a:rPr lang="fa-IR" altLang="zh-TW" sz="2800" dirty="0" smtClean="0">
                <a:solidFill>
                  <a:schemeClr val="tx2"/>
                </a:solidFill>
                <a:cs typeface="B Zar" panose="00000400000000000000" pitchFamily="2" charset="-78"/>
              </a:rPr>
              <a:t>بالاترين</a:t>
            </a:r>
            <a:r>
              <a:rPr lang="fa-IR" altLang="zh-TW" sz="3600" dirty="0" smtClean="0"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cs typeface="B Zar" panose="00000400000000000000" pitchFamily="2" charset="-78"/>
              </a:rPr>
              <a:t>يا </a:t>
            </a:r>
            <a:r>
              <a:rPr lang="fa-IR" altLang="zh-TW" sz="2800" dirty="0" smtClean="0">
                <a:solidFill>
                  <a:schemeClr val="tx2"/>
                </a:solidFill>
                <a:cs typeface="B Zar" panose="00000400000000000000" pitchFamily="2" charset="-78"/>
              </a:rPr>
              <a:t>پايين ترين</a:t>
            </a:r>
            <a:r>
              <a:rPr lang="fa-IR" altLang="zh-TW" sz="2800" dirty="0" smtClean="0">
                <a:cs typeface="B Zar" panose="00000400000000000000" pitchFamily="2" charset="-78"/>
              </a:rPr>
              <a:t> اولويت است</a:t>
            </a:r>
          </a:p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مثال : تخصيص منابع </a:t>
            </a:r>
          </a:p>
          <a:p>
            <a:pPr lvl="1">
              <a:buNone/>
            </a:pPr>
            <a:r>
              <a:rPr lang="fa-IR" altLang="zh-TW" sz="2400" dirty="0" smtClean="0">
                <a:cs typeface="B Zar" panose="00000400000000000000" pitchFamily="2" charset="-78"/>
              </a:rPr>
              <a:t>هر وقت که کامپيوتري آزاد شد </a:t>
            </a:r>
          </a:p>
          <a:p>
            <a:pPr lvl="1"/>
            <a:r>
              <a:rPr lang="fa-IR" altLang="zh-TW" sz="2400" dirty="0" smtClean="0">
                <a:cs typeface="B Zar" panose="00000400000000000000" pitchFamily="2" charset="-78"/>
              </a:rPr>
              <a:t>کاربري که متقاضي زمان کمتري است انتخاب شود : (</a:t>
            </a:r>
            <a:r>
              <a:rPr lang="fa-IR" altLang="zh-TW" sz="2400" dirty="0" smtClean="0">
                <a:solidFill>
                  <a:schemeClr val="tx2"/>
                </a:solidFill>
                <a:ea typeface="+mn-ea"/>
                <a:cs typeface="B Zar" panose="00000400000000000000" pitchFamily="2" charset="-78"/>
              </a:rPr>
              <a:t>صف اولويت مينيموم</a:t>
            </a:r>
            <a:r>
              <a:rPr lang="fa-IR" altLang="zh-TW" sz="2400" dirty="0" smtClean="0">
                <a:cs typeface="B Zar" panose="00000400000000000000" pitchFamily="2" charset="-78"/>
              </a:rPr>
              <a:t>)</a:t>
            </a:r>
          </a:p>
          <a:p>
            <a:pPr lvl="1">
              <a:buNone/>
            </a:pPr>
            <a:r>
              <a:rPr lang="fa-IR" altLang="zh-TW" sz="2400" dirty="0" smtClean="0">
                <a:cs typeface="B Zar" panose="00000400000000000000" pitchFamily="2" charset="-78"/>
              </a:rPr>
              <a:t>در هر عمل حذف عضوي که کوچکترين مقدار کليد را دارد حذف مي شود</a:t>
            </a:r>
          </a:p>
          <a:p>
            <a:pPr lvl="1">
              <a:buNone/>
            </a:pPr>
            <a:endParaRPr lang="fa-IR" altLang="zh-TW" sz="2400" dirty="0" smtClean="0">
              <a:cs typeface="B Zar" panose="00000400000000000000" pitchFamily="2" charset="-78"/>
            </a:endParaRPr>
          </a:p>
          <a:p>
            <a:pPr lvl="1"/>
            <a:r>
              <a:rPr lang="fa-IR" altLang="zh-TW" sz="2400" dirty="0" smtClean="0">
                <a:cs typeface="B Zar" panose="00000400000000000000" pitchFamily="2" charset="-78"/>
              </a:rPr>
              <a:t>کاربري که پول بيشتري پرداخته است انتخاب شود: (</a:t>
            </a:r>
            <a:r>
              <a:rPr lang="fa-IR" altLang="zh-TW" sz="2400" dirty="0" smtClean="0">
                <a:solidFill>
                  <a:schemeClr val="tx2"/>
                </a:solidFill>
                <a:ea typeface="+mn-ea"/>
                <a:cs typeface="B Zar" panose="00000400000000000000" pitchFamily="2" charset="-78"/>
              </a:rPr>
              <a:t>صف اولويت ماکزيموم)</a:t>
            </a:r>
          </a:p>
          <a:p>
            <a:pPr lvl="1">
              <a:buNone/>
            </a:pPr>
            <a:r>
              <a:rPr lang="fa-IR" altLang="zh-TW" sz="2400" dirty="0" smtClean="0">
                <a:cs typeface="B Zar" panose="00000400000000000000" pitchFamily="2" charset="-78"/>
              </a:rPr>
              <a:t>در هر عمل حذف عضوي که بزگترين مقدار کليد را دارد حذف مي شود</a:t>
            </a:r>
            <a:endParaRPr lang="fa-IR" altLang="zh-TW" sz="2400" dirty="0" smtClean="0">
              <a:solidFill>
                <a:schemeClr val="tx2"/>
              </a:solidFill>
              <a:ea typeface="+mn-ea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31788"/>
            <a:ext cx="8226425" cy="1143000"/>
          </a:xfrm>
        </p:spPr>
        <p:txBody>
          <a:bodyPr/>
          <a:lstStyle/>
          <a:p>
            <a:pPr algn="r"/>
            <a:r>
              <a:rPr lang="fa-IR" altLang="zh-TW" dirty="0" smtClean="0">
                <a:cs typeface="B Zar" panose="00000400000000000000" pitchFamily="2" charset="-78"/>
              </a:rPr>
              <a:t>صف هاي اولويت</a:t>
            </a:r>
            <a:endParaRPr lang="en-US" altLang="zh-TW" sz="3600" dirty="0">
              <a:cs typeface="B Zar" panose="00000400000000000000" pitchFamily="2" charset="-78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2875"/>
            <a:ext cx="8226425" cy="4537075"/>
          </a:xfrm>
        </p:spPr>
        <p:txBody>
          <a:bodyPr/>
          <a:lstStyle/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صف اولويت ماکزيمم (صف مينيموم به صورت مشابه قابل تعريف) </a:t>
            </a:r>
          </a:p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ساده ترين پياده سازي : ليست خطي مرتب نشده</a:t>
            </a:r>
          </a:p>
          <a:p>
            <a:pPr algn="r">
              <a:buNone/>
            </a:pPr>
            <a:r>
              <a:rPr lang="fa-IR" altLang="zh-TW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نمايش ترتيبي</a:t>
            </a:r>
          </a:p>
          <a:p>
            <a:pPr lvl="1">
              <a:buNone/>
            </a:pPr>
            <a:r>
              <a:rPr lang="fa-IR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اضافه کردن عضو به آساني در انتهاي صف </a:t>
            </a:r>
            <a:r>
              <a:rPr lang="en-US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O(1)              </a:t>
            </a:r>
            <a:endParaRPr lang="fa-IR" altLang="zh-TW" sz="24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lvl="1">
              <a:buNone/>
            </a:pPr>
            <a:r>
              <a:rPr lang="fa-IR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حذف يک عضو نيازمند جستجوي عضو با بزرگترين کليد </a:t>
            </a:r>
            <a:r>
              <a:rPr lang="en-US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O(n)</a:t>
            </a:r>
            <a:endParaRPr lang="fa-IR" altLang="zh-TW" sz="24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342900" lvl="1" indent="-342900">
              <a:buClr>
                <a:schemeClr val="hlink"/>
              </a:buClr>
              <a:buNone/>
            </a:pPr>
            <a:r>
              <a:rPr lang="fa-IR" altLang="zh-TW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Zar" panose="00000400000000000000" pitchFamily="2" charset="-78"/>
              </a:rPr>
              <a:t>نمايش پيوندي </a:t>
            </a:r>
          </a:p>
          <a:p>
            <a:pPr lvl="1">
              <a:buNone/>
            </a:pPr>
            <a:r>
              <a:rPr lang="fa-IR" altLang="zh-TW" sz="2400" dirty="0" smtClean="0">
                <a:cs typeface="B Zar" panose="00000400000000000000" pitchFamily="2" charset="-78"/>
              </a:rPr>
              <a:t>اضافه کردن عضو به آساني در ابتداي زنجير </a:t>
            </a:r>
            <a:r>
              <a:rPr lang="en-US" altLang="zh-TW" sz="2400" dirty="0" smtClean="0">
                <a:cs typeface="B Zar" panose="00000400000000000000" pitchFamily="2" charset="-78"/>
              </a:rPr>
              <a:t>O(1)            </a:t>
            </a:r>
            <a:endParaRPr lang="fa-IR" altLang="zh-TW" sz="2400" dirty="0" smtClean="0">
              <a:cs typeface="B Zar" panose="00000400000000000000" pitchFamily="2" charset="-78"/>
            </a:endParaRPr>
          </a:p>
          <a:p>
            <a:pPr lvl="1">
              <a:buNone/>
            </a:pPr>
            <a:r>
              <a:rPr lang="fa-IR" altLang="zh-TW" sz="2400" dirty="0" smtClean="0">
                <a:cs typeface="B Zar" panose="00000400000000000000" pitchFamily="2" charset="-78"/>
              </a:rPr>
              <a:t>حذف يک عضو نيازمند جستجوي عضو با بزرگترين کليد </a:t>
            </a:r>
            <a:r>
              <a:rPr lang="en-US" altLang="zh-TW" sz="2400" dirty="0" smtClean="0">
                <a:cs typeface="B Zar" panose="00000400000000000000" pitchFamily="2" charset="-78"/>
              </a:rPr>
              <a:t>O(n)</a:t>
            </a:r>
            <a:endParaRPr lang="fa-IR" altLang="zh-TW" sz="2400" dirty="0" smtClean="0">
              <a:cs typeface="B Zar" panose="00000400000000000000" pitchFamily="2" charset="-78"/>
            </a:endParaRPr>
          </a:p>
          <a:p>
            <a:pPr marL="342900" lvl="1" indent="-342900">
              <a:buClr>
                <a:schemeClr val="hlink"/>
              </a:buClr>
              <a:buNone/>
            </a:pPr>
            <a:endParaRPr lang="fa-IR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31788"/>
            <a:ext cx="8226425" cy="1143000"/>
          </a:xfrm>
        </p:spPr>
        <p:txBody>
          <a:bodyPr/>
          <a:lstStyle/>
          <a:p>
            <a:pPr algn="r"/>
            <a:r>
              <a:rPr lang="fa-IR" altLang="zh-TW" dirty="0" smtClean="0">
                <a:cs typeface="B Zar" panose="00000400000000000000" pitchFamily="2" charset="-78"/>
              </a:rPr>
              <a:t>صف هاي اولويت</a:t>
            </a:r>
            <a:endParaRPr lang="en-US" altLang="zh-TW" sz="3600" dirty="0">
              <a:cs typeface="B Zar" panose="00000400000000000000" pitchFamily="2" charset="-78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2875"/>
            <a:ext cx="8226425" cy="4871811"/>
          </a:xfrm>
        </p:spPr>
        <p:txBody>
          <a:bodyPr/>
          <a:lstStyle/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صف اولويت ماکزيمم (صف مينيموم به صورت مشابه قابل تعريف) </a:t>
            </a:r>
          </a:p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ساده ترين پياده سازي : ليست خطي مرتب نشده</a:t>
            </a:r>
          </a:p>
          <a:p>
            <a:pPr algn="r">
              <a:buNone/>
            </a:pPr>
            <a:endParaRPr lang="fa-IR" altLang="zh-TW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lvl="0">
              <a:buNone/>
            </a:pPr>
            <a:r>
              <a:rPr lang="fa-IR" altLang="zh-TW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نمايش ترتيبي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B Zar" panose="00000400000000000000" pitchFamily="2" charset="-78"/>
              </a:rPr>
              <a:t>Unordered  array</a:t>
            </a:r>
            <a:endParaRPr lang="fa-IR" altLang="zh-TW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lvl="1">
              <a:buNone/>
            </a:pPr>
            <a:r>
              <a:rPr lang="fa-IR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اضافه کردن عضو به آساني در انتهاي صف </a:t>
            </a:r>
            <a:r>
              <a:rPr lang="en-US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O(1)              </a:t>
            </a:r>
            <a:endParaRPr lang="fa-IR" altLang="zh-TW" sz="24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lvl="1">
              <a:buNone/>
            </a:pPr>
            <a:r>
              <a:rPr lang="fa-IR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حذف يک عضو نيازمند جستجوي عضو با بزرگترين کليد </a:t>
            </a:r>
            <a:r>
              <a:rPr lang="en-US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O(n)</a:t>
            </a:r>
            <a:endParaRPr lang="fa-IR" altLang="zh-TW" sz="24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lvl="1">
              <a:buNone/>
            </a:pPr>
            <a:endParaRPr lang="fa-IR" altLang="zh-TW" sz="24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342900" lvl="1" indent="-342900">
              <a:buClr>
                <a:schemeClr val="hlink"/>
              </a:buClr>
              <a:buNone/>
            </a:pPr>
            <a:r>
              <a:rPr lang="fa-IR" altLang="zh-TW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Zar" panose="00000400000000000000" pitchFamily="2" charset="-78"/>
              </a:rPr>
              <a:t>نمايش پيوندي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B Zar" panose="00000400000000000000" pitchFamily="2" charset="-78"/>
              </a:rPr>
              <a:t>Unordered  linked  list</a:t>
            </a:r>
            <a:endParaRPr lang="fa-IR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Zar" panose="00000400000000000000" pitchFamily="2" charset="-78"/>
            </a:endParaRPr>
          </a:p>
          <a:p>
            <a:pPr lvl="1">
              <a:buNone/>
            </a:pPr>
            <a:r>
              <a:rPr lang="fa-IR" altLang="zh-TW" sz="2400" dirty="0" smtClean="0">
                <a:cs typeface="B Zar" panose="00000400000000000000" pitchFamily="2" charset="-78"/>
              </a:rPr>
              <a:t>اضافه کردن عضو به آساني در ابتداي زنجير </a:t>
            </a:r>
            <a:r>
              <a:rPr lang="en-US" altLang="zh-TW" sz="2400" dirty="0" smtClean="0">
                <a:cs typeface="B Zar" panose="00000400000000000000" pitchFamily="2" charset="-78"/>
              </a:rPr>
              <a:t>O(1)             </a:t>
            </a:r>
            <a:endParaRPr lang="fa-IR" altLang="zh-TW" sz="2400" dirty="0" smtClean="0">
              <a:cs typeface="B Zar" panose="00000400000000000000" pitchFamily="2" charset="-78"/>
            </a:endParaRPr>
          </a:p>
          <a:p>
            <a:pPr lvl="1">
              <a:buNone/>
            </a:pPr>
            <a:r>
              <a:rPr lang="fa-IR" altLang="zh-TW" sz="2400" dirty="0" smtClean="0">
                <a:cs typeface="B Zar" panose="00000400000000000000" pitchFamily="2" charset="-78"/>
              </a:rPr>
              <a:t>حذف يک عضو نيازمند جستجوي عضو با بزرگترين کليد </a:t>
            </a:r>
            <a:r>
              <a:rPr lang="en-US" altLang="zh-TW" sz="2400" dirty="0" smtClean="0">
                <a:cs typeface="B Zar" panose="00000400000000000000" pitchFamily="2" charset="-78"/>
              </a:rPr>
              <a:t>O(n)</a:t>
            </a:r>
            <a:endParaRPr lang="fa-IR" altLang="zh-TW" sz="2400" dirty="0" smtClean="0">
              <a:cs typeface="B Zar" panose="00000400000000000000" pitchFamily="2" charset="-78"/>
            </a:endParaRPr>
          </a:p>
          <a:p>
            <a:pPr marL="342900" lvl="1" indent="-342900">
              <a:buClr>
                <a:schemeClr val="hlink"/>
              </a:buClr>
              <a:buNone/>
            </a:pPr>
            <a:endParaRPr lang="fa-IR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31788"/>
            <a:ext cx="8226425" cy="1143000"/>
          </a:xfrm>
        </p:spPr>
        <p:txBody>
          <a:bodyPr/>
          <a:lstStyle/>
          <a:p>
            <a:pPr algn="r"/>
            <a:r>
              <a:rPr lang="fa-IR" altLang="zh-TW" dirty="0" smtClean="0">
                <a:cs typeface="B Zar" panose="00000400000000000000" pitchFamily="2" charset="-78"/>
              </a:rPr>
              <a:t>صف هاي اولويت</a:t>
            </a:r>
            <a:endParaRPr lang="en-US" altLang="zh-TW" sz="3600" dirty="0">
              <a:cs typeface="B Zar" panose="00000400000000000000" pitchFamily="2" charset="-78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12875"/>
            <a:ext cx="8226425" cy="4842782"/>
          </a:xfrm>
        </p:spPr>
        <p:txBody>
          <a:bodyPr/>
          <a:lstStyle/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صف اولويت ماکزيمم (صف مينيموم به صورت مشابه قابل تعريف) </a:t>
            </a:r>
          </a:p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پياده سازي با ليست خطي مرتب</a:t>
            </a:r>
          </a:p>
          <a:p>
            <a:pPr lvl="0">
              <a:buNone/>
            </a:pPr>
            <a:r>
              <a:rPr lang="fa-IR" altLang="zh-TW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نمايش ترتيبي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B Zar" panose="00000400000000000000" pitchFamily="2" charset="-78"/>
              </a:rPr>
              <a:t>Sorted  Array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B Zar" panose="00000400000000000000" pitchFamily="2" charset="-78"/>
            </a:endParaRPr>
          </a:p>
          <a:p>
            <a:pPr algn="r">
              <a:buNone/>
            </a:pPr>
            <a:r>
              <a:rPr lang="fa-IR" altLang="zh-TW" sz="2800" dirty="0" smtClean="0">
                <a:solidFill>
                  <a:srgbClr val="FF0000"/>
                </a:solidFill>
                <a:cs typeface="B Zar" panose="00000400000000000000" pitchFamily="2" charset="-78"/>
              </a:rPr>
              <a:t>عضوها به صورت غير نزولي </a:t>
            </a:r>
          </a:p>
          <a:p>
            <a:pPr lvl="1">
              <a:buNone/>
            </a:pPr>
            <a:r>
              <a:rPr lang="fa-IR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اضافه کردن عضو		 </a:t>
            </a:r>
            <a:r>
              <a:rPr lang="en-US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O(n)</a:t>
            </a:r>
            <a:endParaRPr lang="fa-IR" altLang="zh-TW" sz="24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lvl="1">
              <a:buNone/>
            </a:pPr>
            <a:r>
              <a:rPr lang="fa-IR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حذف يک عضو  		 </a:t>
            </a:r>
            <a:r>
              <a:rPr lang="en-US" altLang="zh-TW" sz="2400" dirty="0" smtClean="0">
                <a:solidFill>
                  <a:srgbClr val="000000"/>
                </a:solidFill>
                <a:cs typeface="B Zar" panose="00000400000000000000" pitchFamily="2" charset="-78"/>
              </a:rPr>
              <a:t>O(1)</a:t>
            </a:r>
            <a:endParaRPr lang="fa-IR" altLang="zh-TW" sz="24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342900" lvl="1" indent="-342900">
              <a:buClr>
                <a:schemeClr val="hlink"/>
              </a:buClr>
              <a:buNone/>
            </a:pPr>
            <a:endParaRPr lang="fa-IR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Zar" panose="00000400000000000000" pitchFamily="2" charset="-78"/>
            </a:endParaRPr>
          </a:p>
          <a:p>
            <a:pPr marL="342900" lvl="1" indent="-342900">
              <a:buClr>
                <a:schemeClr val="hlink"/>
              </a:buClr>
              <a:buNone/>
            </a:pPr>
            <a:r>
              <a:rPr lang="fa-IR" altLang="zh-TW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Zar" panose="00000400000000000000" pitchFamily="2" charset="-78"/>
              </a:rPr>
              <a:t>نمايش پيوندي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B Zar" panose="00000400000000000000" pitchFamily="2" charset="-78"/>
              </a:rPr>
              <a:t>Sorted  linked  list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B Zar" panose="00000400000000000000" pitchFamily="2" charset="-78"/>
            </a:endParaRPr>
          </a:p>
          <a:p>
            <a:pPr marL="342900" lvl="1" indent="-342900">
              <a:buClr>
                <a:schemeClr val="hlink"/>
              </a:buClr>
              <a:buNone/>
            </a:pPr>
            <a:r>
              <a:rPr lang="fa-IR" altLang="zh-TW" dirty="0" smtClean="0">
                <a:solidFill>
                  <a:srgbClr val="FF0000"/>
                </a:solidFill>
                <a:cs typeface="B Zar" panose="00000400000000000000" pitchFamily="2" charset="-78"/>
              </a:rPr>
              <a:t>عضوها به صورت غير صعودي</a:t>
            </a:r>
            <a:endParaRPr lang="fa-IR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Zar" panose="00000400000000000000" pitchFamily="2" charset="-78"/>
            </a:endParaRPr>
          </a:p>
          <a:p>
            <a:pPr lvl="1">
              <a:buNone/>
            </a:pPr>
            <a:r>
              <a:rPr lang="fa-IR" altLang="zh-TW" sz="2400" dirty="0" smtClean="0">
                <a:cs typeface="B Zar" panose="00000400000000000000" pitchFamily="2" charset="-78"/>
              </a:rPr>
              <a:t>اضافه کردن عضو		</a:t>
            </a:r>
            <a:r>
              <a:rPr lang="en-US" altLang="zh-TW" sz="2400" dirty="0" smtClean="0">
                <a:cs typeface="B Zar" panose="00000400000000000000" pitchFamily="2" charset="-78"/>
              </a:rPr>
              <a:t>O(n) </a:t>
            </a:r>
          </a:p>
          <a:p>
            <a:pPr lvl="1">
              <a:buNone/>
            </a:pPr>
            <a:r>
              <a:rPr lang="fa-IR" altLang="zh-TW" sz="2400" dirty="0" smtClean="0">
                <a:cs typeface="B Zar" panose="00000400000000000000" pitchFamily="2" charset="-78"/>
              </a:rPr>
              <a:t>حذف يک عضو		 </a:t>
            </a:r>
            <a:r>
              <a:rPr lang="en-US" altLang="zh-TW" sz="2400" dirty="0" smtClean="0">
                <a:cs typeface="B Zar" panose="00000400000000000000" pitchFamily="2" charset="-78"/>
              </a:rPr>
              <a:t>O(1)</a:t>
            </a:r>
            <a:endParaRPr lang="fa-IR" altLang="zh-TW" sz="2400" dirty="0" smtClean="0">
              <a:cs typeface="B Zar" panose="00000400000000000000" pitchFamily="2" charset="-78"/>
            </a:endParaRPr>
          </a:p>
          <a:p>
            <a:pPr marL="342900" lvl="1" indent="-342900">
              <a:buClr>
                <a:schemeClr val="hlink"/>
              </a:buClr>
              <a:buNone/>
            </a:pPr>
            <a:endParaRPr lang="fa-IR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Zar" panose="00000400000000000000" pitchFamily="2" charset="-78"/>
            </a:endParaRPr>
          </a:p>
        </p:txBody>
      </p:sp>
      <p:sp>
        <p:nvSpPr>
          <p:cNvPr id="4" name="Cloud Callout 3"/>
          <p:cNvSpPr/>
          <p:nvPr/>
        </p:nvSpPr>
        <p:spPr bwMode="auto">
          <a:xfrm>
            <a:off x="508000" y="3309256"/>
            <a:ext cx="3294743" cy="1235098"/>
          </a:xfrm>
          <a:prstGeom prst="cloudCallout">
            <a:avLst>
              <a:gd name="adj1" fmla="val 59343"/>
              <a:gd name="adj2" fmla="val 2975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36000" tIns="36000" rIns="36000" bIns="36000" numCol="1" rtlCol="1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Tx/>
              <a:tabLst/>
            </a:pPr>
            <a:r>
              <a:rPr lang="fa-I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در صورت استفاده ار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heap</a:t>
            </a:r>
            <a:r>
              <a:rPr lang="fa-I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ماکزيمم زمان حذف و اضافه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O(log n)</a:t>
            </a:r>
            <a:r>
              <a:rPr lang="fa-I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مي شود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31788"/>
            <a:ext cx="8226425" cy="1143000"/>
          </a:xfrm>
        </p:spPr>
        <p:txBody>
          <a:bodyPr/>
          <a:lstStyle/>
          <a:p>
            <a:pPr algn="r"/>
            <a:r>
              <a:rPr lang="fa-IR" altLang="zh-TW" dirty="0" smtClean="0">
                <a:cs typeface="B Zar" panose="00000400000000000000" pitchFamily="2" charset="-78"/>
              </a:rPr>
              <a:t>صف هاي اولويت</a:t>
            </a:r>
            <a:endParaRPr lang="en-US" altLang="zh-TW" sz="3600" dirty="0">
              <a:cs typeface="B Zar" panose="00000400000000000000" pitchFamily="2" charset="-78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6571"/>
            <a:ext cx="8226425" cy="4659086"/>
          </a:xfrm>
        </p:spPr>
        <p:txBody>
          <a:bodyPr/>
          <a:lstStyle/>
          <a:p>
            <a:pPr lvl="0">
              <a:buClr>
                <a:srgbClr val="6F89F7"/>
              </a:buClr>
            </a:pPr>
            <a:r>
              <a:rPr lang="fa-IR" altLang="zh-TW" sz="2800" dirty="0" smtClean="0">
                <a:cs typeface="B Zar" panose="00000400000000000000" pitchFamily="2" charset="-78"/>
              </a:rPr>
              <a:t>صف اولويت ماکزيمم (صف مينيموم به صورت مشابه قابل تعريف) </a:t>
            </a:r>
          </a:p>
          <a:p>
            <a:pPr marL="342900" lvl="1" indent="-342900">
              <a:buClr>
                <a:schemeClr val="hlink"/>
              </a:buClr>
              <a:buNone/>
            </a:pPr>
            <a:endParaRPr lang="fa-IR" altLang="zh-TW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Zar" panose="00000400000000000000" pitchFamily="2" charset="-78"/>
            </a:endParaRPr>
          </a:p>
        </p:txBody>
      </p:sp>
      <p:pic>
        <p:nvPicPr>
          <p:cNvPr id="7" name="Picture 4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993" t="12535" r="20119" b="18761"/>
          <a:stretch>
            <a:fillRect/>
          </a:stretch>
        </p:blipFill>
        <p:spPr bwMode="auto">
          <a:xfrm>
            <a:off x="1596571" y="2960914"/>
            <a:ext cx="5716401" cy="2583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B Zar" panose="00000400000000000000" pitchFamily="2" charset="-78"/>
              </a:rPr>
              <a:t>Heap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None/>
              <a:defRPr/>
            </a:pPr>
            <a:r>
              <a:rPr lang="fa-IR" dirty="0" smtClean="0">
                <a:latin typeface="Perpetua" pitchFamily="18" charset="0"/>
                <a:cs typeface="B Zar" panose="00000400000000000000" pitchFamily="2" charset="-78"/>
              </a:rPr>
              <a:t>تعريف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zh-TW" sz="2800" b="1" dirty="0" smtClean="0">
                <a:solidFill>
                  <a:srgbClr val="7030A0"/>
                </a:solidFill>
                <a:latin typeface="Times New Roman" pitchFamily="18" charset="0"/>
                <a:cs typeface="B Zar" panose="00000400000000000000" pitchFamily="2" charset="-78"/>
              </a:rPr>
              <a:t>max tree</a:t>
            </a:r>
            <a:r>
              <a:rPr lang="fa-IR" altLang="zh-TW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00000"/>
                </a:solidFill>
                <a:cs typeface="B Zar" panose="00000400000000000000" pitchFamily="2" charset="-78"/>
              </a:rPr>
              <a:t>درختي است که مقدار کليد هر گره آن کمتر از مقادير کليدهاي فرزندانش نباشد.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zh-TW" sz="2800" b="1" dirty="0" smtClean="0">
                <a:solidFill>
                  <a:srgbClr val="7030A0"/>
                </a:solidFill>
                <a:latin typeface="Times New Roman" pitchFamily="18" charset="0"/>
                <a:cs typeface="B Zar" panose="00000400000000000000" pitchFamily="2" charset="-78"/>
              </a:rPr>
              <a:t>max heap</a:t>
            </a:r>
            <a:r>
              <a:rPr lang="fa-IR" altLang="zh-TW" sz="2800" b="1" dirty="0" smtClean="0">
                <a:solidFill>
                  <a:srgbClr val="7030A0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00000"/>
                </a:solidFill>
                <a:cs typeface="B Zar" panose="00000400000000000000" pitchFamily="2" charset="-78"/>
              </a:rPr>
              <a:t>يک درخت دودويي کامل است که همزمان </a:t>
            </a:r>
            <a:r>
              <a:rPr lang="fa-IR" altLang="zh-TW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 </a:t>
            </a:r>
            <a:r>
              <a:rPr lang="en-US" altLang="zh-TW" sz="28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max tree</a:t>
            </a:r>
            <a:r>
              <a:rPr lang="fa-IR" altLang="zh-TW" sz="28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00000"/>
                </a:solidFill>
                <a:cs typeface="B Zar" panose="00000400000000000000" pitchFamily="2" charset="-78"/>
              </a:rPr>
              <a:t>نيز مي باشد.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zh-TW" sz="2800" b="1" dirty="0" smtClean="0">
                <a:solidFill>
                  <a:srgbClr val="7030A0"/>
                </a:solidFill>
                <a:latin typeface="Times New Roman" pitchFamily="18" charset="0"/>
                <a:cs typeface="B Zar" panose="00000400000000000000" pitchFamily="2" charset="-78"/>
              </a:rPr>
              <a:t>min tree</a:t>
            </a:r>
            <a:r>
              <a:rPr lang="fa-IR" altLang="zh-TW" sz="2800" b="1" dirty="0" smtClean="0">
                <a:solidFill>
                  <a:srgbClr val="7030A0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00000"/>
                </a:solidFill>
                <a:cs typeface="B Zar" panose="00000400000000000000" pitchFamily="2" charset="-78"/>
              </a:rPr>
              <a:t>درختي است که مقدار کليد هر گره آن بيشتر از مقادير کليدهاي فرزندانش نباشد.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zh-TW" sz="2800" b="1" dirty="0" smtClean="0">
                <a:solidFill>
                  <a:srgbClr val="7030A0"/>
                </a:solidFill>
                <a:latin typeface="Times New Roman" pitchFamily="18" charset="0"/>
                <a:cs typeface="B Zar" panose="00000400000000000000" pitchFamily="2" charset="-78"/>
              </a:rPr>
              <a:t>min heap</a:t>
            </a:r>
            <a:r>
              <a:rPr lang="fa-IR" altLang="zh-TW" sz="2800" b="1" dirty="0" smtClean="0">
                <a:solidFill>
                  <a:srgbClr val="7030A0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00000"/>
                </a:solidFill>
                <a:cs typeface="B Zar" panose="00000400000000000000" pitchFamily="2" charset="-78"/>
              </a:rPr>
              <a:t>يک درخت دودويي کامل است که همزمان </a:t>
            </a:r>
            <a:r>
              <a:rPr lang="en-US" altLang="zh-TW" sz="28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min tree</a:t>
            </a:r>
            <a:r>
              <a:rPr lang="fa-IR" altLang="zh-TW" sz="28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00000"/>
                </a:solidFill>
                <a:cs typeface="B Zar" panose="00000400000000000000" pitchFamily="2" charset="-78"/>
              </a:rPr>
              <a:t>نيز مي باشد.</a:t>
            </a:r>
            <a:endParaRPr lang="en-US" altLang="zh-TW" sz="28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8</a:t>
            </a:fld>
            <a:endParaRPr lang="en-US">
              <a:cs typeface="B Zar" panose="00000400000000000000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747838"/>
            <a:ext cx="8226425" cy="1325562"/>
          </a:xfrm>
        </p:spPr>
        <p:txBody>
          <a:bodyPr/>
          <a:lstStyle/>
          <a:p>
            <a:r>
              <a:rPr lang="fa-IR" altLang="zh-TW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مقدار کليد در گره ريشه در </a:t>
            </a:r>
            <a:r>
              <a:rPr lang="en-US" altLang="zh-TW" sz="2400" dirty="0" smtClean="0">
                <a:solidFill>
                  <a:srgbClr val="FF0000"/>
                </a:solidFill>
                <a:cs typeface="B Zar" panose="00000400000000000000" pitchFamily="2" charset="-78"/>
              </a:rPr>
              <a:t>max heap</a:t>
            </a:r>
            <a:r>
              <a:rPr lang="fa-IR" altLang="zh-TW" sz="2800" dirty="0" smtClean="0">
                <a:solidFill>
                  <a:srgbClr val="FF0000"/>
                </a:solidFill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chemeClr val="tx2"/>
                </a:solidFill>
                <a:cs typeface="B Zar" panose="00000400000000000000" pitchFamily="2" charset="-78"/>
              </a:rPr>
              <a:t>(</a:t>
            </a:r>
            <a:r>
              <a:rPr lang="en-US" altLang="zh-TW" sz="2400" dirty="0" smtClean="0">
                <a:solidFill>
                  <a:schemeClr val="tx2"/>
                </a:solidFill>
                <a:cs typeface="B Zar" panose="00000400000000000000" pitchFamily="2" charset="-78"/>
              </a:rPr>
              <a:t>min heap</a:t>
            </a:r>
            <a:r>
              <a:rPr lang="fa-IR" altLang="zh-TW" sz="2800" dirty="0" smtClean="0">
                <a:solidFill>
                  <a:schemeClr val="tx2"/>
                </a:solidFill>
                <a:cs typeface="B Zar" panose="00000400000000000000" pitchFamily="2" charset="-78"/>
              </a:rPr>
              <a:t>) </a:t>
            </a:r>
            <a:r>
              <a:rPr lang="fa-IR" altLang="zh-TW" sz="2800" dirty="0" smtClean="0">
                <a:solidFill>
                  <a:srgbClr val="FF0000"/>
                </a:solidFill>
                <a:cs typeface="B Zar" panose="00000400000000000000" pitchFamily="2" charset="-78"/>
              </a:rPr>
              <a:t>بزرگترين</a:t>
            </a:r>
            <a:r>
              <a:rPr lang="fa-IR" altLang="zh-TW" dirty="0" smtClean="0">
                <a:solidFill>
                  <a:srgbClr val="040408"/>
                </a:solidFill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(</a:t>
            </a:r>
            <a:r>
              <a:rPr lang="fa-IR" altLang="zh-TW" sz="2800" dirty="0" smtClean="0">
                <a:solidFill>
                  <a:schemeClr val="tx2"/>
                </a:solidFill>
                <a:cs typeface="B Zar" panose="00000400000000000000" pitchFamily="2" charset="-78"/>
              </a:rPr>
              <a:t>کوچکترين</a:t>
            </a:r>
            <a:r>
              <a:rPr lang="fa-IR" altLang="zh-TW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) کليد در درخت است.</a:t>
            </a:r>
            <a:endParaRPr lang="en-US" altLang="zh-TW" sz="28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r>
              <a:rPr lang="fa-IR" altLang="zh-TW" sz="2800" b="1" dirty="0" smtClean="0">
                <a:solidFill>
                  <a:srgbClr val="040408"/>
                </a:solidFill>
                <a:cs typeface="B Zar" panose="00000400000000000000" pitchFamily="2" charset="-78"/>
              </a:rPr>
              <a:t>مثال</a:t>
            </a:r>
            <a:endParaRPr lang="en-US" altLang="zh-TW" sz="2800" b="1" dirty="0" smtClean="0">
              <a:solidFill>
                <a:srgbClr val="040408"/>
              </a:solidFill>
              <a:cs typeface="B Zar" panose="00000400000000000000" pitchFamily="2" charset="-78"/>
            </a:endParaRPr>
          </a:p>
        </p:txBody>
      </p:sp>
      <p:pic>
        <p:nvPicPr>
          <p:cNvPr id="174084" name="Picture 4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16" t="12780" r="9487" b="16496"/>
          <a:stretch>
            <a:fillRect/>
          </a:stretch>
        </p:blipFill>
        <p:spPr bwMode="auto">
          <a:xfrm>
            <a:off x="638629" y="2772229"/>
            <a:ext cx="4978400" cy="1799771"/>
          </a:xfrm>
          <a:prstGeom prst="rect">
            <a:avLst/>
          </a:prstGeom>
          <a:noFill/>
        </p:spPr>
      </p:pic>
      <p:pic>
        <p:nvPicPr>
          <p:cNvPr id="174085" name="Picture 5" descr="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77" t="11609" r="7084" b="14884"/>
          <a:stretch>
            <a:fillRect/>
          </a:stretch>
        </p:blipFill>
        <p:spPr bwMode="auto">
          <a:xfrm>
            <a:off x="653143" y="4760685"/>
            <a:ext cx="4963885" cy="175622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499762" y="3218805"/>
            <a:ext cx="1742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max heap</a:t>
            </a:r>
            <a:endParaRPr lang="fa-IR" altLang="zh-TW" sz="2800" dirty="0">
              <a:solidFill>
                <a:srgbClr val="0034DC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6885" y="5279832"/>
            <a:ext cx="1657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min heap</a:t>
            </a:r>
            <a:endParaRPr lang="fa-IR" altLang="zh-TW" sz="2800" dirty="0" smtClean="0">
              <a:solidFill>
                <a:srgbClr val="0034DC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B Zar" panose="00000400000000000000" pitchFamily="2" charset="-78"/>
              </a:rPr>
              <a:t>Heap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14625</TotalTime>
  <Words>614</Words>
  <Application>Microsoft Office PowerPoint</Application>
  <PresentationFormat>On-screen Show (4:3)</PresentationFormat>
  <Paragraphs>154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Tahoma</vt:lpstr>
      <vt:lpstr>Zar</vt:lpstr>
      <vt:lpstr>Perpetua</vt:lpstr>
      <vt:lpstr>Courier New</vt:lpstr>
      <vt:lpstr>B Zar</vt:lpstr>
      <vt:lpstr>Verdana</vt:lpstr>
      <vt:lpstr>Wingdings</vt:lpstr>
      <vt:lpstr>Times New Roman</vt:lpstr>
      <vt:lpstr>Arial</vt:lpstr>
      <vt:lpstr>Blueprint</vt:lpstr>
      <vt:lpstr>درختها- قسمت چهارم</vt:lpstr>
      <vt:lpstr>درختها</vt:lpstr>
      <vt:lpstr>صف هاي اولويت</vt:lpstr>
      <vt:lpstr>صف هاي اولويت</vt:lpstr>
      <vt:lpstr>صف هاي اولويت</vt:lpstr>
      <vt:lpstr>صف هاي اولويت</vt:lpstr>
      <vt:lpstr>صف هاي اولويت</vt:lpstr>
      <vt:lpstr>Heap</vt:lpstr>
      <vt:lpstr>Heap</vt:lpstr>
      <vt:lpstr>Heap</vt:lpstr>
      <vt:lpstr>Heap</vt:lpstr>
      <vt:lpstr>اضافه کردن يک عنصر در Max Heap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A.Mirzaei</dc:creator>
  <cp:lastModifiedBy>SM Vahidipour</cp:lastModifiedBy>
  <cp:revision>1971</cp:revision>
  <dcterms:created xsi:type="dcterms:W3CDTF">2000-10-26T15:38:46Z</dcterms:created>
  <dcterms:modified xsi:type="dcterms:W3CDTF">2020-05-29T08:44:57Z</dcterms:modified>
</cp:coreProperties>
</file>