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540" r:id="rId2"/>
    <p:sldId id="493" r:id="rId3"/>
    <p:sldId id="494" r:id="rId4"/>
    <p:sldId id="495" r:id="rId5"/>
    <p:sldId id="496" r:id="rId6"/>
    <p:sldId id="497" r:id="rId7"/>
    <p:sldId id="498" r:id="rId8"/>
    <p:sldId id="499" r:id="rId9"/>
    <p:sldId id="500" r:id="rId10"/>
    <p:sldId id="501" r:id="rId11"/>
    <p:sldId id="502" r:id="rId12"/>
    <p:sldId id="503" r:id="rId13"/>
    <p:sldId id="504" r:id="rId14"/>
    <p:sldId id="505" r:id="rId15"/>
  </p:sldIdLst>
  <p:sldSz cx="9144000" cy="6858000" type="screen4x3"/>
  <p:notesSz cx="6991350" cy="9282113"/>
  <p:embeddedFontLst>
    <p:embeddedFont>
      <p:font typeface="Tahoma" panose="020B0604030504040204" pitchFamily="34" charset="0"/>
      <p:regular r:id="rId18"/>
      <p:bold r:id="rId19"/>
    </p:embeddedFont>
    <p:embeddedFont>
      <p:font typeface="標楷體" panose="03000509000000000000" pitchFamily="65" charset="-120"/>
      <p:regular r:id="rId20"/>
    </p:embeddedFont>
    <p:embeddedFont>
      <p:font typeface="Perpetua" panose="02020502060401020303" pitchFamily="18" charset="0"/>
      <p:regular r:id="rId21"/>
      <p:bold r:id="rId22"/>
      <p:italic r:id="rId23"/>
      <p:boldItalic r:id="rId24"/>
    </p:embeddedFont>
    <p:embeddedFont>
      <p:font typeface="B Zar" panose="00000400000000000000" pitchFamily="2" charset="-78"/>
      <p:regular r:id="rId25"/>
      <p:bold r:id="rId26"/>
    </p:embeddedFont>
  </p:embeddedFont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2781"/>
    <a:srgbClr val="040408"/>
    <a:srgbClr val="F70303"/>
    <a:srgbClr val="66FFFF"/>
    <a:srgbClr val="800000"/>
    <a:srgbClr val="2308EE"/>
    <a:srgbClr val="756A94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1" autoAdjust="0"/>
    <p:restoredTop sz="91652" autoAdjust="0"/>
  </p:normalViewPr>
  <p:slideViewPr>
    <p:cSldViewPr snapToGrid="0">
      <p:cViewPr varScale="1">
        <p:scale>
          <a:sx n="68" d="100"/>
          <a:sy n="68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24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88362D-8B7F-41A0-AD8D-293DD1CBE0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94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1CFCB0E-C3C6-49C9-A6BF-28E555A243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66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46A09B-17CC-4FFE-AC8A-BBAAC778C113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326024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FCB0E-C3C6-49C9-A6BF-28E555A24329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F216745-793C-49F2-B240-3FF2E4C97B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0C93-0EE1-401A-A645-DA1DC35FF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1C25-7406-4164-854A-56D0CDBD7A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C87F-F823-476B-84D6-8D17F4E0D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58A6-E466-4938-BE07-A3B3B0A57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2" y="1654629"/>
            <a:ext cx="8186058" cy="43651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2DDB-ADD9-4DD8-9D3A-A992FD0799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4113-A65E-4E72-855A-8E2EB0379E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1038-6415-458F-B74C-D30EF43D5D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06F1-E2F0-4731-A92A-367615DE8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85611-17B5-4D57-B8A4-C994AD5FF9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A4EE-BF1A-4FD3-87C1-A89405F93C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B853-86D3-44AD-A43A-9C1A72D908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3143-98C8-4482-8674-D858338733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035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28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79A917D3-18A1-46D9-ABB2-66F9A65EE4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>
                <a:cs typeface="B Zar" panose="00000400000000000000" pitchFamily="2" charset="-78"/>
              </a:rPr>
              <a:t>درختها- قسمت چهارم</a:t>
            </a:r>
            <a:endParaRPr lang="en-US" sz="4000" dirty="0" smtClean="0">
              <a:cs typeface="B Zar" panose="00000400000000000000" pitchFamily="2" charset="-78"/>
            </a:endParaRP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GB" sz="1800" dirty="0">
              <a:cs typeface="B Zar" panose="00000400000000000000" pitchFamily="2" charset="-78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66281" y="3749662"/>
            <a:ext cx="3766039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endParaRPr lang="fa-IR" sz="2000" b="1" dirty="0" smtClean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 algn="ctr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با تشکر از دکتر جواد سلیمی</a:t>
            </a:r>
            <a:endParaRPr lang="en-GB" sz="20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5351749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743" y="295275"/>
            <a:ext cx="8534400" cy="1143000"/>
          </a:xfrm>
        </p:spPr>
        <p:txBody>
          <a:bodyPr/>
          <a:lstStyle/>
          <a:p>
            <a:pPr lvl="0"/>
            <a:r>
              <a:rPr lang="fa-IR" dirty="0" smtClean="0">
                <a:cs typeface="B Zar" panose="00000400000000000000" pitchFamily="2" charset="-78"/>
              </a:rPr>
              <a:t>اضافه کردن يک عضو در درخت جستجوي دودويي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10</a:t>
            </a:fld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35417" y="1546452"/>
            <a:ext cx="8358640" cy="52014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err="1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int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</a:t>
            </a:r>
            <a:r>
              <a:rPr lang="en-US" sz="2000" dirty="0" err="1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Insert_node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(tree-pointer  tree, </a:t>
            </a:r>
            <a:r>
              <a:rPr lang="en-US" sz="2000" dirty="0" err="1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int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x)</a:t>
            </a:r>
            <a:endParaRPr lang="en-US" sz="2000" dirty="0">
              <a:solidFill>
                <a:srgbClr val="040408"/>
              </a:solidFill>
              <a:latin typeface="Times New Roman" pitchFamily="18" charset="0"/>
              <a:cs typeface="B Zar" panose="00000400000000000000" pitchFamily="2" charset="-78"/>
            </a:endParaRP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//Insert x into the binary search tree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{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// search for x, q is the parent of p</a:t>
            </a:r>
            <a:endParaRPr lang="en-US" sz="2000" dirty="0">
              <a:solidFill>
                <a:srgbClr val="040408"/>
              </a:solidFill>
              <a:latin typeface="Times New Roman" pitchFamily="18" charset="0"/>
              <a:cs typeface="B Zar" panose="00000400000000000000" pitchFamily="2" charset="-78"/>
            </a:endParaRP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tree –pointer  p = tree, q=0;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while ( p) {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   q=p;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   if (x==p-&gt; data) return false; //x is already in tree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   if (x &lt;p-&gt;data) p=p-&gt;</a:t>
            </a:r>
            <a:r>
              <a:rPr lang="en-US" sz="2000" dirty="0" err="1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leftchild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;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   else p=p-&gt;</a:t>
            </a:r>
            <a:r>
              <a:rPr lang="en-US" sz="2000" dirty="0" err="1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rightchild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;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}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//perform insertion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p= (tree-pointer) </a:t>
            </a:r>
            <a:r>
              <a:rPr lang="en-US" sz="2000" dirty="0" err="1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malloc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(</a:t>
            </a:r>
            <a:r>
              <a:rPr lang="en-US" sz="2000" dirty="0" err="1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sizeof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(node));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p-&gt;</a:t>
            </a:r>
            <a:r>
              <a:rPr lang="en-US" sz="2000" dirty="0" err="1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leftchild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=p-&gt;</a:t>
            </a:r>
            <a:r>
              <a:rPr lang="en-US" sz="2000" dirty="0" err="1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rightchild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=0; p-&gt;data=x;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if  (!tree) tree=p;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else if (x&lt; q-&gt; data) q-&gt;</a:t>
            </a:r>
            <a:r>
              <a:rPr lang="en-US" sz="2000" dirty="0" err="1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leftchild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 =p;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else q-&gt; </a:t>
            </a:r>
            <a:r>
              <a:rPr lang="en-US" sz="2000" dirty="0" err="1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rightchild</a:t>
            </a: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=p;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return true;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}</a:t>
            </a:r>
            <a:endParaRPr lang="en-US" sz="2000" dirty="0">
              <a:solidFill>
                <a:srgbClr val="040408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1200" y="4919374"/>
            <a:ext cx="25980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اگر </a:t>
            </a:r>
            <a:r>
              <a:rPr lang="en-US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h</a:t>
            </a:r>
            <a:r>
              <a:rPr lang="fa-IR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ارتفاع يا عمق يک درخت جستجوي دودويي باشد، عمل اضافه کردن در مدت </a:t>
            </a:r>
            <a:r>
              <a:rPr lang="en-US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O(h)</a:t>
            </a:r>
            <a:r>
              <a:rPr lang="fa-IR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انجام مي شود.</a:t>
            </a:r>
            <a:endParaRPr lang="en-US" altLang="zh-TW" sz="200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11</a:t>
            </a:fld>
            <a:endParaRPr lang="en-US">
              <a:cs typeface="B Zar" panose="00000400000000000000" pitchFamily="2" charset="-78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395288" y="1625600"/>
            <a:ext cx="2736850" cy="2019300"/>
            <a:chOff x="395288" y="1625600"/>
            <a:chExt cx="2736850" cy="2019300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868245" y="1625600"/>
              <a:ext cx="465645" cy="416327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rtl="0"/>
              <a:r>
                <a:rPr lang="en-US" sz="1400" b="1" dirty="0">
                  <a:latin typeface="Times New Roman" pitchFamily="18" charset="0"/>
                  <a:cs typeface="B Zar" panose="00000400000000000000" pitchFamily="2" charset="-78"/>
                </a:rPr>
                <a:t>30</a:t>
              </a:r>
              <a:endParaRPr lang="en-US" sz="1050" b="1" dirty="0">
                <a:cs typeface="B Zar" panose="00000400000000000000" pitchFamily="2" charset="-78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675996" y="2387455"/>
              <a:ext cx="456142" cy="42479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rtl="0"/>
              <a:r>
                <a:rPr lang="en-US" sz="1400" b="1">
                  <a:latin typeface="Times New Roman" pitchFamily="18" charset="0"/>
                  <a:cs typeface="B Zar" panose="00000400000000000000" pitchFamily="2" charset="-78"/>
                </a:rPr>
                <a:t>40</a:t>
              </a:r>
              <a:endParaRPr lang="en-US" sz="1050" b="1">
                <a:cs typeface="B Zar" panose="00000400000000000000" pitchFamily="2" charset="-78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1148555" y="2398229"/>
              <a:ext cx="408627" cy="41709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rtl="0"/>
              <a:r>
                <a:rPr lang="en-US" sz="1400" b="1">
                  <a:latin typeface="Times New Roman" pitchFamily="18" charset="0"/>
                  <a:cs typeface="B Zar" panose="00000400000000000000" pitchFamily="2" charset="-78"/>
                </a:rPr>
                <a:t>5</a:t>
              </a:r>
              <a:endParaRPr lang="en-US" sz="1050" b="1">
                <a:cs typeface="B Zar" panose="00000400000000000000" pitchFamily="2" charset="-78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395288" y="3229343"/>
              <a:ext cx="408627" cy="415557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rtl="0"/>
              <a:r>
                <a:rPr lang="en-US" sz="1400" b="1">
                  <a:latin typeface="Times New Roman" pitchFamily="18" charset="0"/>
                  <a:cs typeface="B Zar" panose="00000400000000000000" pitchFamily="2" charset="-78"/>
                </a:rPr>
                <a:t>2</a:t>
              </a:r>
              <a:endParaRPr lang="en-US" sz="1050" b="1">
                <a:cs typeface="B Zar" panose="00000400000000000000" pitchFamily="2" charset="-78"/>
              </a:endParaRPr>
            </a:p>
          </p:txBody>
        </p:sp>
        <p:cxnSp>
          <p:nvCxnSpPr>
            <p:cNvPr id="12" name="AutoShape 10"/>
            <p:cNvCxnSpPr>
              <a:cxnSpLocks noChangeShapeType="1"/>
              <a:stCxn id="8" idx="3"/>
              <a:endCxn id="10" idx="7"/>
            </p:cNvCxnSpPr>
            <p:nvPr/>
          </p:nvCxnSpPr>
          <p:spPr bwMode="auto">
            <a:xfrm flipH="1">
              <a:off x="1497630" y="1981132"/>
              <a:ext cx="439036" cy="47789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" name="AutoShape 11"/>
            <p:cNvCxnSpPr>
              <a:cxnSpLocks noChangeShapeType="1"/>
              <a:stCxn id="8" idx="5"/>
              <a:endCxn id="9" idx="1"/>
            </p:cNvCxnSpPr>
            <p:nvPr/>
          </p:nvCxnSpPr>
          <p:spPr bwMode="auto">
            <a:xfrm>
              <a:off x="2265469" y="1981132"/>
              <a:ext cx="477048" cy="46865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4" name="AutoShape 12"/>
            <p:cNvCxnSpPr>
              <a:cxnSpLocks noChangeShapeType="1"/>
              <a:stCxn id="10" idx="3"/>
              <a:endCxn id="11" idx="7"/>
            </p:cNvCxnSpPr>
            <p:nvPr/>
          </p:nvCxnSpPr>
          <p:spPr bwMode="auto">
            <a:xfrm flipH="1">
              <a:off x="744363" y="2754530"/>
              <a:ext cx="463744" cy="53560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49" name="Group 48"/>
          <p:cNvGrpSpPr/>
          <p:nvPr/>
        </p:nvGrpSpPr>
        <p:grpSpPr>
          <a:xfrm>
            <a:off x="2757030" y="3860800"/>
            <a:ext cx="3432634" cy="2016125"/>
            <a:chOff x="2757030" y="3860800"/>
            <a:chExt cx="3432634" cy="2016125"/>
          </a:xfrm>
        </p:grpSpPr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4238170" y="3860800"/>
              <a:ext cx="400505" cy="41275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rtl="0"/>
              <a:r>
                <a:rPr lang="en-US" sz="1600" b="1">
                  <a:latin typeface="Times New Roman" pitchFamily="18" charset="0"/>
                  <a:cs typeface="B Zar" panose="00000400000000000000" pitchFamily="2" charset="-78"/>
                </a:rPr>
                <a:t>30</a:t>
              </a:r>
              <a:endParaRPr lang="en-US" sz="1100" b="1">
                <a:cs typeface="B Zar" panose="00000400000000000000" pitchFamily="2" charset="-78"/>
              </a:endParaRP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5044885" y="4622861"/>
              <a:ext cx="392304" cy="420627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rtl="0"/>
              <a:r>
                <a:rPr lang="en-US" sz="1600" b="1">
                  <a:latin typeface="Times New Roman" pitchFamily="18" charset="0"/>
                  <a:cs typeface="B Zar" panose="00000400000000000000" pitchFamily="2" charset="-78"/>
                </a:rPr>
                <a:t>40</a:t>
              </a:r>
              <a:endParaRPr lang="en-US" sz="1100" b="1">
                <a:cs typeface="B Zar" panose="00000400000000000000" pitchFamily="2" charset="-78"/>
              </a:endParaRPr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3509725" y="4633913"/>
              <a:ext cx="352663" cy="41275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rtl="0"/>
              <a:r>
                <a:rPr lang="en-US" sz="1600" b="1">
                  <a:latin typeface="Times New Roman" pitchFamily="18" charset="0"/>
                  <a:cs typeface="B Zar" panose="00000400000000000000" pitchFamily="2" charset="-78"/>
                </a:rPr>
                <a:t>5</a:t>
              </a:r>
              <a:endParaRPr lang="en-US" sz="1100" b="1">
                <a:cs typeface="B Zar" panose="00000400000000000000" pitchFamily="2" charset="-78"/>
              </a:endParaRPr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2757030" y="5464175"/>
              <a:ext cx="351296" cy="41275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rtl="0"/>
              <a:r>
                <a:rPr lang="en-US" sz="1600" b="1">
                  <a:latin typeface="Times New Roman" pitchFamily="18" charset="0"/>
                  <a:cs typeface="B Zar" panose="00000400000000000000" pitchFamily="2" charset="-78"/>
                </a:rPr>
                <a:t>2</a:t>
              </a:r>
              <a:endParaRPr lang="en-US" sz="1100" b="1">
                <a:cs typeface="B Zar" panose="00000400000000000000" pitchFamily="2" charset="-78"/>
              </a:endParaRPr>
            </a:p>
          </p:txBody>
        </p:sp>
        <p:cxnSp>
          <p:nvCxnSpPr>
            <p:cNvPr id="20" name="AutoShape 18"/>
            <p:cNvCxnSpPr>
              <a:cxnSpLocks noChangeShapeType="1"/>
              <a:stCxn id="16" idx="3"/>
              <a:endCxn id="18" idx="7"/>
            </p:cNvCxnSpPr>
            <p:nvPr/>
          </p:nvCxnSpPr>
          <p:spPr bwMode="auto">
            <a:xfrm rot="5400000">
              <a:off x="3813156" y="4210691"/>
              <a:ext cx="481255" cy="48608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" name="AutoShape 19"/>
            <p:cNvCxnSpPr>
              <a:cxnSpLocks noChangeShapeType="1"/>
              <a:stCxn id="16" idx="5"/>
              <a:endCxn id="17" idx="1"/>
            </p:cNvCxnSpPr>
            <p:nvPr/>
          </p:nvCxnSpPr>
          <p:spPr bwMode="auto">
            <a:xfrm rot="16200000" flipH="1">
              <a:off x="4605501" y="4187624"/>
              <a:ext cx="471356" cy="522315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AutoShape 20"/>
            <p:cNvCxnSpPr>
              <a:cxnSpLocks noChangeShapeType="1"/>
              <a:stCxn id="18" idx="3"/>
              <a:endCxn id="19" idx="7"/>
            </p:cNvCxnSpPr>
            <p:nvPr/>
          </p:nvCxnSpPr>
          <p:spPr bwMode="auto">
            <a:xfrm rot="5400000">
              <a:off x="3039924" y="5003174"/>
              <a:ext cx="538404" cy="50449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3" name="Oval 29"/>
            <p:cNvSpPr>
              <a:spLocks noChangeArrowheads="1"/>
            </p:cNvSpPr>
            <p:nvPr/>
          </p:nvSpPr>
          <p:spPr bwMode="auto">
            <a:xfrm>
              <a:off x="5797360" y="5419786"/>
              <a:ext cx="392304" cy="420627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rtl="0"/>
              <a:r>
                <a:rPr lang="en-US" sz="1600" b="1">
                  <a:latin typeface="Times New Roman" pitchFamily="18" charset="0"/>
                  <a:cs typeface="B Zar" panose="00000400000000000000" pitchFamily="2" charset="-78"/>
                </a:rPr>
                <a:t>80</a:t>
              </a:r>
              <a:endParaRPr lang="en-US" sz="1100" b="1">
                <a:cs typeface="B Zar" panose="00000400000000000000" pitchFamily="2" charset="-78"/>
              </a:endParaRPr>
            </a:p>
          </p:txBody>
        </p:sp>
        <p:cxnSp>
          <p:nvCxnSpPr>
            <p:cNvPr id="24" name="AutoShape 30"/>
            <p:cNvCxnSpPr>
              <a:cxnSpLocks noChangeShapeType="1"/>
              <a:stCxn id="17" idx="5"/>
              <a:endCxn id="23" idx="1"/>
            </p:cNvCxnSpPr>
            <p:nvPr/>
          </p:nvCxnSpPr>
          <p:spPr bwMode="auto">
            <a:xfrm rot="16200000" flipH="1">
              <a:off x="5367526" y="4994099"/>
              <a:ext cx="499496" cy="4750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8" name="Group 47"/>
          <p:cNvGrpSpPr/>
          <p:nvPr/>
        </p:nvGrpSpPr>
        <p:grpSpPr>
          <a:xfrm>
            <a:off x="5145088" y="1401763"/>
            <a:ext cx="3411537" cy="2017713"/>
            <a:chOff x="5145088" y="1401763"/>
            <a:chExt cx="3411537" cy="2017713"/>
          </a:xfrm>
        </p:grpSpPr>
        <p:cxnSp>
          <p:nvCxnSpPr>
            <p:cNvPr id="35" name="AutoShape 26"/>
            <p:cNvCxnSpPr>
              <a:cxnSpLocks noChangeShapeType="1"/>
              <a:stCxn id="31" idx="3"/>
              <a:endCxn id="33" idx="7"/>
            </p:cNvCxnSpPr>
            <p:nvPr/>
          </p:nvCxnSpPr>
          <p:spPr bwMode="auto">
            <a:xfrm flipH="1">
              <a:off x="6246152" y="1757016"/>
              <a:ext cx="438527" cy="477515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6" name="AutoShape 27"/>
            <p:cNvCxnSpPr>
              <a:cxnSpLocks noChangeShapeType="1"/>
              <a:stCxn id="31" idx="5"/>
              <a:endCxn id="32" idx="1"/>
            </p:cNvCxnSpPr>
            <p:nvPr/>
          </p:nvCxnSpPr>
          <p:spPr bwMode="auto">
            <a:xfrm>
              <a:off x="7013099" y="1757016"/>
              <a:ext cx="476495" cy="46828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" name="AutoShape 28"/>
            <p:cNvCxnSpPr>
              <a:cxnSpLocks noChangeShapeType="1"/>
              <a:stCxn id="33" idx="3"/>
              <a:endCxn id="34" idx="7"/>
            </p:cNvCxnSpPr>
            <p:nvPr/>
          </p:nvCxnSpPr>
          <p:spPr bwMode="auto">
            <a:xfrm flipH="1">
              <a:off x="5493758" y="2529806"/>
              <a:ext cx="463206" cy="53518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47" name="Group 46"/>
            <p:cNvGrpSpPr/>
            <p:nvPr/>
          </p:nvGrpSpPr>
          <p:grpSpPr>
            <a:xfrm>
              <a:off x="5145088" y="1401763"/>
              <a:ext cx="3411537" cy="2017713"/>
              <a:chOff x="5145088" y="1401763"/>
              <a:chExt cx="3411537" cy="2017713"/>
            </a:xfrm>
          </p:grpSpPr>
          <p:sp>
            <p:nvSpPr>
              <p:cNvPr id="31" name="Oval 22"/>
              <p:cNvSpPr>
                <a:spLocks noChangeArrowheads="1"/>
              </p:cNvSpPr>
              <p:nvPr/>
            </p:nvSpPr>
            <p:spPr bwMode="auto">
              <a:xfrm>
                <a:off x="6616337" y="1401763"/>
                <a:ext cx="465104" cy="416000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 rtl="0"/>
                <a:r>
                  <a:rPr lang="en-US" sz="1400" b="1" dirty="0">
                    <a:latin typeface="Times New Roman" pitchFamily="18" charset="0"/>
                    <a:cs typeface="B Zar" panose="00000400000000000000" pitchFamily="2" charset="-78"/>
                  </a:rPr>
                  <a:t>30</a:t>
                </a:r>
                <a:endParaRPr lang="en-US" sz="1050" b="1" dirty="0">
                  <a:cs typeface="B Zar" panose="00000400000000000000" pitchFamily="2" charset="-78"/>
                </a:endParaRPr>
              </a:p>
            </p:txBody>
          </p:sp>
          <p:sp>
            <p:nvSpPr>
              <p:cNvPr id="32" name="Oval 23"/>
              <p:cNvSpPr>
                <a:spLocks noChangeArrowheads="1"/>
              </p:cNvSpPr>
              <p:nvPr/>
            </p:nvSpPr>
            <p:spPr bwMode="auto">
              <a:xfrm>
                <a:off x="7423151" y="2163019"/>
                <a:ext cx="455613" cy="424458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 rtl="0"/>
                <a:r>
                  <a:rPr lang="en-US" sz="1400" b="1">
                    <a:latin typeface="Times New Roman" pitchFamily="18" charset="0"/>
                    <a:cs typeface="B Zar" panose="00000400000000000000" pitchFamily="2" charset="-78"/>
                  </a:rPr>
                  <a:t>40</a:t>
                </a:r>
                <a:endParaRPr lang="en-US" sz="1050" b="1">
                  <a:cs typeface="B Zar" panose="00000400000000000000" pitchFamily="2" charset="-78"/>
                </a:endParaRPr>
              </a:p>
            </p:txBody>
          </p:sp>
          <p:sp>
            <p:nvSpPr>
              <p:cNvPr id="33" name="Oval 24"/>
              <p:cNvSpPr>
                <a:spLocks noChangeArrowheads="1"/>
              </p:cNvSpPr>
              <p:nvPr/>
            </p:nvSpPr>
            <p:spPr bwMode="auto">
              <a:xfrm>
                <a:off x="5897481" y="2173784"/>
                <a:ext cx="408153" cy="416768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 rtl="0"/>
                <a:r>
                  <a:rPr lang="en-US" sz="1400" b="1">
                    <a:latin typeface="Times New Roman" pitchFamily="18" charset="0"/>
                    <a:cs typeface="B Zar" panose="00000400000000000000" pitchFamily="2" charset="-78"/>
                  </a:rPr>
                  <a:t>5</a:t>
                </a:r>
                <a:endParaRPr lang="en-US" sz="1050" b="1">
                  <a:cs typeface="B Zar" panose="00000400000000000000" pitchFamily="2" charset="-78"/>
                </a:endParaRPr>
              </a:p>
            </p:txBody>
          </p:sp>
          <p:sp>
            <p:nvSpPr>
              <p:cNvPr id="34" name="Oval 25"/>
              <p:cNvSpPr>
                <a:spLocks noChangeArrowheads="1"/>
              </p:cNvSpPr>
              <p:nvPr/>
            </p:nvSpPr>
            <p:spPr bwMode="auto">
              <a:xfrm>
                <a:off x="5145088" y="3004245"/>
                <a:ext cx="408153" cy="415231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 rtl="0"/>
                <a:r>
                  <a:rPr lang="en-US" sz="1400" b="1">
                    <a:latin typeface="Times New Roman" pitchFamily="18" charset="0"/>
                    <a:cs typeface="B Zar" panose="00000400000000000000" pitchFamily="2" charset="-78"/>
                  </a:rPr>
                  <a:t>2</a:t>
                </a:r>
                <a:endParaRPr lang="en-US" sz="1050" b="1">
                  <a:cs typeface="B Zar" panose="00000400000000000000" pitchFamily="2" charset="-78"/>
                </a:endParaRPr>
              </a:p>
            </p:txBody>
          </p:sp>
          <p:sp>
            <p:nvSpPr>
              <p:cNvPr id="27" name="Oval 32"/>
              <p:cNvSpPr>
                <a:spLocks noChangeArrowheads="1"/>
              </p:cNvSpPr>
              <p:nvPr/>
            </p:nvSpPr>
            <p:spPr bwMode="auto">
              <a:xfrm>
                <a:off x="6804025" y="2994025"/>
                <a:ext cx="455612" cy="423863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 rtl="0"/>
                <a:r>
                  <a:rPr lang="en-US" sz="1400" b="1">
                    <a:latin typeface="Times New Roman" pitchFamily="18" charset="0"/>
                    <a:cs typeface="B Zar" panose="00000400000000000000" pitchFamily="2" charset="-78"/>
                  </a:rPr>
                  <a:t>35</a:t>
                </a:r>
                <a:endParaRPr lang="en-US" sz="1050" b="1">
                  <a:cs typeface="B Zar" panose="00000400000000000000" pitchFamily="2" charset="-78"/>
                </a:endParaRPr>
              </a:p>
            </p:txBody>
          </p:sp>
          <p:sp>
            <p:nvSpPr>
              <p:cNvPr id="28" name="Oval 33"/>
              <p:cNvSpPr>
                <a:spLocks noChangeArrowheads="1"/>
              </p:cNvSpPr>
              <p:nvPr/>
            </p:nvSpPr>
            <p:spPr bwMode="auto">
              <a:xfrm>
                <a:off x="8101013" y="2981325"/>
                <a:ext cx="455612" cy="423863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 rtl="0"/>
                <a:r>
                  <a:rPr lang="en-US" sz="1400" b="1">
                    <a:latin typeface="Times New Roman" pitchFamily="18" charset="0"/>
                    <a:cs typeface="B Zar" panose="00000400000000000000" pitchFamily="2" charset="-78"/>
                  </a:rPr>
                  <a:t>80</a:t>
                </a:r>
                <a:endParaRPr lang="en-US" sz="1050" b="1">
                  <a:cs typeface="B Zar" panose="00000400000000000000" pitchFamily="2" charset="-78"/>
                </a:endParaRPr>
              </a:p>
            </p:txBody>
          </p:sp>
        </p:grpSp>
        <p:cxnSp>
          <p:nvCxnSpPr>
            <p:cNvPr id="29" name="AutoShape 34"/>
            <p:cNvCxnSpPr>
              <a:cxnSpLocks noChangeShapeType="1"/>
              <a:stCxn id="32" idx="3"/>
              <a:endCxn id="27" idx="7"/>
            </p:cNvCxnSpPr>
            <p:nvPr/>
          </p:nvCxnSpPr>
          <p:spPr bwMode="auto">
            <a:xfrm flipH="1">
              <a:off x="7192963" y="2547938"/>
              <a:ext cx="303212" cy="49371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" name="AutoShape 35"/>
            <p:cNvCxnSpPr>
              <a:cxnSpLocks noChangeShapeType="1"/>
              <a:stCxn id="32" idx="5"/>
              <a:endCxn id="28" idx="1"/>
            </p:cNvCxnSpPr>
            <p:nvPr/>
          </p:nvCxnSpPr>
          <p:spPr bwMode="auto">
            <a:xfrm>
              <a:off x="7818438" y="2547938"/>
              <a:ext cx="349250" cy="48101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2195513" y="3354388"/>
            <a:ext cx="1008062" cy="1079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V="1">
            <a:off x="5867400" y="3498850"/>
            <a:ext cx="792163" cy="11509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 rot="2850399">
            <a:off x="1462881" y="3585369"/>
            <a:ext cx="15128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sz="1600" dirty="0" smtClean="0">
                <a:cs typeface="B Zar" panose="00000400000000000000" pitchFamily="2" charset="-78"/>
              </a:rPr>
              <a:t>اضافه کردن </a:t>
            </a:r>
            <a:r>
              <a:rPr lang="en-US" sz="1600" dirty="0" smtClean="0">
                <a:cs typeface="B Zar" panose="00000400000000000000" pitchFamily="2" charset="-78"/>
              </a:rPr>
              <a:t>80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 rot="18232807">
            <a:off x="5712619" y="4161632"/>
            <a:ext cx="151288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sz="1600" dirty="0" smtClean="0">
                <a:cs typeface="B Zar" panose="00000400000000000000" pitchFamily="2" charset="-78"/>
              </a:rPr>
              <a:t>اضافه کردن </a:t>
            </a:r>
            <a:r>
              <a:rPr lang="en-US" sz="1600" dirty="0" smtClean="0">
                <a:cs typeface="B Zar" panose="00000400000000000000" pitchFamily="2" charset="-78"/>
              </a:rPr>
              <a:t>35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246743" y="295275"/>
            <a:ext cx="8577943" cy="1143000"/>
          </a:xfrm>
        </p:spPr>
        <p:txBody>
          <a:bodyPr/>
          <a:lstStyle/>
          <a:p>
            <a:pPr lvl="0"/>
            <a:r>
              <a:rPr lang="fa-IR" dirty="0" smtClean="0">
                <a:cs typeface="B Zar" panose="00000400000000000000" pitchFamily="2" charset="-78"/>
              </a:rPr>
              <a:t>اضافه کردن يک عضو در درخت جستجوي دودويي</a:t>
            </a:r>
            <a:endParaRPr lang="fa-IR" dirty="0">
              <a:cs typeface="B Zar" panose="00000400000000000000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829" y="295275"/>
            <a:ext cx="8276771" cy="1143000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حذف يک عضو از درخت جستجوي دودويي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3 حالت بايد در نظر گرفته شود:</a:t>
            </a:r>
          </a:p>
          <a:p>
            <a:pPr lvl="1"/>
            <a:r>
              <a:rPr lang="fa-IR" dirty="0" smtClean="0">
                <a:cs typeface="B Zar" panose="00000400000000000000" pitchFamily="2" charset="-78"/>
              </a:rPr>
              <a:t>حالت1: حذف عضو برگ</a:t>
            </a:r>
          </a:p>
          <a:p>
            <a:pPr lvl="1"/>
            <a:r>
              <a:rPr lang="fa-IR" dirty="0" smtClean="0">
                <a:cs typeface="B Zar" panose="00000400000000000000" pitchFamily="2" charset="-78"/>
              </a:rPr>
              <a:t>حالت 2: حذف عضو غير برگ که فقط يک بچه دارد</a:t>
            </a:r>
          </a:p>
          <a:p>
            <a:pPr lvl="1" algn="just"/>
            <a:r>
              <a:rPr lang="fa-IR" dirty="0" smtClean="0">
                <a:cs typeface="B Zar" panose="00000400000000000000" pitchFamily="2" charset="-78"/>
              </a:rPr>
              <a:t>حالت 3: حذف عنصر غير برگ که دو بچه دارد. بزرگترين عضو در زير درخت چپ يا کوچکترين عضو در زير درخت راست ( نزديکترين عددها به عدد مذکور ) جايگزين آن مي شوند. حال خود عنصر جايگزين شونده بايد از محل قبلي خود حذف شود. عنصر جايگزين شونده همواره درجه حداکثر يک دارد (حالت 1 يا 2) پس حذف آن ساده است.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12</a:t>
            </a:fld>
            <a:endParaRPr lang="en-US">
              <a:cs typeface="B Zar" panose="00000400000000000000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829" y="295275"/>
            <a:ext cx="8276771" cy="1143000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حذف يک عضو از درخت جستجوي دودويي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حالت 3: </a:t>
            </a:r>
          </a:p>
          <a:p>
            <a:pPr lvl="1"/>
            <a:r>
              <a:rPr lang="fa-IR" dirty="0" smtClean="0">
                <a:cs typeface="B Zar" panose="00000400000000000000" pitchFamily="2" charset="-78"/>
              </a:rPr>
              <a:t>عنصر جايگزين شونده عنصر قبلي يا بعدي در پيمايش ميانوندي است. </a:t>
            </a:r>
          </a:p>
          <a:p>
            <a:pPr lvl="1"/>
            <a:r>
              <a:rPr lang="fa-IR" dirty="0" smtClean="0">
                <a:cs typeface="B Zar" panose="00000400000000000000" pitchFamily="2" charset="-78"/>
              </a:rPr>
              <a:t>عنصر قبلي يا بعدي در پيمايش ميانوندي نزديکترين عنصرها به عنصر حذف شونده هستند.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13</a:t>
            </a:fld>
            <a:endParaRPr lang="en-US">
              <a:cs typeface="B Zar" panose="00000400000000000000" pitchFamily="2" charset="-78"/>
            </a:endParaRPr>
          </a:p>
        </p:txBody>
      </p:sp>
      <p:pic>
        <p:nvPicPr>
          <p:cNvPr id="10" name="Picture 4" descr="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032" t="8710" r="8743" b="11903"/>
          <a:stretch>
            <a:fillRect/>
          </a:stretch>
        </p:blipFill>
        <p:spPr bwMode="auto">
          <a:xfrm>
            <a:off x="466952" y="3804103"/>
            <a:ext cx="4752975" cy="287972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5791200" y="4919374"/>
            <a:ext cx="25980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اگر </a:t>
            </a:r>
            <a:r>
              <a:rPr lang="en-US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h</a:t>
            </a:r>
            <a:r>
              <a:rPr lang="fa-IR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ارتفاع يا عمق يک درخت جستجوي دودويي باشد، عمل حذف کردن در مدت </a:t>
            </a:r>
            <a:r>
              <a:rPr lang="en-US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O(h)</a:t>
            </a:r>
            <a:r>
              <a:rPr lang="fa-IR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انجام مي شود.</a:t>
            </a:r>
            <a:endParaRPr lang="en-US" altLang="zh-TW" sz="200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altLang="zh-TW" dirty="0" smtClean="0">
                <a:cs typeface="B Zar" panose="00000400000000000000" pitchFamily="2" charset="-78"/>
              </a:rPr>
              <a:t>درخت هاي جستجوي دودويي</a:t>
            </a:r>
            <a:endParaRPr lang="en-US" altLang="zh-TW" dirty="0">
              <a:cs typeface="B Zar" panose="00000400000000000000" pitchFamily="2" charset="-78"/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744130"/>
          </a:xfrm>
        </p:spPr>
        <p:txBody>
          <a:bodyPr/>
          <a:lstStyle/>
          <a:p>
            <a:pPr algn="r">
              <a:spcAft>
                <a:spcPts val="1800"/>
              </a:spcAft>
            </a:pPr>
            <a:r>
              <a:rPr lang="fa-IR" altLang="zh-TW" sz="2800" dirty="0" smtClean="0">
                <a:cs typeface="B Zar" panose="00000400000000000000" pitchFamily="2" charset="-78"/>
              </a:rPr>
              <a:t>ارتفاع / عمق درخت جستجوي دودويي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fa-IR" altLang="zh-TW" sz="2400" dirty="0" smtClean="0">
                <a:cs typeface="B Zar" panose="00000400000000000000" pitchFamily="2" charset="-78"/>
              </a:rPr>
              <a:t>ارتفاع يک درخت جستجوي دودويي </a:t>
            </a:r>
            <a:r>
              <a:rPr lang="en-US" altLang="zh-TW" sz="2000" dirty="0" smtClean="0">
                <a:cs typeface="B Zar" panose="00000400000000000000" pitchFamily="2" charset="-78"/>
              </a:rPr>
              <a:t>n</a:t>
            </a:r>
            <a:r>
              <a:rPr lang="fa-IR" altLang="zh-TW" sz="2000" dirty="0" smtClean="0">
                <a:cs typeface="B Zar" panose="00000400000000000000" pitchFamily="2" charset="-78"/>
              </a:rPr>
              <a:t> </a:t>
            </a:r>
            <a:r>
              <a:rPr lang="fa-IR" altLang="zh-TW" sz="2400" dirty="0" smtClean="0">
                <a:cs typeface="B Zar" panose="00000400000000000000" pitchFamily="2" charset="-78"/>
              </a:rPr>
              <a:t>عضوي مي تواند به بزرگي </a:t>
            </a:r>
            <a:r>
              <a:rPr lang="en-US" altLang="zh-TW" sz="2000" dirty="0" smtClean="0">
                <a:cs typeface="B Zar" panose="00000400000000000000" pitchFamily="2" charset="-78"/>
              </a:rPr>
              <a:t>n</a:t>
            </a:r>
            <a:r>
              <a:rPr lang="fa-IR" altLang="zh-TW" sz="2000" dirty="0" smtClean="0">
                <a:cs typeface="B Zar" panose="00000400000000000000" pitchFamily="2" charset="-78"/>
              </a:rPr>
              <a:t> </a:t>
            </a:r>
            <a:r>
              <a:rPr lang="fa-IR" altLang="zh-TW" sz="2400" dirty="0" smtClean="0">
                <a:cs typeface="B Zar" panose="00000400000000000000" pitchFamily="2" charset="-78"/>
              </a:rPr>
              <a:t>باشد.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fa-IR" altLang="zh-TW" sz="2400" dirty="0" smtClean="0">
                <a:cs typeface="B Zar" panose="00000400000000000000" pitchFamily="2" charset="-78"/>
              </a:rPr>
              <a:t>وقتي که عميات اضافه و حذف کردن به صورت تصادفي انجام شود ارتفاع درخت جستجوي دودويي به طور متوسط </a:t>
            </a:r>
            <a:r>
              <a:rPr lang="en-US" altLang="zh-TW" sz="2000" dirty="0" smtClean="0">
                <a:cs typeface="B Zar" panose="00000400000000000000" pitchFamily="2" charset="-78"/>
              </a:rPr>
              <a:t>O(log</a:t>
            </a:r>
            <a:r>
              <a:rPr lang="en-US" altLang="zh-TW" sz="2000" baseline="-25000" dirty="0" smtClean="0">
                <a:cs typeface="B Zar" panose="00000400000000000000" pitchFamily="2" charset="-78"/>
              </a:rPr>
              <a:t>2</a:t>
            </a:r>
            <a:r>
              <a:rPr lang="en-US" altLang="zh-TW" sz="2000" dirty="0" smtClean="0">
                <a:cs typeface="B Zar" panose="00000400000000000000" pitchFamily="2" charset="-78"/>
              </a:rPr>
              <a:t>n)</a:t>
            </a:r>
            <a:r>
              <a:rPr lang="fa-IR" altLang="zh-TW" sz="2000" dirty="0" smtClean="0">
                <a:cs typeface="B Zar" panose="00000400000000000000" pitchFamily="2" charset="-78"/>
              </a:rPr>
              <a:t> </a:t>
            </a:r>
            <a:r>
              <a:rPr lang="fa-IR" altLang="zh-TW" sz="2400" dirty="0" smtClean="0">
                <a:cs typeface="B Zar" panose="00000400000000000000" pitchFamily="2" charset="-78"/>
              </a:rPr>
              <a:t>است.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fa-IR" altLang="zh-TW" sz="2400" dirty="0" smtClean="0">
                <a:cs typeface="B Zar" panose="00000400000000000000" pitchFamily="2" charset="-78"/>
              </a:rPr>
              <a:t>درختهاي جستجويي که در بدترين حالت عمق </a:t>
            </a:r>
            <a:r>
              <a:rPr lang="en-US" altLang="zh-TW" sz="2000" dirty="0" smtClean="0">
                <a:cs typeface="B Zar" panose="00000400000000000000" pitchFamily="2" charset="-78"/>
              </a:rPr>
              <a:t>O(log</a:t>
            </a:r>
            <a:r>
              <a:rPr lang="en-US" altLang="zh-TW" sz="2000" baseline="-25000" dirty="0" smtClean="0">
                <a:cs typeface="B Zar" panose="00000400000000000000" pitchFamily="2" charset="-78"/>
              </a:rPr>
              <a:t>2</a:t>
            </a:r>
            <a:r>
              <a:rPr lang="en-US" altLang="zh-TW" sz="2000" dirty="0" smtClean="0">
                <a:cs typeface="B Zar" panose="00000400000000000000" pitchFamily="2" charset="-78"/>
              </a:rPr>
              <a:t>n)</a:t>
            </a:r>
            <a:r>
              <a:rPr lang="fa-IR" altLang="zh-TW" sz="2400" dirty="0" smtClean="0">
                <a:cs typeface="B Zar" panose="00000400000000000000" pitchFamily="2" charset="-78"/>
              </a:rPr>
              <a:t> دارند </a:t>
            </a:r>
            <a:r>
              <a:rPr lang="fa-IR" altLang="zh-TW" sz="2400" dirty="0" smtClean="0">
                <a:solidFill>
                  <a:srgbClr val="5A2781"/>
                </a:solidFill>
                <a:cs typeface="B Zar" panose="00000400000000000000" pitchFamily="2" charset="-78"/>
              </a:rPr>
              <a:t>درختهاي جستجوي متوازن </a:t>
            </a:r>
            <a:r>
              <a:rPr lang="en-US" altLang="zh-TW" sz="2400" dirty="0" smtClean="0">
                <a:solidFill>
                  <a:srgbClr val="5A2781"/>
                </a:solidFill>
                <a:cs typeface="B Zar" panose="00000400000000000000" pitchFamily="2" charset="-78"/>
              </a:rPr>
              <a:t> </a:t>
            </a:r>
            <a:r>
              <a:rPr lang="en-US" altLang="zh-TW" sz="2000" dirty="0" smtClean="0">
                <a:solidFill>
                  <a:srgbClr val="00B050"/>
                </a:solidFill>
                <a:cs typeface="B Zar" panose="00000400000000000000" pitchFamily="2" charset="-78"/>
              </a:rPr>
              <a:t>balanced search trees </a:t>
            </a:r>
            <a:r>
              <a:rPr lang="fa-IR" altLang="zh-TW" sz="2400" dirty="0" smtClean="0">
                <a:cs typeface="B Zar" panose="00000400000000000000" pitchFamily="2" charset="-78"/>
              </a:rPr>
              <a:t>ناميده مي شوند.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fa-IR" sz="2400" dirty="0" smtClean="0">
                <a:cs typeface="B Zar" panose="00000400000000000000" pitchFamily="2" charset="-78"/>
              </a:rPr>
              <a:t>درختان جستجوي متوازني وجود دارند که عمل جستجو، درج و حذف در آنها در زمان </a:t>
            </a:r>
            <a:r>
              <a:rPr lang="en-US" sz="2400" dirty="0" smtClean="0">
                <a:latin typeface="Perpetua" pitchFamily="18" charset="0"/>
                <a:cs typeface="B Zar" panose="00000400000000000000" pitchFamily="2" charset="-78"/>
              </a:rPr>
              <a:t>O(h)</a:t>
            </a:r>
            <a:r>
              <a:rPr lang="fa-IR" sz="2400" dirty="0" smtClean="0">
                <a:latin typeface="Perpetua" pitchFamily="18" charset="0"/>
                <a:cs typeface="B Zar" panose="00000400000000000000" pitchFamily="2" charset="-78"/>
              </a:rPr>
              <a:t> انجام مي شود از جمله درختان </a:t>
            </a:r>
            <a:r>
              <a:rPr lang="en-US" sz="2400" dirty="0" err="1" smtClean="0">
                <a:latin typeface="Perpetua" pitchFamily="18" charset="0"/>
                <a:cs typeface="B Zar" panose="00000400000000000000" pitchFamily="2" charset="-78"/>
              </a:rPr>
              <a:t>red_black</a:t>
            </a:r>
            <a:r>
              <a:rPr lang="en-US" sz="2400" dirty="0" smtClean="0">
                <a:latin typeface="Perpetua" pitchFamily="18" charset="0"/>
                <a:cs typeface="B Zar" panose="00000400000000000000" pitchFamily="2" charset="-78"/>
              </a:rPr>
              <a:t> ، 2-3 ، AVL</a:t>
            </a:r>
            <a:r>
              <a:rPr lang="fa-IR" sz="2400" dirty="0" smtClean="0">
                <a:cs typeface="B Zar" panose="00000400000000000000" pitchFamily="2" charset="-78"/>
              </a:rPr>
              <a:t> </a:t>
            </a:r>
            <a:endParaRPr lang="en-US" sz="2400" dirty="0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33375"/>
            <a:ext cx="8226425" cy="1143000"/>
          </a:xfrm>
        </p:spPr>
        <p:txBody>
          <a:bodyPr/>
          <a:lstStyle/>
          <a:p>
            <a:pPr algn="r"/>
            <a:r>
              <a:rPr lang="fa-IR" altLang="zh-TW" dirty="0" smtClean="0">
                <a:cs typeface="B Zar" panose="00000400000000000000" pitchFamily="2" charset="-78"/>
              </a:rPr>
              <a:t>درختهاي جستجوي دودويي</a:t>
            </a:r>
            <a:endParaRPr lang="en-US" altLang="zh-TW" dirty="0">
              <a:cs typeface="B Zar" panose="00000400000000000000" pitchFamily="2" charset="-78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1557338"/>
            <a:ext cx="8364538" cy="4679950"/>
          </a:xfrm>
        </p:spPr>
        <p:txBody>
          <a:bodyPr/>
          <a:lstStyle/>
          <a:p>
            <a:pPr algn="r"/>
            <a:r>
              <a:rPr lang="fa-IR" altLang="zh-TW" sz="2800" dirty="0" smtClean="0">
                <a:cs typeface="B Zar" panose="00000400000000000000" pitchFamily="2" charset="-78"/>
              </a:rPr>
              <a:t>دليل نياز به درختهاي جستجوي دودويي</a:t>
            </a:r>
            <a:endParaRPr lang="en-US" altLang="zh-TW" sz="2800" dirty="0">
              <a:cs typeface="B Zar" panose="00000400000000000000" pitchFamily="2" charset="-78"/>
            </a:endParaRPr>
          </a:p>
          <a:p>
            <a:pPr lvl="1" algn="r"/>
            <a:r>
              <a:rPr lang="en-US" altLang="zh-TW" sz="2000" dirty="0" smtClean="0">
                <a:cs typeface="B Zar" panose="00000400000000000000" pitchFamily="2" charset="-78"/>
              </a:rPr>
              <a:t>Heap</a:t>
            </a:r>
            <a:r>
              <a:rPr lang="fa-IR" altLang="zh-TW" sz="2000" dirty="0" smtClean="0">
                <a:cs typeface="B Zar" panose="00000400000000000000" pitchFamily="2" charset="-78"/>
              </a:rPr>
              <a:t> </a:t>
            </a:r>
            <a:r>
              <a:rPr lang="fa-IR" altLang="zh-TW" sz="2400" dirty="0" smtClean="0">
                <a:cs typeface="B Zar" panose="00000400000000000000" pitchFamily="2" charset="-78"/>
              </a:rPr>
              <a:t>براي کاربردهايي که نياز به حذف يک عنصر دلخواه دارند اصلا مناسب نيست.</a:t>
            </a:r>
          </a:p>
          <a:p>
            <a:pPr lvl="1"/>
            <a:r>
              <a:rPr lang="fa-IR" altLang="zh-TW" sz="2000" dirty="0" smtClean="0">
                <a:solidFill>
                  <a:schemeClr val="tx1"/>
                </a:solidFill>
                <a:cs typeface="B Zar" panose="00000400000000000000" pitchFamily="2" charset="-78"/>
              </a:rPr>
              <a:t>حذف کوچکترين (بزرگترين) عنصر	                      </a:t>
            </a:r>
            <a:r>
              <a:rPr lang="en-US" altLang="zh-TW" sz="1800" dirty="0" smtClean="0">
                <a:solidFill>
                  <a:srgbClr val="CC3300"/>
                </a:solidFill>
                <a:cs typeface="B Zar" panose="00000400000000000000" pitchFamily="2" charset="-78"/>
              </a:rPr>
              <a:t>O(log</a:t>
            </a:r>
            <a:r>
              <a:rPr lang="en-US" altLang="zh-TW" sz="1800" baseline="-25000" dirty="0" smtClean="0">
                <a:solidFill>
                  <a:srgbClr val="CC3300"/>
                </a:solidFill>
                <a:cs typeface="B Zar" panose="00000400000000000000" pitchFamily="2" charset="-78"/>
              </a:rPr>
              <a:t>2</a:t>
            </a:r>
            <a:r>
              <a:rPr lang="en-US" altLang="zh-TW" sz="1800" dirty="0" smtClean="0">
                <a:solidFill>
                  <a:srgbClr val="CC3300"/>
                </a:solidFill>
                <a:cs typeface="B Zar" panose="00000400000000000000" pitchFamily="2" charset="-78"/>
              </a:rPr>
              <a:t>n)</a:t>
            </a:r>
            <a:endParaRPr lang="fa-IR" altLang="zh-TW" sz="2000" dirty="0" smtClean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lvl="1"/>
            <a:r>
              <a:rPr lang="fa-IR" altLang="zh-TW" sz="2000" dirty="0" smtClean="0">
                <a:solidFill>
                  <a:schemeClr val="tx1"/>
                </a:solidFill>
                <a:cs typeface="B Zar" panose="00000400000000000000" pitchFamily="2" charset="-78"/>
              </a:rPr>
              <a:t>حذف يک عنصر دلخواه			           </a:t>
            </a:r>
            <a:r>
              <a:rPr lang="en-US" altLang="zh-TW" sz="1800" dirty="0" smtClean="0">
                <a:solidFill>
                  <a:srgbClr val="CC3300"/>
                </a:solidFill>
                <a:cs typeface="B Zar" panose="00000400000000000000" pitchFamily="2" charset="-78"/>
              </a:rPr>
              <a:t>O(n)</a:t>
            </a:r>
            <a:endParaRPr lang="fa-IR" altLang="zh-TW" sz="2000" dirty="0" smtClean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lvl="1"/>
            <a:r>
              <a:rPr lang="fa-IR" altLang="zh-TW" sz="2000" dirty="0" smtClean="0">
                <a:solidFill>
                  <a:schemeClr val="tx1"/>
                </a:solidFill>
                <a:cs typeface="B Zar" panose="00000400000000000000" pitchFamily="2" charset="-78"/>
              </a:rPr>
              <a:t>جستجوي يک عنصر دلخواه		           </a:t>
            </a:r>
            <a:r>
              <a:rPr lang="en-US" altLang="zh-TW" sz="1800" dirty="0" smtClean="0">
                <a:solidFill>
                  <a:srgbClr val="CC3300"/>
                </a:solidFill>
                <a:cs typeface="B Zar" panose="00000400000000000000" pitchFamily="2" charset="-78"/>
              </a:rPr>
              <a:t>O(n)</a:t>
            </a:r>
            <a:endParaRPr lang="en-US" altLang="zh-TW" sz="20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/>
            <a:r>
              <a:rPr lang="fa-IR" altLang="zh-TW" sz="2800" b="1" dirty="0" smtClean="0">
                <a:cs typeface="B Zar" panose="00000400000000000000" pitchFamily="2" charset="-78"/>
              </a:rPr>
              <a:t>تعريف </a:t>
            </a:r>
            <a:r>
              <a:rPr lang="fa-IR" altLang="zh-TW" sz="2800" dirty="0" smtClean="0">
                <a:cs typeface="B Zar" panose="00000400000000000000" pitchFamily="2" charset="-78"/>
              </a:rPr>
              <a:t>درخت جستجوي دودويي</a:t>
            </a:r>
          </a:p>
          <a:p>
            <a:pPr>
              <a:spcBef>
                <a:spcPts val="0"/>
              </a:spcBef>
              <a:buFontTx/>
              <a:buBlip>
                <a:blip r:embed="rId2"/>
              </a:buBlip>
            </a:pPr>
            <a:r>
              <a:rPr lang="fa-IR" sz="2800" dirty="0" smtClean="0">
                <a:cs typeface="B Zar" panose="00000400000000000000" pitchFamily="2" charset="-78"/>
              </a:rPr>
              <a:t> 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هر عنصر داراي يک کليد است.</a:t>
            </a:r>
          </a:p>
          <a:p>
            <a:pPr>
              <a:spcBef>
                <a:spcPts val="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 کليدهاي زيردرخت غيرتهي </a:t>
            </a:r>
            <a:r>
              <a:rPr lang="fa-IR" sz="2800" dirty="0" smtClean="0">
                <a:solidFill>
                  <a:srgbClr val="FF0000"/>
                </a:solidFill>
                <a:cs typeface="B Zar" panose="00000400000000000000" pitchFamily="2" charset="-78"/>
              </a:rPr>
              <a:t>چپ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 (</a:t>
            </a:r>
            <a:r>
              <a:rPr lang="fa-IR" sz="2800" dirty="0" smtClean="0">
                <a:solidFill>
                  <a:srgbClr val="00B050"/>
                </a:solidFill>
                <a:cs typeface="B Zar" panose="00000400000000000000" pitchFamily="2" charset="-78"/>
              </a:rPr>
              <a:t>راست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) </a:t>
            </a:r>
            <a:r>
              <a:rPr lang="fa-IR" sz="2800" dirty="0" smtClean="0">
                <a:solidFill>
                  <a:srgbClr val="FF0000"/>
                </a:solidFill>
                <a:cs typeface="B Zar" panose="00000400000000000000" pitchFamily="2" charset="-78"/>
              </a:rPr>
              <a:t>کوچکتر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 (</a:t>
            </a:r>
            <a:r>
              <a:rPr lang="fa-IR" sz="2800" dirty="0" smtClean="0">
                <a:solidFill>
                  <a:srgbClr val="00B050"/>
                </a:solidFill>
                <a:cs typeface="B Zar" panose="00000400000000000000" pitchFamily="2" charset="-78"/>
              </a:rPr>
              <a:t>بزرگتر</a:t>
            </a: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) از کليد واقع در ريشه هستند.</a:t>
            </a:r>
          </a:p>
          <a:p>
            <a:pPr>
              <a:spcBef>
                <a:spcPts val="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040408"/>
                </a:solidFill>
                <a:cs typeface="B Zar" panose="00000400000000000000" pitchFamily="2" charset="-78"/>
              </a:rPr>
              <a:t>زيردرختهاي چپ و راست نيز خود درختهاي جستجوي دودويي هستند.</a:t>
            </a:r>
            <a:endParaRPr lang="en-US" altLang="zh-TW" sz="2400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2" name="Picture 4" descr="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231" t="13600" r="4177" b="14979"/>
          <a:stretch>
            <a:fillRect/>
          </a:stretch>
        </p:blipFill>
        <p:spPr bwMode="auto">
          <a:xfrm>
            <a:off x="188688" y="2119084"/>
            <a:ext cx="6371772" cy="2336800"/>
          </a:xfrm>
          <a:prstGeom prst="rect">
            <a:avLst/>
          </a:prstGeom>
          <a:noFill/>
        </p:spPr>
      </p:pic>
      <p:sp>
        <p:nvSpPr>
          <p:cNvPr id="181253" name="AutoShape 5"/>
          <p:cNvSpPr>
            <a:spLocks/>
          </p:cNvSpPr>
          <p:nvPr/>
        </p:nvSpPr>
        <p:spPr bwMode="auto">
          <a:xfrm rot="5358141">
            <a:off x="4609873" y="2983820"/>
            <a:ext cx="288925" cy="3168650"/>
          </a:xfrm>
          <a:prstGeom prst="rightBrace">
            <a:avLst>
              <a:gd name="adj1" fmla="val 91392"/>
              <a:gd name="adj2" fmla="val 4762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1255" name="Line 7"/>
          <p:cNvSpPr>
            <a:spLocks noChangeShapeType="1"/>
          </p:cNvSpPr>
          <p:nvPr/>
        </p:nvSpPr>
        <p:spPr bwMode="auto">
          <a:xfrm flipH="1">
            <a:off x="3833586" y="5384120"/>
            <a:ext cx="917575" cy="138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1256" name="Line 8"/>
          <p:cNvSpPr>
            <a:spLocks noChangeShapeType="1"/>
          </p:cNvSpPr>
          <p:nvPr/>
        </p:nvSpPr>
        <p:spPr bwMode="auto">
          <a:xfrm>
            <a:off x="4922611" y="5377770"/>
            <a:ext cx="938213" cy="147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1257" name="Oval 9"/>
          <p:cNvSpPr>
            <a:spLocks noChangeArrowheads="1"/>
          </p:cNvSpPr>
          <p:nvPr/>
        </p:nvSpPr>
        <p:spPr bwMode="auto">
          <a:xfrm>
            <a:off x="4555899" y="4855482"/>
            <a:ext cx="561975" cy="519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4317774" y="4926920"/>
            <a:ext cx="1087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000">
                <a:solidFill>
                  <a:srgbClr val="FF0000"/>
                </a:solidFill>
                <a:ea typeface="標楷體" pitchFamily="65" charset="-120"/>
                <a:cs typeface="B Zar" panose="00000400000000000000" pitchFamily="2" charset="-78"/>
              </a:rPr>
              <a:t>medium</a:t>
            </a:r>
            <a:endParaRPr lang="en-US" altLang="zh-TW" sz="200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181259" name="AutoShape 11"/>
          <p:cNvSpPr>
            <a:spLocks noChangeArrowheads="1"/>
          </p:cNvSpPr>
          <p:nvPr/>
        </p:nvSpPr>
        <p:spPr bwMode="auto">
          <a:xfrm>
            <a:off x="3030311" y="5531757"/>
            <a:ext cx="1612900" cy="11239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1260" name="AutoShape 12"/>
          <p:cNvSpPr>
            <a:spLocks noChangeArrowheads="1"/>
          </p:cNvSpPr>
          <p:nvPr/>
        </p:nvSpPr>
        <p:spPr bwMode="auto">
          <a:xfrm>
            <a:off x="5060724" y="5517470"/>
            <a:ext cx="1612900" cy="11239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1261" name="Text Box 13"/>
          <p:cNvSpPr txBox="1">
            <a:spLocks noChangeArrowheads="1"/>
          </p:cNvSpPr>
          <p:nvPr/>
        </p:nvSpPr>
        <p:spPr bwMode="auto">
          <a:xfrm>
            <a:off x="5478236" y="6150882"/>
            <a:ext cx="83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000">
                <a:solidFill>
                  <a:srgbClr val="FF0000"/>
                </a:solidFill>
                <a:ea typeface="標楷體" pitchFamily="65" charset="-120"/>
                <a:cs typeface="B Zar" panose="00000400000000000000" pitchFamily="2" charset="-78"/>
              </a:rPr>
              <a:t>larger</a:t>
            </a:r>
            <a:endParaRPr lang="en-US" altLang="zh-TW" sz="200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181262" name="Text Box 14"/>
          <p:cNvSpPr txBox="1">
            <a:spLocks noChangeArrowheads="1"/>
          </p:cNvSpPr>
          <p:nvPr/>
        </p:nvSpPr>
        <p:spPr bwMode="auto">
          <a:xfrm>
            <a:off x="3317649" y="6150882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000">
                <a:solidFill>
                  <a:srgbClr val="FF0000"/>
                </a:solidFill>
                <a:ea typeface="標楷體" pitchFamily="65" charset="-120"/>
                <a:cs typeface="B Zar" panose="00000400000000000000" pitchFamily="2" charset="-78"/>
              </a:rPr>
              <a:t>smaller</a:t>
            </a:r>
            <a:endParaRPr lang="en-US" altLang="zh-TW" sz="200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33375"/>
            <a:ext cx="8226425" cy="1143000"/>
          </a:xfrm>
        </p:spPr>
        <p:txBody>
          <a:bodyPr/>
          <a:lstStyle/>
          <a:p>
            <a:pPr algn="r"/>
            <a:r>
              <a:rPr lang="fa-IR" altLang="zh-TW" dirty="0" smtClean="0">
                <a:cs typeface="B Zar" panose="00000400000000000000" pitchFamily="2" charset="-78"/>
              </a:rPr>
              <a:t>درختهاي جستجوي دودويي</a:t>
            </a:r>
            <a:endParaRPr lang="en-US" altLang="zh-TW" dirty="0">
              <a:cs typeface="B Zar" panose="00000400000000000000" pitchFamily="2" charset="-78"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171" y="1591128"/>
            <a:ext cx="8496300" cy="503238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fa-IR" altLang="zh-TW" sz="2800" dirty="0" smtClean="0">
                <a:cs typeface="B Zar" panose="00000400000000000000" pitchFamily="2" charset="-78"/>
              </a:rPr>
              <a:t>مثال: </a:t>
            </a:r>
            <a:r>
              <a:rPr lang="en-US" altLang="zh-TW" sz="2400" dirty="0" smtClean="0">
                <a:cs typeface="B Zar" panose="00000400000000000000" pitchFamily="2" charset="-78"/>
              </a:rPr>
              <a:t>b</a:t>
            </a:r>
            <a:r>
              <a:rPr lang="fa-IR" altLang="zh-TW" sz="2400" dirty="0" smtClean="0"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cs typeface="B Zar" panose="00000400000000000000" pitchFamily="2" charset="-78"/>
              </a:rPr>
              <a:t>و </a:t>
            </a:r>
            <a:r>
              <a:rPr lang="en-US" altLang="zh-TW" sz="2400" dirty="0" smtClean="0">
                <a:cs typeface="B Zar" panose="00000400000000000000" pitchFamily="2" charset="-78"/>
              </a:rPr>
              <a:t>c</a:t>
            </a:r>
            <a:r>
              <a:rPr lang="fa-IR" altLang="zh-TW" sz="2400" dirty="0" smtClean="0"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cs typeface="B Zar" panose="00000400000000000000" pitchFamily="2" charset="-78"/>
              </a:rPr>
              <a:t>درخت جستجوي دودويي هستند</a:t>
            </a:r>
            <a:endParaRPr lang="en-US" altLang="zh-TW" sz="2800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66"/>
          <p:cNvSpPr>
            <a:spLocks noGrp="1"/>
          </p:cNvSpPr>
          <p:nvPr>
            <p:ph type="title"/>
          </p:nvPr>
        </p:nvSpPr>
        <p:spPr>
          <a:xfrm>
            <a:off x="188686" y="295275"/>
            <a:ext cx="8421914" cy="1143000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جستجوي يک عضو در درخت جستجوي دودويي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35429" y="1479882"/>
            <a:ext cx="8142513" cy="509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Char char="•"/>
            </a:pPr>
            <a:r>
              <a:rPr lang="fa-IR" altLang="zh-TW" sz="2800" dirty="0" smtClean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فرض کنيد مي خواهيم مکان عنصري با کليد </a:t>
            </a:r>
            <a:r>
              <a:rPr lang="en-US" altLang="zh-TW" sz="2400" dirty="0" smtClean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x</a:t>
            </a:r>
            <a:r>
              <a:rPr lang="fa-IR" altLang="zh-TW" sz="2400" dirty="0" smtClean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را پيدا کنيم. کار خود را از ريشه </a:t>
            </a:r>
            <a:r>
              <a:rPr lang="en-US" altLang="zh-TW" sz="2800" dirty="0" smtClean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(</a:t>
            </a:r>
            <a:r>
              <a:rPr lang="en-US" altLang="zh-TW" sz="2400" dirty="0" smtClean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root</a:t>
            </a:r>
            <a:r>
              <a:rPr lang="en-US" altLang="zh-TW" sz="2800" dirty="0" smtClean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)</a:t>
            </a:r>
            <a:r>
              <a:rPr lang="fa-IR" altLang="zh-TW" sz="2800" dirty="0" smtClean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 شروع مي کنيم ،</a:t>
            </a:r>
            <a:r>
              <a:rPr lang="en-US" altLang="zh-TW" sz="2800" dirty="0" smtClean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اگر ريشه تهي باشد، درخت جستجو فاقد هر عنصري بوده و جستجو ناموفق خواهد بود. در غير اين صورت </a:t>
            </a:r>
            <a:r>
              <a:rPr lang="en-US" altLang="zh-TW" sz="2400" dirty="0" smtClean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x</a:t>
            </a:r>
            <a:r>
              <a:rPr lang="fa-IR" altLang="zh-TW" sz="2400" dirty="0" smtClean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را با مقدار کليد ريشه مقايسه مي کنيم :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Char char="•"/>
            </a:pPr>
            <a:r>
              <a:rPr lang="fa-IR" altLang="zh-TW" sz="2800" dirty="0" smtClean="0">
                <a:solidFill>
                  <a:srgbClr val="040408"/>
                </a:solidFill>
                <a:latin typeface="+mn-lt"/>
                <a:cs typeface="B Zar" panose="00000400000000000000" pitchFamily="2" charset="-78"/>
              </a:rPr>
              <a:t>اگر </a:t>
            </a:r>
            <a:r>
              <a:rPr lang="en-US" altLang="zh-TW" sz="2400" dirty="0" smtClean="0">
                <a:solidFill>
                  <a:srgbClr val="040408"/>
                </a:solidFill>
                <a:latin typeface="+mn-lt"/>
                <a:cs typeface="B Zar" panose="00000400000000000000" pitchFamily="2" charset="-78"/>
              </a:rPr>
              <a:t>x</a:t>
            </a:r>
            <a:r>
              <a:rPr lang="fa-IR" altLang="zh-TW" sz="2400" dirty="0" smtClean="0">
                <a:solidFill>
                  <a:srgbClr val="040408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rgbClr val="040408"/>
                </a:solidFill>
                <a:latin typeface="+mn-lt"/>
                <a:cs typeface="B Zar" panose="00000400000000000000" pitchFamily="2" charset="-78"/>
              </a:rPr>
              <a:t>برابر با اين کليد باشد آنگاه جستجو به طور موفقيت آميز به پايان مي رسد.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fa-IR" altLang="zh-TW" sz="2800" dirty="0" smtClean="0">
                <a:solidFill>
                  <a:srgbClr val="040408"/>
                </a:solidFill>
                <a:latin typeface="+mn-lt"/>
                <a:cs typeface="B Zar" panose="00000400000000000000" pitchFamily="2" charset="-78"/>
              </a:rPr>
              <a:t> اگر </a:t>
            </a:r>
            <a:r>
              <a:rPr lang="en-US" altLang="zh-TW" sz="2400" dirty="0" smtClean="0">
                <a:solidFill>
                  <a:srgbClr val="040408"/>
                </a:solidFill>
                <a:latin typeface="+mn-lt"/>
                <a:cs typeface="B Zar" panose="00000400000000000000" pitchFamily="2" charset="-78"/>
              </a:rPr>
              <a:t>x</a:t>
            </a:r>
            <a:r>
              <a:rPr lang="fa-IR" altLang="zh-TW" sz="2400" dirty="0" smtClean="0">
                <a:solidFill>
                  <a:srgbClr val="040408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rgbClr val="040408"/>
                </a:solidFill>
                <a:latin typeface="+mn-lt"/>
                <a:cs typeface="B Zar" panose="00000400000000000000" pitchFamily="2" charset="-78"/>
              </a:rPr>
              <a:t>کوچکتر از مقدار کليد ريشه باشد، هيچ عنصري در زيردرخت راست نمي تواند که مقدار کليد </a:t>
            </a:r>
            <a:r>
              <a:rPr lang="en-US" altLang="zh-TW" sz="2400" dirty="0" smtClean="0">
                <a:solidFill>
                  <a:srgbClr val="040408"/>
                </a:solidFill>
                <a:latin typeface="+mn-lt"/>
                <a:cs typeface="B Zar" panose="00000400000000000000" pitchFamily="2" charset="-78"/>
              </a:rPr>
              <a:t>x</a:t>
            </a:r>
            <a:r>
              <a:rPr lang="fa-IR" altLang="zh-TW" sz="2400" dirty="0" smtClean="0">
                <a:solidFill>
                  <a:srgbClr val="040408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rgbClr val="040408"/>
                </a:solidFill>
                <a:latin typeface="+mn-lt"/>
                <a:cs typeface="B Zar" panose="00000400000000000000" pitchFamily="2" charset="-78"/>
              </a:rPr>
              <a:t>را دارا باشد و فقط زير درخت چپ بايد جستجو شود.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fa-IR" altLang="zh-TW" sz="2800" dirty="0" smtClean="0">
                <a:solidFill>
                  <a:srgbClr val="040408"/>
                </a:solidFill>
                <a:latin typeface="+mn-lt"/>
                <a:cs typeface="B Zar" panose="00000400000000000000" pitchFamily="2" charset="-78"/>
              </a:rPr>
              <a:t> اگر </a:t>
            </a:r>
            <a:r>
              <a:rPr lang="en-US" altLang="zh-TW" sz="2400" dirty="0" smtClean="0">
                <a:solidFill>
                  <a:srgbClr val="040408"/>
                </a:solidFill>
                <a:latin typeface="+mn-lt"/>
                <a:cs typeface="B Zar" panose="00000400000000000000" pitchFamily="2" charset="-78"/>
              </a:rPr>
              <a:t>x</a:t>
            </a:r>
            <a:r>
              <a:rPr lang="fa-IR" altLang="zh-TW" sz="2400" dirty="0" smtClean="0">
                <a:solidFill>
                  <a:srgbClr val="040408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altLang="zh-TW" sz="2800" dirty="0" smtClean="0">
                <a:solidFill>
                  <a:srgbClr val="040408"/>
                </a:solidFill>
                <a:latin typeface="+mn-lt"/>
                <a:cs typeface="B Zar" panose="00000400000000000000" pitchFamily="2" charset="-78"/>
              </a:rPr>
              <a:t>بزرگتر از مقدار کليد ريشه باشد، فقط لازم است زيردرخت راست را جستجو مي کنيم.</a:t>
            </a:r>
            <a:endParaRPr lang="en-US" altLang="zh-TW" sz="2800" dirty="0" smtClean="0">
              <a:solidFill>
                <a:srgbClr val="040408"/>
              </a:solidFill>
              <a:latin typeface="+mn-lt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Oval 2"/>
          <p:cNvSpPr>
            <a:spLocks noChangeAspect="1" noChangeArrowheads="1"/>
          </p:cNvSpPr>
          <p:nvPr/>
        </p:nvSpPr>
        <p:spPr bwMode="auto">
          <a:xfrm>
            <a:off x="3183820" y="1846366"/>
            <a:ext cx="411594" cy="44596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altLang="zh-TW" sz="2000" b="1">
                <a:latin typeface="Times New Roman" pitchFamily="18" charset="0"/>
                <a:cs typeface="B Zar" panose="00000400000000000000" pitchFamily="2" charset="-78"/>
              </a:rPr>
              <a:t>44</a:t>
            </a:r>
          </a:p>
        </p:txBody>
      </p:sp>
      <p:sp>
        <p:nvSpPr>
          <p:cNvPr id="188419" name="Oval 3"/>
          <p:cNvSpPr>
            <a:spLocks noChangeAspect="1" noChangeArrowheads="1"/>
          </p:cNvSpPr>
          <p:nvPr/>
        </p:nvSpPr>
        <p:spPr bwMode="auto">
          <a:xfrm>
            <a:off x="2686478" y="3270036"/>
            <a:ext cx="411594" cy="44596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altLang="zh-TW" sz="2000" b="1">
                <a:latin typeface="Times New Roman" pitchFamily="18" charset="0"/>
                <a:cs typeface="B Zar" panose="00000400000000000000" pitchFamily="2" charset="-78"/>
              </a:rPr>
              <a:t>32</a:t>
            </a:r>
          </a:p>
        </p:txBody>
      </p:sp>
      <p:sp>
        <p:nvSpPr>
          <p:cNvPr id="188420" name="Oval 4"/>
          <p:cNvSpPr>
            <a:spLocks noChangeAspect="1" noChangeArrowheads="1"/>
          </p:cNvSpPr>
          <p:nvPr/>
        </p:nvSpPr>
        <p:spPr bwMode="auto">
          <a:xfrm>
            <a:off x="4641549" y="3218578"/>
            <a:ext cx="411594" cy="44596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altLang="zh-TW" sz="2000" b="1">
                <a:latin typeface="Times New Roman" pitchFamily="18" charset="0"/>
                <a:cs typeface="B Zar" panose="00000400000000000000" pitchFamily="2" charset="-78"/>
              </a:rPr>
              <a:t>65</a:t>
            </a:r>
          </a:p>
        </p:txBody>
      </p:sp>
      <p:sp>
        <p:nvSpPr>
          <p:cNvPr id="188421" name="Oval 5"/>
          <p:cNvSpPr>
            <a:spLocks noChangeAspect="1" noChangeArrowheads="1"/>
          </p:cNvSpPr>
          <p:nvPr/>
        </p:nvSpPr>
        <p:spPr bwMode="auto">
          <a:xfrm>
            <a:off x="6082128" y="2549625"/>
            <a:ext cx="411594" cy="44596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altLang="zh-TW" sz="2000" b="1">
                <a:latin typeface="Times New Roman" pitchFamily="18" charset="0"/>
                <a:cs typeface="B Zar" panose="00000400000000000000" pitchFamily="2" charset="-78"/>
              </a:rPr>
              <a:t>88</a:t>
            </a:r>
          </a:p>
        </p:txBody>
      </p:sp>
      <p:sp>
        <p:nvSpPr>
          <p:cNvPr id="188422" name="Oval 6"/>
          <p:cNvSpPr>
            <a:spLocks noChangeAspect="1" noChangeArrowheads="1"/>
          </p:cNvSpPr>
          <p:nvPr/>
        </p:nvSpPr>
        <p:spPr bwMode="auto">
          <a:xfrm>
            <a:off x="1863290" y="4059058"/>
            <a:ext cx="411594" cy="44596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altLang="zh-TW" sz="2000" b="1">
                <a:latin typeface="Times New Roman" pitchFamily="18" charset="0"/>
                <a:cs typeface="B Zar" panose="00000400000000000000" pitchFamily="2" charset="-78"/>
              </a:rPr>
              <a:t>28</a:t>
            </a:r>
          </a:p>
        </p:txBody>
      </p:sp>
      <p:sp>
        <p:nvSpPr>
          <p:cNvPr id="188423" name="Oval 7"/>
          <p:cNvSpPr>
            <a:spLocks noChangeAspect="1" noChangeArrowheads="1"/>
          </p:cNvSpPr>
          <p:nvPr/>
        </p:nvSpPr>
        <p:spPr bwMode="auto">
          <a:xfrm>
            <a:off x="1880439" y="2532472"/>
            <a:ext cx="411594" cy="44596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altLang="zh-TW" sz="2000" b="1">
                <a:latin typeface="Times New Roman" pitchFamily="18" charset="0"/>
                <a:cs typeface="B Zar" panose="00000400000000000000" pitchFamily="2" charset="-78"/>
              </a:rPr>
              <a:t>17</a:t>
            </a:r>
          </a:p>
        </p:txBody>
      </p:sp>
      <p:sp>
        <p:nvSpPr>
          <p:cNvPr id="188424" name="Oval 8"/>
          <p:cNvSpPr>
            <a:spLocks noChangeAspect="1" noChangeArrowheads="1"/>
          </p:cNvSpPr>
          <p:nvPr/>
        </p:nvSpPr>
        <p:spPr bwMode="auto">
          <a:xfrm>
            <a:off x="5739133" y="5517033"/>
            <a:ext cx="411594" cy="44596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altLang="zh-TW" sz="2000" b="1">
                <a:latin typeface="Times New Roman" pitchFamily="18" charset="0"/>
                <a:cs typeface="B Zar" panose="00000400000000000000" pitchFamily="2" charset="-78"/>
              </a:rPr>
              <a:t>80</a:t>
            </a:r>
          </a:p>
        </p:txBody>
      </p:sp>
      <p:sp>
        <p:nvSpPr>
          <p:cNvPr id="188425" name="Oval 9"/>
          <p:cNvSpPr>
            <a:spLocks noChangeAspect="1" noChangeArrowheads="1"/>
          </p:cNvSpPr>
          <p:nvPr/>
        </p:nvSpPr>
        <p:spPr bwMode="auto">
          <a:xfrm>
            <a:off x="4967394" y="4882385"/>
            <a:ext cx="411594" cy="44596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altLang="zh-TW" sz="2000" b="1">
                <a:latin typeface="Times New Roman" pitchFamily="18" charset="0"/>
                <a:cs typeface="B Zar" panose="00000400000000000000" pitchFamily="2" charset="-78"/>
              </a:rPr>
              <a:t>76</a:t>
            </a:r>
          </a:p>
        </p:txBody>
      </p:sp>
      <p:sp>
        <p:nvSpPr>
          <p:cNvPr id="188426" name="Oval 10"/>
          <p:cNvSpPr>
            <a:spLocks noChangeAspect="1" noChangeArrowheads="1"/>
          </p:cNvSpPr>
          <p:nvPr/>
        </p:nvSpPr>
        <p:spPr bwMode="auto">
          <a:xfrm>
            <a:off x="7042514" y="3287189"/>
            <a:ext cx="411594" cy="44596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altLang="zh-TW" sz="2000" b="1">
                <a:latin typeface="Times New Roman" pitchFamily="18" charset="0"/>
                <a:cs typeface="B Zar" panose="00000400000000000000" pitchFamily="2" charset="-78"/>
              </a:rPr>
              <a:t>97</a:t>
            </a:r>
          </a:p>
        </p:txBody>
      </p:sp>
      <p:sp>
        <p:nvSpPr>
          <p:cNvPr id="188427" name="Oval 11"/>
          <p:cNvSpPr>
            <a:spLocks noChangeAspect="1" noChangeArrowheads="1"/>
          </p:cNvSpPr>
          <p:nvPr/>
        </p:nvSpPr>
        <p:spPr bwMode="auto">
          <a:xfrm>
            <a:off x="5430438" y="4110516"/>
            <a:ext cx="411594" cy="44596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altLang="zh-TW" sz="2000" b="1">
                <a:latin typeface="Times New Roman" pitchFamily="18" charset="0"/>
                <a:cs typeface="B Zar" panose="00000400000000000000" pitchFamily="2" charset="-78"/>
              </a:rPr>
              <a:t>82</a:t>
            </a:r>
          </a:p>
        </p:txBody>
      </p:sp>
      <p:sp>
        <p:nvSpPr>
          <p:cNvPr id="188428" name="Oval 12"/>
          <p:cNvSpPr>
            <a:spLocks noChangeAspect="1" noChangeArrowheads="1"/>
          </p:cNvSpPr>
          <p:nvPr/>
        </p:nvSpPr>
        <p:spPr bwMode="auto">
          <a:xfrm>
            <a:off x="3869810" y="4059058"/>
            <a:ext cx="411594" cy="44596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altLang="zh-TW" sz="2000" b="1">
                <a:latin typeface="Times New Roman" pitchFamily="18" charset="0"/>
                <a:cs typeface="B Zar" panose="00000400000000000000" pitchFamily="2" charset="-78"/>
              </a:rPr>
              <a:t>54</a:t>
            </a:r>
          </a:p>
        </p:txBody>
      </p:sp>
      <p:sp>
        <p:nvSpPr>
          <p:cNvPr id="188429" name="Oval 13"/>
          <p:cNvSpPr>
            <a:spLocks noChangeAspect="1" noChangeArrowheads="1"/>
          </p:cNvSpPr>
          <p:nvPr/>
        </p:nvSpPr>
        <p:spPr bwMode="auto">
          <a:xfrm>
            <a:off x="2703627" y="4899538"/>
            <a:ext cx="411594" cy="44596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altLang="zh-TW" sz="2000" b="1">
                <a:latin typeface="Times New Roman" pitchFamily="18" charset="0"/>
                <a:cs typeface="B Zar" panose="00000400000000000000" pitchFamily="2" charset="-78"/>
              </a:rPr>
              <a:t>29</a:t>
            </a:r>
          </a:p>
        </p:txBody>
      </p:sp>
      <p:sp>
        <p:nvSpPr>
          <p:cNvPr id="188430" name="Line 14"/>
          <p:cNvSpPr>
            <a:spLocks noChangeAspect="1" noChangeShapeType="1"/>
          </p:cNvSpPr>
          <p:nvPr/>
        </p:nvSpPr>
        <p:spPr bwMode="auto">
          <a:xfrm flipH="1">
            <a:off x="2257734" y="2172267"/>
            <a:ext cx="943236" cy="4631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31" name="Line 15"/>
          <p:cNvSpPr>
            <a:spLocks noChangeAspect="1" noChangeShapeType="1"/>
          </p:cNvSpPr>
          <p:nvPr/>
        </p:nvSpPr>
        <p:spPr bwMode="auto">
          <a:xfrm>
            <a:off x="3578265" y="2189419"/>
            <a:ext cx="2521013" cy="5317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32" name="Line 16"/>
          <p:cNvSpPr>
            <a:spLocks noChangeAspect="1" noChangeShapeType="1"/>
          </p:cNvSpPr>
          <p:nvPr/>
        </p:nvSpPr>
        <p:spPr bwMode="auto">
          <a:xfrm>
            <a:off x="2240584" y="2961288"/>
            <a:ext cx="514493" cy="411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33" name="Line 17"/>
          <p:cNvSpPr>
            <a:spLocks noChangeAspect="1" noChangeShapeType="1"/>
          </p:cNvSpPr>
          <p:nvPr/>
        </p:nvSpPr>
        <p:spPr bwMode="auto">
          <a:xfrm flipH="1">
            <a:off x="2223434" y="3647394"/>
            <a:ext cx="514493" cy="4631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34" name="Line 18"/>
          <p:cNvSpPr>
            <a:spLocks noChangeAspect="1" noChangeShapeType="1"/>
          </p:cNvSpPr>
          <p:nvPr/>
        </p:nvSpPr>
        <p:spPr bwMode="auto">
          <a:xfrm>
            <a:off x="2240584" y="4453569"/>
            <a:ext cx="531642" cy="4974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35" name="Line 19"/>
          <p:cNvSpPr>
            <a:spLocks noChangeAspect="1" noChangeShapeType="1"/>
          </p:cNvSpPr>
          <p:nvPr/>
        </p:nvSpPr>
        <p:spPr bwMode="auto">
          <a:xfrm flipH="1">
            <a:off x="5018844" y="2875525"/>
            <a:ext cx="1080434" cy="4802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36" name="Line 20"/>
          <p:cNvSpPr>
            <a:spLocks noChangeAspect="1" noChangeShapeType="1"/>
          </p:cNvSpPr>
          <p:nvPr/>
        </p:nvSpPr>
        <p:spPr bwMode="auto">
          <a:xfrm>
            <a:off x="6442273" y="2909830"/>
            <a:ext cx="634541" cy="4631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37" name="Line 21"/>
          <p:cNvSpPr>
            <a:spLocks noChangeAspect="1" noChangeShapeType="1"/>
          </p:cNvSpPr>
          <p:nvPr/>
        </p:nvSpPr>
        <p:spPr bwMode="auto">
          <a:xfrm>
            <a:off x="4984544" y="3630242"/>
            <a:ext cx="531642" cy="5488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38" name="Line 22"/>
          <p:cNvSpPr>
            <a:spLocks noChangeAspect="1" noChangeShapeType="1"/>
          </p:cNvSpPr>
          <p:nvPr/>
        </p:nvSpPr>
        <p:spPr bwMode="auto">
          <a:xfrm flipH="1">
            <a:off x="4195656" y="3613089"/>
            <a:ext cx="497343" cy="4974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39" name="Line 23"/>
          <p:cNvSpPr>
            <a:spLocks noChangeAspect="1" noChangeShapeType="1"/>
          </p:cNvSpPr>
          <p:nvPr/>
        </p:nvSpPr>
        <p:spPr bwMode="auto">
          <a:xfrm flipH="1">
            <a:off x="5293240" y="4539332"/>
            <a:ext cx="240097" cy="3602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40" name="Line 24"/>
          <p:cNvSpPr>
            <a:spLocks noChangeAspect="1" noChangeShapeType="1"/>
          </p:cNvSpPr>
          <p:nvPr/>
        </p:nvSpPr>
        <p:spPr bwMode="auto">
          <a:xfrm>
            <a:off x="5327539" y="5259743"/>
            <a:ext cx="463043" cy="3430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41" name="Rectangle 25"/>
          <p:cNvSpPr>
            <a:spLocks noChangeAspect="1" noChangeArrowheads="1"/>
          </p:cNvSpPr>
          <p:nvPr/>
        </p:nvSpPr>
        <p:spPr bwMode="auto">
          <a:xfrm>
            <a:off x="6579471" y="4127669"/>
            <a:ext cx="411594" cy="360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42" name="Rectangle 26"/>
          <p:cNvSpPr>
            <a:spLocks noChangeAspect="1" noChangeArrowheads="1"/>
          </p:cNvSpPr>
          <p:nvPr/>
        </p:nvSpPr>
        <p:spPr bwMode="auto">
          <a:xfrm>
            <a:off x="4418602" y="5585644"/>
            <a:ext cx="411594" cy="360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43" name="Rectangle 27"/>
          <p:cNvSpPr>
            <a:spLocks noChangeAspect="1" noChangeArrowheads="1"/>
          </p:cNvSpPr>
          <p:nvPr/>
        </p:nvSpPr>
        <p:spPr bwMode="auto">
          <a:xfrm>
            <a:off x="5979230" y="4933843"/>
            <a:ext cx="411594" cy="360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44" name="Rectangle 28"/>
          <p:cNvSpPr>
            <a:spLocks noChangeAspect="1" noChangeArrowheads="1"/>
          </p:cNvSpPr>
          <p:nvPr/>
        </p:nvSpPr>
        <p:spPr bwMode="auto">
          <a:xfrm>
            <a:off x="7608456" y="4144821"/>
            <a:ext cx="411594" cy="360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45" name="Rectangle 29"/>
          <p:cNvSpPr>
            <a:spLocks noChangeAspect="1" noChangeArrowheads="1"/>
          </p:cNvSpPr>
          <p:nvPr/>
        </p:nvSpPr>
        <p:spPr bwMode="auto">
          <a:xfrm>
            <a:off x="1143000" y="4933843"/>
            <a:ext cx="411594" cy="360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46" name="Rectangle 30"/>
          <p:cNvSpPr>
            <a:spLocks noChangeAspect="1" noChangeArrowheads="1"/>
          </p:cNvSpPr>
          <p:nvPr/>
        </p:nvSpPr>
        <p:spPr bwMode="auto">
          <a:xfrm>
            <a:off x="1177300" y="3321494"/>
            <a:ext cx="411594" cy="360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47" name="Rectangle 31"/>
          <p:cNvSpPr>
            <a:spLocks noChangeAspect="1" noChangeArrowheads="1"/>
          </p:cNvSpPr>
          <p:nvPr/>
        </p:nvSpPr>
        <p:spPr bwMode="auto">
          <a:xfrm>
            <a:off x="2189135" y="5602796"/>
            <a:ext cx="411594" cy="360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48" name="Rectangle 32"/>
          <p:cNvSpPr>
            <a:spLocks noChangeAspect="1" noChangeArrowheads="1"/>
          </p:cNvSpPr>
          <p:nvPr/>
        </p:nvSpPr>
        <p:spPr bwMode="auto">
          <a:xfrm>
            <a:off x="3183820" y="5602796"/>
            <a:ext cx="411594" cy="360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49" name="Rectangle 33"/>
          <p:cNvSpPr>
            <a:spLocks noChangeAspect="1" noChangeArrowheads="1"/>
          </p:cNvSpPr>
          <p:nvPr/>
        </p:nvSpPr>
        <p:spPr bwMode="auto">
          <a:xfrm>
            <a:off x="3098072" y="4076211"/>
            <a:ext cx="411594" cy="360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50" name="Rectangle 34"/>
          <p:cNvSpPr>
            <a:spLocks noChangeAspect="1" noChangeArrowheads="1"/>
          </p:cNvSpPr>
          <p:nvPr/>
        </p:nvSpPr>
        <p:spPr bwMode="auto">
          <a:xfrm>
            <a:off x="3458216" y="4882385"/>
            <a:ext cx="411594" cy="360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51" name="Rectangle 35"/>
          <p:cNvSpPr>
            <a:spLocks noChangeAspect="1" noChangeArrowheads="1"/>
          </p:cNvSpPr>
          <p:nvPr/>
        </p:nvSpPr>
        <p:spPr bwMode="auto">
          <a:xfrm>
            <a:off x="4229955" y="4899538"/>
            <a:ext cx="411594" cy="360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52" name="Rectangle 36"/>
          <p:cNvSpPr>
            <a:spLocks noChangeAspect="1" noChangeArrowheads="1"/>
          </p:cNvSpPr>
          <p:nvPr/>
        </p:nvSpPr>
        <p:spPr bwMode="auto">
          <a:xfrm>
            <a:off x="5258940" y="6237444"/>
            <a:ext cx="411594" cy="360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53" name="Rectangle 37"/>
          <p:cNvSpPr>
            <a:spLocks noChangeAspect="1" noChangeArrowheads="1"/>
          </p:cNvSpPr>
          <p:nvPr/>
        </p:nvSpPr>
        <p:spPr bwMode="auto">
          <a:xfrm>
            <a:off x="6287925" y="6237444"/>
            <a:ext cx="411594" cy="360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54" name="Line 38"/>
          <p:cNvSpPr>
            <a:spLocks noChangeAspect="1" noChangeShapeType="1"/>
          </p:cNvSpPr>
          <p:nvPr/>
        </p:nvSpPr>
        <p:spPr bwMode="auto">
          <a:xfrm flipH="1">
            <a:off x="1383097" y="2909830"/>
            <a:ext cx="548792" cy="411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55" name="Line 39"/>
          <p:cNvSpPr>
            <a:spLocks noChangeAspect="1" noChangeShapeType="1"/>
          </p:cNvSpPr>
          <p:nvPr/>
        </p:nvSpPr>
        <p:spPr bwMode="auto">
          <a:xfrm>
            <a:off x="3029473" y="3664547"/>
            <a:ext cx="291546" cy="411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56" name="Line 40"/>
          <p:cNvSpPr>
            <a:spLocks noChangeAspect="1" noChangeShapeType="1"/>
          </p:cNvSpPr>
          <p:nvPr/>
        </p:nvSpPr>
        <p:spPr bwMode="auto">
          <a:xfrm flipH="1">
            <a:off x="1348797" y="4436416"/>
            <a:ext cx="548792" cy="4974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57" name="Line 41"/>
          <p:cNvSpPr>
            <a:spLocks noChangeAspect="1" noChangeShapeType="1"/>
          </p:cNvSpPr>
          <p:nvPr/>
        </p:nvSpPr>
        <p:spPr bwMode="auto">
          <a:xfrm flipH="1">
            <a:off x="2394932" y="5276896"/>
            <a:ext cx="360145" cy="32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58" name="Line 42"/>
          <p:cNvSpPr>
            <a:spLocks noChangeAspect="1" noChangeShapeType="1"/>
          </p:cNvSpPr>
          <p:nvPr/>
        </p:nvSpPr>
        <p:spPr bwMode="auto">
          <a:xfrm>
            <a:off x="3063772" y="5294049"/>
            <a:ext cx="342995" cy="3087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59" name="Line 43"/>
          <p:cNvSpPr>
            <a:spLocks noChangeAspect="1" noChangeShapeType="1"/>
          </p:cNvSpPr>
          <p:nvPr/>
        </p:nvSpPr>
        <p:spPr bwMode="auto">
          <a:xfrm flipH="1">
            <a:off x="3664013" y="4453569"/>
            <a:ext cx="257246" cy="428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60" name="Line 44"/>
          <p:cNvSpPr>
            <a:spLocks noChangeAspect="1" noChangeShapeType="1"/>
          </p:cNvSpPr>
          <p:nvPr/>
        </p:nvSpPr>
        <p:spPr bwMode="auto">
          <a:xfrm>
            <a:off x="4195656" y="4487874"/>
            <a:ext cx="240097" cy="411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61" name="Line 45"/>
          <p:cNvSpPr>
            <a:spLocks noChangeAspect="1" noChangeShapeType="1"/>
          </p:cNvSpPr>
          <p:nvPr/>
        </p:nvSpPr>
        <p:spPr bwMode="auto">
          <a:xfrm flipH="1">
            <a:off x="4624399" y="5276896"/>
            <a:ext cx="411594" cy="3087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62" name="Line 46"/>
          <p:cNvSpPr>
            <a:spLocks noChangeAspect="1" noChangeShapeType="1"/>
          </p:cNvSpPr>
          <p:nvPr/>
        </p:nvSpPr>
        <p:spPr bwMode="auto">
          <a:xfrm flipH="1">
            <a:off x="5464737" y="5911544"/>
            <a:ext cx="342995" cy="32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63" name="Line 47"/>
          <p:cNvSpPr>
            <a:spLocks noChangeAspect="1" noChangeShapeType="1"/>
          </p:cNvSpPr>
          <p:nvPr/>
        </p:nvSpPr>
        <p:spPr bwMode="auto">
          <a:xfrm>
            <a:off x="6116428" y="5894391"/>
            <a:ext cx="360145" cy="3430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64" name="Line 48"/>
          <p:cNvSpPr>
            <a:spLocks noChangeAspect="1" noChangeShapeType="1"/>
          </p:cNvSpPr>
          <p:nvPr/>
        </p:nvSpPr>
        <p:spPr bwMode="auto">
          <a:xfrm>
            <a:off x="5756283" y="4522179"/>
            <a:ext cx="428744" cy="411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65" name="Line 49"/>
          <p:cNvSpPr>
            <a:spLocks noChangeAspect="1" noChangeShapeType="1"/>
          </p:cNvSpPr>
          <p:nvPr/>
        </p:nvSpPr>
        <p:spPr bwMode="auto">
          <a:xfrm flipH="1">
            <a:off x="6785268" y="3698852"/>
            <a:ext cx="325845" cy="445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66" name="Line 50"/>
          <p:cNvSpPr>
            <a:spLocks noChangeAspect="1" noChangeShapeType="1"/>
          </p:cNvSpPr>
          <p:nvPr/>
        </p:nvSpPr>
        <p:spPr bwMode="auto">
          <a:xfrm>
            <a:off x="7385509" y="3698852"/>
            <a:ext cx="428744" cy="445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68" name="Text Box 52"/>
          <p:cNvSpPr txBox="1">
            <a:spLocks noChangeAspect="1" noChangeArrowheads="1"/>
          </p:cNvSpPr>
          <p:nvPr/>
        </p:nvSpPr>
        <p:spPr bwMode="auto">
          <a:xfrm>
            <a:off x="2346341" y="1258888"/>
            <a:ext cx="1354830" cy="39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000" b="1" dirty="0">
                <a:latin typeface="Times New Roman" pitchFamily="18" charset="0"/>
                <a:cs typeface="B Zar" panose="00000400000000000000" pitchFamily="2" charset="-78"/>
              </a:rPr>
              <a:t>Search(25)</a:t>
            </a:r>
          </a:p>
        </p:txBody>
      </p:sp>
      <p:sp>
        <p:nvSpPr>
          <p:cNvPr id="188469" name="Text Box 53"/>
          <p:cNvSpPr txBox="1">
            <a:spLocks noChangeAspect="1" noChangeArrowheads="1"/>
          </p:cNvSpPr>
          <p:nvPr/>
        </p:nvSpPr>
        <p:spPr bwMode="auto">
          <a:xfrm>
            <a:off x="3581123" y="1258888"/>
            <a:ext cx="1354830" cy="39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000" b="1" dirty="0">
                <a:latin typeface="Times New Roman" pitchFamily="18" charset="0"/>
                <a:cs typeface="B Zar" panose="00000400000000000000" pitchFamily="2" charset="-78"/>
              </a:rPr>
              <a:t>Search(76)</a:t>
            </a:r>
          </a:p>
        </p:txBody>
      </p:sp>
      <p:sp>
        <p:nvSpPr>
          <p:cNvPr id="188470" name="Line 54"/>
          <p:cNvSpPr>
            <a:spLocks noChangeAspect="1" noChangeShapeType="1"/>
          </p:cNvSpPr>
          <p:nvPr/>
        </p:nvSpPr>
        <p:spPr bwMode="auto">
          <a:xfrm>
            <a:off x="2892275" y="1571924"/>
            <a:ext cx="308696" cy="360206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71" name="Freeform 55"/>
          <p:cNvSpPr>
            <a:spLocks noChangeAspect="1"/>
          </p:cNvSpPr>
          <p:nvPr/>
        </p:nvSpPr>
        <p:spPr bwMode="auto">
          <a:xfrm>
            <a:off x="2103386" y="1794908"/>
            <a:ext cx="1080434" cy="737564"/>
          </a:xfrm>
          <a:custGeom>
            <a:avLst/>
            <a:gdLst/>
            <a:ahLst/>
            <a:cxnLst>
              <a:cxn ang="0">
                <a:pos x="756" y="156"/>
              </a:cxn>
              <a:cxn ang="0">
                <a:pos x="252" y="60"/>
              </a:cxn>
              <a:cxn ang="0">
                <a:pos x="0" y="516"/>
              </a:cxn>
            </a:cxnLst>
            <a:rect l="0" t="0" r="r" b="b"/>
            <a:pathLst>
              <a:path w="756" h="516">
                <a:moveTo>
                  <a:pt x="756" y="156"/>
                </a:moveTo>
                <a:cubicBezTo>
                  <a:pt x="567" y="78"/>
                  <a:pt x="378" y="0"/>
                  <a:pt x="252" y="60"/>
                </a:cubicBezTo>
                <a:cubicBezTo>
                  <a:pt x="126" y="120"/>
                  <a:pt x="42" y="440"/>
                  <a:pt x="0" y="516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72" name="Freeform 56"/>
          <p:cNvSpPr>
            <a:spLocks noChangeAspect="1"/>
          </p:cNvSpPr>
          <p:nvPr/>
        </p:nvSpPr>
        <p:spPr bwMode="auto">
          <a:xfrm>
            <a:off x="2103386" y="2518178"/>
            <a:ext cx="823188" cy="751858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612" y="94"/>
              </a:cxn>
              <a:cxn ang="0">
                <a:pos x="648" y="574"/>
              </a:cxn>
            </a:cxnLst>
            <a:rect l="0" t="0" r="r" b="b"/>
            <a:pathLst>
              <a:path w="720" h="574">
                <a:moveTo>
                  <a:pt x="0" y="10"/>
                </a:moveTo>
                <a:cubicBezTo>
                  <a:pt x="252" y="5"/>
                  <a:pt x="504" y="0"/>
                  <a:pt x="612" y="94"/>
                </a:cubicBezTo>
                <a:cubicBezTo>
                  <a:pt x="720" y="188"/>
                  <a:pt x="642" y="494"/>
                  <a:pt x="648" y="574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73" name="Freeform 57"/>
          <p:cNvSpPr>
            <a:spLocks noChangeAspect="1"/>
          </p:cNvSpPr>
          <p:nvPr/>
        </p:nvSpPr>
        <p:spPr bwMode="auto">
          <a:xfrm>
            <a:off x="2023354" y="3258601"/>
            <a:ext cx="817471" cy="800457"/>
          </a:xfrm>
          <a:custGeom>
            <a:avLst/>
            <a:gdLst/>
            <a:ahLst/>
            <a:cxnLst>
              <a:cxn ang="0">
                <a:pos x="572" y="8"/>
              </a:cxn>
              <a:cxn ang="0">
                <a:pos x="92" y="92"/>
              </a:cxn>
              <a:cxn ang="0">
                <a:pos x="20" y="560"/>
              </a:cxn>
            </a:cxnLst>
            <a:rect l="0" t="0" r="r" b="b"/>
            <a:pathLst>
              <a:path w="572" h="560">
                <a:moveTo>
                  <a:pt x="572" y="8"/>
                </a:moveTo>
                <a:cubicBezTo>
                  <a:pt x="378" y="4"/>
                  <a:pt x="184" y="0"/>
                  <a:pt x="92" y="92"/>
                </a:cubicBezTo>
                <a:cubicBezTo>
                  <a:pt x="0" y="184"/>
                  <a:pt x="32" y="482"/>
                  <a:pt x="20" y="56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74" name="Freeform 58"/>
          <p:cNvSpPr>
            <a:spLocks noChangeAspect="1"/>
          </p:cNvSpPr>
          <p:nvPr/>
        </p:nvSpPr>
        <p:spPr bwMode="auto">
          <a:xfrm>
            <a:off x="1228749" y="4076211"/>
            <a:ext cx="754589" cy="857632"/>
          </a:xfrm>
          <a:custGeom>
            <a:avLst/>
            <a:gdLst/>
            <a:ahLst/>
            <a:cxnLst>
              <a:cxn ang="0">
                <a:pos x="528" y="0"/>
              </a:cxn>
              <a:cxn ang="0">
                <a:pos x="84" y="108"/>
              </a:cxn>
              <a:cxn ang="0">
                <a:pos x="24" y="600"/>
              </a:cxn>
            </a:cxnLst>
            <a:rect l="0" t="0" r="r" b="b"/>
            <a:pathLst>
              <a:path w="528" h="600">
                <a:moveTo>
                  <a:pt x="528" y="0"/>
                </a:moveTo>
                <a:cubicBezTo>
                  <a:pt x="348" y="4"/>
                  <a:pt x="168" y="8"/>
                  <a:pt x="84" y="108"/>
                </a:cubicBezTo>
                <a:cubicBezTo>
                  <a:pt x="0" y="208"/>
                  <a:pt x="34" y="518"/>
                  <a:pt x="24" y="60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75" name="Line 59"/>
          <p:cNvSpPr>
            <a:spLocks noChangeAspect="1" noChangeShapeType="1"/>
          </p:cNvSpPr>
          <p:nvPr/>
        </p:nvSpPr>
        <p:spPr bwMode="auto">
          <a:xfrm flipH="1">
            <a:off x="3526815" y="1554771"/>
            <a:ext cx="222947" cy="34305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76" name="Freeform 60"/>
          <p:cNvSpPr>
            <a:spLocks noChangeAspect="1"/>
          </p:cNvSpPr>
          <p:nvPr/>
        </p:nvSpPr>
        <p:spPr bwMode="auto">
          <a:xfrm>
            <a:off x="3561115" y="1837790"/>
            <a:ext cx="2572463" cy="746140"/>
          </a:xfrm>
          <a:custGeom>
            <a:avLst/>
            <a:gdLst/>
            <a:ahLst/>
            <a:cxnLst>
              <a:cxn ang="0">
                <a:pos x="0" y="54"/>
              </a:cxn>
              <a:cxn ang="0">
                <a:pos x="948" y="78"/>
              </a:cxn>
              <a:cxn ang="0">
                <a:pos x="1800" y="522"/>
              </a:cxn>
            </a:cxnLst>
            <a:rect l="0" t="0" r="r" b="b"/>
            <a:pathLst>
              <a:path w="1800" h="522">
                <a:moveTo>
                  <a:pt x="0" y="54"/>
                </a:moveTo>
                <a:cubicBezTo>
                  <a:pt x="324" y="27"/>
                  <a:pt x="648" y="0"/>
                  <a:pt x="948" y="78"/>
                </a:cubicBezTo>
                <a:cubicBezTo>
                  <a:pt x="1248" y="156"/>
                  <a:pt x="1658" y="448"/>
                  <a:pt x="1800" y="52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77" name="Freeform 61"/>
          <p:cNvSpPr>
            <a:spLocks noChangeAspect="1"/>
          </p:cNvSpPr>
          <p:nvPr/>
        </p:nvSpPr>
        <p:spPr bwMode="auto">
          <a:xfrm>
            <a:off x="4967394" y="2746880"/>
            <a:ext cx="1097584" cy="506003"/>
          </a:xfrm>
          <a:custGeom>
            <a:avLst/>
            <a:gdLst/>
            <a:ahLst/>
            <a:cxnLst>
              <a:cxn ang="0">
                <a:pos x="768" y="30"/>
              </a:cxn>
              <a:cxn ang="0">
                <a:pos x="192" y="54"/>
              </a:cxn>
              <a:cxn ang="0">
                <a:pos x="0" y="354"/>
              </a:cxn>
            </a:cxnLst>
            <a:rect l="0" t="0" r="r" b="b"/>
            <a:pathLst>
              <a:path w="768" h="354">
                <a:moveTo>
                  <a:pt x="768" y="30"/>
                </a:moveTo>
                <a:cubicBezTo>
                  <a:pt x="544" y="15"/>
                  <a:pt x="320" y="0"/>
                  <a:pt x="192" y="54"/>
                </a:cubicBezTo>
                <a:cubicBezTo>
                  <a:pt x="64" y="108"/>
                  <a:pt x="32" y="304"/>
                  <a:pt x="0" y="354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78" name="Freeform 62"/>
          <p:cNvSpPr>
            <a:spLocks noChangeAspect="1"/>
          </p:cNvSpPr>
          <p:nvPr/>
        </p:nvSpPr>
        <p:spPr bwMode="auto">
          <a:xfrm>
            <a:off x="5053143" y="3493021"/>
            <a:ext cx="631682" cy="63464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2" y="84"/>
              </a:cxn>
              <a:cxn ang="0">
                <a:pos x="420" y="444"/>
              </a:cxn>
            </a:cxnLst>
            <a:rect l="0" t="0" r="r" b="b"/>
            <a:pathLst>
              <a:path w="442" h="444">
                <a:moveTo>
                  <a:pt x="0" y="0"/>
                </a:moveTo>
                <a:cubicBezTo>
                  <a:pt x="151" y="5"/>
                  <a:pt x="302" y="10"/>
                  <a:pt x="372" y="84"/>
                </a:cubicBezTo>
                <a:cubicBezTo>
                  <a:pt x="442" y="158"/>
                  <a:pt x="412" y="384"/>
                  <a:pt x="420" y="444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8479" name="Freeform 63"/>
          <p:cNvSpPr>
            <a:spLocks noChangeAspect="1"/>
          </p:cNvSpPr>
          <p:nvPr/>
        </p:nvSpPr>
        <p:spPr bwMode="auto">
          <a:xfrm>
            <a:off x="4715865" y="4239161"/>
            <a:ext cx="714573" cy="677530"/>
          </a:xfrm>
          <a:custGeom>
            <a:avLst/>
            <a:gdLst/>
            <a:ahLst/>
            <a:cxnLst>
              <a:cxn ang="0">
                <a:pos x="500" y="6"/>
              </a:cxn>
              <a:cxn ang="0">
                <a:pos x="44" y="78"/>
              </a:cxn>
              <a:cxn ang="0">
                <a:pos x="236" y="474"/>
              </a:cxn>
            </a:cxnLst>
            <a:rect l="0" t="0" r="r" b="b"/>
            <a:pathLst>
              <a:path w="500" h="474">
                <a:moveTo>
                  <a:pt x="500" y="6"/>
                </a:moveTo>
                <a:cubicBezTo>
                  <a:pt x="294" y="3"/>
                  <a:pt x="88" y="0"/>
                  <a:pt x="44" y="78"/>
                </a:cubicBezTo>
                <a:cubicBezTo>
                  <a:pt x="0" y="156"/>
                  <a:pt x="204" y="408"/>
                  <a:pt x="236" y="474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67" name="Title 66"/>
          <p:cNvSpPr>
            <a:spLocks noGrp="1"/>
          </p:cNvSpPr>
          <p:nvPr>
            <p:ph type="title"/>
          </p:nvPr>
        </p:nvSpPr>
        <p:spPr>
          <a:xfrm>
            <a:off x="188686" y="295275"/>
            <a:ext cx="8421914" cy="1143000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جستجوي يک عضو در درخت جستجوي دودويي</a:t>
            </a:r>
            <a:endParaRPr lang="fa-IR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8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68" grpId="0"/>
      <p:bldP spid="188469" grpId="0"/>
      <p:bldP spid="188470" grpId="0" animBg="1"/>
      <p:bldP spid="188471" grpId="0" animBg="1"/>
      <p:bldP spid="188472" grpId="0" animBg="1"/>
      <p:bldP spid="188473" grpId="0" animBg="1"/>
      <p:bldP spid="188474" grpId="0" animBg="1"/>
      <p:bldP spid="188475" grpId="0" animBg="1"/>
      <p:bldP spid="188476" grpId="0" animBg="1"/>
      <p:bldP spid="188477" grpId="0" animBg="1"/>
      <p:bldP spid="188478" grpId="0" animBg="1"/>
      <p:bldP spid="1884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6" name="Picture 4" descr="p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094" r="8091" b="11865"/>
          <a:stretch>
            <a:fillRect/>
          </a:stretch>
        </p:blipFill>
        <p:spPr bwMode="auto">
          <a:xfrm>
            <a:off x="852720" y="3846286"/>
            <a:ext cx="5693229" cy="2627085"/>
          </a:xfrm>
          <a:prstGeom prst="rect">
            <a:avLst/>
          </a:prstGeom>
          <a:noFill/>
        </p:spPr>
      </p:pic>
      <p:pic>
        <p:nvPicPr>
          <p:cNvPr id="182277" name="Picture 5" descr="p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395" r="2144" b="15489"/>
          <a:stretch>
            <a:fillRect/>
          </a:stretch>
        </p:blipFill>
        <p:spPr bwMode="auto">
          <a:xfrm>
            <a:off x="852720" y="1553032"/>
            <a:ext cx="5688013" cy="2061028"/>
          </a:xfrm>
          <a:prstGeom prst="rect">
            <a:avLst/>
          </a:prstGeom>
          <a:noFill/>
        </p:spPr>
      </p:pic>
      <p:sp>
        <p:nvSpPr>
          <p:cNvPr id="182280" name="Freeform 8"/>
          <p:cNvSpPr>
            <a:spLocks/>
          </p:cNvSpPr>
          <p:nvPr/>
        </p:nvSpPr>
        <p:spPr bwMode="auto">
          <a:xfrm>
            <a:off x="719370" y="4722812"/>
            <a:ext cx="781050" cy="1223963"/>
          </a:xfrm>
          <a:custGeom>
            <a:avLst/>
            <a:gdLst/>
            <a:ahLst/>
            <a:cxnLst>
              <a:cxn ang="0">
                <a:pos x="492" y="1104"/>
              </a:cxn>
              <a:cxn ang="0">
                <a:pos x="0" y="1104"/>
              </a:cxn>
              <a:cxn ang="0">
                <a:pos x="0" y="0"/>
              </a:cxn>
              <a:cxn ang="0">
                <a:pos x="336" y="0"/>
              </a:cxn>
            </a:cxnLst>
            <a:rect l="0" t="0" r="r" b="b"/>
            <a:pathLst>
              <a:path w="492" h="1104">
                <a:moveTo>
                  <a:pt x="492" y="1104"/>
                </a:moveTo>
                <a:lnTo>
                  <a:pt x="0" y="1104"/>
                </a:lnTo>
                <a:lnTo>
                  <a:pt x="0" y="0"/>
                </a:lnTo>
                <a:lnTo>
                  <a:pt x="336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l" rtl="0"/>
            <a:endParaRPr lang="fa-IR">
              <a:cs typeface="B Zar" panose="00000400000000000000" pitchFamily="2" charset="-78"/>
            </a:endParaRPr>
          </a:p>
        </p:txBody>
      </p:sp>
      <p:sp>
        <p:nvSpPr>
          <p:cNvPr id="182281" name="Text Box 9"/>
          <p:cNvSpPr txBox="1">
            <a:spLocks noChangeArrowheads="1"/>
          </p:cNvSpPr>
          <p:nvPr/>
        </p:nvSpPr>
        <p:spPr bwMode="auto">
          <a:xfrm>
            <a:off x="-83905" y="50577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zh-TW" sz="2400" b="1">
                <a:solidFill>
                  <a:srgbClr val="FF0000"/>
                </a:solidFill>
                <a:latin typeface="Times New Roman" pitchFamily="18" charset="0"/>
                <a:cs typeface="B Zar" panose="00000400000000000000" pitchFamily="2" charset="-78"/>
              </a:rPr>
              <a:t>O(h)</a:t>
            </a:r>
            <a:endParaRPr lang="en-US" altLang="zh-TW" sz="2400">
              <a:solidFill>
                <a:srgbClr val="003399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9" name="Title 66"/>
          <p:cNvSpPr txBox="1">
            <a:spLocks/>
          </p:cNvSpPr>
          <p:nvPr/>
        </p:nvSpPr>
        <p:spPr bwMode="auto">
          <a:xfrm>
            <a:off x="203200" y="246743"/>
            <a:ext cx="842191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B Zar" panose="00000400000000000000" pitchFamily="2" charset="-78"/>
              </a:rPr>
              <a:t>جستجوي يک عضو در درخت جستجوي دودويي</a:t>
            </a:r>
            <a:endParaRPr kumimoji="0" lang="fa-IR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B Zar" panose="000004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91200" y="4919374"/>
            <a:ext cx="2598058" cy="1321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اگر </a:t>
            </a:r>
            <a:r>
              <a:rPr lang="en-US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h</a:t>
            </a:r>
            <a:r>
              <a:rPr lang="fa-IR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ارتفاع يا عمق يک درخت جستجوي دودويي باشد، عمل جستجو در مدت </a:t>
            </a:r>
            <a:r>
              <a:rPr lang="en-US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O(h)</a:t>
            </a:r>
            <a:r>
              <a:rPr lang="fa-IR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انجام مي شود.</a:t>
            </a:r>
            <a:endParaRPr lang="en-US" altLang="zh-TW" sz="200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10285" y="3828404"/>
            <a:ext cx="18870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altLang="zh-TW" sz="2400" dirty="0" smtClean="0">
                <a:solidFill>
                  <a:srgbClr val="0034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جستجوي تکراري </a:t>
            </a:r>
            <a:endParaRPr lang="fa-I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54673" y="1571432"/>
            <a:ext cx="189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altLang="zh-TW" sz="2400" dirty="0" smtClean="0">
                <a:solidFill>
                  <a:srgbClr val="0034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جستجوي بازگشتي</a:t>
            </a:r>
            <a:endParaRPr lang="fa-I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743" y="295275"/>
            <a:ext cx="8363857" cy="1143000"/>
          </a:xfrm>
        </p:spPr>
        <p:txBody>
          <a:bodyPr/>
          <a:lstStyle/>
          <a:p>
            <a:pPr lvl="0"/>
            <a:r>
              <a:rPr lang="fa-IR" dirty="0" smtClean="0">
                <a:cs typeface="B Zar" panose="00000400000000000000" pitchFamily="2" charset="-78"/>
              </a:rPr>
              <a:t>جستجوي درخت جستجوي دودويي</a:t>
            </a:r>
            <a:r>
              <a:rPr lang="fa-IR" sz="2400" dirty="0" smtClean="0">
                <a:cs typeface="B Zar" panose="00000400000000000000" pitchFamily="2" charset="-78"/>
              </a:rPr>
              <a:t> (از طريق انديس)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altLang="zh-TW" sz="2800" kern="1200" dirty="0" smtClean="0">
                <a:cs typeface="B Zar" panose="00000400000000000000" pitchFamily="2" charset="-78"/>
              </a:rPr>
              <a:t>هر گره داراي يک فيلد اضافي به نام </a:t>
            </a:r>
            <a:r>
              <a:rPr lang="en-US" altLang="zh-TW" sz="2400" kern="1200" dirty="0" err="1" smtClean="0">
                <a:cs typeface="B Zar" panose="00000400000000000000" pitchFamily="2" charset="-78"/>
              </a:rPr>
              <a:t>leftsize</a:t>
            </a:r>
            <a:r>
              <a:rPr lang="en-US" altLang="zh-TW" sz="2400" kern="1200" dirty="0" smtClean="0">
                <a:cs typeface="B Zar" panose="00000400000000000000" pitchFamily="2" charset="-78"/>
              </a:rPr>
              <a:t> </a:t>
            </a:r>
            <a:r>
              <a:rPr lang="fa-IR" altLang="zh-TW" sz="2400" kern="1200" dirty="0" smtClean="0">
                <a:cs typeface="B Zar" panose="00000400000000000000" pitchFamily="2" charset="-78"/>
              </a:rPr>
              <a:t> </a:t>
            </a:r>
            <a:r>
              <a:rPr lang="fa-IR" altLang="zh-TW" sz="2800" kern="1200" dirty="0" smtClean="0">
                <a:cs typeface="B Zar" panose="00000400000000000000" pitchFamily="2" charset="-78"/>
              </a:rPr>
              <a:t>است که يکي بيشتر از تعداد عضوهاي زير درخت چپ گره است</a:t>
            </a:r>
            <a:endParaRPr lang="en-US" altLang="zh-TW" sz="2800" kern="1200" dirty="0" smtClean="0">
              <a:cs typeface="B Zar" panose="00000400000000000000" pitchFamily="2" charset="-78"/>
            </a:endParaRPr>
          </a:p>
          <a:p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7</a:t>
            </a:fld>
            <a:endParaRPr lang="en-US" dirty="0">
              <a:cs typeface="B Zar" panose="00000400000000000000" pitchFamily="2" charset="-78"/>
            </a:endParaRP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997631" y="2670857"/>
            <a:ext cx="3281362" cy="2092325"/>
            <a:chOff x="3600" y="8307"/>
            <a:chExt cx="4320" cy="2624"/>
          </a:xfrm>
        </p:grpSpPr>
        <p:sp>
          <p:nvSpPr>
            <p:cNvPr id="18" name="Oval 5"/>
            <p:cNvSpPr>
              <a:spLocks noChangeArrowheads="1"/>
            </p:cNvSpPr>
            <p:nvPr/>
          </p:nvSpPr>
          <p:spPr bwMode="auto">
            <a:xfrm>
              <a:off x="5925" y="8307"/>
              <a:ext cx="735" cy="54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/>
              <a:r>
                <a:rPr lang="en-US" sz="1600" b="1" dirty="0">
                  <a:latin typeface="Times New Roman" pitchFamily="18" charset="0"/>
                  <a:cs typeface="B Zar" panose="00000400000000000000" pitchFamily="2" charset="-78"/>
                </a:rPr>
                <a:t>30</a:t>
              </a:r>
              <a:endParaRPr lang="en-US" sz="1100" b="1" dirty="0">
                <a:cs typeface="B Zar" panose="00000400000000000000" pitchFamily="2" charset="-78"/>
              </a:endParaRPr>
            </a:p>
          </p:txBody>
        </p:sp>
        <p:sp>
          <p:nvSpPr>
            <p:cNvPr id="19" name="Oval 6"/>
            <p:cNvSpPr>
              <a:spLocks noChangeArrowheads="1"/>
            </p:cNvSpPr>
            <p:nvPr/>
          </p:nvSpPr>
          <p:spPr bwMode="auto">
            <a:xfrm>
              <a:off x="7200" y="9297"/>
              <a:ext cx="720" cy="55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/>
              <a:r>
                <a:rPr lang="en-US" sz="1600" b="1">
                  <a:latin typeface="Times New Roman" pitchFamily="18" charset="0"/>
                  <a:cs typeface="B Zar" panose="00000400000000000000" pitchFamily="2" charset="-78"/>
                </a:rPr>
                <a:t>40</a:t>
              </a:r>
              <a:endParaRPr lang="en-US" sz="1100" b="1">
                <a:cs typeface="B Zar" panose="00000400000000000000" pitchFamily="2" charset="-78"/>
              </a:endParaRPr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4789" y="9311"/>
              <a:ext cx="645" cy="542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/>
              <a:r>
                <a:rPr lang="en-US" sz="1600" b="1">
                  <a:latin typeface="Times New Roman" pitchFamily="18" charset="0"/>
                  <a:cs typeface="B Zar" panose="00000400000000000000" pitchFamily="2" charset="-78"/>
                </a:rPr>
                <a:t>5</a:t>
              </a:r>
              <a:endParaRPr lang="en-US" sz="1100" b="1">
                <a:cs typeface="B Zar" panose="00000400000000000000" pitchFamily="2" charset="-78"/>
              </a:endParaRPr>
            </a:p>
          </p:txBody>
        </p:sp>
        <p:sp>
          <p:nvSpPr>
            <p:cNvPr id="21" name="Oval 8"/>
            <p:cNvSpPr>
              <a:spLocks noChangeArrowheads="1"/>
            </p:cNvSpPr>
            <p:nvPr/>
          </p:nvSpPr>
          <p:spPr bwMode="auto">
            <a:xfrm>
              <a:off x="3600" y="10391"/>
              <a:ext cx="645" cy="54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/>
              <a:r>
                <a:rPr lang="en-US" sz="1600" b="1">
                  <a:latin typeface="Times New Roman" pitchFamily="18" charset="0"/>
                  <a:cs typeface="B Zar" panose="00000400000000000000" pitchFamily="2" charset="-78"/>
                </a:rPr>
                <a:t>2</a:t>
              </a:r>
              <a:endParaRPr lang="en-US" sz="1100" b="1">
                <a:cs typeface="B Zar" panose="00000400000000000000" pitchFamily="2" charset="-78"/>
              </a:endParaRPr>
            </a:p>
          </p:txBody>
        </p:sp>
        <p:cxnSp>
          <p:nvCxnSpPr>
            <p:cNvPr id="22" name="AutoShape 9"/>
            <p:cNvCxnSpPr>
              <a:cxnSpLocks noChangeShapeType="1"/>
              <a:stCxn id="18" idx="3"/>
              <a:endCxn id="20" idx="7"/>
            </p:cNvCxnSpPr>
            <p:nvPr/>
          </p:nvCxnSpPr>
          <p:spPr bwMode="auto">
            <a:xfrm flipH="1">
              <a:off x="5340" y="8769"/>
              <a:ext cx="693" cy="62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" name="AutoShape 10"/>
            <p:cNvCxnSpPr>
              <a:cxnSpLocks noChangeShapeType="1"/>
              <a:stCxn id="18" idx="5"/>
              <a:endCxn id="19" idx="1"/>
            </p:cNvCxnSpPr>
            <p:nvPr/>
          </p:nvCxnSpPr>
          <p:spPr bwMode="auto">
            <a:xfrm>
              <a:off x="6552" y="8769"/>
              <a:ext cx="753" cy="60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" name="AutoShape 11"/>
            <p:cNvCxnSpPr>
              <a:cxnSpLocks noChangeShapeType="1"/>
              <a:stCxn id="20" idx="3"/>
              <a:endCxn id="21" idx="7"/>
            </p:cNvCxnSpPr>
            <p:nvPr/>
          </p:nvCxnSpPr>
          <p:spPr bwMode="auto">
            <a:xfrm flipH="1">
              <a:off x="4151" y="9774"/>
              <a:ext cx="732" cy="696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7" name="Rectangle 60"/>
          <p:cNvSpPr>
            <a:spLocks noChangeArrowheads="1"/>
          </p:cNvSpPr>
          <p:nvPr/>
        </p:nvSpPr>
        <p:spPr bwMode="auto">
          <a:xfrm>
            <a:off x="2548164" y="2463120"/>
            <a:ext cx="33983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 b="1" dirty="0" smtClean="0">
                <a:solidFill>
                  <a:srgbClr val="00B050"/>
                </a:solidFill>
                <a:latin typeface="Times New Roman" pitchFamily="18" charset="0"/>
                <a:cs typeface="B Zar" panose="00000400000000000000" pitchFamily="2" charset="-78"/>
              </a:rPr>
              <a:t>3</a:t>
            </a:r>
            <a:endParaRPr lang="en-US" altLang="zh-TW" sz="2400" b="1" dirty="0">
              <a:solidFill>
                <a:srgbClr val="00B050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28" name="Rectangle 60"/>
          <p:cNvSpPr>
            <a:spLocks noChangeArrowheads="1"/>
          </p:cNvSpPr>
          <p:nvPr/>
        </p:nvSpPr>
        <p:spPr bwMode="auto">
          <a:xfrm>
            <a:off x="1684564" y="3239634"/>
            <a:ext cx="33983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 b="1" dirty="0" smtClean="0">
                <a:solidFill>
                  <a:srgbClr val="00B050"/>
                </a:solidFill>
                <a:latin typeface="Times New Roman" pitchFamily="18" charset="0"/>
                <a:cs typeface="B Zar" panose="00000400000000000000" pitchFamily="2" charset="-78"/>
              </a:rPr>
              <a:t>2</a:t>
            </a:r>
            <a:endParaRPr lang="en-US" altLang="zh-TW" sz="2400" b="1" dirty="0">
              <a:solidFill>
                <a:srgbClr val="00B050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29" name="Rectangle 60"/>
          <p:cNvSpPr>
            <a:spLocks noChangeArrowheads="1"/>
          </p:cNvSpPr>
          <p:nvPr/>
        </p:nvSpPr>
        <p:spPr bwMode="auto">
          <a:xfrm>
            <a:off x="828221" y="4125006"/>
            <a:ext cx="33983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 b="1" dirty="0" smtClean="0">
                <a:solidFill>
                  <a:srgbClr val="00B050"/>
                </a:solidFill>
                <a:latin typeface="Times New Roman" pitchFamily="18" charset="0"/>
                <a:cs typeface="B Zar" panose="00000400000000000000" pitchFamily="2" charset="-78"/>
              </a:rPr>
              <a:t>1</a:t>
            </a:r>
            <a:endParaRPr lang="en-US" altLang="zh-TW" sz="2400" b="1" dirty="0">
              <a:solidFill>
                <a:srgbClr val="00B050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30" name="Rectangle 60"/>
          <p:cNvSpPr>
            <a:spLocks noChangeArrowheads="1"/>
          </p:cNvSpPr>
          <p:nvPr/>
        </p:nvSpPr>
        <p:spPr bwMode="auto">
          <a:xfrm>
            <a:off x="4297135" y="3326720"/>
            <a:ext cx="33983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en-US" altLang="zh-TW" sz="2400" b="1" dirty="0" smtClean="0">
                <a:solidFill>
                  <a:srgbClr val="00B050"/>
                </a:solidFill>
                <a:latin typeface="Times New Roman" pitchFamily="18" charset="0"/>
                <a:cs typeface="B Zar" panose="00000400000000000000" pitchFamily="2" charset="-78"/>
              </a:rPr>
              <a:t>1</a:t>
            </a:r>
            <a:endParaRPr lang="en-US" altLang="zh-TW" sz="2400" b="1" dirty="0">
              <a:solidFill>
                <a:srgbClr val="00B050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743" y="295275"/>
            <a:ext cx="8363857" cy="1143000"/>
          </a:xfrm>
        </p:spPr>
        <p:txBody>
          <a:bodyPr/>
          <a:lstStyle/>
          <a:p>
            <a:pPr lvl="0"/>
            <a:r>
              <a:rPr lang="fa-IR" dirty="0" smtClean="0"/>
              <a:t>جستجوي درخت جستجوي دودويي</a:t>
            </a:r>
            <a:r>
              <a:rPr lang="fa-IR" sz="2400" dirty="0" smtClean="0"/>
              <a:t> (از طريق انديس)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35417" y="1546452"/>
            <a:ext cx="7777162" cy="48936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tree-pointer  </a:t>
            </a:r>
            <a:r>
              <a:rPr lang="en-US" sz="2400" dirty="0" err="1" smtClean="0">
                <a:solidFill>
                  <a:srgbClr val="040408"/>
                </a:solidFill>
                <a:latin typeface="Times New Roman" pitchFamily="18" charset="0"/>
              </a:rPr>
              <a:t>Indexsearch</a:t>
            </a: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(tree-pointer  tree, </a:t>
            </a:r>
            <a:r>
              <a:rPr lang="en-US" sz="2400" dirty="0" err="1" smtClean="0">
                <a:solidFill>
                  <a:srgbClr val="040408"/>
                </a:solidFill>
                <a:latin typeface="Times New Roman" pitchFamily="18" charset="0"/>
              </a:rPr>
              <a:t>int</a:t>
            </a: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 k)</a:t>
            </a:r>
            <a:endParaRPr lang="en-US" sz="2400" dirty="0">
              <a:solidFill>
                <a:srgbClr val="040408"/>
              </a:solidFill>
              <a:latin typeface="Times New Roman" pitchFamily="18" charset="0"/>
            </a:endParaRP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//Search the binary search tree for the </a:t>
            </a:r>
            <a:r>
              <a:rPr lang="en-US" sz="2400" dirty="0" err="1" smtClean="0">
                <a:solidFill>
                  <a:srgbClr val="040408"/>
                </a:solidFill>
                <a:latin typeface="Times New Roman" pitchFamily="18" charset="0"/>
              </a:rPr>
              <a:t>kth</a:t>
            </a: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 smallest element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{</a:t>
            </a:r>
            <a:endParaRPr lang="en-US" sz="2400" dirty="0">
              <a:solidFill>
                <a:srgbClr val="040408"/>
              </a:solidFill>
              <a:latin typeface="Times New Roman" pitchFamily="18" charset="0"/>
            </a:endParaRP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	tree –pointer  t = tree;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	while ( t) 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	{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		if ( k== t-&gt;</a:t>
            </a:r>
            <a:r>
              <a:rPr lang="en-US" sz="2400" dirty="0" err="1" smtClean="0">
                <a:solidFill>
                  <a:srgbClr val="040408"/>
                </a:solidFill>
                <a:latin typeface="Times New Roman" pitchFamily="18" charset="0"/>
              </a:rPr>
              <a:t>leftsize</a:t>
            </a: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) return t;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		if  ( </a:t>
            </a:r>
            <a:r>
              <a:rPr lang="en-US" sz="2400" smtClean="0">
                <a:solidFill>
                  <a:srgbClr val="040408"/>
                </a:solidFill>
                <a:latin typeface="Times New Roman" pitchFamily="18" charset="0"/>
              </a:rPr>
              <a:t>k&lt;  </a:t>
            </a: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t-&gt; </a:t>
            </a:r>
            <a:r>
              <a:rPr lang="en-US" sz="2400" dirty="0" err="1" smtClean="0">
                <a:solidFill>
                  <a:srgbClr val="040408"/>
                </a:solidFill>
                <a:latin typeface="Times New Roman" pitchFamily="18" charset="0"/>
              </a:rPr>
              <a:t>leftsize</a:t>
            </a: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) t= t-&gt; </a:t>
            </a:r>
            <a:r>
              <a:rPr lang="en-US" sz="2400" dirty="0" err="1" smtClean="0">
                <a:solidFill>
                  <a:srgbClr val="040408"/>
                </a:solidFill>
                <a:latin typeface="Times New Roman" pitchFamily="18" charset="0"/>
              </a:rPr>
              <a:t>leftchild</a:t>
            </a: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;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		else {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		       k - = t -&gt; </a:t>
            </a:r>
            <a:r>
              <a:rPr lang="en-US" sz="2400" dirty="0" err="1" smtClean="0">
                <a:solidFill>
                  <a:srgbClr val="040408"/>
                </a:solidFill>
                <a:latin typeface="Times New Roman" pitchFamily="18" charset="0"/>
              </a:rPr>
              <a:t>leftsize</a:t>
            </a: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;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		       t    = t -&gt; </a:t>
            </a:r>
            <a:r>
              <a:rPr lang="en-US" sz="2400" dirty="0" err="1" smtClean="0">
                <a:solidFill>
                  <a:srgbClr val="040408"/>
                </a:solidFill>
                <a:latin typeface="Times New Roman" pitchFamily="18" charset="0"/>
              </a:rPr>
              <a:t>rightchild</a:t>
            </a: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;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		}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40408"/>
                </a:solidFill>
                <a:latin typeface="Times New Roman" pitchFamily="18" charset="0"/>
              </a:rPr>
              <a:t>	</a:t>
            </a: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}</a:t>
            </a:r>
            <a:endParaRPr lang="en-US" sz="2400" dirty="0">
              <a:solidFill>
                <a:srgbClr val="040408"/>
              </a:solidFill>
              <a:latin typeface="Times New Roman" pitchFamily="18" charset="0"/>
            </a:endParaRP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	return 0;</a:t>
            </a:r>
          </a:p>
          <a:p>
            <a:pPr algn="l" rtl="0">
              <a:lnSpc>
                <a:spcPct val="4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rgbClr val="040408"/>
                </a:solidFill>
                <a:latin typeface="Times New Roman" pitchFamily="18" charset="0"/>
              </a:rPr>
              <a:t>}</a:t>
            </a:r>
            <a:endParaRPr lang="en-US" sz="2400" dirty="0">
              <a:solidFill>
                <a:srgbClr val="040408"/>
              </a:solidFill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1200" y="4919374"/>
            <a:ext cx="25980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اگر </a:t>
            </a:r>
            <a:r>
              <a:rPr lang="en-US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</a:t>
            </a:r>
            <a:r>
              <a:rPr lang="fa-IR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ارتفاع يا عمق يک درخت جستجوي دودويي باشد، عمل جستجو در مدت </a:t>
            </a:r>
            <a:r>
              <a:rPr lang="en-US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O(h)</a:t>
            </a:r>
            <a:r>
              <a:rPr lang="fa-IR" altLang="zh-TW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انجام مي شود.</a:t>
            </a:r>
            <a:endParaRPr lang="en-US" altLang="zh-TW" sz="2000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295275"/>
            <a:ext cx="8519886" cy="1143000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اضافه کردن يک عضو در درخت جستجوي دودويي</a:t>
            </a: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براي درج عنصر جديد</a:t>
            </a:r>
            <a:r>
              <a:rPr lang="en-US" dirty="0" smtClean="0">
                <a:cs typeface="B Zar" panose="00000400000000000000" pitchFamily="2" charset="-78"/>
              </a:rPr>
              <a:t>x </a:t>
            </a:r>
            <a:r>
              <a:rPr lang="fa-IR" dirty="0" smtClean="0">
                <a:cs typeface="B Zar" panose="00000400000000000000" pitchFamily="2" charset="-78"/>
              </a:rPr>
              <a:t> در درخت</a:t>
            </a:r>
            <a:r>
              <a:rPr lang="fa-IR" dirty="0" smtClean="0">
                <a:latin typeface="Perpetua" pitchFamily="18" charset="0"/>
                <a:cs typeface="B Zar" panose="00000400000000000000" pitchFamily="2" charset="-78"/>
              </a:rPr>
              <a:t> ، ابتدا بايد مشخص کنيم که آيا با کليد عناصر موجود در درخت متفاوت است يا خير. براي انجام اين کار بايد درخت را جستجو کرد. اگرجستجو ناموفق باشد ، عنصر را در محلي که جستجو خاتمه پيدا نموده است اضافه مي کنيم.</a:t>
            </a:r>
            <a:endParaRPr lang="en-US" dirty="0" smtClean="0">
              <a:cs typeface="B Zar" panose="00000400000000000000" pitchFamily="2" charset="-78"/>
            </a:endParaRPr>
          </a:p>
          <a:p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C2DDB-ADD9-4DD8-9D3A-A992FD079958}" type="slidenum">
              <a:rPr lang="ar-SA" smtClean="0">
                <a:cs typeface="B Zar" panose="00000400000000000000" pitchFamily="2" charset="-78"/>
              </a:rPr>
              <a:pPr>
                <a:defRPr/>
              </a:pPr>
              <a:t>9</a:t>
            </a:fld>
            <a:endParaRPr lang="en-US">
              <a:cs typeface="B Zar" panose="00000400000000000000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14623</TotalTime>
  <Words>882</Words>
  <Application>Microsoft Office PowerPoint</Application>
  <PresentationFormat>On-screen Show (4:3)</PresentationFormat>
  <Paragraphs>141</Paragraphs>
  <Slides>14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Tahoma</vt:lpstr>
      <vt:lpstr>標楷體</vt:lpstr>
      <vt:lpstr>Perpetua</vt:lpstr>
      <vt:lpstr>Zar</vt:lpstr>
      <vt:lpstr>Wingdings</vt:lpstr>
      <vt:lpstr>Times New Roman</vt:lpstr>
      <vt:lpstr>Arial</vt:lpstr>
      <vt:lpstr>B Zar</vt:lpstr>
      <vt:lpstr>Blueprint</vt:lpstr>
      <vt:lpstr>درختها- قسمت چهارم</vt:lpstr>
      <vt:lpstr>درختهاي جستجوي دودويي</vt:lpstr>
      <vt:lpstr>درختهاي جستجوي دودويي</vt:lpstr>
      <vt:lpstr>جستجوي يک عضو در درخت جستجوي دودويي</vt:lpstr>
      <vt:lpstr>جستجوي يک عضو در درخت جستجوي دودويي</vt:lpstr>
      <vt:lpstr>PowerPoint Presentation</vt:lpstr>
      <vt:lpstr>جستجوي درخت جستجوي دودويي (از طريق انديس)</vt:lpstr>
      <vt:lpstr>جستجوي درخت جستجوي دودويي (از طريق انديس)</vt:lpstr>
      <vt:lpstr>اضافه کردن يک عضو در درخت جستجوي دودويي</vt:lpstr>
      <vt:lpstr>اضافه کردن يک عضو در درخت جستجوي دودويي</vt:lpstr>
      <vt:lpstr>اضافه کردن يک عضو در درخت جستجوي دودويي</vt:lpstr>
      <vt:lpstr>حذف يک عضو از درخت جستجوي دودويي</vt:lpstr>
      <vt:lpstr>حذف يک عضو از درخت جستجوي دودويي</vt:lpstr>
      <vt:lpstr>درخت هاي جستجوي دودويي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A.Mirzaei</dc:creator>
  <cp:lastModifiedBy>SM Vahidipour</cp:lastModifiedBy>
  <cp:revision>1971</cp:revision>
  <dcterms:created xsi:type="dcterms:W3CDTF">2000-10-26T15:38:46Z</dcterms:created>
  <dcterms:modified xsi:type="dcterms:W3CDTF">2020-05-29T08:46:21Z</dcterms:modified>
</cp:coreProperties>
</file>