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380" r:id="rId2"/>
    <p:sldId id="381" r:id="rId3"/>
    <p:sldId id="382" r:id="rId4"/>
    <p:sldId id="392" r:id="rId5"/>
    <p:sldId id="383" r:id="rId6"/>
    <p:sldId id="394" r:id="rId7"/>
    <p:sldId id="395" r:id="rId8"/>
    <p:sldId id="396" r:id="rId9"/>
    <p:sldId id="397" r:id="rId10"/>
    <p:sldId id="399" r:id="rId11"/>
    <p:sldId id="400" r:id="rId12"/>
    <p:sldId id="401" r:id="rId13"/>
    <p:sldId id="385" r:id="rId14"/>
    <p:sldId id="403" r:id="rId15"/>
    <p:sldId id="404" r:id="rId16"/>
    <p:sldId id="405" r:id="rId17"/>
    <p:sldId id="406" r:id="rId18"/>
    <p:sldId id="407" r:id="rId19"/>
    <p:sldId id="409" r:id="rId20"/>
    <p:sldId id="410" r:id="rId21"/>
    <p:sldId id="411" r:id="rId22"/>
    <p:sldId id="402" r:id="rId23"/>
  </p:sldIdLst>
  <p:sldSz cx="9144000" cy="6480175"/>
  <p:notesSz cx="7099300" cy="10234613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CFFDC"/>
    <a:srgbClr val="C1F3FD"/>
    <a:srgbClr val="CC3300"/>
    <a:srgbClr val="996633"/>
    <a:srgbClr val="008000"/>
    <a:srgbClr val="99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0" autoAdjust="0"/>
    <p:restoredTop sz="94590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0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rtl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rtl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768350"/>
            <a:ext cx="5413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noProof="0" smtClean="0"/>
              <a:t>Click to edit Master text styles</a:t>
            </a:r>
          </a:p>
          <a:p>
            <a:pPr lvl="1"/>
            <a:r>
              <a:rPr lang="en-US" altLang="fa-IR" noProof="0" smtClean="0"/>
              <a:t>Second level</a:t>
            </a:r>
          </a:p>
          <a:p>
            <a:pPr lvl="2"/>
            <a:r>
              <a:rPr lang="en-US" altLang="fa-IR" noProof="0" smtClean="0"/>
              <a:t>Third level</a:t>
            </a:r>
          </a:p>
          <a:p>
            <a:pPr lvl="3"/>
            <a:r>
              <a:rPr lang="en-US" altLang="fa-IR" noProof="0" smtClean="0"/>
              <a:t>Fourth level</a:t>
            </a:r>
          </a:p>
          <a:p>
            <a:pPr lvl="4"/>
            <a:r>
              <a:rPr lang="en-US" altLang="fa-I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rtl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rtl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2AD6C7A-3D78-4B3B-9FD3-11863EFE0081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6369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906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3275" indent="-307975" algn="r" defTabSz="9906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6663" indent="-246063" algn="r" defTabSz="9906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1963" indent="-246063" algn="r" defTabSz="9906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7263" indent="-246063" algn="r" defTabSz="9906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844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6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88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60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26736F5-E25E-435F-A8E1-54DEA99FC899}" type="slidenum">
              <a:rPr lang="ar-SA" altLang="fa-IR" sz="1300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1</a:t>
            </a:fld>
            <a:endParaRPr lang="en-US" altLang="fa-IR" sz="1300" smtClean="0"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950"/>
            <a:ext cx="7772400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1888"/>
            <a:ext cx="64008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259777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170212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46063"/>
            <a:ext cx="2058988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063"/>
            <a:ext cx="6029325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02856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93799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4013"/>
            <a:ext cx="7772400" cy="128746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6375"/>
            <a:ext cx="777240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26193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13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703195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0975"/>
            <a:ext cx="404018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5813"/>
            <a:ext cx="4040188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50975"/>
            <a:ext cx="4041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5813"/>
            <a:ext cx="4041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140436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900740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306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3008313" cy="10969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8763"/>
            <a:ext cx="5111750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59783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35488"/>
            <a:ext cx="5486400" cy="5365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2063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02035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46063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113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1928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hsabaghianb</a:t>
            </a:r>
            <a:r>
              <a:rPr lang="en-US" altLang="fa-IR" sz="14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@ kashanu.ac.ir                              </a:t>
            </a:r>
            <a:r>
              <a:rPr lang="fa-IR" altLang="fa-IR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طراحی خودکار                                                                  </a:t>
            </a:r>
            <a:r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 </a:t>
            </a:r>
            <a:fld id="{A406FB5B-1CD2-4DE5-9912-29D6E1295B05}" type="slidenum"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‹#›</a:t>
            </a:fld>
            <a:r>
              <a:rPr lang="fa-IR" altLang="fa-IR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 </a:t>
            </a:r>
            <a:endParaRPr lang="en-US" altLang="fa-IR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B Traffic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q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rgbClr val="9966FF"/>
        </a:buClr>
        <a:buFont typeface="Arial" charset="0"/>
        <a:buChar char="Θ"/>
        <a:defRPr sz="2800" b="1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5241925"/>
            <a:ext cx="6400800" cy="590550"/>
          </a:xfrm>
        </p:spPr>
        <p:txBody>
          <a:bodyPr/>
          <a:lstStyle/>
          <a:p>
            <a:r>
              <a:rPr lang="fa-IR" altLang="fa-IR" sz="2200" smtClean="0"/>
              <a:t>زمستان 1399</a:t>
            </a:r>
            <a:endParaRPr lang="en-US" altLang="en-US" sz="22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47788" y="2082800"/>
            <a:ext cx="64008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Font typeface="Arial" charset="0"/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a-IR" altLang="fa-IR" sz="2000" kern="0" smtClean="0"/>
              <a:t>دانشکده مهندسی برق و کامپیوتر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altLang="fa-IR" sz="2000" kern="0" smtClean="0"/>
              <a:t>گروه مهندسی کامپیوتر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fa-IR" sz="1800" kern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879725"/>
            <a:ext cx="7772400" cy="1731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600"/>
              </a:spcBef>
              <a:defRPr/>
            </a:pPr>
            <a:r>
              <a:rPr lang="fa-IR" altLang="fa-IR" sz="4800" b="1"/>
              <a:t>آشنایی</a:t>
            </a:r>
            <a:r>
              <a:rPr lang="fa-IR" altLang="fa-IR" sz="4800" b="1" baseline="0"/>
              <a:t> </a:t>
            </a:r>
            <a:r>
              <a:rPr lang="fa-IR" altLang="fa-IR" sz="4800" b="1"/>
              <a:t>با نرم‌افزار </a:t>
            </a:r>
            <a:r>
              <a:rPr lang="en-US" altLang="fa-IR" sz="4800" b="1"/>
              <a:t>ModelSim</a:t>
            </a:r>
            <a:r>
              <a:rPr lang="fa-IR" altLang="fa-IR" sz="4800" b="1" smtClean="0"/>
              <a:t/>
            </a:r>
            <a:br>
              <a:rPr lang="fa-IR" altLang="fa-IR" sz="4800" b="1" smtClean="0"/>
            </a:br>
            <a:r>
              <a:rPr lang="fa-IR" altLang="fa-IR" sz="3200" b="1">
                <a:solidFill>
                  <a:srgbClr val="FF0000"/>
                </a:solidFill>
                <a:cs typeface="+mn-cs"/>
              </a:rPr>
              <a:t>بر اساس فصل </a:t>
            </a:r>
            <a:r>
              <a:rPr lang="fa-IR" altLang="fa-IR" sz="3200" b="1" smtClean="0">
                <a:solidFill>
                  <a:srgbClr val="FF0000"/>
                </a:solidFill>
                <a:cs typeface="+mn-cs"/>
              </a:rPr>
              <a:t>پنجم </a:t>
            </a:r>
            <a:r>
              <a:rPr lang="fa-IR" altLang="fa-IR" sz="3200" b="1">
                <a:solidFill>
                  <a:srgbClr val="FF0000"/>
                </a:solidFill>
                <a:cs typeface="+mn-cs"/>
              </a:rPr>
              <a:t>کتاب</a:t>
            </a:r>
            <a:endParaRPr lang="en-US" altLang="fa-IR" sz="32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053" name="Picture 3" descr="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9275"/>
            <a:ext cx="1393825" cy="1441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660">
    <p:random/>
  </p:transition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کامپایل پروژه و رفع خطاهای احتمالی</a:t>
            </a:r>
            <a:endParaRPr lang="en-US" sz="48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انتخاب </a:t>
            </a:r>
            <a:r>
              <a:rPr lang="ar-SA" altLang="en-US" sz="2000">
                <a:latin typeface="Arial Narrow" pitchFamily="34" charset="0"/>
              </a:rPr>
              <a:t>گزینه‌ی </a:t>
            </a:r>
            <a:r>
              <a:rPr lang="en-US" altLang="en-US" sz="2000">
                <a:latin typeface="Arial Narrow" pitchFamily="34" charset="0"/>
              </a:rPr>
              <a:t>Compile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Compile All</a:t>
            </a:r>
            <a:r>
              <a:rPr lang="ar-SA" altLang="en-US" sz="2000">
                <a:latin typeface="Arial Narrow" pitchFamily="34" charset="0"/>
              </a:rPr>
              <a:t> </a:t>
            </a:r>
            <a:r>
              <a:rPr lang="fa-IR" altLang="en-US" sz="2000">
                <a:latin typeface="Arial Narrow" pitchFamily="34" charset="0"/>
              </a:rPr>
              <a:t>همه فایل‌ها را کامپایل می‌کند</a:t>
            </a:r>
            <a:r>
              <a:rPr lang="ar-SA" altLang="en-US" sz="2000">
                <a:latin typeface="Arial Narrow" pitchFamily="34" charset="0"/>
              </a:rPr>
              <a:t>.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پیام موفقیت کامپایل (</a:t>
            </a:r>
            <a:r>
              <a:rPr lang="en-US" altLang="en-US" sz="2000">
                <a:latin typeface="Arial Narrow" pitchFamily="34" charset="0"/>
              </a:rPr>
              <a:t>successful</a:t>
            </a:r>
            <a:r>
              <a:rPr lang="ar-SA" altLang="en-US" sz="2000">
                <a:latin typeface="Arial Narrow" pitchFamily="34" charset="0"/>
              </a:rPr>
              <a:t>) به رنگ سبز </a:t>
            </a:r>
            <a:r>
              <a:rPr lang="fa-IR" altLang="en-US" sz="2000">
                <a:latin typeface="Arial Narrow" pitchFamily="34" charset="0"/>
              </a:rPr>
              <a:t>و پیام خطا قرمز </a:t>
            </a:r>
            <a:r>
              <a:rPr lang="ar-SA" altLang="en-US" sz="2000">
                <a:latin typeface="Arial Narrow" pitchFamily="34" charset="0"/>
              </a:rPr>
              <a:t>نمایش داده می‌شود</a:t>
            </a:r>
            <a:r>
              <a:rPr lang="fa-IR" altLang="en-US" sz="2000"/>
              <a:t>.</a:t>
            </a:r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15276" b="4539"/>
          <a:stretch>
            <a:fillRect/>
          </a:stretch>
        </p:blipFill>
        <p:spPr bwMode="auto">
          <a:xfrm>
            <a:off x="827088" y="1655763"/>
            <a:ext cx="7561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2858">
    <p:random/>
  </p:transition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کامپایل پروژه و رفع خطاهای احتمالی</a:t>
            </a:r>
            <a:endParaRPr lang="en-US" sz="48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5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بعنوان مثال در شکل برای فایل </a:t>
            </a:r>
            <a:r>
              <a:rPr lang="en-US" altLang="en-US" sz="2000">
                <a:latin typeface="Arial Narrow" pitchFamily="34" charset="0"/>
              </a:rPr>
              <a:t>Add8</a:t>
            </a:r>
            <a:r>
              <a:rPr lang="ar-SA" altLang="en-US" sz="2000">
                <a:latin typeface="Arial Narrow" pitchFamily="34" charset="0"/>
              </a:rPr>
              <a:t> پیغام خطا نشان داده شده است</a:t>
            </a:r>
            <a:r>
              <a:rPr lang="fa-IR" altLang="en-US" sz="2000">
                <a:latin typeface="Arial Narrow" pitchFamily="34" charset="0"/>
              </a:rPr>
              <a:t>.</a:t>
            </a: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بر روی پیغام خطا دوبار کلیک کنید</a:t>
            </a:r>
            <a:r>
              <a:rPr lang="fa-IR" altLang="en-US" sz="2000"/>
              <a:t>.</a:t>
            </a:r>
          </a:p>
        </p:txBody>
      </p:sp>
      <p:pic>
        <p:nvPicPr>
          <p:cNvPr id="1229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3"/>
          <a:stretch>
            <a:fillRect/>
          </a:stretch>
        </p:blipFill>
        <p:spPr bwMode="auto">
          <a:xfrm>
            <a:off x="1116013" y="1662113"/>
            <a:ext cx="69580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613">
    <p:random/>
  </p:transition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کامپایل پروژه و رفع خطاهای احتمالی</a:t>
            </a:r>
            <a:endParaRPr lang="en-US" sz="48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319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پنجره‌ای مانند شکل </a:t>
            </a:r>
            <a:r>
              <a:rPr lang="fa-IR" altLang="en-US" sz="2000">
                <a:latin typeface="Arial Narrow" pitchFamily="34" charset="0"/>
              </a:rPr>
              <a:t>زیر</a:t>
            </a:r>
            <a:r>
              <a:rPr lang="ar-SA" altLang="en-US" sz="2000">
                <a:latin typeface="Arial Narrow" pitchFamily="34" charset="0"/>
              </a:rPr>
              <a:t> باز می‌شود و خطاهای مربوط به فایل </a:t>
            </a:r>
            <a:r>
              <a:rPr lang="en-US" altLang="en-US" sz="2000">
                <a:latin typeface="Arial Narrow" pitchFamily="34" charset="0"/>
              </a:rPr>
              <a:t>Add8</a:t>
            </a:r>
            <a:r>
              <a:rPr lang="ar-SA" altLang="en-US" sz="2000">
                <a:latin typeface="Arial Narrow" pitchFamily="34" charset="0"/>
              </a:rPr>
              <a:t> را نشان می‌دهد.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اگر از </a:t>
            </a:r>
            <a:r>
              <a:rPr lang="ar-SA" altLang="en-US" sz="2000">
                <a:latin typeface="Arial Narrow" pitchFamily="34" charset="0"/>
              </a:rPr>
              <a:t>متن پیغام </a:t>
            </a:r>
            <a:r>
              <a:rPr lang="fa-IR" altLang="en-US" sz="2000">
                <a:latin typeface="Arial Narrow" pitchFamily="34" charset="0"/>
              </a:rPr>
              <a:t>به اشکال پی نبردید بر روی آن دو بار کلید کنید محل اشکال را ببینید</a:t>
            </a:r>
            <a:r>
              <a:rPr lang="fa-IR" altLang="en-US" sz="2000"/>
              <a:t>.</a:t>
            </a:r>
          </a:p>
        </p:txBody>
      </p:sp>
      <p:pic>
        <p:nvPicPr>
          <p:cNvPr id="1332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5"/>
          <a:stretch>
            <a:fillRect/>
          </a:stretch>
        </p:blipFill>
        <p:spPr bwMode="auto">
          <a:xfrm>
            <a:off x="900113" y="1655763"/>
            <a:ext cx="7405687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5835">
    <p:random/>
  </p:transition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شبیه‌سازی پروژه با استفاده از برنامه آزمون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ar-SA" sz="2400" smtClean="0"/>
              <a:t>با برطرف کردن </a:t>
            </a:r>
            <a:r>
              <a:rPr lang="fa-IR" sz="2400" smtClean="0"/>
              <a:t>هر </a:t>
            </a:r>
            <a:r>
              <a:rPr lang="ar-SA" sz="2400" smtClean="0"/>
              <a:t>اشکال </a:t>
            </a:r>
            <a:r>
              <a:rPr lang="fa-IR" sz="2400" smtClean="0"/>
              <a:t>مجددا کامپایل کنید</a:t>
            </a:r>
          </a:p>
          <a:p>
            <a:pPr lvl="1">
              <a:spcBef>
                <a:spcPts val="1200"/>
              </a:spcBef>
              <a:defRPr/>
            </a:pPr>
            <a:r>
              <a:rPr lang="fa-IR" sz="2000" smtClean="0">
                <a:cs typeface="+mn-cs"/>
              </a:rPr>
              <a:t>می‌توانید </a:t>
            </a:r>
            <a:r>
              <a:rPr lang="ar-SA" sz="2000" smtClean="0">
                <a:cs typeface="+mn-cs"/>
              </a:rPr>
              <a:t>عملیات </a:t>
            </a:r>
            <a:r>
              <a:rPr lang="ar-SA" sz="2000">
                <a:cs typeface="+mn-cs"/>
              </a:rPr>
              <a:t>کامپایل تمام فایل‌ها را تکرار </a:t>
            </a:r>
            <a:r>
              <a:rPr lang="ar-SA" sz="2000" smtClean="0">
                <a:cs typeface="+mn-cs"/>
              </a:rPr>
              <a:t>کنید</a:t>
            </a:r>
            <a:endParaRPr lang="fa-IR" sz="2000" smtClean="0">
              <a:cs typeface="+mn-cs"/>
            </a:endParaRPr>
          </a:p>
          <a:p>
            <a:pPr lvl="1">
              <a:spcBef>
                <a:spcPts val="1200"/>
              </a:spcBef>
              <a:defRPr/>
            </a:pPr>
            <a:r>
              <a:rPr lang="fa-IR" sz="20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یا </a:t>
            </a:r>
            <a:r>
              <a:rPr lang="ar-SA" sz="20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با </a:t>
            </a:r>
            <a:r>
              <a:rPr lang="ar-SA" sz="2000">
                <a:latin typeface="Arial Narrow" panose="020B0606020202030204" pitchFamily="34" charset="0"/>
                <a:cs typeface="+mn-cs"/>
              </a:rPr>
              <a:t>انتخاب فایل </a:t>
            </a:r>
            <a:r>
              <a:rPr lang="en-US" sz="2000">
                <a:latin typeface="Arial Narrow" panose="020B0606020202030204" pitchFamily="34" charset="0"/>
                <a:cs typeface="+mn-cs"/>
              </a:rPr>
              <a:t>Add8.vhd</a:t>
            </a:r>
            <a:r>
              <a:rPr lang="ar-SA" sz="2000">
                <a:latin typeface="Arial Narrow" panose="020B0606020202030204" pitchFamily="34" charset="0"/>
                <a:cs typeface="+mn-cs"/>
              </a:rPr>
              <a:t> از برگنمای </a:t>
            </a:r>
            <a:r>
              <a:rPr lang="en-US" sz="2000">
                <a:latin typeface="Arial Narrow" panose="020B0606020202030204" pitchFamily="34" charset="0"/>
                <a:cs typeface="+mn-cs"/>
              </a:rPr>
              <a:t>Project</a:t>
            </a:r>
            <a:r>
              <a:rPr lang="ar-SA" sz="2000">
                <a:latin typeface="Arial Narrow" panose="020B0606020202030204" pitchFamily="34" charset="0"/>
                <a:cs typeface="+mn-cs"/>
              </a:rPr>
              <a:t> در پنجره </a:t>
            </a:r>
            <a:r>
              <a:rPr lang="en-US" sz="2000">
                <a:latin typeface="Arial Narrow" panose="020B0606020202030204" pitchFamily="34" charset="0"/>
                <a:cs typeface="+mn-cs"/>
              </a:rPr>
              <a:t>Workspace</a:t>
            </a:r>
            <a:r>
              <a:rPr lang="ar-SA" sz="2000">
                <a:latin typeface="Arial Narrow" panose="020B0606020202030204" pitchFamily="34" charset="0"/>
                <a:cs typeface="+mn-cs"/>
              </a:rPr>
              <a:t> و انتخاب گزینه‌ی </a:t>
            </a:r>
            <a:r>
              <a:rPr lang="en-US" sz="2000">
                <a:latin typeface="Arial Narrow" panose="020B0606020202030204" pitchFamily="34" charset="0"/>
                <a:cs typeface="+mn-cs"/>
              </a:rPr>
              <a:t>Compile </a:t>
            </a:r>
            <a:r>
              <a:rPr lang="en-US" sz="2000">
                <a:latin typeface="Arial Narrow" panose="020B0606020202030204" pitchFamily="34" charset="0"/>
                <a:cs typeface="+mn-cs"/>
                <a:sym typeface="Wingdings"/>
              </a:rPr>
              <a:t></a:t>
            </a:r>
            <a:r>
              <a:rPr lang="en-US" sz="2000">
                <a:latin typeface="Arial Narrow" panose="020B0606020202030204" pitchFamily="34" charset="0"/>
                <a:cs typeface="+mn-cs"/>
              </a:rPr>
              <a:t> Compile Selected</a:t>
            </a:r>
            <a:r>
              <a:rPr lang="ar-SA" sz="2000">
                <a:latin typeface="Arial Narrow" panose="020B0606020202030204" pitchFamily="34" charset="0"/>
                <a:cs typeface="+mn-cs"/>
              </a:rPr>
              <a:t> فقط فایل دستکاری شده</a:t>
            </a:r>
            <a:endParaRPr lang="fa-IR" sz="2000">
              <a:latin typeface="Arial Narrow" panose="020B0606020202030204" pitchFamily="34" charset="0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ar-SA" sz="2400" smtClean="0"/>
              <a:t>با </a:t>
            </a:r>
            <a:r>
              <a:rPr lang="ar-SA" sz="2400"/>
              <a:t>برطرف کردن یک اشکال و کامپایل مجدد ممکن است دیگر هیچ پیغام خطایی مشاهده نکنید. این بدان معنی است که منشا تمام پیغام‌های خطا همان اشکالی بوده که اکنون برطرف شده است</a:t>
            </a:r>
            <a:r>
              <a:rPr lang="ar-SA" sz="2400" smtClean="0"/>
              <a:t>.</a:t>
            </a:r>
            <a:endParaRPr lang="fa-IR" sz="2400" smtClean="0"/>
          </a:p>
          <a:p>
            <a:pPr>
              <a:spcBef>
                <a:spcPts val="1800"/>
              </a:spcBef>
              <a:defRPr/>
            </a:pPr>
            <a:r>
              <a:rPr lang="fa-IR" sz="2400" smtClean="0"/>
              <a:t>اگر </a:t>
            </a:r>
            <a:r>
              <a:rPr lang="ar-SA" sz="2400" smtClean="0"/>
              <a:t>باز </a:t>
            </a:r>
            <a:r>
              <a:rPr lang="ar-SA" sz="2400"/>
              <a:t>هم پیغام خطا وجود داشت توصیه می‌شود مانند قبل به سراغ اولین پیغام خطا رفته و آن را برطرف کرده و مجددا پروژه را کامپایل کنید.</a:t>
            </a:r>
            <a:endParaRPr lang="en-US" sz="2400"/>
          </a:p>
        </p:txBody>
      </p:sp>
    </p:spTree>
  </p:cSld>
  <p:clrMapOvr>
    <a:masterClrMapping/>
  </p:clrMapOvr>
  <p:transition advTm="122090">
    <p:random/>
  </p:transition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شبیه‌سازی پروژه با استفاده از برنامه آزمون </a:t>
            </a:r>
            <a:endParaRPr lang="en-US" sz="480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7" name="Content Placeholder 2"/>
          <p:cNvSpPr txBox="1">
            <a:spLocks/>
          </p:cNvSpPr>
          <p:nvPr/>
        </p:nvSpPr>
        <p:spPr bwMode="auto">
          <a:xfrm>
            <a:off x="457200" y="6477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اطمینان </a:t>
            </a:r>
            <a:r>
              <a:rPr lang="ar-SA" altLang="en-US" sz="2000">
                <a:latin typeface="Arial Narrow" pitchFamily="34" charset="0"/>
              </a:rPr>
              <a:t>از کامپایل موفق برنامه آزمون و تمام فایل‌های</a:t>
            </a:r>
            <a:r>
              <a:rPr lang="fa-IR" altLang="en-US" sz="2000">
                <a:latin typeface="Arial Narrow" pitchFamily="34" charset="0"/>
              </a:rPr>
              <a:t> پروژه</a:t>
            </a:r>
          </a:p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انتخاب گزینه </a:t>
            </a:r>
            <a:r>
              <a:rPr lang="en-US" altLang="en-US" sz="2000">
                <a:latin typeface="Arial Narrow" pitchFamily="34" charset="0"/>
              </a:rPr>
              <a:t>Simulate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Start Simulation </a:t>
            </a:r>
            <a:r>
              <a:rPr lang="fa-IR" altLang="en-US" sz="2000">
                <a:latin typeface="Arial Narrow" pitchFamily="34" charset="0"/>
              </a:rPr>
              <a:t> و </a:t>
            </a:r>
            <a:r>
              <a:rPr lang="ar-SA" altLang="en-US" sz="2000">
                <a:latin typeface="Arial Narrow" pitchFamily="34" charset="0"/>
              </a:rPr>
              <a:t>انتخاب برنامه آزمون </a:t>
            </a:r>
            <a:r>
              <a:rPr lang="en-US" altLang="en-US" sz="2000">
                <a:latin typeface="Arial Narrow" pitchFamily="34" charset="0"/>
              </a:rPr>
              <a:t>AddMul_Testbench</a:t>
            </a:r>
            <a:r>
              <a:rPr lang="ar-SA" altLang="en-US" sz="2000">
                <a:latin typeface="Arial Narrow" pitchFamily="34" charset="0"/>
              </a:rPr>
              <a:t> از کتابخانه </a:t>
            </a:r>
            <a:r>
              <a:rPr lang="en-US" altLang="en-US" sz="2000">
                <a:latin typeface="Arial Narrow" pitchFamily="34" charset="0"/>
              </a:rPr>
              <a:t>work </a:t>
            </a:r>
            <a:endParaRPr lang="fa-IR" altLang="en-US" sz="2000">
              <a:latin typeface="Arial Narrow" pitchFamily="34" charset="0"/>
            </a:endParaRPr>
          </a:p>
        </p:txBody>
      </p:sp>
      <p:pic>
        <p:nvPicPr>
          <p:cNvPr id="1536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9"/>
          <a:stretch>
            <a:fillRect/>
          </a:stretch>
        </p:blipFill>
        <p:spPr bwMode="auto">
          <a:xfrm>
            <a:off x="1033463" y="1727200"/>
            <a:ext cx="7354887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2509">
    <p:random/>
  </p:transition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شبیه‌سازی پروژه با استفاده از برنامه آزمون </a:t>
            </a:r>
            <a:endParaRPr lang="en-US" sz="480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91" name="Content Placeholder 2"/>
          <p:cNvSpPr txBox="1">
            <a:spLocks/>
          </p:cNvSpPr>
          <p:nvPr/>
        </p:nvSpPr>
        <p:spPr bwMode="auto">
          <a:xfrm>
            <a:off x="457200" y="6477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پنجره‌ای بنام </a:t>
            </a:r>
            <a:r>
              <a:rPr lang="en-US" altLang="en-US" sz="2000">
                <a:latin typeface="Arial Narrow" pitchFamily="34" charset="0"/>
              </a:rPr>
              <a:t>Objects</a:t>
            </a:r>
            <a:r>
              <a:rPr lang="ar-SA" altLang="en-US" sz="2000">
                <a:latin typeface="Arial Narrow" pitchFamily="34" charset="0"/>
              </a:rPr>
              <a:t> حاوی نام سیگنال‌های پروژه</a:t>
            </a:r>
            <a:r>
              <a:rPr lang="fa-IR" altLang="en-US" sz="2000">
                <a:latin typeface="Arial Narrow" pitchFamily="34" charset="0"/>
              </a:rPr>
              <a:t> نمایش داده می‌شود</a:t>
            </a:r>
            <a:r>
              <a:rPr lang="ar-SA" altLang="en-US" sz="2000">
                <a:latin typeface="Arial Narrow" pitchFamily="34" charset="0"/>
              </a:rPr>
              <a:t>.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گزینه </a:t>
            </a:r>
            <a:r>
              <a:rPr lang="en-US" altLang="en-US" sz="2000">
                <a:latin typeface="Arial Narrow" pitchFamily="34" charset="0"/>
              </a:rPr>
              <a:t>Add to wave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Signals in region</a:t>
            </a:r>
            <a:r>
              <a:rPr lang="ar-SA" altLang="en-US" sz="2000">
                <a:latin typeface="Arial Narrow" pitchFamily="34" charset="0"/>
              </a:rPr>
              <a:t> را انتخاب کنید</a:t>
            </a:r>
            <a:r>
              <a:rPr lang="fa-IR" altLang="en-US" sz="2000"/>
              <a:t>.</a:t>
            </a:r>
          </a:p>
          <a:p>
            <a:endParaRPr lang="en-US" altLang="en-US" sz="2000"/>
          </a:p>
        </p:txBody>
      </p:sp>
      <p:pic>
        <p:nvPicPr>
          <p:cNvPr id="1639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r="9145" b="4539"/>
          <a:stretch>
            <a:fillRect/>
          </a:stretch>
        </p:blipFill>
        <p:spPr bwMode="auto">
          <a:xfrm>
            <a:off x="1042988" y="1439863"/>
            <a:ext cx="73326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7">
    <p:random/>
  </p:transition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شبیه‌سازی پروژه با استفاده از برنامه آزمون </a:t>
            </a:r>
            <a:endParaRPr lang="en-US" sz="480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179388" y="647700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یک پنجره‌ی شکل موج (شکل </a:t>
            </a:r>
            <a:r>
              <a:rPr lang="fa-IR" altLang="en-US" sz="2000">
                <a:latin typeface="Arial Narrow" pitchFamily="34" charset="0"/>
              </a:rPr>
              <a:t>زیر</a:t>
            </a:r>
            <a:r>
              <a:rPr lang="ar-SA" altLang="en-US" sz="2000">
                <a:latin typeface="Arial Narrow" pitchFamily="34" charset="0"/>
              </a:rPr>
              <a:t>) شامل تمام سیگنال‌های برنامه آزمون نمایش داده می‌شود.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برای مشاهده شکل موج گزینه‌ی </a:t>
            </a:r>
            <a:r>
              <a:rPr lang="en-US" altLang="en-US" sz="2000">
                <a:latin typeface="Arial Narrow" pitchFamily="34" charset="0"/>
              </a:rPr>
              <a:t>Simulate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Run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Run All</a:t>
            </a:r>
            <a:r>
              <a:rPr lang="ar-SA" altLang="en-US" sz="2000">
                <a:latin typeface="Arial Narrow" pitchFamily="34" charset="0"/>
              </a:rPr>
              <a:t> را انتخاب کنید</a:t>
            </a:r>
            <a:r>
              <a:rPr lang="fa-IR" altLang="en-US" sz="2000"/>
              <a:t>.</a:t>
            </a:r>
            <a:endParaRPr lang="en-US" altLang="en-US" sz="2000"/>
          </a:p>
        </p:txBody>
      </p:sp>
      <p:pic>
        <p:nvPicPr>
          <p:cNvPr id="174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5" b="5608"/>
          <a:stretch>
            <a:fillRect/>
          </a:stretch>
        </p:blipFill>
        <p:spPr bwMode="auto">
          <a:xfrm>
            <a:off x="1071563" y="1473200"/>
            <a:ext cx="746125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6673">
    <p:random/>
  </p:transition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شبیه‌سازی پروژه با استفاده از برنامه آزمون </a:t>
            </a:r>
            <a:endParaRPr lang="en-US" sz="48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9" name="Content Placeholder 2"/>
          <p:cNvSpPr txBox="1">
            <a:spLocks/>
          </p:cNvSpPr>
          <p:nvPr/>
        </p:nvSpPr>
        <p:spPr bwMode="auto">
          <a:xfrm>
            <a:off x="179388" y="647700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برای تغییر مبنا </a:t>
            </a:r>
            <a:r>
              <a:rPr lang="ar-SA" altLang="en-US" sz="2000">
                <a:latin typeface="Arial Narrow" pitchFamily="34" charset="0"/>
              </a:rPr>
              <a:t>کلید </a:t>
            </a:r>
            <a:r>
              <a:rPr lang="en-US" altLang="en-US" sz="2000">
                <a:latin typeface="Arial Narrow" pitchFamily="34" charset="0"/>
              </a:rPr>
              <a:t>ctrl</a:t>
            </a:r>
            <a:r>
              <a:rPr lang="ar-SA" altLang="en-US" sz="2000">
                <a:latin typeface="Arial Narrow" pitchFamily="34" charset="0"/>
              </a:rPr>
              <a:t> را فشرده نگه ‌داشته‌ بر روی سیگنال‌های مورد نظر</a:t>
            </a:r>
            <a:r>
              <a:rPr lang="fa-IR" altLang="en-US" sz="2000">
                <a:latin typeface="Arial Narrow" pitchFamily="34" charset="0"/>
              </a:rPr>
              <a:t> </a:t>
            </a:r>
            <a:r>
              <a:rPr lang="ar-SA" altLang="en-US" sz="2000">
                <a:latin typeface="Arial Narrow" pitchFamily="34" charset="0"/>
              </a:rPr>
              <a:t>کلیک</a:t>
            </a:r>
            <a:r>
              <a:rPr lang="fa-IR" altLang="en-US" sz="2000">
                <a:latin typeface="Arial Narrow" pitchFamily="34" charset="0"/>
              </a:rPr>
              <a:t> </a:t>
            </a:r>
            <a:r>
              <a:rPr lang="ar-SA" altLang="en-US" sz="2000">
                <a:latin typeface="Arial Narrow" pitchFamily="34" charset="0"/>
              </a:rPr>
              <a:t>کنید.‌ 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سپس روی آنها راست‌کلیک کرده گزینه </a:t>
            </a:r>
            <a:r>
              <a:rPr lang="en-US" altLang="en-US" sz="2000">
                <a:latin typeface="Arial Narrow" pitchFamily="34" charset="0"/>
              </a:rPr>
              <a:t>Radix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Hexadecimal</a:t>
            </a:r>
            <a:r>
              <a:rPr lang="ar-SA" altLang="en-US" sz="2000">
                <a:latin typeface="Arial Narrow" pitchFamily="34" charset="0"/>
              </a:rPr>
              <a:t> ر</a:t>
            </a:r>
            <a:r>
              <a:rPr lang="fa-IR" altLang="en-US" sz="2000">
                <a:latin typeface="Arial Narrow" pitchFamily="34" charset="0"/>
              </a:rPr>
              <a:t>ا انتخاب کنید</a:t>
            </a:r>
            <a:r>
              <a:rPr lang="fa-IR" altLang="en-US" sz="2000"/>
              <a:t>.</a:t>
            </a:r>
            <a:endParaRPr lang="en-US" altLang="en-US" sz="2000"/>
          </a:p>
        </p:txBody>
      </p:sp>
      <p:pic>
        <p:nvPicPr>
          <p:cNvPr id="1844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r="15434" b="4539"/>
          <a:stretch>
            <a:fillRect/>
          </a:stretch>
        </p:blipFill>
        <p:spPr bwMode="auto">
          <a:xfrm>
            <a:off x="971550" y="1439863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1555">
    <p:random/>
  </p:transition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شبیه‌سازی پروژه با استفاده از برنامه آزمون </a:t>
            </a:r>
            <a:endParaRPr lang="en-US" sz="480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179388" y="647700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مشاهده مقادیر و شکل موج‌های ورودی خروجی</a:t>
            </a:r>
            <a:endParaRPr lang="en-US" altLang="en-US" sz="2000">
              <a:latin typeface="Arial Narrow" pitchFamily="34" charset="0"/>
            </a:endParaRPr>
          </a:p>
        </p:txBody>
      </p:sp>
      <p:pic>
        <p:nvPicPr>
          <p:cNvPr id="1946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5" b="8177"/>
          <a:stretch>
            <a:fillRect/>
          </a:stretch>
        </p:blipFill>
        <p:spPr bwMode="auto">
          <a:xfrm>
            <a:off x="652463" y="1152525"/>
            <a:ext cx="795178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4314">
    <p:random/>
  </p:transition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اعمال تغییرات در کد و شبیه‌سازی مجدد</a:t>
            </a:r>
            <a:endParaRPr lang="en-US" sz="48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487" name="Content Placeholder 2"/>
          <p:cNvSpPr txBox="1">
            <a:spLocks/>
          </p:cNvSpPr>
          <p:nvPr/>
        </p:nvSpPr>
        <p:spPr bwMode="auto">
          <a:xfrm>
            <a:off x="179388" y="647700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اگر </a:t>
            </a:r>
            <a:r>
              <a:rPr lang="ar-SA" altLang="en-US" sz="2000">
                <a:latin typeface="Arial Narrow" pitchFamily="34" charset="0"/>
              </a:rPr>
              <a:t>پس از شبیه‌سازی و </a:t>
            </a:r>
            <a:r>
              <a:rPr lang="fa-IR" altLang="en-US" sz="2000">
                <a:latin typeface="Arial Narrow" pitchFamily="34" charset="0"/>
              </a:rPr>
              <a:t>مشاهده </a:t>
            </a:r>
            <a:r>
              <a:rPr lang="ar-SA" altLang="en-US" sz="2000">
                <a:latin typeface="Arial Narrow" pitchFamily="34" charset="0"/>
              </a:rPr>
              <a:t>نتایج </a:t>
            </a:r>
            <a:r>
              <a:rPr lang="fa-IR" altLang="en-US" sz="2000">
                <a:latin typeface="Arial Narrow" pitchFamily="34" charset="0"/>
              </a:rPr>
              <a:t>متوجه</a:t>
            </a:r>
            <a:r>
              <a:rPr lang="ar-SA" altLang="en-US" sz="2000">
                <a:latin typeface="Arial Narrow" pitchFamily="34" charset="0"/>
              </a:rPr>
              <a:t> اشکالی در کد </a:t>
            </a:r>
            <a:r>
              <a:rPr lang="fa-IR" altLang="en-US" sz="2000">
                <a:latin typeface="Arial Narrow" pitchFamily="34" charset="0"/>
              </a:rPr>
              <a:t>شدید آن را اصلاح کنید.</a:t>
            </a: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در شکل زیر برای </a:t>
            </a:r>
            <a:r>
              <a:rPr lang="ar-SA" altLang="en-US" sz="2000">
                <a:latin typeface="Arial Narrow" pitchFamily="34" charset="0"/>
              </a:rPr>
              <a:t>ورودی </a:t>
            </a:r>
            <a:r>
              <a:rPr lang="en-US" altLang="en-US" sz="2000">
                <a:latin typeface="Arial Narrow" pitchFamily="34" charset="0"/>
              </a:rPr>
              <a:t>ci</a:t>
            </a:r>
            <a:r>
              <a:rPr lang="ar-SA" altLang="en-US" sz="2000">
                <a:latin typeface="Arial Narrow" pitchFamily="34" charset="0"/>
              </a:rPr>
              <a:t> نیز شکل موج ایجاد </a:t>
            </a:r>
            <a:r>
              <a:rPr lang="fa-IR" altLang="en-US" sz="2000">
                <a:latin typeface="Arial Narrow" pitchFamily="34" charset="0"/>
              </a:rPr>
              <a:t>شده است</a:t>
            </a:r>
            <a:r>
              <a:rPr lang="ar-SA" altLang="en-US" sz="2000">
                <a:latin typeface="Arial Narrow" pitchFamily="34" charset="0"/>
              </a:rPr>
              <a:t>.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با </a:t>
            </a:r>
            <a:r>
              <a:rPr lang="ar-SA" altLang="en-US" sz="2000">
                <a:latin typeface="Arial Narrow" pitchFamily="34" charset="0"/>
              </a:rPr>
              <a:t>انتخاب گزینه </a:t>
            </a:r>
            <a:r>
              <a:rPr lang="en-US" altLang="en-US" sz="2000">
                <a:latin typeface="Arial Narrow" pitchFamily="34" charset="0"/>
              </a:rPr>
              <a:t>Compile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Compile Selected </a:t>
            </a:r>
            <a:r>
              <a:rPr lang="ar-SA" altLang="en-US" sz="2000">
                <a:latin typeface="Arial Narrow" pitchFamily="34" charset="0"/>
              </a:rPr>
              <a:t>کامپایل مجدد کنید</a:t>
            </a:r>
            <a:r>
              <a:rPr lang="fa-IR" altLang="en-US" sz="2000">
                <a:latin typeface="Arial Narrow" pitchFamily="34" charset="0"/>
              </a:rPr>
              <a:t>.</a:t>
            </a:r>
            <a:endParaRPr lang="en-US" altLang="en-US" sz="2000">
              <a:latin typeface="Arial Narrow" pitchFamily="34" charset="0"/>
            </a:endParaRPr>
          </a:p>
        </p:txBody>
      </p:sp>
      <p:pic>
        <p:nvPicPr>
          <p:cNvPr id="2048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2489" b="25278"/>
          <a:stretch>
            <a:fillRect/>
          </a:stretch>
        </p:blipFill>
        <p:spPr bwMode="auto">
          <a:xfrm>
            <a:off x="633413" y="1819275"/>
            <a:ext cx="797083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179">
    <p:random/>
  </p:transition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نرم‌افزار </a:t>
            </a:r>
            <a:r>
              <a:rPr lang="en-US" b="1" smtClean="0"/>
              <a:t>ModelSim</a:t>
            </a:r>
            <a:endParaRPr lang="en-US" b="1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26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ar-SA" altLang="en-US" sz="2400" smtClean="0">
                <a:latin typeface="Arial Narrow" pitchFamily="34" charset="0"/>
              </a:rPr>
              <a:t>یک ابزار شبیه‌سازی برای زبان‌های </a:t>
            </a:r>
            <a:r>
              <a:rPr lang="en-US" altLang="en-US" sz="2400" smtClean="0">
                <a:latin typeface="Arial Narrow" pitchFamily="34" charset="0"/>
              </a:rPr>
              <a:t>VHDL</a:t>
            </a:r>
            <a:r>
              <a:rPr lang="ar-SA" altLang="en-US" sz="2400" smtClean="0">
                <a:latin typeface="Arial Narrow" pitchFamily="34" charset="0"/>
              </a:rPr>
              <a:t>، </a:t>
            </a:r>
            <a:r>
              <a:rPr lang="en-US" altLang="en-US" sz="2400" smtClean="0">
                <a:latin typeface="Arial Narrow" pitchFamily="34" charset="0"/>
              </a:rPr>
              <a:t>Verilog</a:t>
            </a:r>
            <a:r>
              <a:rPr lang="fa-IR" altLang="en-US" sz="2400" smtClean="0">
                <a:latin typeface="Arial Narrow" pitchFamily="34" charset="0"/>
              </a:rPr>
              <a:t> </a:t>
            </a:r>
            <a:r>
              <a:rPr lang="ar-SA" altLang="en-US" sz="2400" smtClean="0">
                <a:latin typeface="Arial Narrow" pitchFamily="34" charset="0"/>
              </a:rPr>
              <a:t>و </a:t>
            </a:r>
            <a:r>
              <a:rPr lang="en-US" altLang="en-US" sz="2400" smtClean="0">
                <a:latin typeface="Arial Narrow" pitchFamily="34" charset="0"/>
              </a:rPr>
              <a:t>SystemVerilog </a:t>
            </a:r>
          </a:p>
          <a:p>
            <a:pPr>
              <a:spcBef>
                <a:spcPts val="1200"/>
              </a:spcBef>
            </a:pPr>
            <a:r>
              <a:rPr lang="fa-IR" altLang="en-US" sz="2400" smtClean="0">
                <a:latin typeface="Arial Narrow" pitchFamily="34" charset="0"/>
              </a:rPr>
              <a:t>در اینجا نحوه کار با این ابزار برای انجام پروژه‌های </a:t>
            </a:r>
            <a:r>
              <a:rPr lang="en-US" altLang="en-US" sz="2400" smtClean="0">
                <a:latin typeface="Arial Narrow" pitchFamily="34" charset="0"/>
              </a:rPr>
              <a:t>VHDL </a:t>
            </a:r>
            <a:r>
              <a:rPr lang="fa-IR" altLang="en-US" sz="2400" smtClean="0">
                <a:latin typeface="Arial Narrow" pitchFamily="34" charset="0"/>
              </a:rPr>
              <a:t>شرح داده می‌شود</a:t>
            </a:r>
          </a:p>
          <a:p>
            <a:pPr>
              <a:spcBef>
                <a:spcPts val="1200"/>
              </a:spcBef>
            </a:pPr>
            <a:r>
              <a:rPr lang="ar-SA" altLang="en-US" sz="2400" smtClean="0">
                <a:latin typeface="Arial Narrow" pitchFamily="34" charset="0"/>
              </a:rPr>
              <a:t>بر اساس نسخه‌ی</a:t>
            </a:r>
            <a:r>
              <a:rPr lang="fa-IR" altLang="en-US" sz="2400" smtClean="0">
                <a:latin typeface="Arial Narrow" pitchFamily="34" charset="0"/>
              </a:rPr>
              <a:t> </a:t>
            </a:r>
            <a:r>
              <a:rPr lang="ar-SA" altLang="en-US" sz="2400" smtClean="0">
                <a:latin typeface="Arial Narrow" pitchFamily="34" charset="0"/>
              </a:rPr>
              <a:t>رایگان </a:t>
            </a:r>
            <a:r>
              <a:rPr lang="en-US" altLang="en-US" sz="2400" smtClean="0">
                <a:latin typeface="Arial Narrow" pitchFamily="34" charset="0"/>
              </a:rPr>
              <a:t>ModelSim Altera Web Edition 6.3g_p1</a:t>
            </a:r>
            <a:endParaRPr lang="fa-IR" altLang="en-US" sz="240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fa-IR" altLang="en-US" sz="2400" smtClean="0">
                <a:latin typeface="Arial Narrow" pitchFamily="34" charset="0"/>
              </a:rPr>
              <a:t>مطالب: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ایجاد و تنظیم مسیر پوشه‌ی پروژه 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ایجاد پروژه جدید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کامپایل و رفع خطاهای احتمالی 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شبیه‌سازی پروژه با استفاده از برنامه آزمون 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مشاهده‌ی نتایج بصورت شکل موج‌</a:t>
            </a:r>
          </a:p>
          <a:p>
            <a:pPr lvl="1">
              <a:spcBef>
                <a:spcPts val="800"/>
              </a:spcBef>
            </a:pPr>
            <a:r>
              <a:rPr lang="fa-IR" altLang="en-US" sz="2200" smtClean="0">
                <a:latin typeface="Arial Narrow" pitchFamily="34" charset="0"/>
                <a:cs typeface="B Nazanin" pitchFamily="2" charset="-78"/>
              </a:rPr>
              <a:t>اعمال تغییرات در کد و شبیه‌سازی مجدد  </a:t>
            </a:r>
            <a:endParaRPr lang="en-US" altLang="en-US" sz="2200" smtClean="0">
              <a:latin typeface="Arial Narrow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 advTm="95881">
    <p:random/>
  </p:transition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اعمال تغییرات در کد و شبیه‌سازی مجدد</a:t>
            </a:r>
            <a:endParaRPr lang="en-US" sz="480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11" name="Content Placeholder 2"/>
          <p:cNvSpPr txBox="1">
            <a:spLocks/>
          </p:cNvSpPr>
          <p:nvPr/>
        </p:nvSpPr>
        <p:spPr bwMode="auto">
          <a:xfrm>
            <a:off x="179388" y="647700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با انتخاب گزینه </a:t>
            </a:r>
            <a:r>
              <a:rPr lang="en-US" altLang="en-US" sz="2000">
                <a:latin typeface="Arial Narrow" pitchFamily="34" charset="0"/>
              </a:rPr>
              <a:t>Simulate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Run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Restart</a:t>
            </a:r>
            <a:r>
              <a:rPr lang="ar-SA" altLang="en-US" sz="2000">
                <a:latin typeface="Arial Narrow" pitchFamily="34" charset="0"/>
              </a:rPr>
              <a:t> </a:t>
            </a:r>
            <a:r>
              <a:rPr lang="fa-IR" altLang="en-US" sz="2000">
                <a:latin typeface="Arial Narrow" pitchFamily="34" charset="0"/>
              </a:rPr>
              <a:t>از نو وارد حالت </a:t>
            </a:r>
            <a:r>
              <a:rPr lang="ar-SA" altLang="en-US" sz="2000">
                <a:latin typeface="Arial Narrow" pitchFamily="34" charset="0"/>
              </a:rPr>
              <a:t>شبیه‌سازی </a:t>
            </a:r>
            <a:r>
              <a:rPr lang="fa-IR" altLang="en-US" sz="2000">
                <a:latin typeface="Arial Narrow" pitchFamily="34" charset="0"/>
              </a:rPr>
              <a:t>شوید.</a:t>
            </a: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این باعث می‌شود تغییرات صورت گرفته در طرح به داده های شبیه‌سازی اعمال شود</a:t>
            </a:r>
            <a:r>
              <a:rPr lang="fa-IR" altLang="en-US" sz="2000"/>
              <a:t>.</a:t>
            </a:r>
          </a:p>
        </p:txBody>
      </p:sp>
      <p:pic>
        <p:nvPicPr>
          <p:cNvPr id="215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525" b="17300"/>
          <a:stretch>
            <a:fillRect/>
          </a:stretch>
        </p:blipFill>
        <p:spPr bwMode="auto">
          <a:xfrm>
            <a:off x="809625" y="1511300"/>
            <a:ext cx="772318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148">
    <p:random/>
  </p:transition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14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اعمال تغییرات در کد و شبیه‌سازی مجدد</a:t>
            </a:r>
            <a:endParaRPr lang="en-US" sz="48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535" name="Content Placeholder 2"/>
          <p:cNvSpPr txBox="1">
            <a:spLocks/>
          </p:cNvSpPr>
          <p:nvPr/>
        </p:nvSpPr>
        <p:spPr bwMode="auto">
          <a:xfrm>
            <a:off x="179388" y="835025"/>
            <a:ext cx="850741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با انتخاب </a:t>
            </a:r>
            <a:r>
              <a:rPr lang="en-US" altLang="en-US" sz="2000">
                <a:latin typeface="Arial Narrow" pitchFamily="34" charset="0"/>
              </a:rPr>
              <a:t>Simulate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Run </a:t>
            </a:r>
            <a:r>
              <a:rPr lang="en-US" altLang="en-US" sz="200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 Narrow" pitchFamily="34" charset="0"/>
              </a:rPr>
              <a:t> Run All </a:t>
            </a:r>
            <a:r>
              <a:rPr lang="fa-IR" altLang="en-US" sz="2000">
                <a:latin typeface="Arial Narrow" pitchFamily="34" charset="0"/>
              </a:rPr>
              <a:t> </a:t>
            </a:r>
            <a:r>
              <a:rPr lang="ar-SA" altLang="en-US" sz="2000">
                <a:latin typeface="Arial Narrow" pitchFamily="34" charset="0"/>
              </a:rPr>
              <a:t>آن را دوباره اجرا کنید. </a:t>
            </a:r>
            <a:endParaRPr lang="fa-IR" altLang="en-US" sz="2000">
              <a:latin typeface="Arial Narrow" pitchFamily="34" charset="0"/>
            </a:endParaRPr>
          </a:p>
          <a:p>
            <a:pPr>
              <a:spcBef>
                <a:spcPts val="400"/>
              </a:spcBef>
            </a:pPr>
            <a:r>
              <a:rPr lang="fa-IR" altLang="en-US" sz="2000">
                <a:latin typeface="Arial Narrow" pitchFamily="34" charset="0"/>
              </a:rPr>
              <a:t>این باعث می‌شود بروز شدن شکل موج‌ها می‌شود</a:t>
            </a:r>
            <a:r>
              <a:rPr lang="fa-IR" altLang="en-US" sz="2000"/>
              <a:t>.</a:t>
            </a:r>
          </a:p>
        </p:txBody>
      </p:sp>
      <p:pic>
        <p:nvPicPr>
          <p:cNvPr id="2253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40" b="31755"/>
          <a:stretch>
            <a:fillRect/>
          </a:stretch>
        </p:blipFill>
        <p:spPr bwMode="auto">
          <a:xfrm>
            <a:off x="379413" y="1727200"/>
            <a:ext cx="846613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792">
    <p:random/>
  </p:transition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چند نکته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2625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fa-IR" sz="2400" kern="1200">
                <a:latin typeface="Arial Narrow" panose="020B0606020202030204" pitchFamily="34" charset="0"/>
              </a:rPr>
              <a:t>منوی </a:t>
            </a:r>
            <a:r>
              <a:rPr lang="en-US" sz="2400" kern="1200">
                <a:latin typeface="Arial Narrow" panose="020B0606020202030204" pitchFamily="34" charset="0"/>
              </a:rPr>
              <a:t>Wave </a:t>
            </a:r>
            <a:r>
              <a:rPr lang="en-US" sz="2400" kern="120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kern="1200">
                <a:latin typeface="Arial Narrow" panose="020B0606020202030204" pitchFamily="34" charset="0"/>
              </a:rPr>
              <a:t> </a:t>
            </a:r>
            <a:r>
              <a:rPr lang="en-US" sz="2400" kern="1200" smtClean="0">
                <a:latin typeface="Arial Narrow" panose="020B0606020202030204" pitchFamily="34" charset="0"/>
              </a:rPr>
              <a:t>Zoom</a:t>
            </a:r>
            <a:r>
              <a:rPr lang="fa-IR" sz="2400" kern="1200" smtClean="0">
                <a:latin typeface="Arial Narrow" panose="020B0606020202030204" pitchFamily="34" charset="0"/>
              </a:rPr>
              <a:t>گزینه‌های </a:t>
            </a:r>
            <a:r>
              <a:rPr lang="fa-IR" sz="2400" kern="1200">
                <a:latin typeface="Arial Narrow" panose="020B0606020202030204" pitchFamily="34" charset="0"/>
              </a:rPr>
              <a:t>مختلفی دارد</a:t>
            </a:r>
          </a:p>
          <a:p>
            <a:pPr lvl="1">
              <a:spcBef>
                <a:spcPts val="800"/>
              </a:spcBef>
              <a:defRPr/>
            </a:pPr>
            <a:r>
              <a:rPr lang="fa-IR" sz="2200">
                <a:latin typeface="Arial Narrow" panose="020B0606020202030204" pitchFamily="34" charset="0"/>
                <a:cs typeface="B Nazanin" panose="00000400000000000000" pitchFamily="2" charset="-78"/>
              </a:rPr>
              <a:t>امکان </a:t>
            </a:r>
            <a:r>
              <a:rPr lang="ar-SA" sz="2200">
                <a:latin typeface="Arial Narrow" panose="020B0606020202030204" pitchFamily="34" charset="0"/>
                <a:cs typeface="B Nazanin" panose="00000400000000000000" pitchFamily="2" charset="-78"/>
              </a:rPr>
              <a:t>بزرگنمایی، کوچک‌نمایی</a:t>
            </a:r>
            <a:r>
              <a:rPr lang="fa-IR" sz="2200">
                <a:latin typeface="Arial Narrow" panose="020B0606020202030204" pitchFamily="34" charset="0"/>
                <a:cs typeface="B Nazanin" panose="00000400000000000000" pitchFamily="2" charset="-78"/>
              </a:rPr>
              <a:t> وجود دارد</a:t>
            </a:r>
          </a:p>
          <a:p>
            <a:pPr lvl="1">
              <a:spcBef>
                <a:spcPts val="800"/>
              </a:spcBef>
              <a:defRPr/>
            </a:pPr>
            <a:r>
              <a:rPr lang="ar-SA" sz="2200">
                <a:latin typeface="Arial Narrow" panose="020B0606020202030204" pitchFamily="34" charset="0"/>
                <a:cs typeface="B Nazanin" panose="00000400000000000000" pitchFamily="2" charset="-78"/>
              </a:rPr>
              <a:t>گزینه </a:t>
            </a:r>
            <a:r>
              <a:rPr lang="en-US" sz="2200">
                <a:latin typeface="Arial Narrow" panose="020B0606020202030204" pitchFamily="34" charset="0"/>
                <a:cs typeface="B Nazanin" panose="00000400000000000000" pitchFamily="2" charset="-78"/>
              </a:rPr>
              <a:t>Wave </a:t>
            </a:r>
            <a:r>
              <a:rPr lang="en-US" sz="2200">
                <a:latin typeface="Arial Narrow" panose="020B0606020202030204" pitchFamily="34" charset="0"/>
                <a:cs typeface="B Nazanin" panose="00000400000000000000" pitchFamily="2" charset="-78"/>
                <a:sym typeface="Wingdings"/>
              </a:rPr>
              <a:t></a:t>
            </a:r>
            <a:r>
              <a:rPr lang="en-US" sz="2200">
                <a:latin typeface="Arial Narrow" panose="020B0606020202030204" pitchFamily="34" charset="0"/>
                <a:cs typeface="B Nazanin" panose="00000400000000000000" pitchFamily="2" charset="-78"/>
              </a:rPr>
              <a:t> Zoom </a:t>
            </a:r>
            <a:r>
              <a:rPr lang="en-US" sz="2200">
                <a:latin typeface="Arial Narrow" panose="020B0606020202030204" pitchFamily="34" charset="0"/>
                <a:cs typeface="B Nazanin" panose="00000400000000000000" pitchFamily="2" charset="-78"/>
                <a:sym typeface="Wingdings"/>
              </a:rPr>
              <a:t></a:t>
            </a:r>
            <a:r>
              <a:rPr lang="en-US" sz="2200">
                <a:latin typeface="Arial Narrow" panose="020B0606020202030204" pitchFamily="34" charset="0"/>
                <a:cs typeface="B Nazanin" panose="00000400000000000000" pitchFamily="2" charset="-78"/>
              </a:rPr>
              <a:t> Zoom Full</a:t>
            </a:r>
            <a:r>
              <a:rPr lang="ar-SA" sz="2200">
                <a:latin typeface="Arial Narrow" panose="020B0606020202030204" pitchFamily="34" charset="0"/>
                <a:cs typeface="B Nazanin" panose="00000400000000000000" pitchFamily="2" charset="-78"/>
              </a:rPr>
              <a:t> کل  شکل موج را </a:t>
            </a:r>
            <a:r>
              <a:rPr lang="fa-IR" sz="2200">
                <a:latin typeface="Arial Narrow" panose="020B0606020202030204" pitchFamily="34" charset="0"/>
                <a:cs typeface="B Nazanin" panose="00000400000000000000" pitchFamily="2" charset="-78"/>
              </a:rPr>
              <a:t>نمایش می‌دهد</a:t>
            </a:r>
            <a:r>
              <a:rPr lang="ar-SA" sz="2200">
                <a:latin typeface="Arial Narrow" panose="020B0606020202030204" pitchFamily="34" charset="0"/>
                <a:cs typeface="B Nazanin" panose="00000400000000000000" pitchFamily="2" charset="-78"/>
              </a:rPr>
              <a:t>. </a:t>
            </a:r>
            <a:endParaRPr lang="fa-IR" sz="220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>
              <a:spcBef>
                <a:spcPts val="2400"/>
              </a:spcBef>
              <a:defRPr/>
            </a:pPr>
            <a:r>
              <a:rPr lang="ar-SA" sz="2400" kern="1200" smtClean="0">
                <a:latin typeface="Arial Narrow" panose="020B0606020202030204" pitchFamily="34" charset="0"/>
              </a:rPr>
              <a:t>میانبرهایی </a:t>
            </a:r>
            <a:r>
              <a:rPr lang="ar-SA" sz="2400" kern="1200">
                <a:latin typeface="Arial Narrow" panose="020B0606020202030204" pitchFamily="34" charset="0"/>
              </a:rPr>
              <a:t>در نوار ابزار بالای پنجره اصلی </a:t>
            </a:r>
            <a:r>
              <a:rPr lang="en-US" sz="2400" kern="1200">
                <a:latin typeface="Arial Narrow" panose="020B0606020202030204" pitchFamily="34" charset="0"/>
              </a:rPr>
              <a:t>ModelSim</a:t>
            </a:r>
            <a:r>
              <a:rPr lang="ar-SA" sz="2400" kern="1200">
                <a:latin typeface="Arial Narrow" panose="020B0606020202030204" pitchFamily="34" charset="0"/>
              </a:rPr>
              <a:t> قرار داده شده </a:t>
            </a:r>
            <a:endParaRPr lang="fa-IR" sz="2400" kern="1200"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  <a:defRPr/>
            </a:pPr>
            <a:r>
              <a:rPr lang="ar-SA" sz="2400" kern="1200">
                <a:latin typeface="Arial Narrow" panose="020B0606020202030204" pitchFamily="34" charset="0"/>
              </a:rPr>
              <a:t>با اشاره‌ موس و چند لحظه توقف </a:t>
            </a:r>
            <a:r>
              <a:rPr lang="fa-IR" sz="2400" kern="1200">
                <a:latin typeface="Arial Narrow" panose="020B0606020202030204" pitchFamily="34" charset="0"/>
              </a:rPr>
              <a:t>عملکرد هر نماد نمایش داده می‌شود.</a:t>
            </a:r>
          </a:p>
          <a:p>
            <a:pPr>
              <a:spcBef>
                <a:spcPts val="2400"/>
              </a:spcBef>
              <a:defRPr/>
            </a:pPr>
            <a:r>
              <a:rPr lang="ar-SA" sz="2400" kern="1200">
                <a:latin typeface="Arial Narrow" panose="020B0606020202030204" pitchFamily="34" charset="0"/>
              </a:rPr>
              <a:t>نرم‌افزار </a:t>
            </a:r>
            <a:r>
              <a:rPr lang="en-US" sz="2400" kern="1200">
                <a:latin typeface="Arial Narrow" panose="020B0606020202030204" pitchFamily="34" charset="0"/>
              </a:rPr>
              <a:t>ModelSim</a:t>
            </a:r>
            <a:r>
              <a:rPr lang="ar-SA" sz="2400" kern="1200">
                <a:latin typeface="Arial Narrow" panose="020B0606020202030204" pitchFamily="34" charset="0"/>
              </a:rPr>
              <a:t> یک ابزار شبیه‌‌سازی است و قابلیت سنتز ندارد.</a:t>
            </a:r>
            <a:endParaRPr lang="fa-IR" sz="2400" kern="1200"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  <a:defRPr/>
            </a:pPr>
            <a:r>
              <a:rPr lang="fa-IR" sz="2400" kern="1200">
                <a:latin typeface="Arial Narrow" panose="020B0606020202030204" pitchFamily="34" charset="0"/>
              </a:rPr>
              <a:t>برای</a:t>
            </a:r>
            <a:r>
              <a:rPr lang="ar-SA" sz="2400" kern="1200">
                <a:latin typeface="Arial Narrow" panose="020B0606020202030204" pitchFamily="34" charset="0"/>
              </a:rPr>
              <a:t> سنتز می‌توانید از نرم‌افزار </a:t>
            </a:r>
            <a:r>
              <a:rPr lang="en-US" sz="2400" kern="1200">
                <a:latin typeface="Arial Narrow" panose="020B0606020202030204" pitchFamily="34" charset="0"/>
              </a:rPr>
              <a:t>Quartus II</a:t>
            </a:r>
            <a:r>
              <a:rPr lang="ar-SA" sz="2400" kern="1200">
                <a:latin typeface="Arial Narrow" panose="020B0606020202030204" pitchFamily="34" charset="0"/>
              </a:rPr>
              <a:t> استفاده کنید</a:t>
            </a:r>
            <a:r>
              <a:rPr lang="fa-IR" sz="2400" kern="120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1800"/>
              </a:spcBef>
              <a:defRPr/>
            </a:pPr>
            <a:endParaRPr lang="en-US" sz="2400"/>
          </a:p>
        </p:txBody>
      </p:sp>
    </p:spTree>
  </p:cSld>
  <p:clrMapOvr>
    <a:masterClrMapping/>
  </p:clrMapOvr>
  <p:transition advTm="187242">
    <p:random/>
  </p:transition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3025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ایجاد و تنظیم مسیر پوشه‌ی پروژه</a:t>
            </a:r>
            <a:endParaRPr lang="en-US" sz="480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229600" cy="4276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ar-SA" altLang="en-US" sz="2000" smtClean="0">
                <a:latin typeface="Arial Narrow" pitchFamily="34" charset="0"/>
              </a:rPr>
              <a:t>ابتدا یک پوشه جدید بسازید</a:t>
            </a:r>
            <a:r>
              <a:rPr lang="fa-IR" altLang="en-US" sz="2000" smtClean="0"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fa-IR" altLang="en-US" sz="2000" smtClean="0">
                <a:latin typeface="Arial Narrow" pitchFamily="34" charset="0"/>
              </a:rPr>
              <a:t>اگر فایل‌</a:t>
            </a:r>
            <a:r>
              <a:rPr lang="en-US" altLang="en-US" sz="2000" smtClean="0">
                <a:latin typeface="Arial Narrow" pitchFamily="34" charset="0"/>
              </a:rPr>
              <a:t>VHDL </a:t>
            </a:r>
            <a:r>
              <a:rPr lang="fa-IR" altLang="en-US" sz="2000" smtClean="0">
                <a:latin typeface="Arial Narrow" pitchFamily="34" charset="0"/>
              </a:rPr>
              <a:t> ای از قبل دارید در این پوشه قرار دهید.</a:t>
            </a:r>
          </a:p>
          <a:p>
            <a:pPr>
              <a:spcBef>
                <a:spcPct val="0"/>
              </a:spcBef>
            </a:pPr>
            <a:r>
              <a:rPr lang="ar-SA" altLang="en-US" sz="2000" smtClean="0">
                <a:latin typeface="Arial Narrow" pitchFamily="34" charset="0"/>
              </a:rPr>
              <a:t>نرم‌افزار </a:t>
            </a:r>
            <a:r>
              <a:rPr lang="en-US" altLang="en-US" sz="2000" smtClean="0">
                <a:latin typeface="Arial Narrow" pitchFamily="34" charset="0"/>
              </a:rPr>
              <a:t>ModelSim</a:t>
            </a:r>
            <a:r>
              <a:rPr lang="ar-SA" altLang="en-US" sz="2000" smtClean="0">
                <a:latin typeface="Arial Narrow" pitchFamily="34" charset="0"/>
              </a:rPr>
              <a:t> را اجرا کنید.</a:t>
            </a:r>
            <a:endParaRPr lang="en-US" altLang="en-US" sz="2000" smtClean="0"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20875"/>
            <a:ext cx="7920037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9781">
    <p:random/>
  </p:transition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3025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ar-SA" sz="4800">
                <a:effectLst/>
              </a:rPr>
              <a:t>ایجاد و تنظیم مسیر پوشه‌ی پروژه</a:t>
            </a:r>
            <a:endParaRPr lang="en-US" sz="480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229600" cy="4276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ar-SA" altLang="en-US" sz="2000" smtClean="0">
                <a:latin typeface="Arial Narrow" pitchFamily="34" charset="0"/>
              </a:rPr>
              <a:t>گزینه </a:t>
            </a:r>
            <a:r>
              <a:rPr lang="en-US" altLang="en-US" sz="2000" smtClean="0">
                <a:latin typeface="Arial Narrow" pitchFamily="34" charset="0"/>
              </a:rPr>
              <a:t>File</a:t>
            </a:r>
            <a:r>
              <a:rPr lang="en-US" altLang="en-US" sz="200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altLang="en-US" sz="2000" smtClean="0">
                <a:latin typeface="Arial Narrow" pitchFamily="34" charset="0"/>
              </a:rPr>
              <a:t>Change Directory</a:t>
            </a:r>
            <a:r>
              <a:rPr lang="ar-SA" altLang="en-US" sz="2000" smtClean="0">
                <a:latin typeface="Arial Narrow" pitchFamily="34" charset="0"/>
              </a:rPr>
              <a:t> را انتخاب کنید</a:t>
            </a:r>
            <a:r>
              <a:rPr lang="fa-IR" altLang="en-US" sz="2000" smtClean="0"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ar-SA" altLang="en-US" sz="2000" smtClean="0">
                <a:latin typeface="Arial Narrow" pitchFamily="34" charset="0"/>
              </a:rPr>
              <a:t>پنجره‌ای مشابه شکل سمت راست شکل باز شود</a:t>
            </a:r>
            <a:r>
              <a:rPr lang="fa-IR" altLang="en-US" sz="2000" smtClean="0"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ar-SA" altLang="en-US" sz="2000" smtClean="0">
                <a:latin typeface="Arial Narrow" pitchFamily="34" charset="0"/>
              </a:rPr>
              <a:t>پوشه‌ای که ساخته‌اید بعنوان مسیر جاری را انتخاب کنید.</a:t>
            </a:r>
            <a:endParaRPr lang="en-US" altLang="en-US" sz="2000" smtClean="0">
              <a:latin typeface="Arial Narrow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0313" b="38782"/>
          <a:stretch>
            <a:fillRect/>
          </a:stretch>
        </p:blipFill>
        <p:spPr bwMode="auto">
          <a:xfrm>
            <a:off x="698500" y="1993900"/>
            <a:ext cx="36576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5" t="14665" r="31070" b="20607"/>
          <a:stretch>
            <a:fillRect/>
          </a:stretch>
        </p:blipFill>
        <p:spPr bwMode="auto">
          <a:xfrm>
            <a:off x="4733925" y="1993900"/>
            <a:ext cx="3725863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5328">
    <p:random/>
  </p:transition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ایجاد پروژه جدید</a:t>
            </a:r>
            <a:endParaRPr lang="en-US" sz="48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2987675" y="3840163"/>
          <a:ext cx="27368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3" imgW="2583404" imgH="2156190" progId="Paint.Picture">
                  <p:embed/>
                </p:oleObj>
              </mc:Choice>
              <mc:Fallback>
                <p:oleObj name="Bitmap Image" r:id="rId3" imgW="2583404" imgH="215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40163"/>
                        <a:ext cx="2736850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5926138" y="3816350"/>
          <a:ext cx="276066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Bitmap Image" r:id="rId5" imgW="2026667" imgH="1638442" progId="Paint.Picture">
                  <p:embed/>
                </p:oleObj>
              </mc:Choice>
              <mc:Fallback>
                <p:oleObj name="Bitmap Image" r:id="rId5" imgW="2026667" imgH="163844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3816350"/>
                        <a:ext cx="2760662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153" name="Content Placeholder 11"/>
          <p:cNvGraphicFramePr>
            <a:graphicFrameLocks noGrp="1" noChangeAspect="1"/>
          </p:cNvGraphicFramePr>
          <p:nvPr>
            <p:ph idx="1"/>
          </p:nvPr>
        </p:nvGraphicFramePr>
        <p:xfrm>
          <a:off x="539750" y="3671888"/>
          <a:ext cx="21336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Bitmap Image" r:id="rId7" imgW="1752381" imgH="2011854" progId="Paint.Picture">
                  <p:embed/>
                </p:oleObj>
              </mc:Choice>
              <mc:Fallback>
                <p:oleObj name="Bitmap Image" r:id="rId7" imgW="1752381" imgH="2011854" progId="Paint.Picture">
                  <p:embed/>
                  <p:pic>
                    <p:nvPicPr>
                      <p:cNvPr id="0" name="Content Placeholder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71888"/>
                        <a:ext cx="21336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  <a:defRPr/>
            </a:pPr>
            <a:r>
              <a:rPr lang="ar-SA" sz="2000">
                <a:latin typeface="Arial Narrow" panose="020B0606020202030204" pitchFamily="34" charset="0"/>
              </a:rPr>
              <a:t>گزینه‌ی </a:t>
            </a:r>
            <a:r>
              <a:rPr lang="en-US" sz="2000">
                <a:latin typeface="Arial Narrow" panose="020B0606020202030204" pitchFamily="34" charset="0"/>
              </a:rPr>
              <a:t>File</a:t>
            </a:r>
            <a:r>
              <a:rPr lang="en-US" sz="200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000">
                <a:latin typeface="Arial Narrow" panose="020B0606020202030204" pitchFamily="34" charset="0"/>
              </a:rPr>
              <a:t>New</a:t>
            </a:r>
            <a:r>
              <a:rPr lang="en-US" sz="200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000">
                <a:latin typeface="Arial Narrow" panose="020B0606020202030204" pitchFamily="34" charset="0"/>
              </a:rPr>
              <a:t>Project </a:t>
            </a:r>
            <a:r>
              <a:rPr lang="ar-SA" sz="2000">
                <a:latin typeface="Arial Narrow" panose="020B0606020202030204" pitchFamily="34" charset="0"/>
              </a:rPr>
              <a:t>را انتخاب کنید.</a:t>
            </a:r>
            <a:endParaRPr lang="fa-IR" sz="2000"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ar-SA" sz="2000">
                <a:latin typeface="Arial Narrow" panose="020B0606020202030204" pitchFamily="34" charset="0"/>
              </a:rPr>
              <a:t>پنجره‌ای بنام </a:t>
            </a:r>
            <a:r>
              <a:rPr lang="en-US" sz="2000">
                <a:latin typeface="Arial Narrow" panose="020B0606020202030204" pitchFamily="34" charset="0"/>
              </a:rPr>
              <a:t>Creat Project </a:t>
            </a:r>
            <a:r>
              <a:rPr lang="fa-IR" sz="2000">
                <a:latin typeface="Arial Narrow" panose="020B0606020202030204" pitchFamily="34" charset="0"/>
              </a:rPr>
              <a:t>(</a:t>
            </a:r>
            <a:r>
              <a:rPr lang="ar-SA" sz="2000">
                <a:latin typeface="Arial Narrow" panose="020B0606020202030204" pitchFamily="34" charset="0"/>
              </a:rPr>
              <a:t>شکل</a:t>
            </a:r>
            <a:r>
              <a:rPr lang="fa-IR" sz="2000">
                <a:latin typeface="Arial Narrow" panose="020B0606020202030204" pitchFamily="34" charset="0"/>
              </a:rPr>
              <a:t> وسط) </a:t>
            </a:r>
            <a:r>
              <a:rPr lang="ar-SA" sz="2000">
                <a:latin typeface="Arial Narrow" panose="020B0606020202030204" pitchFamily="34" charset="0"/>
              </a:rPr>
              <a:t>باز می‌شود</a:t>
            </a:r>
            <a:r>
              <a:rPr lang="en-US" sz="2000">
                <a:latin typeface="Arial Narrow" panose="020B0606020202030204" pitchFamily="34" charset="0"/>
              </a:rPr>
              <a:t>.</a:t>
            </a:r>
            <a:endParaRPr lang="fa-IR" sz="2000"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ar-SA" sz="2000">
                <a:latin typeface="Arial Narrow" panose="020B0606020202030204" pitchFamily="34" charset="0"/>
              </a:rPr>
              <a:t>نام پروژه را در قسمت </a:t>
            </a:r>
            <a:r>
              <a:rPr lang="en-US" sz="2000">
                <a:latin typeface="Arial Narrow" panose="020B0606020202030204" pitchFamily="34" charset="0"/>
              </a:rPr>
              <a:t>Project name</a:t>
            </a:r>
            <a:r>
              <a:rPr lang="ar-SA" sz="2000">
                <a:latin typeface="Arial Narrow" panose="020B0606020202030204" pitchFamily="34" charset="0"/>
              </a:rPr>
              <a:t> وارد کرده و روی </a:t>
            </a:r>
            <a:r>
              <a:rPr lang="en-US" sz="2000">
                <a:latin typeface="Arial Narrow" panose="020B0606020202030204" pitchFamily="34" charset="0"/>
              </a:rPr>
              <a:t>OK</a:t>
            </a:r>
            <a:r>
              <a:rPr lang="ar-SA" sz="2000">
                <a:latin typeface="Arial Narrow" panose="020B0606020202030204" pitchFamily="34" charset="0"/>
              </a:rPr>
              <a:t> کنید.</a:t>
            </a:r>
            <a:endParaRPr lang="fa-IR" sz="2000"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ar-SA" sz="2000">
                <a:latin typeface="Arial Narrow" panose="020B0606020202030204" pitchFamily="34" charset="0"/>
              </a:rPr>
              <a:t>پنجره‌</a:t>
            </a:r>
            <a:r>
              <a:rPr lang="fa-IR" sz="2000">
                <a:latin typeface="Arial Narrow" panose="020B0606020202030204" pitchFamily="34" charset="0"/>
              </a:rPr>
              <a:t>ا</a:t>
            </a:r>
            <a:r>
              <a:rPr lang="ar-SA" sz="2000">
                <a:latin typeface="Arial Narrow" panose="020B0606020202030204" pitchFamily="34" charset="0"/>
              </a:rPr>
              <a:t>ی </a:t>
            </a:r>
            <a:r>
              <a:rPr lang="fa-IR" sz="2000">
                <a:latin typeface="Arial Narrow" panose="020B0606020202030204" pitchFamily="34" charset="0"/>
              </a:rPr>
              <a:t>مشابه </a:t>
            </a:r>
            <a:r>
              <a:rPr lang="ar-SA" sz="2000">
                <a:latin typeface="Arial Narrow" panose="020B0606020202030204" pitchFamily="34" charset="0"/>
              </a:rPr>
              <a:t>شکل سمت راست </a:t>
            </a:r>
            <a:r>
              <a:rPr lang="fa-IR" sz="2000">
                <a:latin typeface="Arial Narrow" panose="020B0606020202030204" pitchFamily="34" charset="0"/>
              </a:rPr>
              <a:t> با امکانات زیر </a:t>
            </a:r>
            <a:r>
              <a:rPr lang="ar-SA" sz="2000">
                <a:latin typeface="Arial Narrow" panose="020B0606020202030204" pitchFamily="34" charset="0"/>
              </a:rPr>
              <a:t>باز می‌شود</a:t>
            </a:r>
            <a:r>
              <a:rPr lang="fa-IR" sz="2000">
                <a:latin typeface="Arial Narrow" panose="020B0606020202030204" pitchFamily="34" charset="0"/>
              </a:rPr>
              <a:t>.</a:t>
            </a:r>
          </a:p>
          <a:p>
            <a:pPr marL="342900" lvl="1" indent="-342900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گزینه‌ی </a:t>
            </a:r>
            <a:r>
              <a:rPr lang="en-US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Create New File</a:t>
            </a: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 افزودن یک فایل جدید </a:t>
            </a:r>
          </a:p>
          <a:p>
            <a:pPr marL="342900" lvl="1" indent="-342900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گزینه‌ی </a:t>
            </a:r>
            <a:r>
              <a:rPr lang="en-US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Add Existing File</a:t>
            </a: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 افزودن یک فایل موجود به پروژه </a:t>
            </a:r>
          </a:p>
          <a:p>
            <a:pPr marL="342900" lvl="1" indent="-342900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گزینه‌ی</a:t>
            </a:r>
            <a:r>
              <a:rPr lang="en-US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Create New Folder</a:t>
            </a: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 ایجاد پوشه جدید</a:t>
            </a:r>
          </a:p>
          <a:p>
            <a:pPr marL="342900" lvl="1" indent="-342900">
              <a:spcBef>
                <a:spcPts val="4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گزینه‌ی</a:t>
            </a:r>
            <a:r>
              <a:rPr lang="en-US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Create New Folder</a:t>
            </a:r>
            <a:r>
              <a:rPr lang="fa-IR" sz="200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: تعیین تنظیمات شبیه‌سازی برای پروژه </a:t>
            </a:r>
          </a:p>
          <a:p>
            <a:pPr lvl="1">
              <a:spcBef>
                <a:spcPts val="0"/>
              </a:spcBef>
              <a:defRPr/>
            </a:pPr>
            <a:endParaRPr lang="fa-IR" sz="2000" smtClean="0"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endParaRPr lang="fa-IR" sz="2000" smtClean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sz="2000" ker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Tm="137557">
    <p:random/>
  </p:transition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ایجاد پروژه جدید</a:t>
            </a:r>
            <a:endParaRPr lang="en-US" sz="48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افزودن یک فایل </a:t>
            </a:r>
            <a:r>
              <a:rPr lang="en-US" altLang="en-US" sz="2000">
                <a:latin typeface="Arial Narrow" pitchFamily="34" charset="0"/>
              </a:rPr>
              <a:t>VHDL </a:t>
            </a:r>
            <a:r>
              <a:rPr lang="ar-SA" altLang="en-US" sz="2000">
                <a:latin typeface="Arial Narrow" pitchFamily="34" charset="0"/>
              </a:rPr>
              <a:t>جدید به پروژه</a:t>
            </a:r>
            <a:endParaRPr lang="fa-IR" altLang="en-US" sz="2000">
              <a:latin typeface="Arial Narrow" pitchFamily="34" charset="0"/>
            </a:endParaRPr>
          </a:p>
        </p:txBody>
      </p:sp>
      <p:pic>
        <p:nvPicPr>
          <p:cNvPr id="717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611" b="1115"/>
          <a:stretch>
            <a:fillRect/>
          </a:stretch>
        </p:blipFill>
        <p:spPr bwMode="auto">
          <a:xfrm>
            <a:off x="1116013" y="1295400"/>
            <a:ext cx="7138987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8506">
    <p:random/>
  </p:transition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ایجاد پروژه جدید</a:t>
            </a:r>
            <a:endParaRPr lang="en-US" sz="48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افزودن یک فایل </a:t>
            </a:r>
            <a:r>
              <a:rPr lang="en-US" altLang="en-US" sz="2000">
                <a:latin typeface="Arial Narrow" pitchFamily="34" charset="0"/>
              </a:rPr>
              <a:t>VHDL </a:t>
            </a:r>
            <a:r>
              <a:rPr lang="ar-SA" altLang="en-US" sz="2000">
                <a:latin typeface="Arial Narrow" pitchFamily="34" charset="0"/>
              </a:rPr>
              <a:t>موجود </a:t>
            </a:r>
            <a:r>
              <a:rPr lang="fa-IR" altLang="en-US" sz="2000">
                <a:latin typeface="Arial Narrow" pitchFamily="34" charset="0"/>
              </a:rPr>
              <a:t>دیگر </a:t>
            </a:r>
            <a:r>
              <a:rPr lang="ar-SA" altLang="en-US" sz="2000">
                <a:latin typeface="Arial Narrow" pitchFamily="34" charset="0"/>
              </a:rPr>
              <a:t>به پروژه</a:t>
            </a:r>
            <a:endParaRPr lang="fa-IR" altLang="en-US" sz="2000">
              <a:latin typeface="Arial Narrow" pitchFamily="34" charset="0"/>
            </a:endParaRPr>
          </a:p>
        </p:txBody>
      </p:sp>
      <p:pic>
        <p:nvPicPr>
          <p:cNvPr id="820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6060" b="-79"/>
          <a:stretch>
            <a:fillRect/>
          </a:stretch>
        </p:blipFill>
        <p:spPr bwMode="auto">
          <a:xfrm>
            <a:off x="971550" y="1284288"/>
            <a:ext cx="727233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404">
    <p:random/>
  </p:transition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ایجاد پروژه جدید</a:t>
            </a:r>
            <a:endParaRPr lang="en-US" sz="48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3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مشاهده‌ی محتوای فایل </a:t>
            </a:r>
            <a:r>
              <a:rPr lang="en-US" altLang="en-US" sz="2000">
                <a:latin typeface="Arial Narrow" pitchFamily="34" charset="0"/>
              </a:rPr>
              <a:t>VHDL </a:t>
            </a:r>
            <a:r>
              <a:rPr lang="fa-IR" altLang="en-US" sz="2000">
                <a:latin typeface="Arial Narrow" pitchFamily="34" charset="0"/>
              </a:rPr>
              <a:t> </a:t>
            </a:r>
            <a:r>
              <a:rPr lang="ar-SA" altLang="en-US" sz="2000">
                <a:latin typeface="Arial Narrow" pitchFamily="34" charset="0"/>
              </a:rPr>
              <a:t>تازه اضافه شده به پروژه</a:t>
            </a:r>
            <a:endParaRPr lang="fa-IR" altLang="en-US" sz="2000">
              <a:latin typeface="Arial Narrow" pitchFamily="34" charset="0"/>
            </a:endParaRPr>
          </a:p>
        </p:txBody>
      </p:sp>
      <p:pic>
        <p:nvPicPr>
          <p:cNvPr id="922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1" b="26598"/>
          <a:stretch>
            <a:fillRect/>
          </a:stretch>
        </p:blipFill>
        <p:spPr bwMode="auto">
          <a:xfrm>
            <a:off x="684213" y="1439863"/>
            <a:ext cx="7910512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8333">
    <p:random/>
  </p:transition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fa-IR" sz="4800" smtClean="0"/>
              <a:t>ایجاد پروژه جدید</a:t>
            </a:r>
            <a:endParaRPr lang="en-US" sz="48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7" name="Content Placeholder 2"/>
          <p:cNvSpPr txBox="1">
            <a:spLocks/>
          </p:cNvSpPr>
          <p:nvPr/>
        </p:nvSpPr>
        <p:spPr bwMode="auto">
          <a:xfrm>
            <a:off x="457200" y="792163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ar-SA" altLang="en-US" sz="2000">
                <a:latin typeface="Arial Narrow" pitchFamily="34" charset="0"/>
              </a:rPr>
              <a:t>افزودن یک فایل </a:t>
            </a:r>
            <a:r>
              <a:rPr lang="en-US" altLang="en-US" sz="2000">
                <a:latin typeface="Arial Narrow" pitchFamily="34" charset="0"/>
              </a:rPr>
              <a:t>VHDL </a:t>
            </a:r>
            <a:r>
              <a:rPr lang="ar-SA" altLang="en-US" sz="2000">
                <a:latin typeface="Arial Narrow" pitchFamily="34" charset="0"/>
              </a:rPr>
              <a:t>جدید بعنوان برنامه آزمون به پروژه</a:t>
            </a:r>
            <a:endParaRPr lang="fa-IR" altLang="en-US" sz="2000">
              <a:latin typeface="Arial Narrow" pitchFamily="34" charset="0"/>
            </a:endParaRPr>
          </a:p>
        </p:txBody>
      </p:sp>
      <p:pic>
        <p:nvPicPr>
          <p:cNvPr id="102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304" b="20979"/>
          <a:stretch>
            <a:fillRect/>
          </a:stretch>
        </p:blipFill>
        <p:spPr bwMode="auto">
          <a:xfrm>
            <a:off x="755650" y="1368425"/>
            <a:ext cx="777716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3186">
    <p:random/>
  </p:transition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B Titr"/>
      </a:majorFont>
      <a:minorFont>
        <a:latin typeface="Times New Roman"/>
        <a:ea typeface="Times New Roman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18125</TotalTime>
  <Words>840</Words>
  <Application>Microsoft Office PowerPoint</Application>
  <PresentationFormat>Custom</PresentationFormat>
  <Paragraphs>89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Bitmap Image</vt:lpstr>
      <vt:lpstr>آشنایی با نرم‌افزار ModelSim بر اساس فصل پنجم کتاب</vt:lpstr>
      <vt:lpstr>نرم‌افزار ModelSim</vt:lpstr>
      <vt:lpstr>ایجاد و تنظیم مسیر پوشه‌ی پروژه</vt:lpstr>
      <vt:lpstr>ایجاد و تنظیم مسیر پوشه‌ی پروژه</vt:lpstr>
      <vt:lpstr>ایجاد پروژه جدید</vt:lpstr>
      <vt:lpstr>ایجاد پروژه جدید</vt:lpstr>
      <vt:lpstr>ایجاد پروژه جدید</vt:lpstr>
      <vt:lpstr>ایجاد پروژه جدید</vt:lpstr>
      <vt:lpstr>ایجاد پروژه جدید</vt:lpstr>
      <vt:lpstr>کامپایل پروژه و رفع خطاهای احتمالی</vt:lpstr>
      <vt:lpstr>کامپایل پروژه و رفع خطاهای احتمالی</vt:lpstr>
      <vt:lpstr>کامپایل پروژه و رفع خطاهای احتمالی</vt:lpstr>
      <vt:lpstr>شبیه‌سازی پروژه با استفاده از برنامه آزمون </vt:lpstr>
      <vt:lpstr>شبیه‌سازی پروژه با استفاده از برنامه آزمون </vt:lpstr>
      <vt:lpstr>شبیه‌سازی پروژه با استفاده از برنامه آزمون </vt:lpstr>
      <vt:lpstr>شبیه‌سازی پروژه با استفاده از برنامه آزمون </vt:lpstr>
      <vt:lpstr>شبیه‌سازی پروژه با استفاده از برنامه آزمون </vt:lpstr>
      <vt:lpstr>شبیه‌سازی پروژه با استفاده از برنامه آزمون </vt:lpstr>
      <vt:lpstr>اعمال تغییرات در کد و شبیه‌سازی مجدد</vt:lpstr>
      <vt:lpstr>اعمال تغییرات در کد و شبیه‌سازی مجدد</vt:lpstr>
      <vt:lpstr>اعمال تغییرات در کد و شبیه‌سازی مجدد</vt:lpstr>
      <vt:lpstr>چند نکته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</dc:creator>
  <cp:lastModifiedBy>HSB</cp:lastModifiedBy>
  <cp:revision>437</cp:revision>
  <dcterms:created xsi:type="dcterms:W3CDTF">2006-02-11T06:14:22Z</dcterms:created>
  <dcterms:modified xsi:type="dcterms:W3CDTF">2021-02-20T20:46:14Z</dcterms:modified>
</cp:coreProperties>
</file>