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380" r:id="rId2"/>
    <p:sldId id="396" r:id="rId3"/>
    <p:sldId id="397" r:id="rId4"/>
    <p:sldId id="398" r:id="rId5"/>
    <p:sldId id="399" r:id="rId6"/>
    <p:sldId id="400" r:id="rId7"/>
    <p:sldId id="402" r:id="rId8"/>
    <p:sldId id="403" r:id="rId9"/>
    <p:sldId id="404" r:id="rId10"/>
    <p:sldId id="407" r:id="rId11"/>
    <p:sldId id="405" r:id="rId12"/>
    <p:sldId id="406" r:id="rId13"/>
    <p:sldId id="408" r:id="rId14"/>
    <p:sldId id="409" r:id="rId15"/>
    <p:sldId id="412" r:id="rId16"/>
    <p:sldId id="410" r:id="rId17"/>
    <p:sldId id="411" r:id="rId18"/>
    <p:sldId id="416" r:id="rId19"/>
    <p:sldId id="384" r:id="rId20"/>
    <p:sldId id="419" r:id="rId21"/>
    <p:sldId id="413" r:id="rId22"/>
    <p:sldId id="414" r:id="rId23"/>
    <p:sldId id="415" r:id="rId24"/>
    <p:sldId id="417" r:id="rId25"/>
    <p:sldId id="418" r:id="rId26"/>
  </p:sldIdLst>
  <p:sldSz cx="9144000" cy="6480175"/>
  <p:notesSz cx="7099300" cy="10234613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CFFDC"/>
    <a:srgbClr val="C1F3FD"/>
    <a:srgbClr val="CC3300"/>
    <a:srgbClr val="996633"/>
    <a:srgbClr val="008000"/>
    <a:srgbClr val="99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0" autoAdjust="0"/>
    <p:restoredTop sz="94590" autoAdjust="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0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8350"/>
            <a:ext cx="5413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FBDE980-7F46-4736-8281-75A61DBBA4D2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608404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3275" indent="-307975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66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19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72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44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16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988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560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3037E23B-D72A-4A99-B11B-946797B59863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033BDC07-A773-4757-AEE4-53905790DC0F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20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50"/>
            <a:ext cx="7772400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1888"/>
            <a:ext cx="64008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463385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851400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6063"/>
            <a:ext cx="2058988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063"/>
            <a:ext cx="6029325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782647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3329279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4013"/>
            <a:ext cx="7772400" cy="128746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46375"/>
            <a:ext cx="777240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461833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490825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40401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5813"/>
            <a:ext cx="404018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0975"/>
            <a:ext cx="4041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5813"/>
            <a:ext cx="4041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408905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623112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47967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3008313" cy="109696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8763"/>
            <a:ext cx="51117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0841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35488"/>
            <a:ext cx="5486400" cy="536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2063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88595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4606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13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19283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hsabaghianb</a:t>
            </a:r>
            <a:r>
              <a:rPr lang="en-US" altLang="fa-IR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@ kashanu.ac.ir                              </a:t>
            </a:r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طراحی خودکار                                                                  </a:t>
            </a:r>
            <a:r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 </a:t>
            </a:r>
            <a:fld id="{CD3BF183-3AD9-4FB0-AB67-06DFEEA92DD9}" type="slidenum"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1" hangingPunct="1">
                <a:defRPr/>
              </a:pPr>
              <a:t>‹#›</a:t>
            </a:fld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 </a:t>
            </a:r>
            <a:endParaRPr lang="en-US" altLang="fa-IR" sz="16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B Traffic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q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9966FF"/>
        </a:buClr>
        <a:buFont typeface="Arial" charset="0"/>
        <a:buChar char="Θ"/>
        <a:defRPr sz="2800" b="1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288" y="4752975"/>
            <a:ext cx="6400800" cy="590550"/>
          </a:xfrm>
        </p:spPr>
        <p:txBody>
          <a:bodyPr/>
          <a:lstStyle/>
          <a:p>
            <a:r>
              <a:rPr lang="fa-IR" altLang="fa-IR" sz="2200" smtClean="0"/>
              <a:t>زمستان 139</a:t>
            </a:r>
            <a:r>
              <a:rPr lang="fa-IR" altLang="fa-IR" sz="2200"/>
              <a:t>9</a:t>
            </a:r>
            <a:endParaRPr lang="en-US" altLang="en-US" sz="22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47788" y="2082800"/>
            <a:ext cx="6400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دانشکده مهندسی برق و کامپیوتر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گروه مهندسی کامپیوتر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fa-IR" sz="1800" kern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947988"/>
            <a:ext cx="7772400" cy="1731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defRPr/>
            </a:pPr>
            <a:r>
              <a:rPr lang="fa-IR" altLang="fa-IR" sz="4800" b="1" smtClean="0"/>
              <a:t>زبان </a:t>
            </a:r>
            <a:r>
              <a:rPr lang="fa-IR" altLang="fa-IR" sz="4800" b="1" dirty="0" smtClean="0"/>
              <a:t>توصيف سخت افزار</a:t>
            </a:r>
            <a:r>
              <a:rPr lang="en-US" altLang="fa-IR" sz="4800" b="1" dirty="0" err="1" smtClean="0"/>
              <a:t>VHDL</a:t>
            </a:r>
            <a:r>
              <a:rPr lang="fa-IR" altLang="fa-IR" sz="4800" b="1" dirty="0" smtClean="0"/>
              <a:t/>
            </a:r>
            <a:br>
              <a:rPr lang="fa-IR" altLang="fa-IR" sz="4800" b="1" dirty="0" smtClean="0"/>
            </a:br>
            <a:r>
              <a:rPr lang="fa-IR" altLang="fa-IR" sz="4800" b="1" smtClean="0">
                <a:solidFill>
                  <a:srgbClr val="FF0000"/>
                </a:solidFill>
                <a:cs typeface="+mn-cs"/>
              </a:rPr>
              <a:t>توصیف ساختاری</a:t>
            </a:r>
            <a:endParaRPr lang="en-US" altLang="fa-IR" sz="4800" b="1" dirty="0" smtClean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2053" name="Picture 3" descr="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9275"/>
            <a:ext cx="1393825" cy="14414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8">
    <p:random/>
  </p:transition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84263"/>
            <a:ext cx="7507287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3-23)</a:t>
            </a:r>
            <a:r>
              <a:rPr lang="ar-SA" sz="4800">
                <a:effectLst/>
              </a:rPr>
              <a:t> </a:t>
            </a:r>
            <a:r>
              <a:rPr lang="ar-SA" sz="4800" smtClean="0">
                <a:effectLst/>
              </a:rPr>
              <a:t>توصیف</a:t>
            </a:r>
            <a:r>
              <a:rPr lang="fa-IR" sz="4800" smtClean="0">
                <a:effectLst/>
              </a:rPr>
              <a:t> </a:t>
            </a:r>
            <a:r>
              <a:rPr lang="ar-SA" sz="4800" smtClean="0">
                <a:effectLst/>
              </a:rPr>
              <a:t>یک </a:t>
            </a:r>
            <a:r>
              <a:rPr lang="ar-SA" sz="4800">
                <a:effectLst/>
              </a:rPr>
              <a:t>انتخاب‌کننده به هر دو </a:t>
            </a:r>
            <a:r>
              <a:rPr lang="ar-SA" sz="4800" smtClean="0">
                <a:effectLst/>
              </a:rPr>
              <a:t>روش</a:t>
            </a:r>
            <a:endParaRPr lang="en-US" sz="4800"/>
          </a:p>
        </p:txBody>
      </p:sp>
      <p:sp>
        <p:nvSpPr>
          <p:cNvPr id="6" name="Left Brace 5"/>
          <p:cNvSpPr/>
          <p:nvPr/>
        </p:nvSpPr>
        <p:spPr>
          <a:xfrm flipH="1">
            <a:off x="4716463" y="4984750"/>
            <a:ext cx="196850" cy="847725"/>
          </a:xfrm>
          <a:prstGeom prst="leftBrace">
            <a:avLst>
              <a:gd name="adj1" fmla="val 44879"/>
              <a:gd name="adj2" fmla="val 49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rtl="1">
              <a:defRPr/>
            </a:pP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5148263" y="5111750"/>
            <a:ext cx="1476375" cy="561975"/>
          </a:xfrm>
          <a:prstGeom prst="homePlate">
            <a:avLst/>
          </a:prstGeom>
          <a:solidFill>
            <a:srgbClr val="DCFFD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fa-IR" sz="1600" b="1">
                <a:solidFill>
                  <a:srgbClr val="FF0000"/>
                </a:solidFill>
              </a:rPr>
              <a:t>ایجاد نمونه </a:t>
            </a:r>
            <a:r>
              <a:rPr lang="ar-SA" sz="1600" b="1">
                <a:solidFill>
                  <a:srgbClr val="FF0000"/>
                </a:solidFill>
              </a:rPr>
              <a:t>به روش </a:t>
            </a:r>
            <a:r>
              <a:rPr lang="fa-IR" sz="1600" b="1">
                <a:solidFill>
                  <a:srgbClr val="FF0000"/>
                </a:solidFill>
              </a:rPr>
              <a:t>مؤلفه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1913" y="2273300"/>
            <a:ext cx="4679950" cy="833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1913" y="3167063"/>
            <a:ext cx="4679950" cy="831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31913" y="4037013"/>
            <a:ext cx="6553200" cy="427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ransition advTm="201350">
    <p:random/>
  </p:transition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طراحي سلسله مراتبي </a:t>
            </a: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altLang="en-US" sz="2400" smtClean="0"/>
              <a:t>نتیجه‌ی </a:t>
            </a:r>
            <a:r>
              <a:rPr lang="ar-SA" altLang="en-US" sz="2400" smtClean="0"/>
              <a:t>مدل‌سازی ساختاري</a:t>
            </a:r>
            <a:r>
              <a:rPr lang="fa-IR" altLang="en-US" sz="2400" smtClean="0"/>
              <a:t> است</a:t>
            </a:r>
          </a:p>
          <a:p>
            <a:r>
              <a:rPr lang="fa-IR" altLang="en-US" sz="2400" smtClean="0"/>
              <a:t>استفاده از </a:t>
            </a:r>
            <a:r>
              <a:rPr lang="ar-SA" altLang="en-US" sz="2400" smtClean="0"/>
              <a:t>هر </a:t>
            </a:r>
            <a:r>
              <a:rPr lang="en-US" altLang="en-US" sz="2000" smtClean="0"/>
              <a:t>Entity</a:t>
            </a:r>
            <a:r>
              <a:rPr lang="ar-SA" altLang="en-US" sz="2000" smtClean="0"/>
              <a:t> </a:t>
            </a:r>
            <a:r>
              <a:rPr lang="ar-SA" altLang="en-US" sz="2400" smtClean="0"/>
              <a:t>بعنوان يك مؤلفه </a:t>
            </a:r>
            <a:r>
              <a:rPr lang="fa-IR" altLang="en-US" sz="2400" smtClean="0"/>
              <a:t>در </a:t>
            </a:r>
            <a:r>
              <a:rPr lang="ar-SA" altLang="en-US" sz="2400" smtClean="0"/>
              <a:t>توصيف يك </a:t>
            </a:r>
            <a:r>
              <a:rPr lang="en-US" altLang="en-US" sz="2000" smtClean="0"/>
              <a:t>Entity</a:t>
            </a:r>
            <a:r>
              <a:rPr lang="ar-SA" altLang="en-US" sz="2000" smtClean="0"/>
              <a:t> </a:t>
            </a:r>
            <a:r>
              <a:rPr lang="ar-SA" altLang="en-US" sz="2400" smtClean="0"/>
              <a:t>ديگر</a:t>
            </a:r>
            <a:endParaRPr lang="fa-IR" altLang="en-US" sz="2400" smtClean="0"/>
          </a:p>
          <a:p>
            <a:r>
              <a:rPr lang="fa-IR" altLang="en-US" sz="2400" smtClean="0"/>
              <a:t>تکرار این موضوع در </a:t>
            </a:r>
            <a:r>
              <a:rPr lang="ar-SA" altLang="en-US" sz="2400" smtClean="0"/>
              <a:t>سطوح بالاتر </a:t>
            </a:r>
            <a:endParaRPr lang="fa-IR" altLang="en-US" sz="2400" smtClean="0"/>
          </a:p>
          <a:p>
            <a:r>
              <a:rPr lang="ar-SA" altLang="en-US" sz="2400" smtClean="0"/>
              <a:t>كاهش پيچيدگي در طراحي مدارات بزرگ </a:t>
            </a:r>
            <a:endParaRPr lang="fa-IR" altLang="en-US" sz="2400" smtClean="0"/>
          </a:p>
          <a:p>
            <a:r>
              <a:rPr lang="ar-SA" altLang="en-US" sz="2400" smtClean="0"/>
              <a:t>كاربرد زياد</a:t>
            </a:r>
            <a:r>
              <a:rPr lang="fa-IR" altLang="en-US" sz="2400" smtClean="0"/>
              <a:t> آن در</a:t>
            </a:r>
            <a:r>
              <a:rPr lang="ar-SA" altLang="en-US" sz="2400" smtClean="0"/>
              <a:t> طرح‌هایی که با تکرار قابل‌گسترش‌اند</a:t>
            </a:r>
            <a:endParaRPr lang="fa-IR" altLang="en-US" sz="2400" smtClean="0"/>
          </a:p>
          <a:p>
            <a:endParaRPr lang="en-US" altLang="en-US" sz="2400" smtClean="0"/>
          </a:p>
        </p:txBody>
      </p:sp>
    </p:spTree>
  </p:cSld>
  <p:clrMapOvr>
    <a:masterClrMapping/>
  </p:clrMapOvr>
  <p:transition advTm="95900">
    <p:random/>
  </p:transition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00663" y="2744788"/>
            <a:ext cx="6248400" cy="1079500"/>
          </a:xfrm>
        </p:spPr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3-24) </a:t>
            </a:r>
            <a:r>
              <a:rPr lang="ar-SA" sz="4800" smtClean="0">
                <a:effectLst/>
              </a:rPr>
              <a:t>طراحي سلسله</a:t>
            </a:r>
            <a:r>
              <a:rPr lang="fa-IR" sz="4800" smtClean="0">
                <a:effectLst/>
              </a:rPr>
              <a:t>‌</a:t>
            </a:r>
            <a:r>
              <a:rPr lang="ar-SA" sz="4800" smtClean="0">
                <a:effectLst/>
              </a:rPr>
              <a:t>مراتبي جمع</a:t>
            </a:r>
            <a:r>
              <a:rPr lang="fa-IR" sz="4800" smtClean="0">
                <a:effectLst/>
              </a:rPr>
              <a:t>‌</a:t>
            </a:r>
            <a:r>
              <a:rPr lang="ar-SA" sz="4800" smtClean="0">
                <a:effectLst/>
              </a:rPr>
              <a:t>كننده </a:t>
            </a:r>
            <a:r>
              <a:rPr lang="ar-SA" sz="4800">
                <a:effectLst/>
              </a:rPr>
              <a:t>چهار بيتي</a:t>
            </a:r>
            <a:endParaRPr lang="en-US" sz="480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25738"/>
            <a:ext cx="6926262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38125"/>
            <a:ext cx="6904038" cy="2281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advTm="73568">
    <p:random/>
  </p:transition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4638"/>
            <a:ext cx="7345362" cy="584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 rot="5400000">
            <a:off x="5300663" y="2744788"/>
            <a:ext cx="62484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9pPr>
          </a:lstStyle>
          <a:p>
            <a:pPr>
              <a:defRPr/>
            </a:pPr>
            <a:r>
              <a:rPr lang="ar-SA" sz="4800" b="1" kern="0" smtClean="0">
                <a:effectLst/>
              </a:rPr>
              <a:t>مثال 3-24) </a:t>
            </a:r>
            <a:r>
              <a:rPr lang="ar-SA" sz="4800" kern="0" smtClean="0">
                <a:effectLst/>
              </a:rPr>
              <a:t>طراحي سلسله</a:t>
            </a:r>
            <a:r>
              <a:rPr lang="fa-IR" sz="4800" kern="0" smtClean="0">
                <a:effectLst/>
              </a:rPr>
              <a:t>‌</a:t>
            </a:r>
            <a:r>
              <a:rPr lang="ar-SA" sz="4800" kern="0" smtClean="0">
                <a:effectLst/>
              </a:rPr>
              <a:t>مراتبي جمع</a:t>
            </a:r>
            <a:r>
              <a:rPr lang="fa-IR" sz="4800" kern="0" smtClean="0">
                <a:effectLst/>
              </a:rPr>
              <a:t>‌</a:t>
            </a:r>
            <a:r>
              <a:rPr lang="ar-SA" sz="4800" kern="0" smtClean="0">
                <a:effectLst/>
              </a:rPr>
              <a:t>كننده چهار بيتي</a:t>
            </a:r>
            <a:r>
              <a:rPr lang="fa-IR" sz="4800" kern="0" smtClean="0">
                <a:effectLst/>
              </a:rPr>
              <a:t> (ادامه)</a:t>
            </a:r>
            <a:endParaRPr lang="en-US" sz="4800" kern="0"/>
          </a:p>
        </p:txBody>
      </p:sp>
    </p:spTree>
  </p:cSld>
  <p:clrMapOvr>
    <a:masterClrMapping/>
  </p:clrMapOvr>
  <p:transition advTm="155349">
    <p:random/>
  </p:transition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0" y="71438"/>
            <a:ext cx="1222375" cy="1079500"/>
          </a:xfrm>
        </p:spPr>
        <p:txBody>
          <a:bodyPr/>
          <a:lstStyle/>
          <a:p>
            <a:pPr>
              <a:defRPr/>
            </a:pPr>
            <a:r>
              <a:rPr lang="fa-IR" smtClean="0"/>
              <a:t>تمرین</a:t>
            </a: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4463"/>
            <a:ext cx="6926262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14495">
    <p:random/>
  </p:transition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63" y="73025"/>
            <a:ext cx="1223962" cy="1079500"/>
          </a:xfrm>
        </p:spPr>
        <p:txBody>
          <a:bodyPr/>
          <a:lstStyle/>
          <a:p>
            <a:pPr>
              <a:defRPr/>
            </a:pPr>
            <a:r>
              <a:rPr lang="fa-IR" smtClean="0"/>
              <a:t>تمرین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" b="1373"/>
          <a:stretch>
            <a:fillRect/>
          </a:stretch>
        </p:blipFill>
        <p:spPr bwMode="auto">
          <a:xfrm>
            <a:off x="492125" y="1511300"/>
            <a:ext cx="819308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7551">
    <p:random/>
  </p:transition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زمان‌بندی و مدل‌سازی انواع تأخیر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ar-SA" sz="2400"/>
              <a:t>در زبان </a:t>
            </a:r>
            <a:r>
              <a:rPr lang="en-US" sz="2000"/>
              <a:t>VHDL</a:t>
            </a:r>
            <a:r>
              <a:rPr lang="ar-SA" sz="2000"/>
              <a:t> </a:t>
            </a:r>
            <a:r>
              <a:rPr lang="ar-SA" sz="2400"/>
              <a:t>امکان مدل کردن دو نوع تأخیر وجود دارد </a:t>
            </a:r>
            <a:endParaRPr lang="fa-IR" sz="2400" smtClean="0"/>
          </a:p>
          <a:p>
            <a:pPr lvl="1">
              <a:spcBef>
                <a:spcPts val="1800"/>
              </a:spcBef>
              <a:defRPr/>
            </a:pPr>
            <a:r>
              <a:rPr lang="ar-SA" sz="2000" smtClean="0">
                <a:cs typeface="+mn-cs"/>
              </a:rPr>
              <a:t>تأخیر ل</a:t>
            </a:r>
            <a:r>
              <a:rPr lang="fa-IR" sz="2000">
                <a:cs typeface="+mn-cs"/>
              </a:rPr>
              <a:t>َ</a:t>
            </a:r>
            <a:r>
              <a:rPr lang="ar-SA" sz="2000" smtClean="0">
                <a:cs typeface="+mn-cs"/>
              </a:rPr>
              <a:t>ختی </a:t>
            </a:r>
            <a:r>
              <a:rPr lang="fa-IR" sz="2000" smtClean="0">
                <a:cs typeface="+mn-cs"/>
              </a:rPr>
              <a:t>(</a:t>
            </a:r>
            <a:r>
              <a:rPr lang="en-US" sz="2000" smtClean="0">
                <a:cs typeface="+mn-cs"/>
              </a:rPr>
              <a:t>Inertial delay</a:t>
            </a:r>
            <a:r>
              <a:rPr lang="fa-IR" sz="2000" smtClean="0">
                <a:cs typeface="+mn-cs"/>
              </a:rPr>
              <a:t>)</a:t>
            </a:r>
          </a:p>
          <a:p>
            <a:pPr marL="457200" lvl="1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&lt;= </a:t>
            </a:r>
            <a:r>
              <a:rPr lang="en-US" sz="200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Inertial</a:t>
            </a: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00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</a:t>
            </a: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20 ns</a:t>
            </a:r>
            <a:r>
              <a:rPr lang="en-US" sz="2000" b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endParaRPr lang="fa-IR" sz="2000" b="0" smtClean="0">
              <a:latin typeface="Consolas" panose="020B0609020204030204" pitchFamily="49" charset="0"/>
              <a:cs typeface="+mn-cs"/>
            </a:endParaRPr>
          </a:p>
          <a:p>
            <a:pPr lvl="1">
              <a:spcBef>
                <a:spcPts val="1800"/>
              </a:spcBef>
              <a:defRPr/>
            </a:pPr>
            <a:r>
              <a:rPr lang="ar-SA" sz="2000" smtClean="0">
                <a:cs typeface="+mn-cs"/>
              </a:rPr>
              <a:t>تأخیر انتقال</a:t>
            </a:r>
            <a:r>
              <a:rPr lang="fa-IR" sz="2000" smtClean="0">
                <a:cs typeface="+mn-cs"/>
              </a:rPr>
              <a:t> (</a:t>
            </a:r>
            <a:r>
              <a:rPr lang="en-US" sz="2000" smtClean="0">
                <a:cs typeface="+mn-cs"/>
              </a:rPr>
              <a:t>Transport </a:t>
            </a:r>
            <a:r>
              <a:rPr lang="en-US" sz="2000">
                <a:cs typeface="+mn-cs"/>
              </a:rPr>
              <a:t>delay</a:t>
            </a:r>
            <a:r>
              <a:rPr lang="fa-IR" sz="2000" smtClean="0">
                <a:cs typeface="+mn-cs"/>
              </a:rPr>
              <a:t>)</a:t>
            </a:r>
            <a:endParaRPr lang="en-US" sz="2000" smtClean="0">
              <a:cs typeface="+mn-cs"/>
            </a:endParaRPr>
          </a:p>
          <a:p>
            <a:pPr marL="457200" lvl="1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&lt;= </a:t>
            </a:r>
            <a:r>
              <a:rPr lang="en-US" sz="200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Transport </a:t>
            </a:r>
            <a:r>
              <a:rPr lang="en-US" sz="2000" b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00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</a:t>
            </a: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20 ns;</a:t>
            </a:r>
            <a:endParaRPr lang="fa-IR" sz="2000" b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pPr marL="457200" lvl="1" indent="0" algn="l" rtl="0">
              <a:spcBef>
                <a:spcPts val="1800"/>
              </a:spcBef>
              <a:buFont typeface="Wingdings" pitchFamily="2" charset="2"/>
              <a:buNone/>
              <a:defRPr/>
            </a:pPr>
            <a:endParaRPr lang="fa-IR" sz="2000" smtClean="0">
              <a:cs typeface="+mn-cs"/>
            </a:endParaRPr>
          </a:p>
          <a:p>
            <a:pPr>
              <a:spcBef>
                <a:spcPts val="1800"/>
              </a:spcBef>
              <a:defRPr/>
            </a:pPr>
            <a:r>
              <a:rPr lang="ar-SA" sz="2400"/>
              <a:t>پیش‌فرض همان تأخیر لختی </a:t>
            </a:r>
            <a:endParaRPr lang="en-US" sz="2400" smtClean="0"/>
          </a:p>
          <a:p>
            <a:pPr marL="457200" lvl="1" indent="0" algn="l" rtl="0">
              <a:spcBef>
                <a:spcPts val="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&lt;= </a:t>
            </a:r>
            <a:r>
              <a:rPr lang="en-US" sz="2000" b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00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</a:t>
            </a:r>
            <a:r>
              <a:rPr lang="en-US" sz="2000" b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20 ns;</a:t>
            </a:r>
            <a:endParaRPr lang="fa-IR" sz="2000" b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pPr marL="0" indent="0" algn="l" rtl="0">
              <a:spcBef>
                <a:spcPts val="1800"/>
              </a:spcBef>
              <a:buFont typeface="Wingdings" pitchFamily="2" charset="2"/>
              <a:buNone/>
              <a:defRPr/>
            </a:pPr>
            <a:endParaRPr lang="en-US" sz="2400"/>
          </a:p>
          <a:p>
            <a:pPr>
              <a:spcBef>
                <a:spcPts val="1800"/>
              </a:spcBef>
              <a:defRPr/>
            </a:pPr>
            <a:endParaRPr lang="en-US"/>
          </a:p>
        </p:txBody>
      </p:sp>
    </p:spTree>
  </p:cSld>
  <p:clrMapOvr>
    <a:masterClrMapping/>
  </p:clrMapOvr>
  <p:transition advTm="94082">
    <p:random/>
  </p:transition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263" y="98425"/>
            <a:ext cx="5621337" cy="981075"/>
          </a:xfrm>
        </p:spPr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3-25)</a:t>
            </a:r>
            <a:r>
              <a:rPr lang="ar-SA" sz="4800">
                <a:effectLst/>
              </a:rPr>
              <a:t> </a:t>
            </a:r>
            <a:r>
              <a:rPr lang="fa-IR" sz="4800" smtClean="0">
                <a:effectLst/>
              </a:rPr>
              <a:t>یک </a:t>
            </a:r>
            <a:r>
              <a:rPr lang="ar-SA" sz="4800" smtClean="0">
                <a:effectLst/>
              </a:rPr>
              <a:t>بافر</a:t>
            </a:r>
            <a:r>
              <a:rPr lang="fa-IR" sz="4800" smtClean="0">
                <a:effectLst/>
              </a:rPr>
              <a:t> با </a:t>
            </a:r>
            <a:r>
              <a:rPr lang="ar-SA" sz="4800" smtClean="0">
                <a:effectLst/>
              </a:rPr>
              <a:t>تأخیر </a:t>
            </a:r>
            <a:r>
              <a:rPr lang="ar-SA" sz="4800">
                <a:effectLst/>
              </a:rPr>
              <a:t>لختی</a:t>
            </a:r>
            <a:endParaRPr lang="en-US" sz="480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863600"/>
            <a:ext cx="8348663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4464050"/>
            <a:ext cx="4243388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464050"/>
            <a:ext cx="3814763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597150" y="3600450"/>
            <a:ext cx="349250" cy="3159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00175" y="4579938"/>
            <a:ext cx="712788" cy="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08625" y="4579938"/>
            <a:ext cx="1527175" cy="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971550" y="4248150"/>
            <a:ext cx="1662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&lt;20 ns</a:t>
            </a:r>
            <a:r>
              <a:rPr lang="fa-IR" altLang="en-US" sz="160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عرض پالس</a:t>
            </a:r>
            <a:endParaRPr lang="en-US" altLang="en-US" sz="1600" b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8442" name="Rectangle 14"/>
          <p:cNvSpPr>
            <a:spLocks noChangeArrowheads="1"/>
          </p:cNvSpPr>
          <p:nvPr/>
        </p:nvSpPr>
        <p:spPr bwMode="auto">
          <a:xfrm>
            <a:off x="5502275" y="4270375"/>
            <a:ext cx="1662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&gt;20 ns</a:t>
            </a:r>
            <a:r>
              <a:rPr lang="fa-IR" altLang="en-US" sz="160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عرض پالس</a:t>
            </a:r>
            <a:endParaRPr lang="en-US" altLang="en-US" sz="1600" b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94030">
    <p:random/>
  </p:transition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263" y="98425"/>
            <a:ext cx="5621337" cy="981075"/>
          </a:xfrm>
        </p:spPr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</a:t>
            </a:r>
            <a:r>
              <a:rPr lang="ar-SA" sz="4800" b="1" smtClean="0">
                <a:effectLst/>
              </a:rPr>
              <a:t>3-</a:t>
            </a:r>
            <a:r>
              <a:rPr lang="fa-IR" sz="4800" b="1" smtClean="0">
                <a:effectLst/>
              </a:rPr>
              <a:t>26</a:t>
            </a:r>
            <a:r>
              <a:rPr lang="ar-SA" sz="4800" b="1" smtClean="0">
                <a:effectLst/>
              </a:rPr>
              <a:t>)</a:t>
            </a:r>
            <a:r>
              <a:rPr lang="ar-SA" sz="4800" smtClean="0">
                <a:effectLst/>
              </a:rPr>
              <a:t> </a:t>
            </a:r>
            <a:r>
              <a:rPr lang="fa-IR" sz="4800" smtClean="0">
                <a:effectLst/>
              </a:rPr>
              <a:t>یک </a:t>
            </a:r>
            <a:r>
              <a:rPr lang="ar-SA" sz="4800" smtClean="0">
                <a:effectLst/>
              </a:rPr>
              <a:t>بافر</a:t>
            </a:r>
            <a:r>
              <a:rPr lang="fa-IR" sz="4800" smtClean="0">
                <a:effectLst/>
              </a:rPr>
              <a:t> با </a:t>
            </a:r>
            <a:r>
              <a:rPr lang="ar-SA" sz="4800" smtClean="0">
                <a:effectLst/>
              </a:rPr>
              <a:t>تأخیر </a:t>
            </a:r>
            <a:r>
              <a:rPr lang="fa-IR" sz="4800" smtClean="0">
                <a:effectLst/>
              </a:rPr>
              <a:t>انتقال</a:t>
            </a:r>
            <a:endParaRPr lang="en-US" sz="480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36625"/>
            <a:ext cx="76327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03688"/>
            <a:ext cx="76327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2906713" y="4291013"/>
            <a:ext cx="1263650" cy="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93950" y="3887788"/>
            <a:ext cx="217805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fa-IR" sz="1600" b="1">
                <a:solidFill>
                  <a:srgbClr val="FF0000"/>
                </a:solidFill>
                <a:latin typeface="Consolas" panose="020B0609020204030204" pitchFamily="49" charset="0"/>
                <a:cs typeface="+mn-cs"/>
              </a:rPr>
              <a:t>پالس با هرعرض عبور می‌کند</a:t>
            </a:r>
            <a:endParaRPr lang="en-US" sz="1600">
              <a:solidFill>
                <a:srgbClr val="FF0000"/>
              </a:solidFill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368925" y="4895850"/>
            <a:ext cx="1263650" cy="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7811">
    <p:random/>
  </p:transition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3-27)</a:t>
            </a:r>
            <a:r>
              <a:rPr lang="ar-SA" sz="4800">
                <a:effectLst/>
              </a:rPr>
              <a:t> </a:t>
            </a:r>
            <a:r>
              <a:rPr lang="ar-SA" sz="4800" smtClean="0">
                <a:effectLst/>
              </a:rPr>
              <a:t>تأخیر </a:t>
            </a:r>
            <a:r>
              <a:rPr lang="ar-SA" sz="4800">
                <a:effectLst/>
              </a:rPr>
              <a:t>دروازه‌ها و تأخیر سیم‌های ارتباطی</a:t>
            </a:r>
            <a:endParaRPr lang="en-US" sz="480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4276725"/>
          </a:xfrm>
        </p:spPr>
        <p:txBody>
          <a:bodyPr/>
          <a:lstStyle/>
          <a:p>
            <a:pPr>
              <a:defRPr/>
            </a:pPr>
            <a:r>
              <a:rPr lang="fa-IR" altLang="en-US" sz="2400" smtClean="0"/>
              <a:t>نوع تاخیر را </a:t>
            </a:r>
          </a:p>
          <a:p>
            <a:pPr lvl="1">
              <a:defRPr/>
            </a:pPr>
            <a:r>
              <a:rPr lang="fa-IR" altLang="en-US" sz="2000" smtClean="0">
                <a:cs typeface="+mn-cs"/>
              </a:rPr>
              <a:t>برای دروازه‌ها </a:t>
            </a:r>
            <a:r>
              <a:rPr lang="fa-IR" sz="2000" smtClean="0">
                <a:cs typeface="+mn-cs"/>
              </a:rPr>
              <a:t>از نوع </a:t>
            </a:r>
            <a:r>
              <a:rPr lang="fa-IR" altLang="en-US" sz="2000" smtClean="0">
                <a:cs typeface="+mn-cs"/>
              </a:rPr>
              <a:t>انتقال </a:t>
            </a:r>
          </a:p>
          <a:p>
            <a:pPr lvl="1">
              <a:defRPr/>
            </a:pPr>
            <a:r>
              <a:rPr lang="fa-IR" altLang="en-US" sz="2000">
                <a:cs typeface="+mn-cs"/>
              </a:rPr>
              <a:t>برای </a:t>
            </a:r>
            <a:r>
              <a:rPr lang="fa-IR" altLang="en-US" sz="2000" smtClean="0">
                <a:cs typeface="+mn-cs"/>
              </a:rPr>
              <a:t>سیم‌ها </a:t>
            </a:r>
            <a:r>
              <a:rPr lang="fa-IR" sz="2000" smtClean="0">
                <a:cs typeface="+mn-cs"/>
              </a:rPr>
              <a:t>از نوع </a:t>
            </a:r>
            <a:r>
              <a:rPr lang="fa-IR" altLang="en-US" sz="2000" smtClean="0">
                <a:cs typeface="+mn-cs"/>
              </a:rPr>
              <a:t>لختی</a:t>
            </a:r>
            <a:endParaRPr lang="fa-IR" altLang="en-US" sz="2000">
              <a:cs typeface="+mn-cs"/>
            </a:endParaRPr>
          </a:p>
          <a:p>
            <a:pPr>
              <a:defRPr/>
            </a:pPr>
            <a:endParaRPr lang="fa-IR" altLang="en-US" sz="2400" smtClean="0"/>
          </a:p>
          <a:p>
            <a:pPr>
              <a:defRPr/>
            </a:pPr>
            <a:endParaRPr lang="en-US" altLang="en-US" sz="240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378075"/>
            <a:ext cx="845185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31351">
    <p:random/>
  </p:transition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توصيف ساختاري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sz="2600"/>
              <a:t>توصیف ساختاري یک مدار دو چيز را بیان </a:t>
            </a:r>
            <a:r>
              <a:rPr lang="ar-SA" sz="2600" smtClean="0"/>
              <a:t>می‌کند</a:t>
            </a:r>
            <a:r>
              <a:rPr lang="fa-IR" sz="2600" smtClean="0"/>
              <a:t>؟</a:t>
            </a:r>
          </a:p>
          <a:p>
            <a:pPr lvl="1">
              <a:defRPr/>
            </a:pPr>
            <a:r>
              <a:rPr lang="ar-SA" sz="2400">
                <a:cs typeface="+mn-cs"/>
              </a:rPr>
              <a:t>مدار از چه مؤلفه‌هایی ساخته شده </a:t>
            </a:r>
            <a:endParaRPr lang="fa-IR" sz="2400" smtClean="0">
              <a:cs typeface="+mn-cs"/>
            </a:endParaRPr>
          </a:p>
          <a:p>
            <a:pPr lvl="1">
              <a:defRPr/>
            </a:pPr>
            <a:r>
              <a:rPr lang="ar-SA" sz="2400">
                <a:cs typeface="+mn-cs"/>
              </a:rPr>
              <a:t>اين مؤلفه‌ها چگونه بهم وصل </a:t>
            </a:r>
            <a:r>
              <a:rPr lang="ar-SA" sz="2400" smtClean="0">
                <a:cs typeface="+mn-cs"/>
              </a:rPr>
              <a:t>شده‌اند</a:t>
            </a:r>
            <a:endParaRPr lang="fa-IR" sz="2400" smtClean="0">
              <a:cs typeface="+mn-cs"/>
            </a:endParaRPr>
          </a:p>
          <a:p>
            <a:pPr>
              <a:defRPr/>
            </a:pPr>
            <a:r>
              <a:rPr lang="fa-IR" sz="2600" smtClean="0"/>
              <a:t>برای توصیف ساختاری ابتدا باید </a:t>
            </a:r>
            <a:r>
              <a:rPr lang="ar-SA" sz="2600" smtClean="0"/>
              <a:t>هر </a:t>
            </a:r>
            <a:r>
              <a:rPr lang="ar-SA" sz="2600"/>
              <a:t>یک از مؤلفه‌های بکار رفته در آن بطور مستقل و در یک فایل مجزا توصیف شده </a:t>
            </a:r>
            <a:r>
              <a:rPr lang="ar-SA" sz="2600" smtClean="0"/>
              <a:t>باشند</a:t>
            </a:r>
            <a:r>
              <a:rPr lang="fa-IR" sz="2600" smtClean="0"/>
              <a:t>.</a:t>
            </a:r>
          </a:p>
          <a:p>
            <a:pPr>
              <a:defRPr/>
            </a:pPr>
            <a:r>
              <a:rPr lang="fa-IR" sz="2600" smtClean="0"/>
              <a:t>سپس در توصیف ساختاری طرح  </a:t>
            </a:r>
            <a:r>
              <a:rPr lang="ar-SA" sz="2600"/>
              <a:t>از هر یک از این </a:t>
            </a:r>
            <a:r>
              <a:rPr lang="ar-SA" sz="2600" smtClean="0"/>
              <a:t>مؤلفه‌ها</a:t>
            </a:r>
            <a:r>
              <a:rPr lang="fa-IR" sz="2600" smtClean="0"/>
              <a:t> </a:t>
            </a:r>
            <a:r>
              <a:rPr lang="ar-SA" sz="2600" smtClean="0"/>
              <a:t>یک </a:t>
            </a:r>
            <a:r>
              <a:rPr lang="ar-SA" sz="2600">
                <a:solidFill>
                  <a:srgbClr val="FF0000"/>
                </a:solidFill>
              </a:rPr>
              <a:t>نمونه </a:t>
            </a:r>
            <a:r>
              <a:rPr lang="ar-SA" sz="2600" smtClean="0">
                <a:solidFill>
                  <a:srgbClr val="FF0000"/>
                </a:solidFill>
              </a:rPr>
              <a:t>ایجاد</a:t>
            </a:r>
            <a:r>
              <a:rPr lang="fa-IR" sz="2600" smtClean="0">
                <a:solidFill>
                  <a:srgbClr val="FF0000"/>
                </a:solidFill>
              </a:rPr>
              <a:t> </a:t>
            </a:r>
            <a:r>
              <a:rPr lang="fa-IR" sz="2600" smtClean="0"/>
              <a:t>می‌شود</a:t>
            </a:r>
          </a:p>
          <a:p>
            <a:pPr>
              <a:defRPr/>
            </a:pPr>
            <a:r>
              <a:rPr lang="fa-IR" sz="2600" smtClean="0"/>
              <a:t>ایجاد نمونه</a:t>
            </a:r>
          </a:p>
          <a:p>
            <a:pPr lvl="1">
              <a:defRPr/>
            </a:pPr>
            <a:r>
              <a:rPr lang="ar-SA" sz="2400">
                <a:cs typeface="+mn-cs"/>
              </a:rPr>
              <a:t>به روش </a:t>
            </a:r>
            <a:r>
              <a:rPr lang="ar-SA" sz="2400" smtClean="0">
                <a:cs typeface="+mn-cs"/>
              </a:rPr>
              <a:t>مستقیم</a:t>
            </a:r>
            <a:r>
              <a:rPr lang="fa-IR" sz="2400" smtClean="0">
                <a:cs typeface="+mn-cs"/>
              </a:rPr>
              <a:t> (</a:t>
            </a:r>
            <a:r>
              <a:rPr lang="en-US" sz="2400"/>
              <a:t>Direct Instantiation</a:t>
            </a:r>
            <a:r>
              <a:rPr lang="fa-IR" sz="2400" smtClean="0">
                <a:cs typeface="+mn-cs"/>
              </a:rPr>
              <a:t>)</a:t>
            </a:r>
            <a:endParaRPr lang="fa-IR" sz="2400">
              <a:cs typeface="+mn-cs"/>
            </a:endParaRPr>
          </a:p>
          <a:p>
            <a:pPr lvl="1">
              <a:defRPr/>
            </a:pPr>
            <a:r>
              <a:rPr lang="fa-IR" sz="2400">
                <a:cs typeface="+mn-cs"/>
              </a:rPr>
              <a:t>با روش </a:t>
            </a:r>
            <a:r>
              <a:rPr lang="ar-SA" sz="2400">
                <a:cs typeface="+mn-cs"/>
              </a:rPr>
              <a:t>تعریف </a:t>
            </a:r>
            <a:r>
              <a:rPr lang="ar-SA" sz="2400" smtClean="0">
                <a:cs typeface="+mn-cs"/>
              </a:rPr>
              <a:t>مؤلفه</a:t>
            </a:r>
            <a:r>
              <a:rPr lang="fa-IR" sz="2400" smtClean="0">
                <a:cs typeface="+mn-cs"/>
              </a:rPr>
              <a:t> (</a:t>
            </a:r>
            <a:r>
              <a:rPr lang="en-US" sz="2400"/>
              <a:t>Component Instantiation</a:t>
            </a:r>
            <a:r>
              <a:rPr lang="fa-IR" sz="2400" smtClean="0">
                <a:cs typeface="+mn-cs"/>
              </a:rPr>
              <a:t>)</a:t>
            </a:r>
            <a:endParaRPr lang="fa-IR" sz="2400">
              <a:cs typeface="+mn-cs"/>
            </a:endParaRPr>
          </a:p>
          <a:p>
            <a:pPr>
              <a:defRPr/>
            </a:pPr>
            <a:endParaRPr lang="en-US" sz="2400"/>
          </a:p>
        </p:txBody>
      </p:sp>
    </p:spTree>
  </p:cSld>
  <p:clrMapOvr>
    <a:masterClrMapping/>
  </p:clrMapOvr>
  <p:transition advTm="124292">
    <p:random/>
  </p:transition>
  <p:timing>
    <p:tnLst>
      <p:par>
        <p:cTn id="1" dur="indefinite" restart="never" nodeType="tmRoot"/>
      </p:par>
    </p:tn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dirty="0" smtClean="0"/>
              <a:t>تاخیر</a:t>
            </a:r>
            <a:r>
              <a:rPr lang="fa-IR" altLang="fa-IR" baseline="0" dirty="0" smtClean="0"/>
              <a:t> </a:t>
            </a:r>
            <a:r>
              <a:rPr lang="fa-IR" altLang="fa-IR" dirty="0"/>
              <a:t>در</a:t>
            </a:r>
            <a:r>
              <a:rPr lang="fa-IR" altLang="fa-IR" baseline="0" dirty="0" smtClean="0"/>
              <a:t> </a:t>
            </a:r>
            <a:r>
              <a:rPr lang="fa-IR" altLang="fa-IR" dirty="0" smtClean="0"/>
              <a:t>انواع دستورات </a:t>
            </a:r>
            <a:r>
              <a:rPr lang="fa-IR" altLang="fa-IR" dirty="0"/>
              <a:t>انتساب همروند </a:t>
            </a:r>
            <a:endParaRPr lang="en-US" altLang="fa-I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52525"/>
            <a:ext cx="82296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a-IR" altLang="ko-KR" sz="2400" smtClean="0">
                <a:latin typeface="Courier New" pitchFamily="49" charset="0"/>
              </a:rPr>
              <a:t>انتساب همروند ساده  -----------------------------------</a:t>
            </a:r>
            <a:endParaRPr lang="en-US" altLang="ko-KR" sz="240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ko-KR" sz="1800" b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ko-KR" sz="180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altLang="ko-KR" sz="1800" b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ko-KR" sz="180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altLang="ko-KR" sz="1800" b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ko-KR" sz="1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altLang="fa-IR" sz="1800" b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10ns </a:t>
            </a:r>
            <a:endParaRPr lang="fa-IR" altLang="ko-KR" sz="1800" b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a-IR" altLang="ko-KR" sz="2400" smtClean="0">
                <a:latin typeface="Courier New" pitchFamily="49" charset="0"/>
              </a:rPr>
              <a:t>انتساب همروند شرطی  ----------------------------------</a:t>
            </a:r>
            <a:endParaRPr lang="en-US" altLang="ko-KR" sz="240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mux2_beh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mux2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altLang="fa-IR" sz="1800" b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10ns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when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sel_0 =‘0’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altLang="fa-IR" sz="1800" b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10ns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mux2_beh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a-IR" altLang="ko-KR" sz="2400" smtClean="0">
                <a:latin typeface="Courier New" pitchFamily="49" charset="0"/>
              </a:rPr>
              <a:t>انتساب همروند انتخاب   ---------------------------------</a:t>
            </a:r>
            <a:endParaRPr lang="en-US" altLang="ko-KR" sz="240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mux2_beh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mux2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	With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sel_0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select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altLang="fa-IR" sz="1800" b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10ns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when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‘0’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altLang="fa-IR" sz="1800" b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10ns</a:t>
            </a:r>
            <a:r>
              <a:rPr lang="en-US" altLang="fa-IR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when others;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altLang="fa-IR" sz="1800" b="0" smtClean="0">
                <a:latin typeface="Courier New" pitchFamily="49" charset="0"/>
                <a:cs typeface="Courier New" pitchFamily="49" charset="0"/>
              </a:rPr>
              <a:t>mux2_beh</a:t>
            </a:r>
            <a:r>
              <a:rPr lang="en-US" altLang="fa-IR" sz="18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altLang="fa-IR" sz="1800" b="0" smtClean="0">
              <a:latin typeface="Courier New" pitchFamily="49" charset="0"/>
              <a:cs typeface="Courier New" pitchFamily="49" charset="0"/>
            </a:endParaRPr>
          </a:p>
          <a:p>
            <a:pPr marL="0" indent="0" algn="l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a-IR" altLang="ko-KR" sz="2400" smtClean="0">
                <a:latin typeface="Courier New" pitchFamily="49" charset="0"/>
              </a:rPr>
              <a:t>---------------------------------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a-IR" altLang="ko-KR" sz="2000" smtClean="0">
                <a:solidFill>
                  <a:srgbClr val="0033CC"/>
                </a:solidFill>
                <a:latin typeface="Courier New" pitchFamily="49" charset="0"/>
              </a:rPr>
              <a:t>همه مثال‌های فوق بطور پیش‌فرض از نوع تاخیر لختی هستند برای تاخیر انتقال کافی است پس از عملگر </a:t>
            </a:r>
            <a:r>
              <a:rPr lang="en-US" altLang="ko-KR" sz="2000" smtClean="0">
                <a:solidFill>
                  <a:srgbClr val="0033CC"/>
                </a:solidFill>
                <a:latin typeface="Courier New" pitchFamily="49" charset="0"/>
              </a:rPr>
              <a:t>&lt;=</a:t>
            </a:r>
            <a:r>
              <a:rPr lang="fa-IR" altLang="ko-KR" sz="2000" smtClean="0">
                <a:solidFill>
                  <a:srgbClr val="0033CC"/>
                </a:solidFill>
                <a:latin typeface="Courier New" pitchFamily="49" charset="0"/>
              </a:rPr>
              <a:t> کلمه </a:t>
            </a:r>
            <a:r>
              <a:rPr lang="en-US" altLang="ko-KR" sz="2000" smtClean="0">
                <a:solidFill>
                  <a:srgbClr val="0033CC"/>
                </a:solidFill>
                <a:latin typeface="Courier New" pitchFamily="49" charset="0"/>
              </a:rPr>
              <a:t>Transport</a:t>
            </a:r>
            <a:r>
              <a:rPr lang="fa-IR" altLang="ko-KR" sz="2000" smtClean="0">
                <a:solidFill>
                  <a:srgbClr val="0033CC"/>
                </a:solidFill>
                <a:latin typeface="Courier New" pitchFamily="49" charset="0"/>
              </a:rPr>
              <a:t> ذکر شود</a:t>
            </a:r>
            <a:endParaRPr lang="en-US" altLang="ko-KR" sz="2000" smtClean="0">
              <a:solidFill>
                <a:srgbClr val="0033CC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fa-IR" sz="1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advTm="91628">
    <p:random/>
  </p:transition>
  <p:timing>
    <p:tnLst>
      <p:par>
        <p:cTn id="1" dur="indefinite" restart="never" nodeType="tmRoot"/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تأخیر دلتا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2625"/>
          </a:xfrm>
        </p:spPr>
        <p:txBody>
          <a:bodyPr/>
          <a:lstStyle/>
          <a:p>
            <a:r>
              <a:rPr lang="fa-IR" altLang="en-US" sz="2400" smtClean="0"/>
              <a:t>شبیه‌ساز </a:t>
            </a:r>
            <a:r>
              <a:rPr lang="ar-SA" altLang="en-US" sz="2400" smtClean="0"/>
              <a:t>برای هر دستور انتسابی که مقدار تأخیر صفر دارد یک تأخیر کوچک بنام تأخیر دلتا در نظر می‌گیرد.</a:t>
            </a:r>
            <a:endParaRPr lang="fa-IR" altLang="en-US" sz="2400" smtClean="0"/>
          </a:p>
          <a:p>
            <a:r>
              <a:rPr lang="fa-IR" altLang="en-US" sz="2400" smtClean="0"/>
              <a:t>مقدار عبارت به ازای مقادیر ورودی قبل از </a:t>
            </a:r>
            <a:r>
              <a:rPr lang="ar-SA" altLang="en-US" sz="2400" smtClean="0"/>
              <a:t>تأخیر دلتا </a:t>
            </a:r>
            <a:r>
              <a:rPr lang="fa-IR" altLang="en-US" sz="2400" smtClean="0"/>
              <a:t>محاسبه می‌شود</a:t>
            </a:r>
          </a:p>
          <a:p>
            <a:r>
              <a:rPr lang="fa-IR" altLang="en-US" sz="2400" smtClean="0"/>
              <a:t>مقدار محاسبه شده پس از تاخیر دلتا به خروجی انتساب داده می‌شود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ransition advTm="50696">
    <p:random/>
  </p:transition>
  <p:timing>
    <p:tnLst>
      <p:par>
        <p:cTn id="1" dur="indefinite" restart="never" nodeType="tmRoot"/>
      </p:par>
    </p:tn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 smtClean="0">
                <a:effectLst/>
              </a:rPr>
              <a:t>مثال 3-28)</a:t>
            </a:r>
            <a:r>
              <a:rPr lang="fa-IR" altLang="en-US" b="1" smtClean="0">
                <a:effectLst/>
              </a:rPr>
              <a:t> نمونه ای از تاخیر دلتا</a:t>
            </a:r>
            <a:endParaRPr lang="en-US" altLang="en-US" b="1" smtClean="0">
              <a:effectLst/>
            </a:endParaRP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6713" y="1250950"/>
            <a:ext cx="8410575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4101">
    <p:random/>
  </p:transition>
  <p:timing>
    <p:tnLst>
      <p:par>
        <p:cTn id="1" dur="indefinite" restart="never" nodeType="tmRoot"/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36538"/>
            <a:ext cx="6596062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095625"/>
            <a:ext cx="65960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 rot="5400000">
            <a:off x="5469731" y="2626519"/>
            <a:ext cx="562133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5400" baseline="1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Titr" pitchFamily="2" charset="-78"/>
              </a:defRPr>
            </a:lvl9pPr>
          </a:lstStyle>
          <a:p>
            <a:pPr>
              <a:defRPr/>
            </a:pPr>
            <a:r>
              <a:rPr lang="ar-SA" sz="4800" b="1" kern="0" smtClean="0">
                <a:effectLst/>
              </a:rPr>
              <a:t>مثال 3-28)</a:t>
            </a:r>
            <a:r>
              <a:rPr lang="fa-IR" sz="4800" b="1" kern="0" smtClean="0">
                <a:effectLst/>
              </a:rPr>
              <a:t> نمونه ای از تاخیر دلتا</a:t>
            </a:r>
            <a:endParaRPr lang="en-US" sz="4800" b="1" kern="0">
              <a:effectLst/>
            </a:endParaRPr>
          </a:p>
        </p:txBody>
      </p:sp>
    </p:spTree>
  </p:cSld>
  <p:clrMapOvr>
    <a:masterClrMapping/>
  </p:clrMapOvr>
  <p:transition advTm="369724">
    <p:random/>
  </p:transition>
  <p:timing>
    <p:tnLst>
      <p:par>
        <p:cTn id="1" dur="indefinite" restart="never" nodeType="tmRoot"/>
      </p:par>
    </p:tn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96693" y="2659857"/>
            <a:ext cx="5967413" cy="1079500"/>
          </a:xfrm>
        </p:spPr>
        <p:txBody>
          <a:bodyPr/>
          <a:lstStyle/>
          <a:p>
            <a:pPr>
              <a:defRPr/>
            </a:pPr>
            <a:r>
              <a:rPr lang="ar-SA" sz="4400" b="1">
                <a:effectLst/>
              </a:rPr>
              <a:t>مثال 3-29) </a:t>
            </a:r>
            <a:r>
              <a:rPr lang="ar-SA" sz="4400" smtClean="0">
                <a:effectLst/>
              </a:rPr>
              <a:t>چند </a:t>
            </a:r>
            <a:r>
              <a:rPr lang="ar-SA" sz="4400">
                <a:effectLst/>
              </a:rPr>
              <a:t>توصیف برای یک </a:t>
            </a:r>
            <a:r>
              <a:rPr lang="en-US" sz="4400" b="1">
                <a:effectLst/>
              </a:rPr>
              <a:t>Entity</a:t>
            </a:r>
            <a:endParaRPr lang="en-US" sz="4400" b="1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87338"/>
            <a:ext cx="6927850" cy="58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4448">
    <p:random/>
  </p:transition>
  <p:timing>
    <p:tnLst>
      <p:par>
        <p:cTn id="1" dur="indefinite" restart="never" nodeType="tmRoot"/>
      </p:par>
    </p:tn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تمرین</a:t>
            </a:r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977900"/>
            <a:ext cx="7683500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22055">
    <p:random/>
  </p:transition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12543" y="2628107"/>
            <a:ext cx="6335713" cy="1079500"/>
          </a:xfrm>
        </p:spPr>
        <p:txBody>
          <a:bodyPr/>
          <a:lstStyle/>
          <a:p>
            <a:pPr>
              <a:defRPr/>
            </a:pPr>
            <a:r>
              <a:rPr lang="ar-SA" sz="4400" b="1">
                <a:effectLst/>
              </a:rPr>
              <a:t>مثال 3-21) </a:t>
            </a:r>
            <a:r>
              <a:rPr lang="ar-SA" sz="4400">
                <a:effectLst/>
              </a:rPr>
              <a:t>ساختاري </a:t>
            </a:r>
            <a:r>
              <a:rPr lang="ar-SA" sz="4400" smtClean="0">
                <a:effectLst/>
              </a:rPr>
              <a:t>توصيف</a:t>
            </a:r>
            <a:r>
              <a:rPr lang="fa-IR" sz="4400" smtClean="0">
                <a:effectLst/>
              </a:rPr>
              <a:t> </a:t>
            </a:r>
            <a:r>
              <a:rPr lang="ar-SA" sz="4400" smtClean="0">
                <a:effectLst/>
              </a:rPr>
              <a:t>نیم‌جمع‌کننده </a:t>
            </a:r>
            <a:endParaRPr lang="en-US" sz="440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1450"/>
            <a:ext cx="741680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Brace 5"/>
          <p:cNvSpPr/>
          <p:nvPr/>
        </p:nvSpPr>
        <p:spPr>
          <a:xfrm flipH="1">
            <a:off x="5641975" y="5453063"/>
            <a:ext cx="111125" cy="327025"/>
          </a:xfrm>
          <a:prstGeom prst="leftBrace">
            <a:avLst>
              <a:gd name="adj1" fmla="val 44879"/>
              <a:gd name="adj2" fmla="val 49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5867400" y="5483225"/>
            <a:ext cx="1008063" cy="349250"/>
          </a:xfrm>
          <a:prstGeom prst="homePlate">
            <a:avLst/>
          </a:prstGeom>
          <a:solidFill>
            <a:srgbClr val="DCFFD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fa-IR" sz="1200" b="1">
                <a:solidFill>
                  <a:srgbClr val="FF0000"/>
                </a:solidFill>
              </a:rPr>
              <a:t>ایجاد نمونه </a:t>
            </a:r>
            <a:r>
              <a:rPr lang="ar-SA" sz="1200" b="1">
                <a:solidFill>
                  <a:srgbClr val="FF0000"/>
                </a:solidFill>
              </a:rPr>
              <a:t>به روش مستقیم</a:t>
            </a:r>
            <a:r>
              <a:rPr lang="fa-IR" sz="1200" b="1">
                <a:solidFill>
                  <a:srgbClr val="FF0000"/>
                </a:solidFill>
              </a:rPr>
              <a:t> </a:t>
            </a:r>
            <a:endParaRPr lang="en-US" sz="1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50538">
    <p:random/>
  </p:transition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ایجاد نمونه مستقیم (</a:t>
            </a:r>
            <a:r>
              <a:rPr lang="en-US" b="1">
                <a:effectLst/>
              </a:rPr>
              <a:t>Direct Instantiation</a:t>
            </a:r>
            <a:r>
              <a:rPr lang="ar-SA">
                <a:effectLst/>
              </a:rPr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4276725"/>
          </a:xfrm>
        </p:spPr>
        <p:txBody>
          <a:bodyPr/>
          <a:lstStyle/>
          <a:p>
            <a:pPr>
              <a:defRPr/>
            </a:pPr>
            <a:r>
              <a:rPr lang="ar-SA" sz="2400"/>
              <a:t>بدلیل سادگی و کوتاهتر شدن کد، عمدتاً از </a:t>
            </a:r>
            <a:r>
              <a:rPr lang="fa-IR" sz="2400" smtClean="0"/>
              <a:t>این </a:t>
            </a:r>
            <a:r>
              <a:rPr lang="ar-SA" sz="2400" smtClean="0"/>
              <a:t>روش استفاده می‌شود</a:t>
            </a:r>
            <a:r>
              <a:rPr lang="fa-IR" sz="2400" smtClean="0"/>
              <a:t>.</a:t>
            </a:r>
          </a:p>
          <a:p>
            <a:pPr>
              <a:defRPr/>
            </a:pPr>
            <a:r>
              <a:rPr lang="fa-IR" sz="2400" smtClean="0"/>
              <a:t>در </a:t>
            </a:r>
            <a:r>
              <a:rPr lang="ar-SA" sz="2400" smtClean="0"/>
              <a:t>مثال‌های کتاب </a:t>
            </a:r>
            <a:r>
              <a:rPr lang="ar-SA" sz="2400"/>
              <a:t>نیز عموماً از </a:t>
            </a:r>
            <a:r>
              <a:rPr lang="ar-SA" sz="2400" smtClean="0"/>
              <a:t>روش </a:t>
            </a:r>
            <a:r>
              <a:rPr lang="ar-SA" sz="2400"/>
              <a:t>مستقیم استفاده </a:t>
            </a:r>
            <a:r>
              <a:rPr lang="ar-SA" sz="2400" smtClean="0"/>
              <a:t>شده</a:t>
            </a:r>
            <a:r>
              <a:rPr lang="fa-IR" sz="2400"/>
              <a:t> </a:t>
            </a:r>
            <a:r>
              <a:rPr lang="fa-IR" sz="2400" smtClean="0"/>
              <a:t>است.</a:t>
            </a:r>
          </a:p>
          <a:p>
            <a:pPr>
              <a:defRPr/>
            </a:pPr>
            <a:r>
              <a:rPr lang="ar-SA" sz="2400"/>
              <a:t>نگاشت پورت به سیگنال </a:t>
            </a:r>
            <a:r>
              <a:rPr lang="fa-IR" sz="2400" smtClean="0"/>
              <a:t>در </a:t>
            </a:r>
            <a:r>
              <a:rPr lang="ar-SA" sz="2400" smtClean="0"/>
              <a:t>روش </a:t>
            </a:r>
            <a:r>
              <a:rPr lang="ar-SA" sz="2400"/>
              <a:t>مستقیم </a:t>
            </a:r>
            <a:r>
              <a:rPr lang="fa-IR" sz="2400" smtClean="0"/>
              <a:t>به دو شکل صورت می‌گیرد: </a:t>
            </a:r>
          </a:p>
          <a:p>
            <a:pPr lvl="1">
              <a:defRPr/>
            </a:pPr>
            <a:r>
              <a:rPr lang="ar-SA" sz="2000" smtClean="0">
                <a:cs typeface="+mn-cs"/>
              </a:rPr>
              <a:t>به</a:t>
            </a:r>
            <a:r>
              <a:rPr lang="fa-IR" sz="2000" smtClean="0">
                <a:cs typeface="+mn-cs"/>
              </a:rPr>
              <a:t> ذکر نام هردو به</a:t>
            </a:r>
            <a:r>
              <a:rPr lang="ar-SA" sz="2000" smtClean="0">
                <a:cs typeface="+mn-cs"/>
              </a:rPr>
              <a:t> </a:t>
            </a:r>
            <a:r>
              <a:rPr lang="ar-SA" sz="2000">
                <a:cs typeface="+mn-cs"/>
              </a:rPr>
              <a:t>صورت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port=&gt;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endParaRPr lang="fa-IR" sz="20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fa-IR" sz="2000">
              <a:latin typeface="Consolas" panose="020B0609020204030204" pitchFamily="49" charset="0"/>
              <a:cs typeface="+mn-cs"/>
            </a:endParaRPr>
          </a:p>
          <a:p>
            <a:pPr lvl="1">
              <a:defRPr/>
            </a:pPr>
            <a:endParaRPr lang="fa-IR" sz="2000" smtClean="0">
              <a:latin typeface="Consolas" panose="020B0609020204030204" pitchFamily="49" charset="0"/>
              <a:cs typeface="+mn-cs"/>
            </a:endParaRPr>
          </a:p>
          <a:p>
            <a:pPr lvl="1">
              <a:defRPr/>
            </a:pPr>
            <a:endParaRPr lang="fa-IR" sz="2000" smtClean="0">
              <a:latin typeface="Consolas" panose="020B0609020204030204" pitchFamily="49" charset="0"/>
              <a:cs typeface="+mn-cs"/>
            </a:endParaRPr>
          </a:p>
          <a:p>
            <a:pPr lvl="1">
              <a:defRPr/>
            </a:pPr>
            <a:endParaRPr lang="fa-IR" sz="2000">
              <a:latin typeface="Consolas" panose="020B0609020204030204" pitchFamily="49" charset="0"/>
              <a:cs typeface="+mn-cs"/>
            </a:endParaRPr>
          </a:p>
          <a:p>
            <a:pPr lvl="1">
              <a:defRPr/>
            </a:pPr>
            <a:endParaRPr lang="fa-IR" sz="2000" smtClean="0">
              <a:latin typeface="Consolas" panose="020B0609020204030204" pitchFamily="49" charset="0"/>
              <a:cs typeface="+mn-cs"/>
            </a:endParaRPr>
          </a:p>
          <a:p>
            <a:pPr lvl="1">
              <a:defRPr/>
            </a:pPr>
            <a:r>
              <a:rPr lang="fa-IR" sz="2000" smtClean="0">
                <a:cs typeface="+mn-cs"/>
              </a:rPr>
              <a:t>با ذکر فقط نام سیگنال‌ها </a:t>
            </a:r>
            <a:r>
              <a:rPr lang="ar-SA" sz="2000" smtClean="0">
                <a:cs typeface="+mn-cs"/>
              </a:rPr>
              <a:t>بر </a:t>
            </a:r>
            <a:r>
              <a:rPr lang="ar-SA" sz="2000">
                <a:cs typeface="+mn-cs"/>
              </a:rPr>
              <a:t>اساس ترتیب </a:t>
            </a:r>
            <a:r>
              <a:rPr lang="fa-IR" sz="2000" smtClean="0">
                <a:cs typeface="+mn-cs"/>
              </a:rPr>
              <a:t> (</a:t>
            </a:r>
            <a:r>
              <a:rPr lang="fa-IR" sz="2000" smtClean="0">
                <a:solidFill>
                  <a:srgbClr val="FF0000"/>
                </a:solidFill>
                <a:cs typeface="+mn-cs"/>
              </a:rPr>
              <a:t>روش معمول</a:t>
            </a:r>
            <a:r>
              <a:rPr lang="fa-IR" sz="2000" smtClean="0">
                <a:cs typeface="+mn-cs"/>
              </a:rPr>
              <a:t>)</a:t>
            </a:r>
            <a:endParaRPr lang="en-US" sz="2000">
              <a:cs typeface="+mn-cs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2952750"/>
            <a:ext cx="6994525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5184775"/>
            <a:ext cx="69627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29000">
    <p:random/>
  </p:transition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ایجاد نمونه با تعریف مؤلفه </a:t>
            </a:r>
            <a:r>
              <a:rPr lang="fa-IR" smtClean="0">
                <a:effectLst/>
              </a:rPr>
              <a:t/>
            </a:r>
            <a:br>
              <a:rPr lang="fa-IR" smtClean="0">
                <a:effectLst/>
              </a:rPr>
            </a:br>
            <a:r>
              <a:rPr lang="ar-SA" smtClean="0">
                <a:effectLst/>
              </a:rPr>
              <a:t>(</a:t>
            </a:r>
            <a:r>
              <a:rPr lang="en-US" b="1">
                <a:effectLst/>
              </a:rPr>
              <a:t>Component Instantiation</a:t>
            </a:r>
            <a:r>
              <a:rPr lang="ar-SA">
                <a:effectLst/>
              </a:rPr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sz="2400"/>
              <a:t>شامل یک مرحله‌ی اضافی </a:t>
            </a:r>
            <a:r>
              <a:rPr lang="ar-SA" sz="2400" smtClean="0"/>
              <a:t>است</a:t>
            </a:r>
            <a:endParaRPr lang="fa-IR" sz="2400" smtClean="0"/>
          </a:p>
          <a:p>
            <a:pPr lvl="1">
              <a:defRPr/>
            </a:pPr>
            <a:r>
              <a:rPr lang="ar-SA" sz="2000">
                <a:cs typeface="+mn-cs"/>
              </a:rPr>
              <a:t>تعریف هر یک از اجزای طرح در قالب </a:t>
            </a:r>
            <a:r>
              <a:rPr lang="ar-SA" sz="2000">
                <a:solidFill>
                  <a:srgbClr val="FF0000"/>
                </a:solidFill>
                <a:cs typeface="+mn-cs"/>
              </a:rPr>
              <a:t>مؤلفه</a:t>
            </a:r>
            <a:r>
              <a:rPr lang="ar-SA" sz="2000">
                <a:cs typeface="+mn-cs"/>
              </a:rPr>
              <a:t> در بخش تعاریف </a:t>
            </a:r>
            <a:r>
              <a:rPr lang="en-US" sz="2000" smtClean="0">
                <a:cs typeface="+mn-cs"/>
              </a:rPr>
              <a:t>architecture</a:t>
            </a:r>
          </a:p>
          <a:p>
            <a:pPr>
              <a:defRPr/>
            </a:pPr>
            <a:r>
              <a:rPr lang="ar-SA" sz="2400"/>
              <a:t>تعريف </a:t>
            </a:r>
            <a:r>
              <a:rPr lang="ar-SA" sz="2400" smtClean="0"/>
              <a:t>مؤلفه</a:t>
            </a:r>
            <a:r>
              <a:rPr lang="fa-IR" sz="2400" smtClean="0"/>
              <a:t>:</a:t>
            </a:r>
          </a:p>
          <a:p>
            <a:pPr lvl="1">
              <a:defRPr/>
            </a:pPr>
            <a:r>
              <a:rPr lang="ar-SA" sz="2000">
                <a:cs typeface="+mn-cs"/>
              </a:rPr>
              <a:t>درست مثل تعريف </a:t>
            </a:r>
            <a:r>
              <a:rPr lang="en-US" sz="2000" smtClean="0">
                <a:cs typeface="+mn-cs"/>
              </a:rPr>
              <a:t>entity</a:t>
            </a:r>
            <a:r>
              <a:rPr lang="fa-IR" sz="2000" smtClean="0">
                <a:cs typeface="+mn-cs"/>
              </a:rPr>
              <a:t> است</a:t>
            </a:r>
            <a:endParaRPr lang="fa-IR" sz="2000">
              <a:cs typeface="+mn-cs"/>
            </a:endParaRPr>
          </a:p>
          <a:p>
            <a:pPr lvl="1">
              <a:defRPr/>
            </a:pPr>
            <a:r>
              <a:rPr lang="fa-IR" sz="2000">
                <a:cs typeface="+mn-cs"/>
              </a:rPr>
              <a:t>فقط بجای </a:t>
            </a:r>
            <a:r>
              <a:rPr lang="en-US" sz="2000">
                <a:cs typeface="+mn-cs"/>
              </a:rPr>
              <a:t>entity</a:t>
            </a:r>
            <a:r>
              <a:rPr lang="ar-SA" sz="2000">
                <a:cs typeface="+mn-cs"/>
              </a:rPr>
              <a:t> از کلمه </a:t>
            </a:r>
            <a:r>
              <a:rPr lang="en-US" sz="2000">
                <a:cs typeface="+mn-cs"/>
              </a:rPr>
              <a:t>component </a:t>
            </a:r>
            <a:r>
              <a:rPr lang="fa-IR" sz="2000">
                <a:cs typeface="+mn-cs"/>
              </a:rPr>
              <a:t> استفاده </a:t>
            </a:r>
            <a:r>
              <a:rPr lang="fa-IR" sz="2000" smtClean="0">
                <a:cs typeface="+mn-cs"/>
              </a:rPr>
              <a:t>می‌شود</a:t>
            </a:r>
          </a:p>
          <a:p>
            <a:pPr lvl="1">
              <a:defRPr/>
            </a:pPr>
            <a:endParaRPr lang="en-US" sz="2000">
              <a:cs typeface="+mn-cs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3862388"/>
            <a:ext cx="76454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9558">
    <p:random/>
  </p:transition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چند نمونه تعريف مؤلفه</a:t>
            </a:r>
            <a:endParaRPr 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541463"/>
            <a:ext cx="841057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7337">
    <p:random/>
  </p:transition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ایجاد نمونه به روش تعریف مؤلفه‌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39850"/>
            <a:ext cx="8435975" cy="4276725"/>
          </a:xfrm>
        </p:spPr>
        <p:txBody>
          <a:bodyPr/>
          <a:lstStyle/>
          <a:p>
            <a:pPr>
              <a:defRPr/>
            </a:pPr>
            <a:r>
              <a:rPr lang="fa-IR" sz="2400" smtClean="0"/>
              <a:t>یعنی </a:t>
            </a:r>
            <a:r>
              <a:rPr lang="ar-SA" sz="2400" smtClean="0"/>
              <a:t>ارجاع </a:t>
            </a:r>
            <a:r>
              <a:rPr lang="ar-SA" sz="2400"/>
              <a:t>به مؤلفه‌ای </a:t>
            </a:r>
            <a:r>
              <a:rPr lang="ar-SA" sz="2400" smtClean="0"/>
              <a:t>كه </a:t>
            </a:r>
            <a:r>
              <a:rPr lang="ar-SA" sz="2400"/>
              <a:t>قبلاً در بخش </a:t>
            </a:r>
            <a:r>
              <a:rPr lang="ar-SA" sz="2400" smtClean="0"/>
              <a:t>تعاریف</a:t>
            </a:r>
            <a:r>
              <a:rPr lang="en-US" sz="2000" smtClean="0"/>
              <a:t>Architecture </a:t>
            </a:r>
            <a:r>
              <a:rPr lang="fa-IR" sz="2000" smtClean="0"/>
              <a:t> </a:t>
            </a:r>
            <a:r>
              <a:rPr lang="ar-SA" sz="2400" smtClean="0"/>
              <a:t>تعريف شده</a:t>
            </a:r>
            <a:endParaRPr lang="fa-IR" sz="2400" smtClean="0"/>
          </a:p>
          <a:p>
            <a:pPr lvl="1">
              <a:defRPr/>
            </a:pPr>
            <a:endParaRPr lang="fa-IR" sz="2000" smtClean="0">
              <a:cs typeface="+mn-cs"/>
            </a:endParaRPr>
          </a:p>
          <a:p>
            <a:pPr lvl="1">
              <a:defRPr/>
            </a:pPr>
            <a:r>
              <a:rPr lang="fa-IR" sz="2000" smtClean="0">
                <a:cs typeface="+mn-cs"/>
              </a:rPr>
              <a:t>نگاشت </a:t>
            </a:r>
            <a:r>
              <a:rPr lang="fa-IR" sz="2000">
                <a:cs typeface="+mn-cs"/>
              </a:rPr>
              <a:t>با نام </a:t>
            </a:r>
            <a:r>
              <a:rPr lang="fa-IR" sz="2000" smtClean="0">
                <a:cs typeface="+mn-cs"/>
              </a:rPr>
              <a:t>بصورت 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endParaRPr lang="fa-IR" sz="20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fa-IR" sz="2000" smtClean="0">
              <a:latin typeface="Consolas" panose="020B0609020204030204" pitchFamily="49" charset="0"/>
              <a:cs typeface="+mn-cs"/>
            </a:endParaRPr>
          </a:p>
          <a:p>
            <a:pPr lvl="1">
              <a:defRPr/>
            </a:pPr>
            <a:endParaRPr lang="fa-IR" sz="2000">
              <a:cs typeface="+mn-cs"/>
            </a:endParaRPr>
          </a:p>
          <a:p>
            <a:pPr lvl="1">
              <a:defRPr/>
            </a:pPr>
            <a:endParaRPr lang="fa-IR" sz="2000">
              <a:cs typeface="+mn-cs"/>
            </a:endParaRPr>
          </a:p>
          <a:p>
            <a:pPr lvl="1">
              <a:defRPr/>
            </a:pPr>
            <a:endParaRPr lang="fa-IR" sz="2000">
              <a:cs typeface="+mn-cs"/>
            </a:endParaRPr>
          </a:p>
          <a:p>
            <a:pPr lvl="1">
              <a:defRPr/>
            </a:pPr>
            <a:endParaRPr lang="fa-IR">
              <a:cs typeface="+mn-cs"/>
            </a:endParaRPr>
          </a:p>
          <a:p>
            <a:pPr lvl="1">
              <a:defRPr/>
            </a:pPr>
            <a:r>
              <a:rPr lang="fa-IR" sz="2000" smtClean="0">
                <a:cs typeface="+mn-cs"/>
              </a:rPr>
              <a:t>نگاشت </a:t>
            </a:r>
            <a:r>
              <a:rPr lang="fa-IR" sz="2000">
                <a:cs typeface="+mn-cs"/>
              </a:rPr>
              <a:t>با ترتیب </a:t>
            </a:r>
            <a:endParaRPr lang="en-US" sz="2000">
              <a:cs typeface="+mn-cs"/>
            </a:endParaRPr>
          </a:p>
          <a:p>
            <a:pPr>
              <a:defRPr/>
            </a:pPr>
            <a:endParaRPr lang="en-US" sz="240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552700"/>
            <a:ext cx="765651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895850"/>
            <a:ext cx="76581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45429">
    <p:random/>
  </p:transition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>
                <a:effectLst/>
              </a:rPr>
              <a:t>مثال 3-22) </a:t>
            </a:r>
            <a:r>
              <a:rPr lang="ar-SA" smtClean="0">
                <a:effectLst/>
              </a:rPr>
              <a:t>نگاشت </a:t>
            </a:r>
            <a:r>
              <a:rPr lang="fa-IR" smtClean="0">
                <a:effectLst/>
              </a:rPr>
              <a:t>با</a:t>
            </a:r>
            <a:r>
              <a:rPr lang="ar-SA" smtClean="0">
                <a:effectLst/>
              </a:rPr>
              <a:t> </a:t>
            </a:r>
            <a:r>
              <a:rPr lang="ar-SA">
                <a:effectLst/>
              </a:rPr>
              <a:t>نام و نگاشت </a:t>
            </a:r>
            <a:r>
              <a:rPr lang="fa-IR" smtClean="0">
                <a:effectLst/>
              </a:rPr>
              <a:t>با</a:t>
            </a:r>
            <a:r>
              <a:rPr lang="ar-SA" smtClean="0">
                <a:effectLst/>
              </a:rPr>
              <a:t> ترتیب</a:t>
            </a:r>
            <a:endParaRPr 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1250950"/>
            <a:ext cx="83947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entagon 5"/>
          <p:cNvSpPr/>
          <p:nvPr/>
        </p:nvSpPr>
        <p:spPr>
          <a:xfrm flipH="1">
            <a:off x="6186488" y="3248025"/>
            <a:ext cx="2273300" cy="496888"/>
          </a:xfrm>
          <a:prstGeom prst="homePlat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fa-IR" sz="1400" b="1">
                <a:solidFill>
                  <a:schemeClr val="tx1"/>
                </a:solidFill>
                <a:latin typeface="Consolas" panose="020B0609020204030204" pitchFamily="49" charset="0"/>
              </a:rPr>
              <a:t>باید </a:t>
            </a:r>
            <a:r>
              <a:rPr lang="en-US" sz="1400" b="1">
                <a:solidFill>
                  <a:schemeClr val="tx1"/>
                </a:solidFill>
                <a:latin typeface="Consolas" panose="020B0609020204030204" pitchFamily="49" charset="0"/>
              </a:rPr>
              <a:t>NAND2</a:t>
            </a:r>
            <a:r>
              <a:rPr lang="fa-IR" sz="1400" b="1">
                <a:solidFill>
                  <a:schemeClr val="tx1"/>
                </a:solidFill>
                <a:latin typeface="Consolas" panose="020B0609020204030204" pitchFamily="49" charset="0"/>
              </a:rPr>
              <a:t> قبلا در یک فایل مجزا تعریف شده باشد</a:t>
            </a:r>
            <a:endParaRPr lang="en-US" sz="1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0113" y="2992438"/>
            <a:ext cx="4679950" cy="1008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2025" y="4875213"/>
            <a:ext cx="3373438" cy="1968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5137150"/>
            <a:ext cx="1182688" cy="2159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 flipH="1">
            <a:off x="7367588" y="4824413"/>
            <a:ext cx="1019175" cy="274637"/>
          </a:xfrm>
          <a:prstGeom prst="homePlat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fa-IR" sz="1400" b="1">
                <a:solidFill>
                  <a:schemeClr val="tx1"/>
                </a:solidFill>
                <a:latin typeface="Consolas" panose="020B0609020204030204" pitchFamily="49" charset="0"/>
              </a:rPr>
              <a:t>نگاشت با نام</a:t>
            </a:r>
            <a:endParaRPr lang="en-US" sz="1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 flipH="1">
            <a:off x="7154863" y="4464050"/>
            <a:ext cx="1233487" cy="276225"/>
          </a:xfrm>
          <a:prstGeom prst="homePlat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fa-IR" sz="1400" b="1">
                <a:solidFill>
                  <a:schemeClr val="tx1"/>
                </a:solidFill>
                <a:latin typeface="Consolas" panose="020B0609020204030204" pitchFamily="49" charset="0"/>
              </a:rPr>
              <a:t>نگاشت با ترتیب</a:t>
            </a:r>
            <a:endParaRPr lang="en-US" sz="1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2500" y="4629150"/>
            <a:ext cx="1074738" cy="19685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87913" y="5114925"/>
            <a:ext cx="976312" cy="21590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endParaRPr lang="en-US" sz="1400" b="1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ransition advTm="216002">
    <p:random/>
  </p:transition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3-23)</a:t>
            </a:r>
            <a:r>
              <a:rPr lang="ar-SA" sz="4800">
                <a:effectLst/>
              </a:rPr>
              <a:t> </a:t>
            </a:r>
            <a:r>
              <a:rPr lang="ar-SA" sz="4800" smtClean="0">
                <a:effectLst/>
              </a:rPr>
              <a:t>توصیف</a:t>
            </a:r>
            <a:r>
              <a:rPr lang="fa-IR" sz="4800" smtClean="0">
                <a:effectLst/>
              </a:rPr>
              <a:t> </a:t>
            </a:r>
            <a:r>
              <a:rPr lang="ar-SA" sz="4800" smtClean="0">
                <a:effectLst/>
              </a:rPr>
              <a:t>یک </a:t>
            </a:r>
            <a:r>
              <a:rPr lang="ar-SA" sz="4800">
                <a:effectLst/>
              </a:rPr>
              <a:t>انتخاب‌کننده به هر دو </a:t>
            </a:r>
            <a:r>
              <a:rPr lang="ar-SA" sz="4800" smtClean="0">
                <a:effectLst/>
              </a:rPr>
              <a:t>روش</a:t>
            </a:r>
            <a:endParaRPr lang="en-US" sz="480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74738"/>
            <a:ext cx="6904037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Brace 5"/>
          <p:cNvSpPr/>
          <p:nvPr/>
        </p:nvSpPr>
        <p:spPr>
          <a:xfrm flipH="1">
            <a:off x="6570663" y="4979988"/>
            <a:ext cx="196850" cy="933450"/>
          </a:xfrm>
          <a:prstGeom prst="leftBrace">
            <a:avLst>
              <a:gd name="adj1" fmla="val 44879"/>
              <a:gd name="adj2" fmla="val 49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rtl="1">
              <a:defRPr/>
            </a:pP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6858000" y="5184775"/>
            <a:ext cx="1476375" cy="560388"/>
          </a:xfrm>
          <a:prstGeom prst="homePlate">
            <a:avLst/>
          </a:prstGeom>
          <a:solidFill>
            <a:srgbClr val="DCFFD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fa-IR" sz="1600" b="1">
                <a:solidFill>
                  <a:srgbClr val="FF0000"/>
                </a:solidFill>
              </a:rPr>
              <a:t>ایجاد نمونه </a:t>
            </a:r>
            <a:r>
              <a:rPr lang="ar-SA" sz="1600" b="1">
                <a:solidFill>
                  <a:srgbClr val="FF0000"/>
                </a:solidFill>
              </a:rPr>
              <a:t>به روش مستقیم</a:t>
            </a:r>
            <a:r>
              <a:rPr lang="fa-IR" sz="1600" b="1">
                <a:solidFill>
                  <a:srgbClr val="FF0000"/>
                </a:solidFill>
              </a:rPr>
              <a:t> </a:t>
            </a:r>
            <a:endParaRPr lang="en-US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76597">
    <p:random/>
  </p:transition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B Titr"/>
      </a:majorFont>
      <a:minorFont>
        <a:latin typeface="Times New Roman"/>
        <a:ea typeface="Times New Roman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17767</TotalTime>
  <Words>580</Words>
  <Application>Microsoft Office PowerPoint</Application>
  <PresentationFormat>Custom</PresentationFormat>
  <Paragraphs>108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زبان توصيف سخت افزارVHDL توصیف ساختاری</vt:lpstr>
      <vt:lpstr>توصيف ساختاري</vt:lpstr>
      <vt:lpstr>مثال 3-21) ساختاري توصيف نیم‌جمع‌کننده </vt:lpstr>
      <vt:lpstr>ایجاد نمونه مستقیم (Direct Instantiation)</vt:lpstr>
      <vt:lpstr>ایجاد نمونه با تعریف مؤلفه  (Component Instantiation)</vt:lpstr>
      <vt:lpstr>چند نمونه تعريف مؤلفه</vt:lpstr>
      <vt:lpstr>ایجاد نمونه به روش تعریف مؤلفه‌</vt:lpstr>
      <vt:lpstr>مثال 3-22) نگاشت با نام و نگاشت با ترتیب</vt:lpstr>
      <vt:lpstr>مثال 3-23) توصیف یک انتخاب‌کننده به هر دو روش</vt:lpstr>
      <vt:lpstr>مثال 3-23) توصیف یک انتخاب‌کننده به هر دو روش</vt:lpstr>
      <vt:lpstr>طراحي سلسله مراتبي </vt:lpstr>
      <vt:lpstr>مثال 3-24) طراحي سلسله‌مراتبي جمع‌كننده چهار بيتي</vt:lpstr>
      <vt:lpstr>PowerPoint Presentation</vt:lpstr>
      <vt:lpstr>تمرین</vt:lpstr>
      <vt:lpstr>تمرین</vt:lpstr>
      <vt:lpstr>زمان‌بندی و مدل‌سازی انواع تأخیر </vt:lpstr>
      <vt:lpstr>مثال 3-25) یک بافر با تأخیر لختی</vt:lpstr>
      <vt:lpstr>مثال 3-26) یک بافر با تأخیر انتقال</vt:lpstr>
      <vt:lpstr>مثال 3-27) تأخیر دروازه‌ها و تأخیر سیم‌های ارتباطی</vt:lpstr>
      <vt:lpstr>تاخیر در انواع دستورات انتساب همروند </vt:lpstr>
      <vt:lpstr>تأخیر دلتا</vt:lpstr>
      <vt:lpstr>مثال 3-28) نمونه ای از تاخیر دلتا</vt:lpstr>
      <vt:lpstr>PowerPoint Presentation</vt:lpstr>
      <vt:lpstr>مثال 3-29) چند توصیف برای یک Entity</vt:lpstr>
      <vt:lpstr>تمرین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HSB</cp:lastModifiedBy>
  <cp:revision>419</cp:revision>
  <dcterms:created xsi:type="dcterms:W3CDTF">2006-02-11T06:14:22Z</dcterms:created>
  <dcterms:modified xsi:type="dcterms:W3CDTF">2021-02-20T20:46:28Z</dcterms:modified>
</cp:coreProperties>
</file>