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380" r:id="rId2"/>
    <p:sldId id="463" r:id="rId3"/>
    <p:sldId id="464" r:id="rId4"/>
    <p:sldId id="469" r:id="rId5"/>
    <p:sldId id="468" r:id="rId6"/>
    <p:sldId id="479" r:id="rId7"/>
    <p:sldId id="480" r:id="rId8"/>
    <p:sldId id="484" r:id="rId9"/>
    <p:sldId id="481" r:id="rId10"/>
    <p:sldId id="482" r:id="rId11"/>
    <p:sldId id="483" r:id="rId12"/>
    <p:sldId id="485" r:id="rId13"/>
    <p:sldId id="486" r:id="rId14"/>
  </p:sldIdLst>
  <p:sldSz cx="9144000" cy="6480175"/>
  <p:notesSz cx="7099300" cy="10234613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6989A"/>
    <a:srgbClr val="FF6699"/>
    <a:srgbClr val="DCFFDC"/>
    <a:srgbClr val="C1F3FD"/>
    <a:srgbClr val="CC3300"/>
    <a:srgbClr val="9966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0" autoAdjust="0"/>
    <p:restoredTop sz="94590" autoAdjust="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0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8350"/>
            <a:ext cx="5413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18F55DF-6A93-4618-AD1A-FA8E75D721B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966834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3275" indent="-307975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366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319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2272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844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1416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988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560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422F928C-1556-4B4A-AF40-50503B036434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50"/>
            <a:ext cx="7772400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1888"/>
            <a:ext cx="64008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616860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1701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6063"/>
            <a:ext cx="2058988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063"/>
            <a:ext cx="6029325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688822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849661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4013"/>
            <a:ext cx="7772400" cy="128746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46375"/>
            <a:ext cx="777240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82515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368055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40401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5813"/>
            <a:ext cx="404018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0975"/>
            <a:ext cx="4041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5813"/>
            <a:ext cx="4041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242578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854220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43970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3008313" cy="109696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8763"/>
            <a:ext cx="51117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07047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35488"/>
            <a:ext cx="5486400" cy="536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2063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00894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4606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13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19283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hsabaghianb</a:t>
            </a:r>
            <a:r>
              <a:rPr lang="en-US" altLang="fa-IR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@ kashanu.ac.ir                              </a:t>
            </a:r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طراحی خودکار                                                                  </a:t>
            </a:r>
            <a:r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10- </a:t>
            </a:r>
            <a:fld id="{9911FF0A-E71A-4876-9B75-B27F4D12DF23}" type="slidenum"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1" hangingPunct="1">
                <a:defRPr/>
              </a:pPr>
              <a:t>‹#›</a:t>
            </a:fld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 </a:t>
            </a:r>
            <a:endParaRPr lang="en-US" altLang="fa-IR" sz="16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B Traffic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q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9966FF"/>
        </a:buClr>
        <a:buFont typeface="Arial" pitchFamily="34" charset="0"/>
        <a:buChar char="Θ"/>
        <a:defRPr sz="2800" b="1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emf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7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aculty.kashanu.ac.ir/file/download/page/1583162991-allexamples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5026025"/>
            <a:ext cx="6400800" cy="590550"/>
          </a:xfrm>
        </p:spPr>
        <p:txBody>
          <a:bodyPr/>
          <a:lstStyle/>
          <a:p>
            <a:r>
              <a:rPr lang="fa-IR" altLang="fa-IR" sz="2200" smtClean="0"/>
              <a:t>زمستان 1399</a:t>
            </a:r>
            <a:endParaRPr lang="en-US" altLang="en-US" sz="22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47788" y="2082800"/>
            <a:ext cx="6400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دانشکده مهندسی برق و کامپیوتر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گروه مهندسی کامپیوتر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fa-IR" sz="1800" kern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947988"/>
            <a:ext cx="7772400" cy="1731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defRPr/>
            </a:pPr>
            <a:r>
              <a:rPr lang="fa-IR" altLang="fa-IR" sz="4800" b="1" smtClean="0"/>
              <a:t>زبان </a:t>
            </a:r>
            <a:r>
              <a:rPr lang="fa-IR" altLang="fa-IR" sz="4800" b="1" dirty="0" smtClean="0"/>
              <a:t>توصيف سخت افزار</a:t>
            </a:r>
            <a:r>
              <a:rPr lang="en-US" altLang="fa-IR" sz="4800" b="1" dirty="0" err="1" smtClean="0"/>
              <a:t>VHDL</a:t>
            </a:r>
            <a:r>
              <a:rPr lang="fa-IR" altLang="fa-IR" sz="4800" b="1" smtClean="0"/>
              <a:t/>
            </a:r>
            <a:br>
              <a:rPr lang="fa-IR" altLang="fa-IR" sz="4800" b="1" smtClean="0"/>
            </a:br>
            <a:r>
              <a:rPr lang="fa-IR" altLang="fa-IR" sz="2400" b="1" baseline="0" smtClean="0">
                <a:solidFill>
                  <a:srgbClr val="FF0000"/>
                </a:solidFill>
                <a:cs typeface="+mn-cs"/>
              </a:rPr>
              <a:t>آرایه و حافظه</a:t>
            </a:r>
            <a:endParaRPr lang="en-US" altLang="fa-IR" sz="4000" b="1" baseline="0" dirty="0" smtClean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2053" name="Picture 3" descr="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9275"/>
            <a:ext cx="1393825" cy="14414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7814">
    <p:random/>
  </p:transition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0"/>
            <a:ext cx="3097213" cy="1800225"/>
          </a:xfrm>
        </p:spPr>
        <p:txBody>
          <a:bodyPr/>
          <a:lstStyle/>
          <a:p>
            <a:pPr algn="justLow">
              <a:defRPr/>
            </a:pPr>
            <a:r>
              <a:rPr lang="fa-IR" sz="2800" b="1" baseline="0" smtClean="0">
                <a:effectLst/>
              </a:rPr>
              <a:t>مثال 4-31) حافظه فقط خواندنی </a:t>
            </a:r>
            <a:r>
              <a:rPr lang="en-US" sz="2800" b="1" baseline="0" smtClean="0">
                <a:effectLst/>
              </a:rPr>
              <a:t>ROM)</a:t>
            </a:r>
            <a:r>
              <a:rPr lang="fa-IR" sz="2800" b="1" baseline="0">
                <a:effectLst/>
              </a:rPr>
              <a:t>)</a:t>
            </a:r>
            <a:br>
              <a:rPr lang="fa-IR" sz="2800" b="1" baseline="0">
                <a:effectLst/>
              </a:rPr>
            </a:br>
            <a:r>
              <a:rPr lang="fa-IR" sz="2800" b="1" baseline="0" smtClean="0">
                <a:effectLst/>
              </a:rPr>
              <a:t>با ابعاد </a:t>
            </a:r>
            <a:r>
              <a:rPr lang="en-US" sz="2800" b="1" baseline="0">
                <a:effectLst/>
              </a:rPr>
              <a:t>Generic</a:t>
            </a:r>
            <a:endParaRPr lang="en-US" sz="2800" baseline="0">
              <a:latin typeface="Arial Black" panose="020B0A04020102020204" pitchFamily="34" charset="0"/>
            </a:endParaRP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15900"/>
            <a:ext cx="539115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11273" name="Object 7"/>
          <p:cNvGraphicFramePr>
            <a:graphicFrameLocks noChangeAspect="1"/>
          </p:cNvGraphicFramePr>
          <p:nvPr/>
        </p:nvGraphicFramePr>
        <p:xfrm>
          <a:off x="5651500" y="1800225"/>
          <a:ext cx="33988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Visio" r:id="rId6" imgW="2344404" imgH="1641466" progId="Visio.Drawing.11">
                  <p:embed/>
                </p:oleObj>
              </mc:Choice>
              <mc:Fallback>
                <p:oleObj name="Visio" r:id="rId6" imgW="2344404" imgH="1641466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800225"/>
                        <a:ext cx="33988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5795963" y="4110038"/>
            <a:ext cx="316865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en-US" b="1">
                <a:latin typeface="+mn-lt"/>
                <a:cs typeface="B Traffic" panose="00000400000000000000" pitchFamily="2" charset="-78"/>
              </a:rPr>
              <a:t>ROM</a:t>
            </a:r>
            <a:r>
              <a:rPr lang="fa-IR" b="1">
                <a:latin typeface="+mn-lt"/>
                <a:cs typeface="B Traffic" panose="00000400000000000000" pitchFamily="2" charset="-78"/>
              </a:rPr>
              <a:t> ورودی </a:t>
            </a:r>
            <a:r>
              <a:rPr lang="en-US" b="1">
                <a:latin typeface="+mn-lt"/>
                <a:cs typeface="B Traffic" panose="00000400000000000000" pitchFamily="2" charset="-78"/>
              </a:rPr>
              <a:t>Clk</a:t>
            </a:r>
            <a:r>
              <a:rPr lang="fa-IR" b="1">
                <a:latin typeface="+mn-lt"/>
                <a:cs typeface="B Traffic" panose="00000400000000000000" pitchFamily="2" charset="-78"/>
              </a:rPr>
              <a:t> ندارد بنابراین نوعی مدار ترکیبی محسوب می‌شود. </a:t>
            </a:r>
          </a:p>
          <a:p>
            <a:pPr marL="0" lvl="1" algn="justLow" rtl="1">
              <a:spcBef>
                <a:spcPts val="0"/>
              </a:spcBef>
              <a:defRPr/>
            </a:pPr>
            <a:endParaRPr lang="fa-IR" sz="1200" b="1">
              <a:latin typeface="+mn-lt"/>
              <a:cs typeface="B Traffic" panose="00000400000000000000" pitchFamily="2" charset="-78"/>
            </a:endParaRP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latin typeface="+mn-lt"/>
                <a:cs typeface="B Traffic" panose="00000400000000000000" pitchFamily="2" charset="-78"/>
              </a:rPr>
              <a:t>در توصیف یک مدار ترکیبی با استفاده از پردازه تمام ورودی‌ها در لیست حساسیت قرار میگیرند.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4213" y="3505200"/>
            <a:ext cx="3095625" cy="2232025"/>
          </a:xfrm>
          <a:prstGeom prst="rect">
            <a:avLst/>
          </a:prstGeom>
          <a:noFill/>
          <a:ln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74736">
    <p:random/>
  </p:transition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0"/>
            <a:ext cx="6899275" cy="1079500"/>
          </a:xfrm>
        </p:spPr>
        <p:txBody>
          <a:bodyPr/>
          <a:lstStyle/>
          <a:p>
            <a:pPr>
              <a:defRPr/>
            </a:pPr>
            <a:r>
              <a:rPr lang="fa-IR" sz="2800" b="1" baseline="0">
                <a:effectLst/>
              </a:rPr>
              <a:t>مثال 4-32) مولد شكل </a:t>
            </a:r>
            <a:r>
              <a:rPr lang="fa-IR" sz="2800" b="1" baseline="0" smtClean="0">
                <a:effectLst/>
              </a:rPr>
              <a:t>موج با استفاده از </a:t>
            </a:r>
            <a:r>
              <a:rPr lang="en-US" sz="2800" b="1" baseline="0" smtClean="0">
                <a:effectLst/>
              </a:rPr>
              <a:t>ROM</a:t>
            </a:r>
            <a:endParaRPr lang="en-US" sz="2800" baseline="0">
              <a:latin typeface="Arial Black" panose="020B0A04020102020204" pitchFamily="34" charset="0"/>
            </a:endParaRP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2296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2801938"/>
            <a:ext cx="717232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Content Placeholder 2"/>
          <p:cNvSpPr>
            <a:spLocks noGrp="1"/>
          </p:cNvSpPr>
          <p:nvPr>
            <p:ph idx="1"/>
          </p:nvPr>
        </p:nvSpPr>
        <p:spPr>
          <a:xfrm>
            <a:off x="395288" y="1008063"/>
            <a:ext cx="8291512" cy="1655762"/>
          </a:xfrm>
        </p:spPr>
        <p:txBody>
          <a:bodyPr/>
          <a:lstStyle/>
          <a:p>
            <a:r>
              <a:rPr lang="fa-IR" altLang="en-US" sz="2400" smtClean="0"/>
              <a:t>تعیین </a:t>
            </a:r>
            <a:r>
              <a:rPr lang="ar-SA" altLang="en-US" sz="2400" smtClean="0"/>
              <a:t>ابعاد </a:t>
            </a:r>
            <a:r>
              <a:rPr lang="en-US" altLang="en-US" sz="2000" smtClean="0"/>
              <a:t>ROM </a:t>
            </a:r>
            <a:r>
              <a:rPr lang="fa-IR" altLang="en-US" sz="2000" smtClean="0"/>
              <a:t> </a:t>
            </a:r>
            <a:r>
              <a:rPr lang="fa-IR" altLang="en-US" sz="2400" smtClean="0"/>
              <a:t>(4 بیت و 13 کلمه)</a:t>
            </a:r>
            <a:endParaRPr lang="fa-IR" altLang="en-US" smtClean="0"/>
          </a:p>
          <a:p>
            <a:r>
              <a:rPr lang="fa-IR" altLang="en-US" sz="2400" smtClean="0"/>
              <a:t>تعیین محتوای</a:t>
            </a:r>
            <a:r>
              <a:rPr lang="en-US" altLang="en-US" sz="2000" smtClean="0"/>
              <a:t>ROM </a:t>
            </a:r>
            <a:r>
              <a:rPr lang="fa-IR" altLang="en-US" sz="2000" smtClean="0"/>
              <a:t> </a:t>
            </a:r>
            <a:r>
              <a:rPr lang="fa-IR" altLang="en-US" sz="2400" smtClean="0"/>
              <a:t>بر اساس شکل موج</a:t>
            </a:r>
          </a:p>
          <a:p>
            <a:r>
              <a:rPr lang="fa-IR" altLang="en-US" sz="2400" smtClean="0"/>
              <a:t>تعریف </a:t>
            </a:r>
            <a:r>
              <a:rPr lang="ar-SA" altLang="en-US" sz="2400" smtClean="0"/>
              <a:t>شمارنده‌ای</a:t>
            </a:r>
            <a:r>
              <a:rPr lang="fa-IR" altLang="en-US" sz="2400" smtClean="0"/>
              <a:t> (در مبنای </a:t>
            </a:r>
            <a:r>
              <a:rPr lang="ar-SA" altLang="en-US" sz="2400" smtClean="0"/>
              <a:t>تعداد حالت</a:t>
            </a:r>
            <a:r>
              <a:rPr lang="fa-IR" altLang="en-US" sz="2400" smtClean="0"/>
              <a:t>) برای </a:t>
            </a:r>
            <a:r>
              <a:rPr lang="ar-SA" altLang="en-US" sz="2400" smtClean="0"/>
              <a:t>آدرس</a:t>
            </a:r>
            <a:r>
              <a:rPr lang="fa-IR" altLang="en-US" sz="2400" smtClean="0"/>
              <a:t> دهی</a:t>
            </a:r>
            <a:r>
              <a:rPr lang="ar-SA" altLang="en-US" sz="2400" smtClean="0"/>
              <a:t> </a:t>
            </a:r>
            <a:r>
              <a:rPr lang="en-US" altLang="en-US" sz="2000" smtClean="0"/>
              <a:t>ROM</a:t>
            </a:r>
            <a:r>
              <a:rPr lang="ar-SA" altLang="en-US" sz="2000" smtClean="0"/>
              <a:t> </a:t>
            </a:r>
            <a:endParaRPr lang="fa-IR" altLang="en-US" sz="2400" smtClean="0"/>
          </a:p>
        </p:txBody>
      </p:sp>
    </p:spTree>
  </p:cSld>
  <p:clrMapOvr>
    <a:masterClrMapping/>
  </p:clrMapOvr>
  <p:transition advTm="105780">
    <p:random/>
  </p:transition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188" y="215900"/>
            <a:ext cx="3201987" cy="1079500"/>
          </a:xfrm>
        </p:spPr>
        <p:txBody>
          <a:bodyPr/>
          <a:lstStyle/>
          <a:p>
            <a:pPr algn="justLow">
              <a:defRPr/>
            </a:pPr>
            <a:r>
              <a:rPr lang="fa-IR" sz="2800" b="1" baseline="0">
                <a:effectLst/>
              </a:rPr>
              <a:t>مثال 4-32) مولد شكل </a:t>
            </a:r>
            <a:r>
              <a:rPr lang="fa-IR" sz="2800" b="1" baseline="0" smtClean="0">
                <a:effectLst/>
              </a:rPr>
              <a:t>موج با استفاده از </a:t>
            </a:r>
            <a:r>
              <a:rPr lang="en-US" sz="2800" b="1" baseline="0" smtClean="0">
                <a:effectLst/>
              </a:rPr>
              <a:t>ROM</a:t>
            </a:r>
            <a:r>
              <a:rPr lang="fa-IR" sz="2800" b="1" baseline="0" smtClean="0">
                <a:effectLst/>
              </a:rPr>
              <a:t/>
            </a:r>
            <a:br>
              <a:rPr lang="fa-IR" sz="2800" b="1" baseline="0" smtClean="0">
                <a:effectLst/>
              </a:rPr>
            </a:br>
            <a:r>
              <a:rPr lang="fa-IR" sz="2800" b="1" baseline="0" smtClean="0">
                <a:effectLst/>
              </a:rPr>
              <a:t>ادامه ...</a:t>
            </a:r>
            <a:endParaRPr lang="en-US" sz="2800" baseline="0">
              <a:latin typeface="Arial Black" panose="020B0A04020102020204" pitchFamily="34" charset="0"/>
            </a:endParaRP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4463"/>
            <a:ext cx="5367338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39750" y="3744913"/>
            <a:ext cx="3816350" cy="1844675"/>
          </a:xfrm>
          <a:prstGeom prst="rect">
            <a:avLst/>
          </a:prstGeom>
          <a:noFill/>
          <a:ln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795963" y="1727200"/>
            <a:ext cx="3240087" cy="4681538"/>
          </a:xfrm>
        </p:spPr>
        <p:txBody>
          <a:bodyPr/>
          <a:lstStyle/>
          <a:p>
            <a:pPr algn="justLow">
              <a:defRPr/>
            </a:pPr>
            <a:r>
              <a:rPr lang="fa-IR" sz="2000" smtClean="0"/>
              <a:t>خصیصه‌ها (</a:t>
            </a:r>
            <a:r>
              <a:rPr lang="en-US" sz="2000"/>
              <a:t>Attributes</a:t>
            </a:r>
            <a:r>
              <a:rPr lang="fa-IR" sz="2000" smtClean="0"/>
              <a:t>)</a:t>
            </a:r>
          </a:p>
          <a:p>
            <a:pPr algn="justLow">
              <a:defRPr/>
            </a:pPr>
            <a:r>
              <a:rPr lang="fa-IR" sz="2000" smtClean="0"/>
              <a:t>برای نوع</a:t>
            </a:r>
          </a:p>
          <a:p>
            <a:pPr lvl="1" algn="justLow">
              <a:defRPr/>
            </a:pPr>
            <a:r>
              <a:rPr lang="en-US" altLang="en-US" sz="2000" smtClean="0">
                <a:cs typeface="+mn-cs"/>
              </a:rPr>
              <a:t>Low</a:t>
            </a:r>
            <a:r>
              <a:rPr lang="fa-IR" altLang="en-US" sz="2000" smtClean="0">
                <a:cs typeface="+mn-cs"/>
              </a:rPr>
              <a:t>: کمترین</a:t>
            </a:r>
          </a:p>
          <a:p>
            <a:pPr lvl="1" algn="justLow">
              <a:defRPr/>
            </a:pPr>
            <a:r>
              <a:rPr lang="en-US" altLang="en-US" sz="2000" smtClean="0">
                <a:cs typeface="+mn-cs"/>
              </a:rPr>
              <a:t>High</a:t>
            </a:r>
            <a:r>
              <a:rPr lang="fa-IR" altLang="en-US" sz="2000" smtClean="0">
                <a:cs typeface="+mn-cs"/>
              </a:rPr>
              <a:t>: بیشترین</a:t>
            </a:r>
          </a:p>
          <a:p>
            <a:pPr algn="justLow">
              <a:defRPr/>
            </a:pPr>
            <a:r>
              <a:rPr lang="fa-IR" altLang="en-US" sz="2000" smtClean="0"/>
              <a:t>برای سیگنال</a:t>
            </a:r>
          </a:p>
          <a:p>
            <a:pPr lvl="1" algn="justLow">
              <a:defRPr/>
            </a:pPr>
            <a:r>
              <a:rPr lang="en-US" altLang="en-US" sz="2000" smtClean="0">
                <a:cs typeface="+mn-cs"/>
              </a:rPr>
              <a:t>Event</a:t>
            </a:r>
            <a:r>
              <a:rPr lang="fa-IR" altLang="en-US" sz="2000" smtClean="0">
                <a:cs typeface="+mn-cs"/>
              </a:rPr>
              <a:t>: رخداد</a:t>
            </a:r>
          </a:p>
          <a:p>
            <a:pPr lvl="1" algn="justLow">
              <a:defRPr/>
            </a:pPr>
            <a:endParaRPr lang="fa-IR" altLang="en-US" sz="1400">
              <a:cs typeface="+mn-cs"/>
            </a:endParaRPr>
          </a:p>
          <a:p>
            <a:pPr algn="justLow">
              <a:defRPr/>
            </a:pPr>
            <a:r>
              <a:rPr lang="en-US" altLang="en-US" sz="2000" smtClean="0"/>
              <a:t>Subtype</a:t>
            </a:r>
            <a:r>
              <a:rPr lang="fa-IR" altLang="en-US" sz="2000" smtClean="0"/>
              <a:t>: وقتی یک نوع همسان با نوع استاندارد ولی با رنج محدودتر می‌خواهیم. همسانی نوع مهم است.</a:t>
            </a:r>
            <a:endParaRPr lang="fa-IR" altLang="en-US" sz="2000"/>
          </a:p>
          <a:p>
            <a:pPr lvl="1" algn="justLow">
              <a:defRPr/>
            </a:pPr>
            <a:endParaRPr lang="fa-IR" altLang="en-US" sz="2000" smtClean="0">
              <a:cs typeface="+mn-cs"/>
            </a:endParaRPr>
          </a:p>
        </p:txBody>
      </p:sp>
    </p:spTree>
  </p:cSld>
  <p:clrMapOvr>
    <a:masterClrMapping/>
  </p:clrMapOvr>
  <p:transition advTm="667739">
    <p:random/>
  </p:transition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0"/>
            <a:ext cx="7834312" cy="1079500"/>
          </a:xfrm>
        </p:spPr>
        <p:txBody>
          <a:bodyPr/>
          <a:lstStyle/>
          <a:p>
            <a:pPr>
              <a:defRPr/>
            </a:pPr>
            <a:r>
              <a:rPr lang="fa-IR" sz="2800" b="1" baseline="0">
                <a:effectLst/>
              </a:rPr>
              <a:t>مثال 4-33) مولد هوشمند شكل </a:t>
            </a:r>
            <a:r>
              <a:rPr lang="fa-IR" sz="2800" b="1" baseline="0" smtClean="0">
                <a:effectLst/>
              </a:rPr>
              <a:t>موج با </a:t>
            </a:r>
            <a:r>
              <a:rPr lang="fa-IR" sz="2800" b="1" baseline="0">
                <a:effectLst/>
              </a:rPr>
              <a:t>استفاده از </a:t>
            </a:r>
            <a:r>
              <a:rPr lang="en-US" sz="2800" b="1" baseline="0" smtClean="0">
                <a:effectLst/>
              </a:rPr>
              <a:t>ROM</a:t>
            </a:r>
            <a:endParaRPr lang="en-US" sz="2800" baseline="0">
              <a:latin typeface="Arial Black" panose="020B0A04020102020204" pitchFamily="34" charset="0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44" name="Content Placeholder 2"/>
          <p:cNvSpPr>
            <a:spLocks noGrp="1"/>
          </p:cNvSpPr>
          <p:nvPr>
            <p:ph idx="1"/>
          </p:nvPr>
        </p:nvSpPr>
        <p:spPr>
          <a:xfrm>
            <a:off x="395288" y="863600"/>
            <a:ext cx="8291512" cy="1655763"/>
          </a:xfrm>
        </p:spPr>
        <p:txBody>
          <a:bodyPr/>
          <a:lstStyle/>
          <a:p>
            <a:r>
              <a:rPr lang="fa-IR" altLang="en-US" sz="2000" smtClean="0"/>
              <a:t>دو عدد </a:t>
            </a:r>
            <a:r>
              <a:rPr lang="en-US" altLang="en-US" sz="2000" smtClean="0"/>
              <a:t>ROM</a:t>
            </a:r>
            <a:r>
              <a:rPr lang="fa-IR" altLang="en-US" sz="2000" smtClean="0"/>
              <a:t> یکی برای مقدار خروجی و یکی برای مقدار تاخیرها</a:t>
            </a:r>
          </a:p>
          <a:p>
            <a:r>
              <a:rPr lang="fa-IR" altLang="en-US" sz="2000" smtClean="0"/>
              <a:t>تعیین </a:t>
            </a:r>
            <a:r>
              <a:rPr lang="ar-SA" altLang="en-US" sz="2000" smtClean="0"/>
              <a:t>ابعاد </a:t>
            </a:r>
            <a:r>
              <a:rPr lang="en-US" altLang="en-US" sz="1800" smtClean="0"/>
              <a:t>ROM </a:t>
            </a:r>
            <a:r>
              <a:rPr lang="fa-IR" altLang="en-US" sz="1800" smtClean="0"/>
              <a:t> ها </a:t>
            </a:r>
            <a:r>
              <a:rPr lang="fa-IR" altLang="en-US" sz="2000" smtClean="0"/>
              <a:t>(اولی 4 بیت و 13 کلمه دومی عدد صحیح و 13 کلمه)</a:t>
            </a:r>
            <a:endParaRPr lang="fa-IR" altLang="en-US" sz="2400" smtClean="0"/>
          </a:p>
          <a:p>
            <a:r>
              <a:rPr lang="fa-IR" altLang="en-US" sz="2000" smtClean="0"/>
              <a:t>تعیین محتوای</a:t>
            </a:r>
            <a:r>
              <a:rPr lang="en-US" altLang="en-US" sz="1800" smtClean="0"/>
              <a:t>ROM </a:t>
            </a:r>
            <a:r>
              <a:rPr lang="fa-IR" altLang="en-US" sz="1800" smtClean="0"/>
              <a:t> ها </a:t>
            </a:r>
            <a:r>
              <a:rPr lang="fa-IR" altLang="en-US" sz="2000" smtClean="0"/>
              <a:t>بر اساس شکل موج و تاخیرها </a:t>
            </a:r>
          </a:p>
          <a:p>
            <a:r>
              <a:rPr lang="fa-IR" altLang="en-US" sz="2000" smtClean="0"/>
              <a:t>ایجاد یک فرایند </a:t>
            </a:r>
            <a:r>
              <a:rPr lang="ar-SA" altLang="en-US" sz="2000" smtClean="0"/>
              <a:t>شمار</a:t>
            </a:r>
            <a:r>
              <a:rPr lang="fa-IR" altLang="en-US" sz="2000" smtClean="0"/>
              <a:t>ش مناسب برای </a:t>
            </a:r>
            <a:r>
              <a:rPr lang="ar-SA" altLang="en-US" sz="2000" smtClean="0"/>
              <a:t>آدرس</a:t>
            </a:r>
            <a:r>
              <a:rPr lang="fa-IR" altLang="en-US" sz="2000" smtClean="0"/>
              <a:t> دهی</a:t>
            </a:r>
            <a:r>
              <a:rPr lang="ar-SA" altLang="en-US" sz="2000" smtClean="0"/>
              <a:t> </a:t>
            </a:r>
            <a:r>
              <a:rPr lang="en-US" altLang="en-US" sz="1800" smtClean="0"/>
              <a:t>ROM</a:t>
            </a:r>
            <a:r>
              <a:rPr lang="ar-SA" altLang="en-US" sz="1800" smtClean="0"/>
              <a:t> </a:t>
            </a:r>
            <a:r>
              <a:rPr lang="fa-IR" altLang="en-US" sz="1800" smtClean="0"/>
              <a:t>ها</a:t>
            </a:r>
            <a:endParaRPr lang="fa-IR" altLang="en-US" sz="2000" smtClean="0"/>
          </a:p>
        </p:txBody>
      </p:sp>
      <p:pic>
        <p:nvPicPr>
          <p:cNvPr id="14345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47925"/>
            <a:ext cx="743585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1188" y="5751513"/>
            <a:ext cx="770572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تمرین: </a:t>
            </a:r>
            <a:r>
              <a:rPr lang="fa-IR" b="1">
                <a:solidFill>
                  <a:srgbClr val="C00000"/>
                </a:solidFill>
                <a:latin typeface="Arial" charset="0"/>
                <a:cs typeface="B Traffic" panose="00000400000000000000" pitchFamily="2" charset="-78"/>
              </a:rPr>
              <a:t>خودتان </a:t>
            </a: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به کد توصیف این مثال مراجعه کرده و عملکر آن را تحلیل کنید. </a:t>
            </a:r>
          </a:p>
        </p:txBody>
      </p:sp>
    </p:spTree>
  </p:cSld>
  <p:clrMapOvr>
    <a:masterClrMapping/>
  </p:clrMapOvr>
  <p:transition advTm="155097">
    <p:random/>
  </p:transition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تعریف آرایه </a:t>
            </a:r>
            <a:r>
              <a:rPr lang="fa-IR">
                <a:effectLst/>
              </a:rPr>
              <a:t>برای </a:t>
            </a:r>
            <a:r>
              <a:rPr lang="ar-SA">
                <a:effectLst/>
              </a:rPr>
              <a:t>توصیف حافظه‌</a:t>
            </a:r>
            <a:endParaRPr lang="en-US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5288" y="1511300"/>
            <a:ext cx="8291512" cy="4276725"/>
          </a:xfrm>
        </p:spPr>
        <p:txBody>
          <a:bodyPr/>
          <a:lstStyle/>
          <a:p>
            <a:r>
              <a:rPr lang="ar-SA" altLang="en-US" sz="2400" smtClean="0"/>
              <a:t>برای تعریف حافظه در زبان </a:t>
            </a:r>
            <a:r>
              <a:rPr lang="en-US" altLang="en-US" sz="2400" smtClean="0"/>
              <a:t>VHDL</a:t>
            </a:r>
            <a:r>
              <a:rPr lang="ar-SA" altLang="en-US" sz="2400" smtClean="0"/>
              <a:t> </a:t>
            </a:r>
            <a:r>
              <a:rPr lang="fa-IR" altLang="en-US" sz="2400" smtClean="0"/>
              <a:t>به </a:t>
            </a:r>
            <a:r>
              <a:rPr lang="ar-SA" altLang="en-US" sz="2400" smtClean="0"/>
              <a:t>نوع آرایه‌ای </a:t>
            </a:r>
            <a:r>
              <a:rPr lang="fa-IR" altLang="en-US" sz="2400" smtClean="0"/>
              <a:t>احتیاج است</a:t>
            </a:r>
            <a:r>
              <a:rPr lang="ar-SA" altLang="en-US" sz="2400" smtClean="0"/>
              <a:t>.</a:t>
            </a:r>
            <a:endParaRPr lang="fa-IR" altLang="en-US" sz="2400" smtClean="0"/>
          </a:p>
          <a:p>
            <a:r>
              <a:rPr lang="ar-SA" altLang="en-US" sz="2400" smtClean="0"/>
              <a:t>قالب کلی تعریف نوع آرایه‌ای به شکل زیر است</a:t>
            </a:r>
            <a:r>
              <a:rPr lang="fa-IR" altLang="en-US" sz="2400" smtClean="0"/>
              <a:t>:</a:t>
            </a:r>
          </a:p>
          <a:p>
            <a:endParaRPr lang="fa-IR" altLang="en-US" sz="2400" smtClean="0"/>
          </a:p>
          <a:p>
            <a:endParaRPr lang="fa-IR" altLang="en-US" sz="2400" smtClean="0"/>
          </a:p>
          <a:p>
            <a:r>
              <a:rPr lang="ar-SA" altLang="en-US" sz="2400" smtClean="0"/>
              <a:t>یک نوع جدید بنام </a:t>
            </a:r>
            <a:r>
              <a:rPr lang="en-US" altLang="en-US" sz="2400" smtClean="0"/>
              <a:t>array_name</a:t>
            </a:r>
            <a:r>
              <a:rPr lang="ar-SA" altLang="en-US" sz="2400" smtClean="0"/>
              <a:t> تعریف شده</a:t>
            </a:r>
            <a:endParaRPr lang="fa-IR" altLang="en-US" sz="2400" smtClean="0"/>
          </a:p>
          <a:p>
            <a:r>
              <a:rPr lang="ar-SA" altLang="en-US" sz="2400" smtClean="0"/>
              <a:t>در حقیقت آرایه‌ای </a:t>
            </a:r>
            <a:r>
              <a:rPr lang="fa-IR" altLang="en-US" sz="2400" smtClean="0"/>
              <a:t>از عناصری است که آنها از نوع </a:t>
            </a:r>
            <a:r>
              <a:rPr lang="en-US" altLang="en-US" sz="2400" smtClean="0"/>
              <a:t>element_type</a:t>
            </a:r>
            <a:r>
              <a:rPr lang="ar-SA" altLang="en-US" sz="2400" smtClean="0"/>
              <a:t> هستند.</a:t>
            </a:r>
            <a:endParaRPr lang="fa-IR" altLang="en-US" sz="2400" smtClean="0"/>
          </a:p>
          <a:p>
            <a:r>
              <a:rPr lang="fa-IR" altLang="en-US" sz="2400" smtClean="0"/>
              <a:t>هر سیگنالی از نوع </a:t>
            </a:r>
            <a:r>
              <a:rPr lang="en-US" altLang="en-US" sz="2400" smtClean="0"/>
              <a:t>array_name</a:t>
            </a:r>
            <a:r>
              <a:rPr lang="fa-IR" altLang="en-US" sz="2400" smtClean="0"/>
              <a:t> تعریف شود یک آرایه با ویژگی‌های مذکور خواهد بود.  </a:t>
            </a:r>
            <a:endParaRPr lang="en-US" altLang="en-US" sz="2400" smtClean="0"/>
          </a:p>
          <a:p>
            <a:endParaRPr lang="fa-IR" altLang="en-US" sz="2400" smtClean="0"/>
          </a:p>
          <a:p>
            <a:endParaRPr lang="en-US" altLang="en-US" sz="240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2552700"/>
            <a:ext cx="7115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35813">
    <p:random/>
  </p:transition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79500"/>
          </a:xfrm>
        </p:spPr>
        <p:txBody>
          <a:bodyPr/>
          <a:lstStyle/>
          <a:p>
            <a:pPr algn="r"/>
            <a:r>
              <a:rPr lang="ar-SA" altLang="en-US" sz="4400" b="1" smtClean="0">
                <a:effectLst/>
              </a:rPr>
              <a:t>مثال 3-45) تعریف </a:t>
            </a:r>
            <a:r>
              <a:rPr lang="fa-IR" altLang="en-US" sz="4400" b="1" smtClean="0">
                <a:effectLst/>
              </a:rPr>
              <a:t> حافظه </a:t>
            </a:r>
            <a:r>
              <a:rPr lang="en-US" altLang="en-US" sz="4400" b="1" smtClean="0">
                <a:effectLst/>
              </a:rPr>
              <a:t>RAM</a:t>
            </a:r>
            <a:r>
              <a:rPr lang="fa-IR" altLang="en-US" sz="4400" b="1" smtClean="0">
                <a:effectLst/>
              </a:rPr>
              <a:t> با ورودي</a:t>
            </a:r>
            <a:r>
              <a:rPr lang="en-US" altLang="en-US" sz="4400" b="1" smtClean="0">
                <a:effectLst/>
              </a:rPr>
              <a:t> </a:t>
            </a:r>
            <a:r>
              <a:rPr lang="fa-IR" altLang="en-US" sz="4400" b="1" smtClean="0">
                <a:effectLst/>
              </a:rPr>
              <a:t>و خروجي مجزا </a:t>
            </a:r>
            <a:endParaRPr lang="en-US" altLang="en-US" sz="4400" b="1" smtClean="0">
              <a:effectLst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" t="1855" r="8025" b="1006"/>
          <a:stretch>
            <a:fillRect/>
          </a:stretch>
        </p:blipFill>
        <p:spPr bwMode="auto">
          <a:xfrm>
            <a:off x="381000" y="923925"/>
            <a:ext cx="6135688" cy="505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84938" y="1335088"/>
          <a:ext cx="2767012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4" imgW="2158190" imgH="1652533" progId="Visio.Drawing.11">
                  <p:embed/>
                </p:oleObj>
              </mc:Choice>
              <mc:Fallback>
                <p:oleObj name="Visio" r:id="rId4" imgW="2158190" imgH="1652533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1335088"/>
                        <a:ext cx="2767012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588125" y="3902075"/>
            <a:ext cx="24479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sz="2000" b="1">
                <a:latin typeface="+mn-lt"/>
                <a:cs typeface="B Traffic" panose="00000400000000000000" pitchFamily="2" charset="-78"/>
              </a:rPr>
              <a:t>فرآیند خواندن و نوشتن بصورت همروند توصیف شده. 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sz="2000" b="1">
                <a:latin typeface="+mn-lt"/>
                <a:cs typeface="B Traffic" panose="00000400000000000000" pitchFamily="2" charset="-78"/>
              </a:rPr>
              <a:t>- نوشتن با </a:t>
            </a:r>
            <a:r>
              <a:rPr lang="en-US" sz="2000" b="1">
                <a:latin typeface="+mn-lt"/>
                <a:cs typeface="B Traffic" panose="00000400000000000000" pitchFamily="2" charset="-78"/>
              </a:rPr>
              <a:t>Process</a:t>
            </a:r>
            <a:r>
              <a:rPr lang="fa-IR" sz="2000" b="1">
                <a:latin typeface="+mn-lt"/>
                <a:cs typeface="B Traffic" panose="00000400000000000000" pitchFamily="2" charset="-78"/>
              </a:rPr>
              <a:t> 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sz="2000" b="1">
                <a:latin typeface="+mn-lt"/>
                <a:cs typeface="B Traffic" panose="00000400000000000000" pitchFamily="2" charset="-78"/>
              </a:rPr>
              <a:t>- خواندن با انتساب 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sz="2000" b="1">
                <a:latin typeface="+mn-lt"/>
                <a:cs typeface="B Traffic" panose="00000400000000000000" pitchFamily="2" charset="-78"/>
              </a:rPr>
              <a:t>    شرطی</a:t>
            </a:r>
          </a:p>
        </p:txBody>
      </p:sp>
      <p:sp>
        <p:nvSpPr>
          <p:cNvPr id="8" name="Rectangle 7"/>
          <p:cNvSpPr/>
          <p:nvPr/>
        </p:nvSpPr>
        <p:spPr>
          <a:xfrm>
            <a:off x="696268" y="3861862"/>
            <a:ext cx="3875732" cy="1623173"/>
          </a:xfrm>
          <a:prstGeom prst="rect">
            <a:avLst/>
          </a:prstGeom>
          <a:noFill/>
          <a:ln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491535">
    <p:random/>
  </p:transition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4463"/>
            <a:ext cx="8229600" cy="1079500"/>
          </a:xfrm>
        </p:spPr>
        <p:txBody>
          <a:bodyPr/>
          <a:lstStyle/>
          <a:p>
            <a:pPr>
              <a:defRPr/>
            </a:pPr>
            <a:r>
              <a:rPr lang="fa-IR" sz="4800" b="1" smtClean="0">
                <a:effectLst/>
              </a:rPr>
              <a:t>سایر مثال‌های </a:t>
            </a:r>
            <a:r>
              <a:rPr lang="ar-SA" sz="4800" smtClean="0">
                <a:effectLst/>
              </a:rPr>
              <a:t>توصیف حافظه‌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fa-IR" smtClean="0"/>
              <a:t>مثال‌های حافظه‌ای در فصل 4</a:t>
            </a:r>
          </a:p>
          <a:p>
            <a:pPr lvl="1">
              <a:spcBef>
                <a:spcPts val="1800"/>
              </a:spcBef>
              <a:defRPr/>
            </a:pPr>
            <a:r>
              <a:rPr lang="ar-SA" sz="2400" smtClean="0">
                <a:cs typeface="+mn-cs"/>
              </a:rPr>
              <a:t>مثال </a:t>
            </a:r>
            <a:r>
              <a:rPr lang="ar-SA" sz="2400">
                <a:cs typeface="+mn-cs"/>
              </a:rPr>
              <a:t>4-28 </a:t>
            </a:r>
            <a:r>
              <a:rPr lang="fa-IR" sz="2400" smtClean="0">
                <a:cs typeface="+mn-cs"/>
              </a:rPr>
              <a:t>: </a:t>
            </a:r>
            <a:r>
              <a:rPr lang="ar-SA" sz="2400" smtClean="0">
                <a:cs typeface="+mn-cs"/>
              </a:rPr>
              <a:t>تعمیم </a:t>
            </a:r>
            <a:r>
              <a:rPr lang="ar-SA" sz="2400">
                <a:cs typeface="+mn-cs"/>
              </a:rPr>
              <a:t>مثال </a:t>
            </a:r>
            <a:r>
              <a:rPr lang="fa-IR" sz="2400" smtClean="0">
                <a:cs typeface="+mn-cs"/>
              </a:rPr>
              <a:t>3-45 </a:t>
            </a:r>
            <a:r>
              <a:rPr lang="ar-SA" sz="2400" smtClean="0">
                <a:cs typeface="+mn-cs"/>
              </a:rPr>
              <a:t>با </a:t>
            </a:r>
            <a:r>
              <a:rPr lang="ar-SA" sz="2400">
                <a:cs typeface="+mn-cs"/>
              </a:rPr>
              <a:t>ابعاد </a:t>
            </a:r>
            <a:r>
              <a:rPr lang="en-US" sz="2400" smtClean="0">
                <a:cs typeface="+mn-cs"/>
              </a:rPr>
              <a:t>generic</a:t>
            </a:r>
            <a:endParaRPr lang="fa-IR" sz="2400" smtClean="0">
              <a:cs typeface="+mn-cs"/>
            </a:endParaRPr>
          </a:p>
          <a:p>
            <a:pPr lvl="1">
              <a:spcBef>
                <a:spcPts val="1800"/>
              </a:spcBef>
              <a:defRPr/>
            </a:pPr>
            <a:r>
              <a:rPr lang="fa-IR" sz="2400">
                <a:cs typeface="+mn-cs"/>
              </a:rPr>
              <a:t>مثال </a:t>
            </a:r>
            <a:r>
              <a:rPr lang="fa-IR" sz="2400" smtClean="0">
                <a:cs typeface="+mn-cs"/>
              </a:rPr>
              <a:t>4-29: </a:t>
            </a:r>
            <a:r>
              <a:rPr lang="fa-IR" sz="2400">
                <a:cs typeface="+mn-cs"/>
              </a:rPr>
              <a:t>یک حافظه </a:t>
            </a:r>
            <a:r>
              <a:rPr lang="en-US" sz="2000">
                <a:cs typeface="+mn-cs"/>
              </a:rPr>
              <a:t>RAM </a:t>
            </a:r>
            <a:r>
              <a:rPr lang="fa-IR" sz="2000" smtClean="0">
                <a:cs typeface="+mn-cs"/>
              </a:rPr>
              <a:t> </a:t>
            </a:r>
            <a:r>
              <a:rPr lang="fa-IR" sz="2400" smtClean="0">
                <a:cs typeface="+mn-cs"/>
              </a:rPr>
              <a:t>با </a:t>
            </a:r>
            <a:r>
              <a:rPr lang="fa-IR" sz="2400">
                <a:cs typeface="+mn-cs"/>
              </a:rPr>
              <a:t>قابلیت خواندن و نوشتن همزمان از دو مکان متفاوت </a:t>
            </a:r>
            <a:r>
              <a:rPr lang="fa-IR" sz="2400" smtClean="0">
                <a:cs typeface="+mn-cs"/>
              </a:rPr>
              <a:t>حافظه</a:t>
            </a:r>
          </a:p>
          <a:p>
            <a:pPr lvl="1">
              <a:spcBef>
                <a:spcPts val="1800"/>
              </a:spcBef>
              <a:defRPr/>
            </a:pPr>
            <a:r>
              <a:rPr lang="fa-IR" sz="2400">
                <a:cs typeface="+mn-cs"/>
              </a:rPr>
              <a:t>مثال </a:t>
            </a:r>
            <a:r>
              <a:rPr lang="fa-IR" sz="2400" smtClean="0">
                <a:cs typeface="+mn-cs"/>
              </a:rPr>
              <a:t>4-30: </a:t>
            </a:r>
            <a:r>
              <a:rPr lang="fa-IR" sz="2400">
                <a:cs typeface="+mn-cs"/>
              </a:rPr>
              <a:t>یک حافظه با گذرگاه داده‌ی ورودی و خروجی </a:t>
            </a:r>
            <a:r>
              <a:rPr lang="fa-IR" sz="2400" smtClean="0">
                <a:cs typeface="+mn-cs"/>
              </a:rPr>
              <a:t>دوطرفه</a:t>
            </a:r>
          </a:p>
          <a:p>
            <a:pPr lvl="1">
              <a:spcBef>
                <a:spcPts val="1800"/>
              </a:spcBef>
              <a:defRPr/>
            </a:pPr>
            <a:r>
              <a:rPr lang="fa-IR" sz="2400">
                <a:cs typeface="+mn-cs"/>
              </a:rPr>
              <a:t>مثال </a:t>
            </a:r>
            <a:r>
              <a:rPr lang="fa-IR" sz="2400" smtClean="0">
                <a:cs typeface="+mn-cs"/>
              </a:rPr>
              <a:t>4-31: </a:t>
            </a:r>
            <a:r>
              <a:rPr lang="fa-IR" sz="2400">
                <a:cs typeface="+mn-cs"/>
              </a:rPr>
              <a:t>نیز مربوط به حافظه فقط خواندنی </a:t>
            </a:r>
            <a:r>
              <a:rPr lang="en-US" sz="2000" smtClean="0">
                <a:cs typeface="+mn-cs"/>
              </a:rPr>
              <a:t>ROM</a:t>
            </a:r>
            <a:endParaRPr lang="fa-IR" sz="2000" smtClean="0">
              <a:cs typeface="+mn-cs"/>
            </a:endParaRPr>
          </a:p>
          <a:p>
            <a:pPr>
              <a:spcBef>
                <a:spcPts val="1800"/>
              </a:spcBef>
              <a:defRPr/>
            </a:pPr>
            <a:r>
              <a:rPr lang="fa-IR" sz="2400" smtClean="0"/>
              <a:t>آدرس دانلود مثال‌های فصل 4:</a:t>
            </a:r>
          </a:p>
          <a:p>
            <a:pPr marL="0" indent="0" algn="l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>
                <a:hlinkClick r:id="rId2"/>
              </a:rPr>
              <a:t>https://</a:t>
            </a:r>
            <a:r>
              <a:rPr lang="en-US" sz="1800" smtClean="0">
                <a:hlinkClick r:id="rId2"/>
              </a:rPr>
              <a:t>faculty.kashanu.ac.ir/file/download/page/1583162991-allexamples.zip</a:t>
            </a:r>
            <a:endParaRPr lang="en-US" sz="1800" smtClean="0"/>
          </a:p>
          <a:p>
            <a:pPr marL="0" indent="0" algn="l"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fa-IR" sz="2400" smtClean="0"/>
              <a:t> </a:t>
            </a:r>
            <a:endParaRPr lang="fa-IR" sz="2400"/>
          </a:p>
          <a:p>
            <a:pPr lvl="1">
              <a:spcBef>
                <a:spcPts val="1800"/>
              </a:spcBef>
              <a:defRPr/>
            </a:pPr>
            <a:endParaRPr lang="en-US" sz="2400">
              <a:cs typeface="+mn-cs"/>
            </a:endParaRPr>
          </a:p>
        </p:txBody>
      </p:sp>
    </p:spTree>
  </p:cSld>
  <p:clrMapOvr>
    <a:masterClrMapping/>
  </p:clrMapOvr>
  <p:transition advTm="193182">
    <p:random/>
  </p:transition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463"/>
            <a:ext cx="8964613" cy="760412"/>
          </a:xfrm>
        </p:spPr>
        <p:txBody>
          <a:bodyPr/>
          <a:lstStyle/>
          <a:p>
            <a:pPr algn="r">
              <a:defRPr/>
            </a:pPr>
            <a:r>
              <a:rPr lang="fa-IR" sz="4400" b="1">
                <a:effectLst/>
              </a:rPr>
              <a:t>مثال 4-28) </a:t>
            </a:r>
            <a:r>
              <a:rPr lang="en-US" sz="4000" b="1">
                <a:effectLst/>
                <a:latin typeface="Arial Black" panose="020B0A04020102020204" pitchFamily="34" charset="0"/>
              </a:rPr>
              <a:t>RAM</a:t>
            </a:r>
            <a:r>
              <a:rPr lang="fa-IR" sz="4000" b="1">
                <a:effectLst/>
              </a:rPr>
              <a:t> </a:t>
            </a:r>
            <a:r>
              <a:rPr lang="fa-IR" sz="4400" b="1">
                <a:effectLst/>
              </a:rPr>
              <a:t>با </a:t>
            </a:r>
            <a:r>
              <a:rPr lang="fa-IR" sz="4400" b="1" smtClean="0">
                <a:effectLst/>
              </a:rPr>
              <a:t>ورودي</a:t>
            </a:r>
            <a:r>
              <a:rPr lang="en-US" sz="4400" b="1" smtClean="0">
                <a:effectLst/>
              </a:rPr>
              <a:t> </a:t>
            </a:r>
            <a:r>
              <a:rPr lang="fa-IR" sz="4400" b="1" smtClean="0">
                <a:effectLst/>
              </a:rPr>
              <a:t>و </a:t>
            </a:r>
            <a:r>
              <a:rPr lang="fa-IR" sz="4400" b="1">
                <a:effectLst/>
              </a:rPr>
              <a:t>خروجي </a:t>
            </a:r>
            <a:r>
              <a:rPr lang="fa-IR" sz="4400" b="1" smtClean="0">
                <a:effectLst/>
              </a:rPr>
              <a:t>مجزا و ابعاد</a:t>
            </a:r>
            <a:r>
              <a:rPr lang="fa-IR" sz="4400" b="1" baseline="0">
                <a:effectLst/>
              </a:rPr>
              <a:t> </a:t>
            </a:r>
            <a:r>
              <a:rPr lang="en-US" sz="4400" b="1" smtClean="0">
                <a:effectLst/>
                <a:latin typeface="Arial Black" panose="020B0A04020102020204" pitchFamily="34" charset="0"/>
              </a:rPr>
              <a:t>Generic</a:t>
            </a:r>
            <a:endParaRPr lang="en-US" sz="4400">
              <a:latin typeface="Arial Black" panose="020B0A04020102020204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5907088" y="1096963"/>
          <a:ext cx="3344862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Visio" r:id="rId3" imgW="2326862" imgH="1641466" progId="Visio.Drawing.11">
                  <p:embed/>
                </p:oleObj>
              </mc:Choice>
              <mc:Fallback>
                <p:oleObj name="Visio" r:id="rId3" imgW="2326862" imgH="1641466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1096963"/>
                        <a:ext cx="3344862" cy="235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9013"/>
            <a:ext cx="5616575" cy="5059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43663" y="3887788"/>
            <a:ext cx="23352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ar-SA" sz="2400" b="1">
                <a:latin typeface="+mn-lt"/>
                <a:cs typeface="B Traffic" panose="00000400000000000000" pitchFamily="2" charset="-78"/>
              </a:rPr>
              <a:t>تعمیم مثال </a:t>
            </a:r>
            <a:r>
              <a:rPr lang="fa-IR" sz="2400" b="1">
                <a:latin typeface="+mn-lt"/>
                <a:cs typeface="B Traffic" panose="00000400000000000000" pitchFamily="2" charset="-78"/>
              </a:rPr>
              <a:t>3-45 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ar-SA" sz="2400" b="1">
                <a:latin typeface="+mn-lt"/>
                <a:cs typeface="B Traffic" panose="00000400000000000000" pitchFamily="2" charset="-78"/>
              </a:rPr>
              <a:t>با ابعاد </a:t>
            </a:r>
            <a:r>
              <a:rPr lang="en-US" sz="2400" b="1">
                <a:latin typeface="+mn-lt"/>
                <a:cs typeface="B Traffic" panose="00000400000000000000" pitchFamily="2" charset="-78"/>
              </a:rPr>
              <a:t>generic</a:t>
            </a:r>
            <a:endParaRPr lang="fa-IR" sz="2400" b="1">
              <a:latin typeface="+mn-lt"/>
              <a:cs typeface="B Traffic" panose="00000400000000000000" pitchFamily="2" charset="-78"/>
            </a:endParaRP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sz="2400" b="1">
                <a:latin typeface="+mn-lt"/>
                <a:cs typeface="B Traffic" panose="00000400000000000000" pitchFamily="2" charset="-78"/>
              </a:rPr>
              <a:t>بدون ورودی </a:t>
            </a:r>
            <a:r>
              <a:rPr lang="en-US" sz="2400" b="1">
                <a:latin typeface="+mn-lt"/>
                <a:cs typeface="B Traffic" panose="00000400000000000000" pitchFamily="2" charset="-78"/>
              </a:rPr>
              <a:t>ce</a:t>
            </a:r>
            <a:endParaRPr lang="fa-IR" sz="2400" b="1">
              <a:latin typeface="+mn-lt"/>
              <a:cs typeface="B Traffic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3972867"/>
            <a:ext cx="4104456" cy="1475612"/>
          </a:xfrm>
          <a:prstGeom prst="rect">
            <a:avLst/>
          </a:prstGeom>
          <a:noFill/>
          <a:ln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253295">
    <p:random/>
  </p:transition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144463"/>
            <a:ext cx="8964612" cy="760412"/>
          </a:xfrm>
        </p:spPr>
        <p:txBody>
          <a:bodyPr/>
          <a:lstStyle/>
          <a:p>
            <a:pPr algn="r">
              <a:defRPr/>
            </a:pPr>
            <a:r>
              <a:rPr lang="fa-IR" sz="4400" b="1" smtClean="0">
                <a:effectLst/>
              </a:rPr>
              <a:t>مثال 4-29) </a:t>
            </a:r>
            <a:r>
              <a:rPr lang="en-US" sz="4000" b="1" smtClean="0">
                <a:effectLst/>
                <a:latin typeface="Arial Black" panose="020B0A04020102020204" pitchFamily="34" charset="0"/>
              </a:rPr>
              <a:t>RAM</a:t>
            </a:r>
            <a:r>
              <a:rPr lang="fa-IR" sz="3600" b="1" smtClean="0">
                <a:effectLst/>
              </a:rPr>
              <a:t> </a:t>
            </a:r>
            <a:r>
              <a:rPr lang="fa-IR" sz="4400" b="1" smtClean="0">
                <a:effectLst/>
              </a:rPr>
              <a:t>دو درگاهه (</a:t>
            </a:r>
            <a:r>
              <a:rPr lang="en-US" sz="4000" b="1" smtClean="0">
                <a:effectLst/>
                <a:latin typeface="Arial Black" panose="020B0A04020102020204" pitchFamily="34" charset="0"/>
              </a:rPr>
              <a:t>Dual-Port</a:t>
            </a:r>
            <a:r>
              <a:rPr lang="fa-IR" sz="4400" b="1" smtClean="0">
                <a:effectLst/>
              </a:rPr>
              <a:t>)با ابعاد</a:t>
            </a:r>
            <a:r>
              <a:rPr lang="fa-IR" sz="4400" b="1" baseline="0" smtClean="0">
                <a:effectLst/>
              </a:rPr>
              <a:t> </a:t>
            </a:r>
            <a:r>
              <a:rPr lang="en-US" sz="4000" b="1" smtClean="0">
                <a:effectLst/>
                <a:latin typeface="Arial Black" panose="020B0A04020102020204" pitchFamily="34" charset="0"/>
              </a:rPr>
              <a:t>Generic</a:t>
            </a:r>
            <a:endParaRPr lang="en-US" sz="4400">
              <a:latin typeface="Arial Black" panose="020B0A04020102020204" pitchFamily="34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15988"/>
            <a:ext cx="7777162" cy="515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4897438" y="1533525"/>
          <a:ext cx="3662362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Visio" r:id="rId4" imgW="2316607" imgH="1641466" progId="Visio.Drawing.11">
                  <p:embed/>
                </p:oleObj>
              </mc:Choice>
              <mc:Fallback>
                <p:oleObj name="Visio" r:id="rId4" imgW="2316607" imgH="1641466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1533525"/>
                        <a:ext cx="3662362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26481">
    <p:random/>
  </p:transition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863" y="0"/>
            <a:ext cx="2952750" cy="1800225"/>
          </a:xfrm>
        </p:spPr>
        <p:txBody>
          <a:bodyPr/>
          <a:lstStyle/>
          <a:p>
            <a:pPr algn="justLow">
              <a:defRPr/>
            </a:pPr>
            <a:r>
              <a:rPr lang="fa-IR" sz="2800" b="1" baseline="0" smtClean="0">
                <a:effectLst/>
              </a:rPr>
              <a:t>مثال 4-29) </a:t>
            </a:r>
            <a:r>
              <a:rPr lang="en-US" sz="2400" b="1" baseline="0" smtClean="0">
                <a:effectLst/>
                <a:latin typeface="Arial Black" panose="020B0A04020102020204" pitchFamily="34" charset="0"/>
              </a:rPr>
              <a:t>RAM</a:t>
            </a:r>
            <a:r>
              <a:rPr lang="fa-IR" sz="2400" b="1" baseline="0" smtClean="0">
                <a:effectLst/>
              </a:rPr>
              <a:t> </a:t>
            </a:r>
            <a:r>
              <a:rPr lang="fa-IR" sz="2800" b="1" baseline="0" smtClean="0">
                <a:effectLst/>
              </a:rPr>
              <a:t>دو درگاهه با ابعاد </a:t>
            </a:r>
            <a:r>
              <a:rPr lang="en-US" sz="2800" b="1" baseline="0" smtClean="0">
                <a:effectLst/>
                <a:latin typeface="Arial Black" panose="020B0A04020102020204" pitchFamily="34" charset="0"/>
              </a:rPr>
              <a:t>Generic</a:t>
            </a:r>
            <a:r>
              <a:rPr lang="fa-IR" sz="2800" b="1" baseline="0" smtClean="0">
                <a:effectLst/>
                <a:latin typeface="Arial Black" panose="020B0A04020102020204" pitchFamily="34" charset="0"/>
              </a:rPr>
              <a:t> ادامه ...</a:t>
            </a:r>
            <a:endParaRPr lang="en-US" sz="2800" baseline="0">
              <a:latin typeface="Arial Black" panose="020B0A04020102020204" pitchFamily="34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8198" name="Object 8"/>
          <p:cNvGraphicFramePr>
            <a:graphicFrameLocks noChangeAspect="1"/>
          </p:cNvGraphicFramePr>
          <p:nvPr/>
        </p:nvGraphicFramePr>
        <p:xfrm>
          <a:off x="6084888" y="1800225"/>
          <a:ext cx="3036887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Visio" r:id="rId3" imgW="2316607" imgH="1641466" progId="Visio.Drawing.11">
                  <p:embed/>
                </p:oleObj>
              </mc:Choice>
              <mc:Fallback>
                <p:oleObj name="Visio" r:id="rId3" imgW="2316607" imgH="1641466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800225"/>
                        <a:ext cx="3036887" cy="226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15900"/>
            <a:ext cx="5849938" cy="594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750" y="1249363"/>
            <a:ext cx="5400675" cy="2376487"/>
          </a:xfrm>
          <a:prstGeom prst="rect">
            <a:avLst/>
          </a:prstGeom>
          <a:noFill/>
          <a:ln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9750" y="3671888"/>
            <a:ext cx="5400675" cy="2089150"/>
          </a:xfrm>
          <a:prstGeom prst="rect">
            <a:avLst/>
          </a:prstGeom>
          <a:noFill/>
          <a:ln>
            <a:solidFill>
              <a:srgbClr val="36989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1863" y="4032250"/>
            <a:ext cx="30241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latin typeface="+mn-lt"/>
                <a:cs typeface="B Traffic" panose="00000400000000000000" pitchFamily="2" charset="-78"/>
              </a:rPr>
              <a:t>اندیس آرایه باید </a:t>
            </a:r>
            <a:r>
              <a:rPr lang="en-US" b="1">
                <a:latin typeface="+mn-lt"/>
                <a:cs typeface="B Traffic" panose="00000400000000000000" pitchFamily="2" charset="-78"/>
              </a:rPr>
              <a:t>integer</a:t>
            </a:r>
            <a:r>
              <a:rPr lang="fa-IR" b="1">
                <a:latin typeface="+mn-lt"/>
                <a:cs typeface="B Traffic" panose="00000400000000000000" pitchFamily="2" charset="-78"/>
              </a:rPr>
              <a:t> باشد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latin typeface="+mn-lt"/>
                <a:cs typeface="B Traffic" panose="00000400000000000000" pitchFamily="2" charset="-78"/>
              </a:rPr>
              <a:t>اگر آدرس ورودی </a:t>
            </a:r>
            <a:r>
              <a:rPr lang="en-US" b="1">
                <a:latin typeface="Arial" charset="0"/>
                <a:cs typeface="B Traffic" panose="00000400000000000000" pitchFamily="2" charset="-78"/>
              </a:rPr>
              <a:t>integer</a:t>
            </a:r>
            <a:r>
              <a:rPr lang="fa-IR" b="1">
                <a:latin typeface="Arial" charset="0"/>
                <a:cs typeface="B Traffic" panose="00000400000000000000" pitchFamily="2" charset="-78"/>
              </a:rPr>
              <a:t>  نبود باید تبدیل کنیم</a:t>
            </a:r>
            <a:endParaRPr lang="fa-IR" b="1">
              <a:latin typeface="+mn-lt"/>
              <a:cs typeface="B Traffic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509963" y="2460625"/>
            <a:ext cx="11874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9363" y="4908550"/>
            <a:ext cx="118903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89838" y="4870450"/>
            <a:ext cx="55403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156325" y="5111750"/>
            <a:ext cx="287972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latin typeface="+mn-lt"/>
                <a:cs typeface="B Traffic" panose="00000400000000000000" pitchFamily="2" charset="-78"/>
              </a:rPr>
              <a:t>در اینجا نوشتن </a:t>
            </a:r>
            <a:r>
              <a:rPr lang="en-US" b="1">
                <a:latin typeface="+mn-lt"/>
                <a:cs typeface="B Traffic" panose="00000400000000000000" pitchFamily="2" charset="-78"/>
              </a:rPr>
              <a:t>Read</a:t>
            </a:r>
            <a:r>
              <a:rPr lang="fa-IR" b="1">
                <a:latin typeface="+mn-lt"/>
                <a:cs typeface="B Traffic" panose="00000400000000000000" pitchFamily="2" charset="-78"/>
              </a:rPr>
              <a:t> و </a:t>
            </a:r>
            <a:r>
              <a:rPr lang="en-US" b="1">
                <a:latin typeface="+mn-lt"/>
                <a:cs typeface="B Traffic" panose="00000400000000000000" pitchFamily="2" charset="-78"/>
              </a:rPr>
              <a:t>Write</a:t>
            </a:r>
            <a:r>
              <a:rPr lang="fa-IR" b="1">
                <a:latin typeface="+mn-lt"/>
                <a:cs typeface="B Traffic" panose="00000400000000000000" pitchFamily="2" charset="-78"/>
              </a:rPr>
              <a:t> در لیست حساسیت ضروری نیست چون سنکرون هستند </a:t>
            </a:r>
          </a:p>
        </p:txBody>
      </p:sp>
    </p:spTree>
  </p:cSld>
  <p:clrMapOvr>
    <a:masterClrMapping/>
  </p:clrMapOvr>
  <p:transition advTm="477977">
    <p:random/>
  </p:transition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424863" cy="1008063"/>
          </a:xfrm>
        </p:spPr>
        <p:txBody>
          <a:bodyPr/>
          <a:lstStyle/>
          <a:p>
            <a:pPr>
              <a:defRPr/>
            </a:pPr>
            <a:r>
              <a:rPr lang="en-US" sz="2800" b="1" baseline="0" smtClean="0">
                <a:effectLst/>
                <a:latin typeface="Arial Black" panose="020B0A04020102020204" pitchFamily="34" charset="0"/>
              </a:rPr>
              <a:t>RAM</a:t>
            </a:r>
            <a:r>
              <a:rPr lang="fa-IR" sz="2800" b="1" baseline="0" smtClean="0">
                <a:effectLst/>
              </a:rPr>
              <a:t> </a:t>
            </a:r>
            <a:r>
              <a:rPr lang="fa-IR" sz="3200" b="1" baseline="0" smtClean="0">
                <a:effectLst/>
              </a:rPr>
              <a:t>های چند درگاهه با ابعاد </a:t>
            </a:r>
            <a:r>
              <a:rPr lang="en-US" sz="3200" b="1" baseline="0" smtClean="0">
                <a:effectLst/>
                <a:latin typeface="Arial Black" panose="020B0A04020102020204" pitchFamily="34" charset="0"/>
              </a:rPr>
              <a:t>Generic</a:t>
            </a:r>
            <a:endParaRPr lang="en-US" sz="3200" baseline="0">
              <a:latin typeface="Arial Black" panose="020B0A04020102020204" pitchFamily="34" charset="0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8638" y="5454650"/>
            <a:ext cx="17272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یک</a:t>
            </a:r>
            <a:r>
              <a:rPr lang="fa-IR" b="1">
                <a:latin typeface="+mn-lt"/>
                <a:cs typeface="B Traffic" panose="00000400000000000000" pitchFamily="2" charset="-78"/>
              </a:rPr>
              <a:t> درگاه نوشتن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دو</a:t>
            </a:r>
            <a:r>
              <a:rPr lang="fa-IR" b="1">
                <a:latin typeface="+mn-lt"/>
                <a:cs typeface="B Traffic" panose="00000400000000000000" pitchFamily="2" charset="-78"/>
              </a:rPr>
              <a:t> درگاه خواندن</a:t>
            </a:r>
          </a:p>
        </p:txBody>
      </p:sp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4" name="Object 4"/>
          <p:cNvGraphicFramePr>
            <a:graphicFrameLocks noChangeAspect="1"/>
          </p:cNvGraphicFramePr>
          <p:nvPr/>
        </p:nvGraphicFramePr>
        <p:xfrm>
          <a:off x="4787900" y="2058988"/>
          <a:ext cx="355917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Visio" r:id="rId3" imgW="2316607" imgH="2269871" progId="Visio.Drawing.11">
                  <p:embed/>
                </p:oleObj>
              </mc:Choice>
              <mc:Fallback>
                <p:oleObj name="Visio" r:id="rId3" imgW="2316607" imgH="226987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058988"/>
                        <a:ext cx="355917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1692275" y="5446713"/>
            <a:ext cx="17272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دو</a:t>
            </a:r>
            <a:r>
              <a:rPr lang="fa-IR" b="1">
                <a:latin typeface="+mn-lt"/>
                <a:cs typeface="B Traffic" panose="00000400000000000000" pitchFamily="2" charset="-78"/>
              </a:rPr>
              <a:t> درگاه نوشتن</a:t>
            </a:r>
          </a:p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دو</a:t>
            </a:r>
            <a:r>
              <a:rPr lang="fa-IR" b="1">
                <a:latin typeface="+mn-lt"/>
                <a:cs typeface="B Traffic" panose="00000400000000000000" pitchFamily="2" charset="-78"/>
              </a:rPr>
              <a:t> درگاه خواندن</a:t>
            </a: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7" name="Object 6"/>
          <p:cNvGraphicFramePr>
            <a:graphicFrameLocks noChangeAspect="1"/>
          </p:cNvGraphicFramePr>
          <p:nvPr/>
        </p:nvGraphicFramePr>
        <p:xfrm>
          <a:off x="755650" y="2087563"/>
          <a:ext cx="3746500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Visio" r:id="rId5" imgW="2460450" imgH="2269871" progId="Visio.Drawing.11">
                  <p:embed/>
                </p:oleObj>
              </mc:Choice>
              <mc:Fallback>
                <p:oleObj name="Visio" r:id="rId5" imgW="2460450" imgH="2269871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87563"/>
                        <a:ext cx="3746500" cy="345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Content Placeholder 2"/>
          <p:cNvSpPr>
            <a:spLocks noGrp="1"/>
          </p:cNvSpPr>
          <p:nvPr>
            <p:ph idx="1"/>
          </p:nvPr>
        </p:nvSpPr>
        <p:spPr>
          <a:xfrm>
            <a:off x="395288" y="1008063"/>
            <a:ext cx="8291512" cy="1008062"/>
          </a:xfrm>
        </p:spPr>
        <p:txBody>
          <a:bodyPr/>
          <a:lstStyle/>
          <a:p>
            <a:r>
              <a:rPr lang="fa-IR" altLang="en-US" sz="2400" smtClean="0"/>
              <a:t>بسته به کاربرد تعداد درگاه‌های خواندن و نوشتن میتواند متفاوت باشد</a:t>
            </a:r>
            <a:r>
              <a:rPr lang="ar-SA" altLang="en-US" sz="2400" smtClean="0"/>
              <a:t>.</a:t>
            </a:r>
            <a:endParaRPr lang="fa-IR" altLang="en-US" sz="2400" smtClean="0"/>
          </a:p>
          <a:p>
            <a:r>
              <a:rPr lang="fa-IR" altLang="en-US" sz="2400" smtClean="0">
                <a:solidFill>
                  <a:srgbClr val="C00000"/>
                </a:solidFill>
              </a:rPr>
              <a:t>تمرین: </a:t>
            </a:r>
            <a:r>
              <a:rPr lang="fa-IR" altLang="en-US" sz="2400" smtClean="0"/>
              <a:t>توصیف هر یک از حافظه‌های زیر را بنویسید.</a:t>
            </a:r>
          </a:p>
        </p:txBody>
      </p:sp>
    </p:spTree>
  </p:cSld>
  <p:clrMapOvr>
    <a:masterClrMapping/>
  </p:clrMapOvr>
  <p:transition advTm="152200">
    <p:random/>
  </p:transition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3363"/>
            <a:ext cx="5572125" cy="588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863" y="0"/>
            <a:ext cx="2952750" cy="1800225"/>
          </a:xfrm>
        </p:spPr>
        <p:txBody>
          <a:bodyPr/>
          <a:lstStyle/>
          <a:p>
            <a:pPr algn="justLow">
              <a:defRPr/>
            </a:pPr>
            <a:r>
              <a:rPr lang="fa-IR" sz="2800" b="1" baseline="0">
                <a:effectLst/>
              </a:rPr>
              <a:t>مثال 4-30) </a:t>
            </a:r>
            <a:r>
              <a:rPr lang="en-US" sz="2800" b="1" baseline="0">
                <a:effectLst/>
              </a:rPr>
              <a:t>RAM </a:t>
            </a:r>
            <a:r>
              <a:rPr lang="fa-IR" sz="2800" b="1" baseline="0">
                <a:effectLst/>
              </a:rPr>
              <a:t>با گذرگاه </a:t>
            </a:r>
            <a:r>
              <a:rPr lang="fa-IR" sz="2800" b="1" baseline="0" smtClean="0">
                <a:effectLst/>
              </a:rPr>
              <a:t>داده‌ی ورودي</a:t>
            </a:r>
            <a:r>
              <a:rPr lang="fa-IR" sz="2800" b="1" baseline="0">
                <a:effectLst/>
              </a:rPr>
              <a:t>/ خروجي دوطرفه</a:t>
            </a:r>
            <a:endParaRPr lang="en-US" sz="2800" baseline="0">
              <a:latin typeface="Arial Black" panose="020B0A04020102020204" pitchFamily="34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84888" y="4248150"/>
            <a:ext cx="28797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latin typeface="+mn-lt"/>
                <a:cs typeface="B Traffic" panose="00000400000000000000" pitchFamily="2" charset="-78"/>
              </a:rPr>
              <a:t>در اینجا نوشتن </a:t>
            </a:r>
            <a:r>
              <a:rPr lang="en-US" b="1">
                <a:latin typeface="+mn-lt"/>
                <a:cs typeface="B Traffic" panose="00000400000000000000" pitchFamily="2" charset="-78"/>
              </a:rPr>
              <a:t>wr_ena</a:t>
            </a:r>
            <a:r>
              <a:rPr lang="fa-IR" b="1">
                <a:latin typeface="+mn-lt"/>
                <a:cs typeface="B Traffic" panose="00000400000000000000" pitchFamily="2" charset="-78"/>
              </a:rPr>
              <a:t> در لیست حساسیت ضروری است چون در خواندن آسنکرون عمل می‌کند.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1188" y="3671888"/>
            <a:ext cx="4176712" cy="2136775"/>
          </a:xfrm>
          <a:prstGeom prst="rect">
            <a:avLst/>
          </a:prstGeom>
          <a:noFill/>
          <a:ln>
            <a:solidFill>
              <a:srgbClr val="FF66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16013" y="4608513"/>
            <a:ext cx="2951162" cy="792162"/>
          </a:xfrm>
          <a:prstGeom prst="rect">
            <a:avLst/>
          </a:prstGeom>
          <a:noFill/>
          <a:ln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16013" y="4248150"/>
            <a:ext cx="2951162" cy="2159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70C0"/>
              </a:solidFill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978275" y="4213225"/>
            <a:ext cx="738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1400">
                <a:solidFill>
                  <a:srgbClr val="00B050"/>
                </a:solidFill>
                <a:latin typeface="Arial" pitchFamily="34" charset="0"/>
                <a:cs typeface="B Traffic" pitchFamily="2" charset="-78"/>
              </a:rPr>
              <a:t>خواندن </a:t>
            </a:r>
            <a:endParaRPr lang="en-US" altLang="en-US" sz="1400" b="0">
              <a:solidFill>
                <a:srgbClr val="00B05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253" name="Rectangle 23"/>
          <p:cNvSpPr>
            <a:spLocks noChangeArrowheads="1"/>
          </p:cNvSpPr>
          <p:nvPr/>
        </p:nvSpPr>
        <p:spPr bwMode="auto">
          <a:xfrm>
            <a:off x="4068763" y="482441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1400">
                <a:solidFill>
                  <a:srgbClr val="0033CC"/>
                </a:solidFill>
                <a:latin typeface="Arial" pitchFamily="34" charset="0"/>
                <a:cs typeface="B Traffic" pitchFamily="2" charset="-78"/>
              </a:rPr>
              <a:t>نوشتن</a:t>
            </a:r>
            <a:endParaRPr lang="en-US" altLang="en-US" sz="1400" b="0">
              <a:solidFill>
                <a:srgbClr val="0033CC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25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rgbClr val="9966FF"/>
              </a:buClr>
              <a:buFont typeface="Arial" pitchFamily="34" charset="0"/>
              <a:buChar char="Θ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10255" name="Object 22"/>
          <p:cNvGraphicFramePr>
            <a:graphicFrameLocks noChangeAspect="1"/>
          </p:cNvGraphicFramePr>
          <p:nvPr/>
        </p:nvGraphicFramePr>
        <p:xfrm>
          <a:off x="5692775" y="1944688"/>
          <a:ext cx="3487738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Visio" r:id="rId4" imgW="2329291" imgH="1641466" progId="Visio.Drawing.11">
                  <p:embed/>
                </p:oleObj>
              </mc:Choice>
              <mc:Fallback>
                <p:oleObj name="Visio" r:id="rId4" imgW="2329291" imgH="1641466" progId="Visio.Drawing.11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1944688"/>
                        <a:ext cx="3487738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6156325" y="5402263"/>
            <a:ext cx="27368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Low" rtl="1">
              <a:spcBef>
                <a:spcPts val="0"/>
              </a:spcBef>
              <a:defRPr/>
            </a:pP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تمرین: ورودی  </a:t>
            </a:r>
            <a:r>
              <a:rPr lang="en-US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CE</a:t>
            </a:r>
            <a:r>
              <a:rPr lang="fa-IR" b="1">
                <a:solidFill>
                  <a:srgbClr val="C00000"/>
                </a:solidFill>
                <a:latin typeface="+mn-lt"/>
                <a:cs typeface="B Traffic" panose="00000400000000000000" pitchFamily="2" charset="-78"/>
              </a:rPr>
              <a:t> هم به آن اضافه کنید</a:t>
            </a:r>
          </a:p>
        </p:txBody>
      </p:sp>
    </p:spTree>
  </p:cSld>
  <p:clrMapOvr>
    <a:masterClrMapping/>
  </p:clrMapOvr>
  <p:transition advTm="570531">
    <p:random/>
  </p:transition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B Titr"/>
      </a:majorFont>
      <a:minorFont>
        <a:latin typeface="Times New Roman"/>
        <a:ea typeface="Times New Roman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18888</TotalTime>
  <Words>527</Words>
  <Application>Microsoft Office PowerPoint</Application>
  <PresentationFormat>Custom</PresentationFormat>
  <Paragraphs>71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Visio</vt:lpstr>
      <vt:lpstr>زبان توصيف سخت افزارVHDL آرایه و حافظه</vt:lpstr>
      <vt:lpstr>تعریف آرایه برای توصیف حافظه‌</vt:lpstr>
      <vt:lpstr>مثال 3-45) تعریف  حافظه RAM با ورودي و خروجي مجزا </vt:lpstr>
      <vt:lpstr>سایر مثال‌های توصیف حافظه‌</vt:lpstr>
      <vt:lpstr>مثال 4-28) RAM با ورودي و خروجي مجزا و ابعاد Generic</vt:lpstr>
      <vt:lpstr>مثال 4-29) RAM دو درگاهه (Dual-Port)با ابعاد Generic</vt:lpstr>
      <vt:lpstr>مثال 4-29) RAM دو درگاهه با ابعاد Generic ادامه ...</vt:lpstr>
      <vt:lpstr>RAM های چند درگاهه با ابعاد Generic</vt:lpstr>
      <vt:lpstr>مثال 4-30) RAM با گذرگاه داده‌ی ورودي/ خروجي دوطرفه</vt:lpstr>
      <vt:lpstr>مثال 4-31) حافظه فقط خواندنی ROM)) با ابعاد Generic</vt:lpstr>
      <vt:lpstr>مثال 4-32) مولد شكل موج با استفاده از ROM</vt:lpstr>
      <vt:lpstr>مثال 4-32) مولد شكل موج با استفاده از ROM ادامه ...</vt:lpstr>
      <vt:lpstr>مثال 4-33) مولد هوشمند شكل موج با استفاده از ROM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HSB</cp:lastModifiedBy>
  <cp:revision>445</cp:revision>
  <dcterms:created xsi:type="dcterms:W3CDTF">2006-02-11T06:14:22Z</dcterms:created>
  <dcterms:modified xsi:type="dcterms:W3CDTF">2021-02-20T20:46:51Z</dcterms:modified>
</cp:coreProperties>
</file>