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380" r:id="rId2"/>
    <p:sldId id="465" r:id="rId3"/>
    <p:sldId id="466" r:id="rId4"/>
    <p:sldId id="467" r:id="rId5"/>
    <p:sldId id="471" r:id="rId6"/>
    <p:sldId id="479" r:id="rId7"/>
    <p:sldId id="478" r:id="rId8"/>
    <p:sldId id="472" r:id="rId9"/>
    <p:sldId id="473" r:id="rId10"/>
    <p:sldId id="477" r:id="rId11"/>
    <p:sldId id="474" r:id="rId12"/>
    <p:sldId id="475" r:id="rId13"/>
  </p:sldIdLst>
  <p:sldSz cx="9144000" cy="6480175"/>
  <p:notesSz cx="7099300" cy="10234613"/>
  <p:defaultTextStyle>
    <a:defPPr>
      <a:defRPr lang="ar-S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6989A"/>
    <a:srgbClr val="FF6699"/>
    <a:srgbClr val="DCFFDC"/>
    <a:srgbClr val="C1F3FD"/>
    <a:srgbClr val="CC3300"/>
    <a:srgbClr val="9966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70" autoAdjust="0"/>
    <p:restoredTop sz="94590" autoAdjust="0"/>
  </p:normalViewPr>
  <p:slideViewPr>
    <p:cSldViewPr>
      <p:cViewPr varScale="1">
        <p:scale>
          <a:sx n="68" d="100"/>
          <a:sy n="68" d="100"/>
        </p:scale>
        <p:origin x="-1224" y="-108"/>
      </p:cViewPr>
      <p:guideLst>
        <p:guide orient="horz" pos="204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rtl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 rtl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2963" y="768350"/>
            <a:ext cx="5413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noProof="0" smtClean="0"/>
              <a:t>Click to edit Master text styles</a:t>
            </a:r>
          </a:p>
          <a:p>
            <a:pPr lvl="1"/>
            <a:r>
              <a:rPr lang="en-US" altLang="fa-IR" noProof="0" smtClean="0"/>
              <a:t>Second level</a:t>
            </a:r>
          </a:p>
          <a:p>
            <a:pPr lvl="2"/>
            <a:r>
              <a:rPr lang="en-US" altLang="fa-IR" noProof="0" smtClean="0"/>
              <a:t>Third level</a:t>
            </a:r>
          </a:p>
          <a:p>
            <a:pPr lvl="3"/>
            <a:r>
              <a:rPr lang="en-US" altLang="fa-IR" noProof="0" smtClean="0"/>
              <a:t>Fourth level</a:t>
            </a:r>
          </a:p>
          <a:p>
            <a:pPr lvl="4"/>
            <a:r>
              <a:rPr lang="en-US" altLang="fa-IR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22725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rtl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 rtl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61CD2DDA-8203-485C-99FB-51CF2F22F483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669634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3275" indent="-307975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36663" indent="-246063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31963" indent="-246063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27263" indent="-246063" algn="r" defTabSz="990600" rtl="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84463" indent="-246063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1663" indent="-246063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98863" indent="-246063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56063" indent="-246063" algn="r" defTabSz="990600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86359373-4760-4D15-A306-9A1BAA33C567}" type="slidenum">
              <a:rPr lang="ar-SA" altLang="fa-IR" sz="1300" smtClean="0">
                <a:cs typeface="Times New Roman" pitchFamily="18" charset="0"/>
              </a:rPr>
              <a:pPr algn="l" eaLnBrk="1" hangingPunct="1">
                <a:spcBef>
                  <a:spcPct val="0"/>
                </a:spcBef>
              </a:pPr>
              <a:t>1</a:t>
            </a:fld>
            <a:endParaRPr lang="en-US" altLang="fa-IR" sz="1300" smtClean="0">
              <a:cs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12950"/>
            <a:ext cx="7772400" cy="1389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71888"/>
            <a:ext cx="6400800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07114030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25889813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46063"/>
            <a:ext cx="2058988" cy="5541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6063"/>
            <a:ext cx="6029325" cy="5541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09836170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13773318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64013"/>
            <a:ext cx="7772400" cy="1287462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46375"/>
            <a:ext cx="7772400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9192856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113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113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35326852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8229600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50975"/>
            <a:ext cx="4040188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5813"/>
            <a:ext cx="4040188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50975"/>
            <a:ext cx="4041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5813"/>
            <a:ext cx="4041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93441473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30011659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6414257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3008313" cy="1096962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58763"/>
            <a:ext cx="5111750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55725"/>
            <a:ext cx="30083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8113194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35488"/>
            <a:ext cx="5486400" cy="536575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79438"/>
            <a:ext cx="5486400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72063"/>
            <a:ext cx="5486400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3393999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46063"/>
            <a:ext cx="82296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11300"/>
            <a:ext cx="822960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66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text styles</a:t>
            </a:r>
          </a:p>
          <a:p>
            <a:pPr lvl="1"/>
            <a:r>
              <a:rPr lang="en-US" altLang="fa-IR" smtClean="0"/>
              <a:t>Second level</a:t>
            </a:r>
          </a:p>
          <a:p>
            <a:pPr lvl="2"/>
            <a:r>
              <a:rPr lang="en-US" altLang="fa-IR" smtClean="0"/>
              <a:t>Third level</a:t>
            </a:r>
          </a:p>
          <a:p>
            <a:pPr lvl="3"/>
            <a:r>
              <a:rPr lang="en-US" altLang="fa-IR" smtClean="0"/>
              <a:t>Fourth level</a:t>
            </a:r>
          </a:p>
          <a:p>
            <a:pPr lvl="4"/>
            <a:r>
              <a:rPr lang="en-US" altLang="fa-IR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192838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hsabaghianb</a:t>
            </a:r>
            <a:r>
              <a:rPr lang="en-US" altLang="fa-IR" sz="1400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@ kashanu.ac.ir                              </a:t>
            </a:r>
            <a:r>
              <a:rPr lang="fa-IR" altLang="fa-IR" sz="16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B Traffic" pitchFamily="2" charset="-78"/>
              </a:rPr>
              <a:t>طراحی خودکار                                                                 </a:t>
            </a:r>
            <a:r>
              <a:rPr lang="fa-IR" altLang="en-US" b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11- </a:t>
            </a:r>
            <a:fld id="{AA2BA318-8EDB-467E-874F-569E3CCF3CBF}" type="slidenum">
              <a:rPr lang="fa-IR" altLang="en-US" b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ctr" eaLnBrk="1" hangingPunct="1">
                <a:defRPr/>
              </a:pPr>
              <a:t>‹#›</a:t>
            </a:fld>
            <a:r>
              <a:rPr lang="fa-IR" altLang="fa-IR" sz="16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B Traffic" pitchFamily="2" charset="-78"/>
              </a:rPr>
              <a:t> </a:t>
            </a:r>
            <a:endParaRPr lang="en-US" altLang="fa-IR" sz="160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B Traffic" pitchFamily="2" charset="-7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1" eaLnBrk="0" fontAlgn="base" hangingPunct="0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5400" baseline="16000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B Titr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q"/>
        <a:defRPr sz="28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rgbClr val="008000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  <a:cs typeface="Times New Roman" pitchFamily="18" charset="0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rgbClr val="9966FF"/>
        </a:buClr>
        <a:buFont typeface="Arial" charset="0"/>
        <a:buChar char="Θ"/>
        <a:defRPr sz="2800" b="1">
          <a:solidFill>
            <a:schemeClr val="tx1"/>
          </a:solidFill>
          <a:latin typeface="+mn-lt"/>
          <a:cs typeface="Times New Roman" pitchFamily="18" charset="0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cs typeface="Times New Roman" pitchFamily="18" charset="0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chemeClr val="tx1"/>
          </a:solidFill>
          <a:latin typeface="+mn-lt"/>
          <a:cs typeface="Times New Roman" pitchFamily="18" charset="0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tx1"/>
          </a:solidFill>
          <a:latin typeface="+mn-lt"/>
          <a:cs typeface="Times New Roman" pitchFamily="18" charset="0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tx1"/>
          </a:solidFill>
          <a:latin typeface="+mn-lt"/>
          <a:cs typeface="Times New Roman" pitchFamily="18" charset="0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tx1"/>
          </a:solidFill>
          <a:latin typeface="+mn-lt"/>
          <a:cs typeface="Times New Roman" pitchFamily="18" charset="0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800" b="1">
          <a:solidFill>
            <a:schemeClr val="tx1"/>
          </a:solidFill>
          <a:latin typeface="+mn-lt"/>
          <a:cs typeface="Times New Roman" pitchFamily="18" charset="0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3188" y="5026025"/>
            <a:ext cx="6400800" cy="590550"/>
          </a:xfrm>
        </p:spPr>
        <p:txBody>
          <a:bodyPr/>
          <a:lstStyle/>
          <a:p>
            <a:r>
              <a:rPr lang="fa-IR" altLang="fa-IR" sz="2200" smtClean="0"/>
              <a:t>زمستان 139</a:t>
            </a:r>
            <a:r>
              <a:rPr lang="fa-IR" altLang="fa-IR" sz="2200"/>
              <a:t>9</a:t>
            </a:r>
            <a:endParaRPr lang="en-US" altLang="en-US" sz="220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347788" y="2082800"/>
            <a:ext cx="6400800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66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None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FF"/>
              </a:buClr>
              <a:buFont typeface="Arial" charset="0"/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1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1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1" fontAlgn="base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1" fontAlgn="base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1" fontAlgn="base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1" fontAlgn="base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fa-IR" altLang="fa-IR" sz="2000" kern="0" smtClean="0"/>
              <a:t>دانشکده مهندسی برق و کامپیوتر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a-IR" altLang="fa-IR" sz="2000" kern="0" smtClean="0"/>
              <a:t>گروه مهندسی کامپیوتر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fa-IR" sz="1800" kern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947988"/>
            <a:ext cx="7772400" cy="173196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5000"/>
              </a:spcBef>
              <a:defRPr/>
            </a:pPr>
            <a:r>
              <a:rPr lang="fa-IR" altLang="fa-IR" sz="4800" b="1" smtClean="0"/>
              <a:t>زبان </a:t>
            </a:r>
            <a:r>
              <a:rPr lang="fa-IR" altLang="fa-IR" sz="4800" b="1" dirty="0" smtClean="0"/>
              <a:t>توصيف سخت افزار</a:t>
            </a:r>
            <a:r>
              <a:rPr lang="en-US" altLang="fa-IR" sz="4800" b="1" dirty="0" err="1" smtClean="0"/>
              <a:t>VHDL</a:t>
            </a:r>
            <a:r>
              <a:rPr lang="fa-IR" altLang="fa-IR" sz="4800" b="1" smtClean="0"/>
              <a:t/>
            </a:r>
            <a:br>
              <a:rPr lang="fa-IR" altLang="fa-IR" sz="4800" b="1" smtClean="0"/>
            </a:br>
            <a:r>
              <a:rPr lang="fa-IR" altLang="fa-IR" sz="2400" b="1" baseline="0" smtClean="0">
                <a:solidFill>
                  <a:srgbClr val="FF0000"/>
                </a:solidFill>
                <a:cs typeface="+mn-cs"/>
              </a:rPr>
              <a:t>پردازه و حلقه‌های تکرار </a:t>
            </a:r>
            <a:endParaRPr lang="en-US" altLang="fa-IR" sz="4400" b="1" baseline="0" dirty="0" smtClean="0">
              <a:solidFill>
                <a:srgbClr val="FF0000"/>
              </a:solidFill>
              <a:cs typeface="+mn-cs"/>
            </a:endParaRPr>
          </a:p>
        </p:txBody>
      </p:sp>
      <p:pic>
        <p:nvPicPr>
          <p:cNvPr id="2053" name="Picture 3" descr="ar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49275"/>
            <a:ext cx="1393825" cy="14414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47856">
    <p:random/>
  </p:transition>
  <p:timing>
    <p:tnLst>
      <p:par>
        <p:cTn id="1" dur="indefinite" restart="never" nodeType="tmRoot"/>
      </p:par>
    </p:tnLst>
  </p:timing>
  <p:extLst mod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71438"/>
            <a:ext cx="8229600" cy="1079500"/>
          </a:xfrm>
        </p:spPr>
        <p:txBody>
          <a:bodyPr/>
          <a:lstStyle/>
          <a:p>
            <a:pPr>
              <a:defRPr/>
            </a:pPr>
            <a:r>
              <a:rPr lang="ar-SA" sz="4400" b="1">
                <a:effectLst/>
              </a:rPr>
              <a:t>مثال 3-49</a:t>
            </a:r>
            <a:r>
              <a:rPr lang="ar-SA" sz="4400" b="1" smtClean="0">
                <a:effectLst/>
              </a:rPr>
              <a:t>)</a:t>
            </a:r>
            <a:r>
              <a:rPr lang="fa-IR" sz="4400" b="1" smtClean="0">
                <a:effectLst/>
              </a:rPr>
              <a:t> تولید شکل موج مربعی</a:t>
            </a:r>
            <a:r>
              <a:rPr lang="ar-SA" smtClean="0">
                <a:effectLst/>
              </a:rPr>
              <a:t> </a:t>
            </a:r>
            <a:endParaRPr lang="en-US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4276725"/>
          </a:xfrm>
        </p:spPr>
        <p:txBody>
          <a:bodyPr/>
          <a:lstStyle/>
          <a:p>
            <a:r>
              <a:rPr lang="fa-IR" altLang="en-US" sz="2000" smtClean="0"/>
              <a:t>یک شکل موج با دوره تناوب</a:t>
            </a:r>
            <a:r>
              <a:rPr lang="en-US" altLang="en-US" sz="1800" b="0" smtClean="0">
                <a:latin typeface="Cambria" pitchFamily="18" charset="0"/>
              </a:rPr>
              <a:t>CLK_PERIOD</a:t>
            </a:r>
            <a:r>
              <a:rPr lang="en-US" altLang="en-US" sz="1800" smtClean="0"/>
              <a:t> </a:t>
            </a:r>
            <a:r>
              <a:rPr lang="ar-SA" altLang="en-US" sz="1800" smtClean="0"/>
              <a:t> </a:t>
            </a:r>
            <a:r>
              <a:rPr lang="fa-IR" altLang="en-US" sz="1800" smtClean="0"/>
              <a:t>که برابر </a:t>
            </a:r>
            <a:r>
              <a:rPr lang="ar-SA" altLang="en-US" sz="2000" smtClean="0"/>
              <a:t>10 میکروثانیه تعریف شده </a:t>
            </a:r>
            <a:r>
              <a:rPr lang="fa-IR" altLang="en-US" sz="2000" smtClean="0"/>
              <a:t>ایجاد می‌کند. این شکل موج تا زمان 1000 نانوثانیه ادامه دارد سپس متوقف می‌شود.</a:t>
            </a:r>
            <a:endParaRPr lang="en-US" altLang="en-US" sz="2000" smtClean="0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2046288"/>
            <a:ext cx="7962900" cy="400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316109">
    <p:random/>
  </p:transition>
  <p:timing>
    <p:tnLst>
      <p:par>
        <p:cTn id="1" dur="indefinite" restart="never" nodeType="tmRoot"/>
      </p:par>
    </p:tn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71438"/>
            <a:ext cx="8229600" cy="1079500"/>
          </a:xfrm>
        </p:spPr>
        <p:txBody>
          <a:bodyPr/>
          <a:lstStyle/>
          <a:p>
            <a:pPr>
              <a:defRPr/>
            </a:pPr>
            <a:r>
              <a:rPr lang="ar-SA" sz="4800" b="1">
                <a:effectLst/>
              </a:rPr>
              <a:t>مثال 3-47</a:t>
            </a:r>
            <a:r>
              <a:rPr lang="ar-SA" sz="4800" b="1" smtClean="0">
                <a:effectLst/>
              </a:rPr>
              <a:t>)</a:t>
            </a:r>
            <a:r>
              <a:rPr lang="ar-SA" sz="4800">
                <a:effectLst/>
              </a:rPr>
              <a:t> دستور </a:t>
            </a:r>
            <a:r>
              <a:rPr lang="en-US" sz="4800" b="1">
                <a:effectLst/>
                <a:latin typeface="Cambria" panose="02040503050406030204" pitchFamily="18" charset="0"/>
              </a:rPr>
              <a:t>Null</a:t>
            </a:r>
            <a:endParaRPr lang="en-US" sz="4800" b="1">
              <a:latin typeface="Cambria" panose="02040503050406030204" pitchFamily="18" charset="0"/>
            </a:endParaRPr>
          </a:p>
        </p:txBody>
      </p:sp>
      <p:pic>
        <p:nvPicPr>
          <p:cNvPr id="1843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4850" y="1584325"/>
            <a:ext cx="7467600" cy="44767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863600"/>
            <a:ext cx="8229600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66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q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FF"/>
              </a:buClr>
              <a:buFont typeface="Arial" charset="0"/>
              <a:buChar char="Θ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9pPr>
          </a:lstStyle>
          <a:p>
            <a:pPr>
              <a:defRPr/>
            </a:pPr>
            <a:r>
              <a:rPr lang="ar-SA" sz="2000" kern="0" smtClean="0"/>
              <a:t>وقتی مقدار </a:t>
            </a:r>
            <a:r>
              <a:rPr lang="en-US" sz="1800" b="0" kern="0" smtClean="0"/>
              <a:t>CNTL</a:t>
            </a:r>
            <a:r>
              <a:rPr lang="fa-IR" sz="1800" kern="0" smtClean="0"/>
              <a:t> </a:t>
            </a:r>
            <a:r>
              <a:rPr lang="fa-IR" sz="2000" kern="0" smtClean="0"/>
              <a:t>برابر</a:t>
            </a:r>
            <a:r>
              <a:rPr lang="en-US" sz="2000" b="0" kern="0" smtClean="0"/>
              <a:t>3</a:t>
            </a:r>
            <a:r>
              <a:rPr lang="en-US" sz="2000" kern="0" smtClean="0"/>
              <a:t> </a:t>
            </a:r>
            <a:r>
              <a:rPr lang="ar-SA" sz="2000" kern="0" smtClean="0"/>
              <a:t>یا </a:t>
            </a:r>
            <a:r>
              <a:rPr lang="en-US" sz="2000" b="0" kern="0" smtClean="0"/>
              <a:t>15</a:t>
            </a:r>
            <a:r>
              <a:rPr lang="ar-SA" sz="2000" kern="0" smtClean="0"/>
              <a:t> باشد سيگنال‌های </a:t>
            </a:r>
            <a:r>
              <a:rPr lang="en-US" sz="2000" b="0" kern="0" smtClean="0"/>
              <a:t>A</a:t>
            </a:r>
            <a:r>
              <a:rPr lang="ar-SA" sz="2000" kern="0" smtClean="0"/>
              <a:t> و </a:t>
            </a:r>
            <a:r>
              <a:rPr lang="en-US" sz="2000" b="0" kern="0" smtClean="0"/>
              <a:t>B</a:t>
            </a:r>
            <a:r>
              <a:rPr lang="ar-SA" sz="2000" kern="0" smtClean="0"/>
              <a:t> با هم </a:t>
            </a:r>
            <a:r>
              <a:rPr lang="en-US" sz="2000" b="0" kern="0" smtClean="0"/>
              <a:t>xor</a:t>
            </a:r>
            <a:r>
              <a:rPr lang="en-US" sz="2000" kern="0" smtClean="0"/>
              <a:t> </a:t>
            </a:r>
            <a:r>
              <a:rPr lang="fa-IR" sz="2000" kern="0" smtClean="0"/>
              <a:t> </a:t>
            </a:r>
            <a:r>
              <a:rPr lang="ar-SA" sz="2000" kern="0" smtClean="0"/>
              <a:t>می‌شوند. در غیر این صورت هیچ کاری انجام نمی‌شود.</a:t>
            </a:r>
            <a:endParaRPr lang="en-US" sz="2000" kern="0"/>
          </a:p>
        </p:txBody>
      </p:sp>
    </p:spTree>
  </p:cSld>
  <p:clrMapOvr>
    <a:masterClrMapping/>
  </p:clrMapOvr>
  <p:transition advTm="108256">
    <p:random/>
  </p:transition>
  <p:timing>
    <p:tnLst>
      <p:par>
        <p:cTn id="1" dur="indefinite" restart="never" nodeType="tmRoot"/>
      </p:par>
    </p:tnLst>
  </p:timing>
  <p:extLst mod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 sz="4400" b="1">
                <a:effectLst/>
              </a:rPr>
              <a:t>مثال 3-48)</a:t>
            </a:r>
            <a:r>
              <a:rPr lang="ar-SA" sz="4400">
                <a:effectLst/>
              </a:rPr>
              <a:t> </a:t>
            </a:r>
            <a:r>
              <a:rPr lang="ar-SA" sz="4400" smtClean="0">
                <a:effectLst/>
              </a:rPr>
              <a:t>فلیپ فلاپ</a:t>
            </a:r>
            <a:r>
              <a:rPr lang="en-US" sz="4400" b="1" smtClean="0">
                <a:effectLst/>
              </a:rPr>
              <a:t>D</a:t>
            </a:r>
            <a:r>
              <a:rPr lang="en-US" sz="4400" smtClean="0">
                <a:effectLst/>
              </a:rPr>
              <a:t> </a:t>
            </a:r>
            <a:r>
              <a:rPr lang="fa-IR" sz="4400" smtClean="0">
                <a:effectLst/>
              </a:rPr>
              <a:t> </a:t>
            </a:r>
            <a:r>
              <a:rPr lang="ar-SA" sz="4400" smtClean="0">
                <a:effectLst/>
              </a:rPr>
              <a:t>با </a:t>
            </a:r>
            <a:r>
              <a:rPr lang="ar-SA" sz="4400">
                <a:effectLst/>
              </a:rPr>
              <a:t>استفاده از پردازه </a:t>
            </a:r>
            <a:r>
              <a:rPr lang="fa-IR" sz="4400" smtClean="0">
                <a:effectLst/>
              </a:rPr>
              <a:t/>
            </a:r>
            <a:br>
              <a:rPr lang="fa-IR" sz="4400" smtClean="0">
                <a:effectLst/>
              </a:rPr>
            </a:br>
            <a:r>
              <a:rPr lang="ar-SA" sz="4400" smtClean="0">
                <a:effectLst/>
              </a:rPr>
              <a:t>بدون </a:t>
            </a:r>
            <a:r>
              <a:rPr lang="ar-SA" sz="4400">
                <a:effectLst/>
              </a:rPr>
              <a:t>لیست حساسیت</a:t>
            </a:r>
            <a:endParaRPr lang="en-US" sz="440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1511300"/>
            <a:ext cx="7975600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99372">
    <p:random/>
  </p:transition>
  <p:timing>
    <p:tnLst>
      <p:par>
        <p:cTn id="1" dur="indefinite" restart="never" nodeType="tmRoot"/>
      </p:par>
    </p:tn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079500"/>
          </a:xfrm>
        </p:spPr>
        <p:txBody>
          <a:bodyPr/>
          <a:lstStyle/>
          <a:p>
            <a:r>
              <a:rPr lang="ar-SA" altLang="en-US" smtClean="0">
                <a:effectLst/>
              </a:rPr>
              <a:t>دستور </a:t>
            </a:r>
            <a:r>
              <a:rPr lang="en-US" altLang="en-US" b="1" smtClean="0">
                <a:effectLst/>
                <a:latin typeface="Cambria" pitchFamily="18" charset="0"/>
              </a:rPr>
              <a:t>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450" y="719138"/>
            <a:ext cx="7499350" cy="5329237"/>
          </a:xfrm>
        </p:spPr>
        <p:txBody>
          <a:bodyPr/>
          <a:lstStyle/>
          <a:p>
            <a:pPr>
              <a:defRPr/>
            </a:pPr>
            <a:r>
              <a:rPr lang="fa-IR" sz="2000"/>
              <a:t>برای اجرای مکرر تعدادی دستورات ترتیبی در داخل پردازه استفاده می‌شود. </a:t>
            </a:r>
            <a:endParaRPr lang="fa-IR" sz="2000" smtClean="0"/>
          </a:p>
          <a:p>
            <a:pPr>
              <a:defRPr/>
            </a:pPr>
            <a:r>
              <a:rPr lang="fa-IR" sz="2000" smtClean="0"/>
              <a:t>قالب </a:t>
            </a:r>
            <a:r>
              <a:rPr lang="fa-IR" sz="2000"/>
              <a:t>کلی </a:t>
            </a:r>
            <a:r>
              <a:rPr lang="ar-SA" sz="2000"/>
              <a:t>دستور </a:t>
            </a:r>
            <a:r>
              <a:rPr lang="en-US" sz="1800" b="0" smtClean="0">
                <a:latin typeface="Cambria" panose="02040503050406030204" pitchFamily="18" charset="0"/>
              </a:rPr>
              <a:t>Loop</a:t>
            </a:r>
            <a:r>
              <a:rPr lang="fa-IR" sz="1800" smtClean="0">
                <a:latin typeface="Arial Black" panose="020B0A04020102020204" pitchFamily="34" charset="0"/>
              </a:rPr>
              <a:t> </a:t>
            </a:r>
            <a:r>
              <a:rPr lang="fa-IR" sz="2000" smtClean="0"/>
              <a:t>بصورت </a:t>
            </a:r>
            <a:r>
              <a:rPr lang="fa-IR" sz="2000"/>
              <a:t>زیر است</a:t>
            </a:r>
            <a:r>
              <a:rPr lang="fa-IR" sz="2000" smtClean="0"/>
              <a:t>:</a:t>
            </a:r>
          </a:p>
          <a:p>
            <a:pPr>
              <a:defRPr/>
            </a:pPr>
            <a:endParaRPr lang="fa-IR" sz="2000"/>
          </a:p>
          <a:p>
            <a:pPr>
              <a:defRPr/>
            </a:pPr>
            <a:endParaRPr lang="fa-IR" sz="2000" smtClean="0"/>
          </a:p>
          <a:p>
            <a:pPr>
              <a:defRPr/>
            </a:pPr>
            <a:endParaRPr lang="fa-IR" sz="2000"/>
          </a:p>
          <a:p>
            <a:pPr>
              <a:defRPr/>
            </a:pPr>
            <a:endParaRPr lang="fa-IR" sz="2000" smtClean="0"/>
          </a:p>
          <a:p>
            <a:pPr>
              <a:defRPr/>
            </a:pPr>
            <a:endParaRPr lang="fa-IR" sz="2000"/>
          </a:p>
          <a:p>
            <a:pPr lvl="1">
              <a:defRPr/>
            </a:pPr>
            <a:r>
              <a:rPr lang="en-US" sz="2000" b="0">
                <a:cs typeface="+mn-cs"/>
              </a:rPr>
              <a:t>label</a:t>
            </a:r>
            <a:r>
              <a:rPr lang="en-US" sz="2000">
                <a:cs typeface="+mn-cs"/>
              </a:rPr>
              <a:t> </a:t>
            </a:r>
            <a:r>
              <a:rPr lang="fa-IR" sz="2000" smtClean="0">
                <a:cs typeface="+mn-cs"/>
              </a:rPr>
              <a:t> </a:t>
            </a:r>
            <a:r>
              <a:rPr lang="ar-SA" sz="2000" smtClean="0">
                <a:cs typeface="+mn-cs"/>
              </a:rPr>
              <a:t>اختياري </a:t>
            </a:r>
            <a:r>
              <a:rPr lang="ar-SA" sz="2000">
                <a:cs typeface="+mn-cs"/>
              </a:rPr>
              <a:t>است ولي براي </a:t>
            </a:r>
            <a:r>
              <a:rPr lang="en-US" sz="2000" b="0" smtClean="0">
                <a:cs typeface="+mn-cs"/>
              </a:rPr>
              <a:t>Loop</a:t>
            </a:r>
            <a:r>
              <a:rPr lang="ar-SA" sz="2000" smtClean="0">
                <a:cs typeface="+mn-cs"/>
              </a:rPr>
              <a:t> تودرتو لازم است</a:t>
            </a:r>
            <a:endParaRPr lang="fa-IR" sz="2000">
              <a:cs typeface="+mn-cs"/>
            </a:endParaRPr>
          </a:p>
          <a:p>
            <a:pPr lvl="1">
              <a:defRPr/>
            </a:pPr>
            <a:r>
              <a:rPr lang="en-US" sz="1800" b="0">
                <a:latin typeface="Cambria" panose="02040503050406030204" pitchFamily="18" charset="0"/>
                <a:cs typeface="+mn-cs"/>
              </a:rPr>
              <a:t>next</a:t>
            </a:r>
            <a:r>
              <a:rPr lang="ar-SA" sz="2000" smtClean="0">
                <a:cs typeface="+mn-cs"/>
              </a:rPr>
              <a:t> </a:t>
            </a:r>
            <a:r>
              <a:rPr lang="ar-SA" sz="2000">
                <a:cs typeface="+mn-cs"/>
              </a:rPr>
              <a:t>و </a:t>
            </a:r>
            <a:r>
              <a:rPr lang="en-US" sz="1800" b="0">
                <a:latin typeface="Cambria" panose="02040503050406030204" pitchFamily="18" charset="0"/>
                <a:cs typeface="+mn-cs"/>
              </a:rPr>
              <a:t>exit</a:t>
            </a:r>
            <a:r>
              <a:rPr lang="ar-SA" sz="2000">
                <a:cs typeface="+mn-cs"/>
              </a:rPr>
              <a:t> دستورات ترتیبی هستند </a:t>
            </a:r>
            <a:r>
              <a:rPr lang="fa-IR" sz="2000" smtClean="0">
                <a:cs typeface="+mn-cs"/>
              </a:rPr>
              <a:t>و </a:t>
            </a:r>
            <a:r>
              <a:rPr lang="ar-SA" sz="2000" smtClean="0">
                <a:cs typeface="+mn-cs"/>
              </a:rPr>
              <a:t>فقط </a:t>
            </a:r>
            <a:r>
              <a:rPr lang="fa-IR" sz="2000" smtClean="0">
                <a:cs typeface="+mn-cs"/>
              </a:rPr>
              <a:t>برای </a:t>
            </a:r>
            <a:r>
              <a:rPr lang="ar-SA" sz="2000" smtClean="0">
                <a:cs typeface="+mn-cs"/>
              </a:rPr>
              <a:t>داخل </a:t>
            </a:r>
            <a:r>
              <a:rPr lang="en-US" sz="1800" b="0">
                <a:latin typeface="Cambria" panose="02040503050406030204" pitchFamily="18" charset="0"/>
                <a:cs typeface="+mn-cs"/>
              </a:rPr>
              <a:t>Loop</a:t>
            </a:r>
            <a:r>
              <a:rPr lang="ar-SA" sz="2000">
                <a:cs typeface="+mn-cs"/>
              </a:rPr>
              <a:t> </a:t>
            </a:r>
            <a:endParaRPr lang="fa-IR" sz="2000" smtClean="0">
              <a:cs typeface="+mn-cs"/>
            </a:endParaRPr>
          </a:p>
          <a:p>
            <a:pPr lvl="2">
              <a:defRPr/>
            </a:pPr>
            <a:r>
              <a:rPr lang="ar-SA" sz="2000">
                <a:cs typeface="+mn-cs"/>
              </a:rPr>
              <a:t>دستور </a:t>
            </a:r>
            <a:r>
              <a:rPr lang="en-US" sz="1800" b="0">
                <a:solidFill>
                  <a:srgbClr val="000000"/>
                </a:solidFill>
                <a:latin typeface="Cambria" panose="02040503050406030204" pitchFamily="18" charset="0"/>
                <a:ea typeface="+mn-ea"/>
                <a:cs typeface="+mn-cs"/>
              </a:rPr>
              <a:t>next</a:t>
            </a:r>
            <a:r>
              <a:rPr lang="ar-SA" sz="2000">
                <a:cs typeface="+mn-cs"/>
              </a:rPr>
              <a:t> </a:t>
            </a:r>
            <a:r>
              <a:rPr lang="ar-SA" sz="2000" smtClean="0">
                <a:cs typeface="+mn-cs"/>
              </a:rPr>
              <a:t>به </a:t>
            </a:r>
            <a:r>
              <a:rPr lang="ar-SA" sz="2000">
                <a:cs typeface="+mn-cs"/>
              </a:rPr>
              <a:t>تکرار </a:t>
            </a:r>
            <a:r>
              <a:rPr lang="ar-SA" sz="2000" smtClean="0">
                <a:cs typeface="+mn-cs"/>
              </a:rPr>
              <a:t>بعدی</a:t>
            </a:r>
            <a:r>
              <a:rPr lang="fa-IR" sz="2000" smtClean="0">
                <a:cs typeface="+mn-cs"/>
              </a:rPr>
              <a:t> می رود</a:t>
            </a:r>
          </a:p>
          <a:p>
            <a:pPr lvl="2">
              <a:defRPr/>
            </a:pPr>
            <a:r>
              <a:rPr lang="fa-IR" sz="2000" smtClean="0">
                <a:cs typeface="+mn-cs"/>
              </a:rPr>
              <a:t>دستور</a:t>
            </a:r>
            <a:r>
              <a:rPr lang="en-US" sz="1800" b="0">
                <a:solidFill>
                  <a:srgbClr val="000000"/>
                </a:solidFill>
                <a:latin typeface="Cambria" panose="02040503050406030204" pitchFamily="18" charset="0"/>
                <a:ea typeface="+mn-ea"/>
                <a:cs typeface="+mn-cs"/>
              </a:rPr>
              <a:t>exit</a:t>
            </a:r>
            <a:r>
              <a:rPr lang="en-US" sz="2000" smtClean="0">
                <a:cs typeface="+mn-cs"/>
              </a:rPr>
              <a:t> </a:t>
            </a:r>
            <a:r>
              <a:rPr lang="fa-IR" sz="2000" smtClean="0">
                <a:cs typeface="+mn-cs"/>
              </a:rPr>
              <a:t> از </a:t>
            </a:r>
            <a:r>
              <a:rPr lang="fa-IR" sz="2000">
                <a:cs typeface="+mn-cs"/>
              </a:rPr>
              <a:t>حلقه خارج شده و از دستورات بعد </a:t>
            </a:r>
            <a:r>
              <a:rPr lang="fa-IR" sz="2000" smtClean="0">
                <a:cs typeface="+mn-cs"/>
              </a:rPr>
              <a:t>از</a:t>
            </a:r>
            <a:r>
              <a:rPr lang="en-US" sz="1800" b="0">
                <a:solidFill>
                  <a:srgbClr val="000000"/>
                </a:solidFill>
                <a:latin typeface="Cambria" panose="02040503050406030204" pitchFamily="18" charset="0"/>
                <a:ea typeface="+mn-ea"/>
                <a:cs typeface="+mn-cs"/>
              </a:rPr>
              <a:t>Loop</a:t>
            </a:r>
            <a:r>
              <a:rPr lang="en-US" sz="2000" smtClean="0">
                <a:cs typeface="+mn-cs"/>
              </a:rPr>
              <a:t> </a:t>
            </a:r>
            <a:r>
              <a:rPr lang="fa-IR" sz="2000" smtClean="0">
                <a:cs typeface="+mn-cs"/>
              </a:rPr>
              <a:t> ادامه می‌دهد</a:t>
            </a:r>
            <a:endParaRPr lang="en-US" sz="2000" smtClean="0">
              <a:cs typeface="+mn-cs"/>
            </a:endParaRPr>
          </a:p>
          <a:p>
            <a:pPr lvl="1">
              <a:defRPr/>
            </a:pPr>
            <a:r>
              <a:rPr lang="fa-IR" sz="2000" smtClean="0">
                <a:cs typeface="+mn-cs"/>
              </a:rPr>
              <a:t>سه نوع دستور </a:t>
            </a:r>
            <a:r>
              <a:rPr lang="en-US" sz="2000" b="0" smtClean="0">
                <a:cs typeface="+mn-cs"/>
              </a:rPr>
              <a:t>Loop</a:t>
            </a:r>
            <a:r>
              <a:rPr lang="fa-IR" sz="2000" smtClean="0">
                <a:cs typeface="+mn-cs"/>
              </a:rPr>
              <a:t> داریم</a:t>
            </a:r>
            <a:r>
              <a:rPr lang="en-US" sz="2000" smtClean="0">
                <a:cs typeface="+mn-cs"/>
              </a:rPr>
              <a:t>:</a:t>
            </a:r>
            <a:r>
              <a:rPr lang="fa-IR" sz="2000" smtClean="0">
                <a:cs typeface="+mn-cs"/>
              </a:rPr>
              <a:t> </a:t>
            </a:r>
          </a:p>
          <a:p>
            <a:pPr marL="0" indent="0" algn="l" rtl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>
                <a:latin typeface="Cambria" panose="02040503050406030204" pitchFamily="18" charset="0"/>
                <a:cs typeface="Consolas" panose="020B0609020204030204" pitchFamily="49" charset="0"/>
              </a:rPr>
              <a:t>basic loop</a:t>
            </a:r>
          </a:p>
          <a:p>
            <a:pPr marL="0" indent="0" algn="l" rtl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>
                <a:latin typeface="Cambria" panose="02040503050406030204" pitchFamily="18" charset="0"/>
                <a:cs typeface="Consolas" panose="020B0609020204030204" pitchFamily="49" charset="0"/>
              </a:rPr>
              <a:t>while … loop</a:t>
            </a:r>
          </a:p>
          <a:p>
            <a:pPr marL="0" indent="0" algn="l" rtl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>
                <a:latin typeface="Cambria" panose="02040503050406030204" pitchFamily="18" charset="0"/>
                <a:cs typeface="Consolas" panose="020B0609020204030204" pitchFamily="49" charset="0"/>
              </a:rPr>
              <a:t>for … loop</a:t>
            </a:r>
          </a:p>
          <a:p>
            <a:pPr marL="0" indent="0" algn="l" rtl="0">
              <a:buFont typeface="Wingdings" pitchFamily="2" charset="2"/>
              <a:buNone/>
              <a:defRPr/>
            </a:pPr>
            <a:endParaRPr lang="en-US" sz="2000"/>
          </a:p>
          <a:p>
            <a:pPr>
              <a:defRPr/>
            </a:pPr>
            <a:endParaRPr lang="en-US" sz="200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1592263"/>
            <a:ext cx="72961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66974">
    <p:random/>
  </p:transition>
  <p:timing>
    <p:tnLst>
      <p:par>
        <p:cTn id="1" dur="indefinite" restart="never" nodeType="tmRoot"/>
      </p:par>
    </p:tn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>
                <a:effectLst/>
              </a:rPr>
              <a:t>دستور </a:t>
            </a:r>
            <a:r>
              <a:rPr lang="en-US" b="1">
                <a:effectLst/>
                <a:latin typeface="Cambria" panose="02040503050406030204" pitchFamily="18" charset="0"/>
              </a:rPr>
              <a:t>Basic Loop</a:t>
            </a:r>
            <a:endParaRPr lang="en-US" b="1">
              <a:latin typeface="Cambria" panose="02040503050406030204" pitchFamily="18" charset="0"/>
            </a:endParaRP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37075"/>
          </a:xfrm>
        </p:spPr>
        <p:txBody>
          <a:bodyPr/>
          <a:lstStyle/>
          <a:p>
            <a:pPr>
              <a:defRPr/>
            </a:pPr>
            <a:r>
              <a:rPr lang="ar-SA" altLang="en-US" sz="2400" smtClean="0"/>
              <a:t>قالب کلی آن بصورت زیر است</a:t>
            </a:r>
            <a:endParaRPr lang="en-US" altLang="en-US" sz="2400" smtClean="0"/>
          </a:p>
          <a:p>
            <a:pPr>
              <a:defRPr/>
            </a:pPr>
            <a:endParaRPr lang="en-US" altLang="en-US" sz="2400" smtClean="0"/>
          </a:p>
          <a:p>
            <a:pPr>
              <a:defRPr/>
            </a:pPr>
            <a:endParaRPr lang="en-US" altLang="en-US" sz="2400" smtClean="0"/>
          </a:p>
          <a:p>
            <a:pPr>
              <a:defRPr/>
            </a:pPr>
            <a:endParaRPr lang="en-US" altLang="en-US" sz="2400" smtClean="0"/>
          </a:p>
          <a:p>
            <a:pPr>
              <a:defRPr/>
            </a:pPr>
            <a:endParaRPr lang="en-US" altLang="en-US" sz="3200" smtClean="0"/>
          </a:p>
          <a:p>
            <a:pPr lvl="1">
              <a:spcBef>
                <a:spcPts val="1200"/>
              </a:spcBef>
              <a:defRPr/>
            </a:pPr>
            <a:r>
              <a:rPr lang="fa-IR" altLang="en-US" sz="2000" smtClean="0">
                <a:cs typeface="+mn-cs"/>
              </a:rPr>
              <a:t>داخل حلقه تمام دستورات ترتیبی مجاز است.</a:t>
            </a:r>
          </a:p>
          <a:p>
            <a:pPr lvl="1">
              <a:spcBef>
                <a:spcPts val="1200"/>
              </a:spcBef>
              <a:defRPr/>
            </a:pPr>
            <a:r>
              <a:rPr lang="ar-SA" altLang="en-US" sz="2000" smtClean="0">
                <a:cs typeface="+mn-cs"/>
              </a:rPr>
              <a:t>شرط تکرار ندارد</a:t>
            </a:r>
            <a:r>
              <a:rPr lang="fa-IR" altLang="en-US" sz="2000" smtClean="0">
                <a:cs typeface="+mn-cs"/>
              </a:rPr>
              <a:t>.</a:t>
            </a:r>
          </a:p>
          <a:p>
            <a:pPr lvl="1">
              <a:spcBef>
                <a:spcPts val="1200"/>
              </a:spcBef>
              <a:defRPr/>
            </a:pPr>
            <a:r>
              <a:rPr lang="ar-SA" altLang="en-US" sz="2000" smtClean="0">
                <a:cs typeface="+mn-cs"/>
              </a:rPr>
              <a:t>بطور پیوسته اجرا می‌شود تا به یک دستور </a:t>
            </a:r>
            <a:r>
              <a:rPr lang="en-US" altLang="en-US" sz="2000" smtClean="0">
                <a:cs typeface="+mn-cs"/>
              </a:rPr>
              <a:t>exit</a:t>
            </a:r>
            <a:r>
              <a:rPr lang="ar-SA" altLang="en-US" sz="2000" smtClean="0">
                <a:cs typeface="+mn-cs"/>
              </a:rPr>
              <a:t> یا </a:t>
            </a:r>
            <a:r>
              <a:rPr lang="en-US" altLang="en-US" sz="2000" smtClean="0">
                <a:cs typeface="+mn-cs"/>
              </a:rPr>
              <a:t>next</a:t>
            </a:r>
            <a:r>
              <a:rPr lang="ar-SA" altLang="en-US" sz="2000" smtClean="0">
                <a:cs typeface="+mn-cs"/>
              </a:rPr>
              <a:t> برسد.</a:t>
            </a:r>
            <a:endParaRPr lang="en-US" altLang="en-US" sz="2000" smtClean="0">
              <a:cs typeface="+mn-cs"/>
            </a:endParaRPr>
          </a:p>
          <a:p>
            <a:pPr lvl="1">
              <a:spcBef>
                <a:spcPts val="1200"/>
              </a:spcBef>
              <a:defRPr/>
            </a:pPr>
            <a:r>
              <a:rPr lang="ar-SA" altLang="en-US" sz="2000" smtClean="0">
                <a:cs typeface="+mn-cs"/>
              </a:rPr>
              <a:t>اگر از دستور </a:t>
            </a:r>
            <a:r>
              <a:rPr lang="en-US" altLang="en-US" sz="2000" smtClean="0">
                <a:cs typeface="+mn-cs"/>
              </a:rPr>
              <a:t>exit </a:t>
            </a:r>
            <a:r>
              <a:rPr lang="fa-IR" altLang="en-US" sz="2000" smtClean="0">
                <a:cs typeface="+mn-cs"/>
              </a:rPr>
              <a:t> </a:t>
            </a:r>
            <a:r>
              <a:rPr lang="ar-SA" altLang="en-US" sz="2000" smtClean="0">
                <a:cs typeface="+mn-cs"/>
              </a:rPr>
              <a:t>برای خروج از حلقه استفاده نکند لازم است حداقل یک دستور </a:t>
            </a:r>
            <a:r>
              <a:rPr lang="en-US" altLang="en-US" sz="2000" smtClean="0">
                <a:cs typeface="+mn-cs"/>
              </a:rPr>
              <a:t>wait </a:t>
            </a:r>
            <a:r>
              <a:rPr lang="ar-SA" altLang="en-US" sz="2000" smtClean="0">
                <a:cs typeface="+mn-cs"/>
              </a:rPr>
              <a:t>درون خود داشته باشد.</a:t>
            </a:r>
            <a:endParaRPr lang="en-US" altLang="en-US" sz="2000" smtClean="0">
              <a:cs typeface="+mn-cs"/>
            </a:endParaRP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3" y="1917700"/>
            <a:ext cx="72961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73085">
    <p:random/>
  </p:transition>
  <p:timing>
    <p:tnLst>
      <p:par>
        <p:cTn id="1" dur="indefinite" restart="never" nodeType="tmRoot"/>
      </p:par>
    </p:tn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079500"/>
          </a:xfrm>
        </p:spPr>
        <p:txBody>
          <a:bodyPr/>
          <a:lstStyle/>
          <a:p>
            <a:pPr>
              <a:defRPr/>
            </a:pPr>
            <a:r>
              <a:rPr lang="ar-SA" sz="4800" b="1">
                <a:effectLst/>
              </a:rPr>
              <a:t>مثال 3-46)</a:t>
            </a:r>
            <a:r>
              <a:rPr lang="ar-SA" sz="4800">
                <a:effectLst/>
              </a:rPr>
              <a:t> </a:t>
            </a:r>
            <a:r>
              <a:rPr lang="ar-SA" sz="4800" smtClean="0">
                <a:effectLst/>
              </a:rPr>
              <a:t>شمارنده </a:t>
            </a:r>
            <a:r>
              <a:rPr lang="ar-SA" sz="4800">
                <a:effectLst/>
              </a:rPr>
              <a:t>5 </a:t>
            </a:r>
            <a:r>
              <a:rPr lang="ar-SA" sz="4800" smtClean="0">
                <a:effectLst/>
              </a:rPr>
              <a:t>بیتی</a:t>
            </a:r>
            <a:endParaRPr lang="en-US" sz="480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331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50" y="1185863"/>
            <a:ext cx="7251700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372749">
    <p:random/>
  </p:transition>
  <p:timing>
    <p:tnLst>
      <p:par>
        <p:cTn id="1" dur="indefinite" restart="never" nodeType="tmRoot"/>
      </p:par>
    </p:tn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8313" y="73025"/>
            <a:ext cx="8229600" cy="1079500"/>
          </a:xfrm>
        </p:spPr>
        <p:txBody>
          <a:bodyPr/>
          <a:lstStyle/>
          <a:p>
            <a:r>
              <a:rPr lang="ar-SA" altLang="en-US" sz="4800" smtClean="0">
                <a:effectLst/>
              </a:rPr>
              <a:t>دستور </a:t>
            </a:r>
            <a:r>
              <a:rPr lang="en-US" altLang="en-US" sz="4800" b="1" smtClean="0">
                <a:effectLst/>
                <a:latin typeface="Cambria" pitchFamily="18" charset="0"/>
              </a:rPr>
              <a:t>While-Loop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5388"/>
            <a:ext cx="8229600" cy="4276725"/>
          </a:xfrm>
        </p:spPr>
        <p:txBody>
          <a:bodyPr/>
          <a:lstStyle/>
          <a:p>
            <a:pPr>
              <a:defRPr/>
            </a:pPr>
            <a:r>
              <a:rPr lang="ar-SA" sz="2000"/>
              <a:t>قالب کلی دستور </a:t>
            </a:r>
            <a:r>
              <a:rPr lang="en-US" sz="2000"/>
              <a:t>While-Loop </a:t>
            </a:r>
            <a:r>
              <a:rPr lang="fa-IR" sz="2000" smtClean="0"/>
              <a:t> </a:t>
            </a:r>
            <a:r>
              <a:rPr lang="ar-SA" sz="2000" smtClean="0"/>
              <a:t>به </a:t>
            </a:r>
            <a:r>
              <a:rPr lang="ar-SA" sz="2000"/>
              <a:t>شکل زیر </a:t>
            </a:r>
            <a:r>
              <a:rPr lang="ar-SA" sz="2000" smtClean="0"/>
              <a:t>است</a:t>
            </a:r>
            <a:r>
              <a:rPr lang="en-US" sz="2000" smtClean="0"/>
              <a:t>:</a:t>
            </a:r>
            <a:endParaRPr lang="fa-IR" sz="2000" smtClean="0"/>
          </a:p>
          <a:p>
            <a:pPr lvl="1">
              <a:spcBef>
                <a:spcPts val="1800"/>
              </a:spcBef>
              <a:defRPr/>
            </a:pPr>
            <a:r>
              <a:rPr lang="fa-IR" sz="1800" smtClean="0">
                <a:cs typeface="+mn-cs"/>
              </a:rPr>
              <a:t>تا زمانی </a:t>
            </a:r>
            <a:r>
              <a:rPr lang="ar-SA" sz="1800" smtClean="0">
                <a:cs typeface="+mn-cs"/>
              </a:rPr>
              <a:t>شرط </a:t>
            </a:r>
            <a:r>
              <a:rPr lang="fa-IR" sz="1800" smtClean="0">
                <a:cs typeface="+mn-cs"/>
              </a:rPr>
              <a:t>تکرار حلقه </a:t>
            </a:r>
            <a:r>
              <a:rPr lang="ar-SA" sz="1800" smtClean="0">
                <a:cs typeface="+mn-cs"/>
              </a:rPr>
              <a:t>درست </a:t>
            </a:r>
            <a:r>
              <a:rPr lang="fa-IR" sz="1800" smtClean="0">
                <a:cs typeface="+mn-cs"/>
              </a:rPr>
              <a:t>باشد </a:t>
            </a:r>
            <a:r>
              <a:rPr lang="ar-SA" sz="1800" smtClean="0">
                <a:cs typeface="+mn-cs"/>
              </a:rPr>
              <a:t>حلقه </a:t>
            </a:r>
            <a:r>
              <a:rPr lang="ar-SA" sz="1800">
                <a:cs typeface="+mn-cs"/>
              </a:rPr>
              <a:t>تکرار می‌شود </a:t>
            </a:r>
            <a:endParaRPr lang="fa-IR" sz="1800" smtClean="0">
              <a:cs typeface="+mn-cs"/>
            </a:endParaRPr>
          </a:p>
          <a:p>
            <a:pPr lvl="1">
              <a:spcBef>
                <a:spcPts val="1800"/>
              </a:spcBef>
              <a:defRPr/>
            </a:pPr>
            <a:r>
              <a:rPr lang="fa-IR" sz="1800" smtClean="0">
                <a:cs typeface="+mn-cs"/>
              </a:rPr>
              <a:t>استفاده از دستور </a:t>
            </a:r>
            <a:r>
              <a:rPr lang="en-US" sz="1800">
                <a:cs typeface="+mn-cs"/>
              </a:rPr>
              <a:t>exit </a:t>
            </a:r>
            <a:r>
              <a:rPr lang="fa-IR" sz="1800" smtClean="0">
                <a:cs typeface="+mn-cs"/>
              </a:rPr>
              <a:t> و</a:t>
            </a:r>
            <a:r>
              <a:rPr lang="en-US" sz="1800" smtClean="0">
                <a:cs typeface="+mn-cs"/>
              </a:rPr>
              <a:t>next </a:t>
            </a:r>
            <a:r>
              <a:rPr lang="fa-IR" sz="1800" smtClean="0">
                <a:cs typeface="+mn-cs"/>
              </a:rPr>
              <a:t> و</a:t>
            </a:r>
            <a:r>
              <a:rPr lang="en-US" sz="1800" smtClean="0"/>
              <a:t>wait </a:t>
            </a:r>
            <a:r>
              <a:rPr lang="fa-IR" sz="1800" smtClean="0"/>
              <a:t> </a:t>
            </a:r>
            <a:r>
              <a:rPr lang="fa-IR" sz="1800" smtClean="0">
                <a:cs typeface="+mn-cs"/>
              </a:rPr>
              <a:t>داخل </a:t>
            </a:r>
            <a:r>
              <a:rPr lang="fa-IR" sz="1800">
                <a:cs typeface="+mn-cs"/>
              </a:rPr>
              <a:t>این حلقه نیز مجاز است برسد.</a:t>
            </a:r>
          </a:p>
          <a:p>
            <a:pPr lvl="1">
              <a:spcBef>
                <a:spcPts val="1800"/>
              </a:spcBef>
              <a:defRPr/>
            </a:pPr>
            <a:endParaRPr lang="fa-IR" sz="1800" smtClean="0">
              <a:cs typeface="+mn-cs"/>
            </a:endParaRPr>
          </a:p>
          <a:p>
            <a:pPr lvl="1">
              <a:defRPr/>
            </a:pPr>
            <a:endParaRPr lang="fa-IR" sz="2000">
              <a:cs typeface="+mn-cs"/>
            </a:endParaRPr>
          </a:p>
          <a:p>
            <a:pPr lvl="1">
              <a:defRPr/>
            </a:pPr>
            <a:endParaRPr lang="fa-IR" sz="2000" smtClean="0">
              <a:cs typeface="+mn-cs"/>
            </a:endParaRPr>
          </a:p>
          <a:p>
            <a:pPr lvl="1">
              <a:defRPr/>
            </a:pPr>
            <a:endParaRPr lang="fa-IR" sz="2000" smtClean="0">
              <a:cs typeface="+mn-cs"/>
            </a:endParaRPr>
          </a:p>
          <a:p>
            <a:pPr lvl="1">
              <a:defRPr/>
            </a:pPr>
            <a:endParaRPr lang="fa-IR" sz="2000" smtClean="0">
              <a:cs typeface="+mn-cs"/>
            </a:endParaRPr>
          </a:p>
          <a:p>
            <a:pPr lvl="1">
              <a:defRPr/>
            </a:pPr>
            <a:endParaRPr lang="fa-IR" sz="2000">
              <a:cs typeface="+mn-cs"/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75" y="2913682"/>
            <a:ext cx="6615113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99824">
    <p:random/>
  </p:transition>
  <p:timing>
    <p:tnLst>
      <p:par>
        <p:cTn id="1" dur="indefinite" restart="never" nodeType="tmRoot"/>
      </p:par>
    </p:tn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079500"/>
          </a:xfrm>
        </p:spPr>
        <p:txBody>
          <a:bodyPr/>
          <a:lstStyle/>
          <a:p>
            <a:pPr>
              <a:defRPr/>
            </a:pPr>
            <a:r>
              <a:rPr lang="fa-IR" sz="4800">
                <a:solidFill>
                  <a:srgbClr val="FF0000"/>
                </a:solidFill>
                <a:effectLst/>
              </a:rPr>
              <a:t>دستکاری شده‌ی </a:t>
            </a:r>
            <a:r>
              <a:rPr lang="ar-SA" sz="4800">
                <a:effectLst/>
              </a:rPr>
              <a:t>مثال </a:t>
            </a:r>
            <a:r>
              <a:rPr lang="ar-SA" sz="4800" b="1">
                <a:effectLst/>
              </a:rPr>
              <a:t>3-46)</a:t>
            </a:r>
            <a:r>
              <a:rPr lang="ar-SA" sz="4800">
                <a:effectLst/>
              </a:rPr>
              <a:t> </a:t>
            </a:r>
            <a:r>
              <a:rPr lang="ar-SA" sz="4800" smtClean="0">
                <a:effectLst/>
              </a:rPr>
              <a:t>شمارنده </a:t>
            </a:r>
            <a:r>
              <a:rPr lang="ar-SA" sz="4800">
                <a:effectLst/>
              </a:rPr>
              <a:t>5 </a:t>
            </a:r>
            <a:r>
              <a:rPr lang="ar-SA" sz="4800" smtClean="0">
                <a:effectLst/>
              </a:rPr>
              <a:t>بیتی</a:t>
            </a:r>
            <a:endParaRPr lang="en-US" sz="480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94" y="1007839"/>
            <a:ext cx="7395014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4340811"/>
      </p:ext>
    </p:extLst>
  </p:cSld>
  <p:clrMapOvr>
    <a:masterClrMapping/>
  </p:clrMapOvr>
  <p:transition advTm="76761">
    <p:random/>
  </p:transition>
  <p:timing>
    <p:tnLst>
      <p:par>
        <p:cTn id="1" dur="indefinite" restart="never" nodeType="tmRoot"/>
      </p:par>
    </p:tn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68313" y="73025"/>
            <a:ext cx="8229600" cy="1079500"/>
          </a:xfrm>
        </p:spPr>
        <p:txBody>
          <a:bodyPr/>
          <a:lstStyle/>
          <a:p>
            <a:r>
              <a:rPr lang="ar-SA" altLang="en-US" sz="4800" smtClean="0">
                <a:effectLst/>
              </a:rPr>
              <a:t>دستور </a:t>
            </a:r>
            <a:r>
              <a:rPr lang="en-US" altLang="en-US" sz="4800" b="1" smtClean="0">
                <a:effectLst/>
                <a:latin typeface="Cambria" pitchFamily="18" charset="0"/>
              </a:rPr>
              <a:t>For-Loop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8063"/>
            <a:ext cx="8229600" cy="4276725"/>
          </a:xfrm>
        </p:spPr>
        <p:txBody>
          <a:bodyPr/>
          <a:lstStyle/>
          <a:p>
            <a:pPr>
              <a:defRPr/>
            </a:pPr>
            <a:r>
              <a:rPr lang="ar-SA" sz="2000" smtClean="0"/>
              <a:t>قالب کلی دستور </a:t>
            </a:r>
            <a:r>
              <a:rPr lang="en-US" sz="2000" b="0" smtClean="0"/>
              <a:t>For-Loop </a:t>
            </a:r>
            <a:r>
              <a:rPr lang="fa-IR" sz="2000" smtClean="0"/>
              <a:t> </a:t>
            </a:r>
            <a:r>
              <a:rPr lang="ar-SA" sz="2000" smtClean="0"/>
              <a:t>به شکل زیر است</a:t>
            </a:r>
            <a:r>
              <a:rPr lang="en-US" sz="2000" smtClean="0"/>
              <a:t>:</a:t>
            </a:r>
            <a:endParaRPr lang="fa-IR" sz="1800" smtClean="0"/>
          </a:p>
          <a:p>
            <a:pPr lvl="1">
              <a:defRPr/>
            </a:pPr>
            <a:r>
              <a:rPr lang="ar-SA" sz="1800">
                <a:cs typeface="+mn-cs"/>
              </a:rPr>
              <a:t>برای جاهایی که تعداد دفعات تکرار با یک </a:t>
            </a:r>
            <a:r>
              <a:rPr lang="en-US" sz="1800" b="0">
                <a:cs typeface="+mn-cs"/>
              </a:rPr>
              <a:t>integer</a:t>
            </a:r>
            <a:r>
              <a:rPr lang="ar-SA" sz="1800">
                <a:cs typeface="+mn-cs"/>
              </a:rPr>
              <a:t> شمارش می‌شود بکار </a:t>
            </a:r>
            <a:r>
              <a:rPr lang="ar-SA" sz="1800" smtClean="0">
                <a:cs typeface="+mn-cs"/>
              </a:rPr>
              <a:t>می‌رود</a:t>
            </a:r>
            <a:endParaRPr lang="fa-IR" sz="1800" smtClean="0">
              <a:cs typeface="+mn-cs"/>
            </a:endParaRPr>
          </a:p>
          <a:p>
            <a:pPr lvl="1">
              <a:defRPr/>
            </a:pPr>
            <a:r>
              <a:rPr lang="ar-SA" sz="1800">
                <a:cs typeface="+mn-cs"/>
              </a:rPr>
              <a:t>شناسه‌ی </a:t>
            </a:r>
            <a:r>
              <a:rPr lang="en-US" sz="1800" b="0">
                <a:cs typeface="+mn-cs"/>
              </a:rPr>
              <a:t>identifier</a:t>
            </a:r>
            <a:r>
              <a:rPr lang="ar-SA" sz="1800">
                <a:cs typeface="+mn-cs"/>
              </a:rPr>
              <a:t> که شمارنده حلقه </a:t>
            </a:r>
            <a:r>
              <a:rPr lang="ar-SA" sz="1800" smtClean="0">
                <a:cs typeface="+mn-cs"/>
              </a:rPr>
              <a:t>است</a:t>
            </a:r>
            <a:endParaRPr lang="fa-IR" sz="1800" smtClean="0">
              <a:cs typeface="+mn-cs"/>
            </a:endParaRPr>
          </a:p>
          <a:p>
            <a:pPr lvl="2">
              <a:defRPr/>
            </a:pPr>
            <a:r>
              <a:rPr lang="ar-SA" sz="1600">
                <a:cs typeface="+mn-cs"/>
              </a:rPr>
              <a:t>بطور خودکار با بکارگیری آن در دستور حلقه تعریف </a:t>
            </a:r>
            <a:r>
              <a:rPr lang="ar-SA" sz="1600" smtClean="0">
                <a:cs typeface="+mn-cs"/>
              </a:rPr>
              <a:t>می‌شود</a:t>
            </a:r>
            <a:endParaRPr lang="fa-IR" sz="1600" smtClean="0">
              <a:cs typeface="+mn-cs"/>
            </a:endParaRPr>
          </a:p>
          <a:p>
            <a:pPr lvl="2">
              <a:defRPr/>
            </a:pPr>
            <a:r>
              <a:rPr lang="ar-SA" sz="1600">
                <a:cs typeface="+mn-cs"/>
              </a:rPr>
              <a:t>نیاز نیست بطور جداگانه تعریف شود </a:t>
            </a:r>
            <a:endParaRPr lang="fa-IR" sz="1600" smtClean="0">
              <a:cs typeface="+mn-cs"/>
            </a:endParaRPr>
          </a:p>
          <a:p>
            <a:pPr lvl="2">
              <a:defRPr/>
            </a:pPr>
            <a:r>
              <a:rPr lang="ar-SA" sz="1600">
                <a:cs typeface="+mn-cs"/>
              </a:rPr>
              <a:t>فقط در داخل حلقه </a:t>
            </a:r>
            <a:r>
              <a:rPr lang="fa-IR" sz="1600" smtClean="0">
                <a:cs typeface="+mn-cs"/>
              </a:rPr>
              <a:t>شناخته </a:t>
            </a:r>
            <a:r>
              <a:rPr lang="ar-SA" sz="1600" smtClean="0">
                <a:cs typeface="+mn-cs"/>
              </a:rPr>
              <a:t>شده</a:t>
            </a:r>
            <a:r>
              <a:rPr lang="fa-IR" sz="1600" smtClean="0">
                <a:cs typeface="+mn-cs"/>
              </a:rPr>
              <a:t> است</a:t>
            </a:r>
            <a:r>
              <a:rPr lang="ar-SA" sz="1600" smtClean="0">
                <a:cs typeface="+mn-cs"/>
              </a:rPr>
              <a:t> </a:t>
            </a:r>
            <a:endParaRPr lang="fa-IR" sz="1600" smtClean="0">
              <a:cs typeface="+mn-cs"/>
            </a:endParaRPr>
          </a:p>
          <a:p>
            <a:pPr lvl="2">
              <a:defRPr/>
            </a:pPr>
            <a:r>
              <a:rPr lang="ar-SA" sz="1600">
                <a:cs typeface="+mn-cs"/>
              </a:rPr>
              <a:t>در داخل حلقه </a:t>
            </a:r>
            <a:r>
              <a:rPr lang="ar-SA" sz="1600" smtClean="0">
                <a:cs typeface="+mn-cs"/>
              </a:rPr>
              <a:t>نمی‌توان </a:t>
            </a:r>
            <a:r>
              <a:rPr lang="ar-SA" sz="1600">
                <a:cs typeface="+mn-cs"/>
              </a:rPr>
              <a:t>به آن مقدار </a:t>
            </a:r>
            <a:r>
              <a:rPr lang="ar-SA" sz="1600" smtClean="0">
                <a:cs typeface="+mn-cs"/>
              </a:rPr>
              <a:t>داد</a:t>
            </a:r>
            <a:r>
              <a:rPr lang="fa-IR" sz="1600">
                <a:cs typeface="+mn-cs"/>
              </a:rPr>
              <a:t> فقط می‌تواند </a:t>
            </a:r>
            <a:r>
              <a:rPr lang="fa-IR" sz="1600" smtClean="0">
                <a:cs typeface="+mn-cs"/>
              </a:rPr>
              <a:t>مقدار آن استفاده شود</a:t>
            </a:r>
          </a:p>
          <a:p>
            <a:pPr lvl="1">
              <a:defRPr/>
            </a:pPr>
            <a:r>
              <a:rPr lang="ar-SA" sz="1800">
                <a:cs typeface="+mn-cs"/>
              </a:rPr>
              <a:t>محدوده </a:t>
            </a:r>
            <a:r>
              <a:rPr lang="en-US" sz="1800" b="0">
                <a:cs typeface="+mn-cs"/>
              </a:rPr>
              <a:t>r</a:t>
            </a:r>
            <a:r>
              <a:rPr lang="en-US" sz="1800" b="0" smtClean="0">
                <a:cs typeface="+mn-cs"/>
              </a:rPr>
              <a:t>ange</a:t>
            </a:r>
            <a:r>
              <a:rPr lang="ar-SA" sz="1800" smtClean="0">
                <a:cs typeface="+mn-cs"/>
              </a:rPr>
              <a:t> </a:t>
            </a:r>
            <a:r>
              <a:rPr lang="ar-SA" sz="1800">
                <a:cs typeface="+mn-cs"/>
              </a:rPr>
              <a:t>باید سازگار با </a:t>
            </a:r>
            <a:r>
              <a:rPr lang="en-US" sz="1800" b="0">
                <a:cs typeface="+mn-cs"/>
              </a:rPr>
              <a:t>integer</a:t>
            </a:r>
            <a:r>
              <a:rPr lang="ar-SA" sz="1800">
                <a:cs typeface="+mn-cs"/>
              </a:rPr>
              <a:t> و به یکی از اشکال زیر باشد</a:t>
            </a:r>
            <a:r>
              <a:rPr lang="ar-SA" sz="1800" smtClean="0">
                <a:cs typeface="+mn-cs"/>
              </a:rPr>
              <a:t>:</a:t>
            </a:r>
            <a:endParaRPr lang="fa-IR" sz="1800" smtClean="0">
              <a:cs typeface="+mn-cs"/>
            </a:endParaRPr>
          </a:p>
          <a:p>
            <a:pPr marL="457200" lvl="1" indent="0" algn="l" rtl="0">
              <a:buFont typeface="Wingdings" pitchFamily="2" charset="2"/>
              <a:buNone/>
              <a:defRPr/>
            </a:pPr>
            <a:r>
              <a:rPr lang="en-US" sz="1800" b="0" i="1" smtClean="0">
                <a:cs typeface="+mn-cs"/>
              </a:rPr>
              <a:t>integer_expression</a:t>
            </a:r>
            <a:r>
              <a:rPr lang="en-US" sz="1800" smtClean="0">
                <a:cs typeface="+mn-cs"/>
              </a:rPr>
              <a:t> to </a:t>
            </a:r>
            <a:r>
              <a:rPr lang="en-US" sz="1800" b="0" i="1" smtClean="0">
                <a:cs typeface="+mn-cs"/>
              </a:rPr>
              <a:t>integer_expression</a:t>
            </a:r>
            <a:r>
              <a:rPr lang="en-US" sz="1800" smtClean="0">
                <a:cs typeface="+mn-cs"/>
              </a:rPr>
              <a:t> </a:t>
            </a:r>
          </a:p>
          <a:p>
            <a:pPr marL="457200" lvl="1" indent="0" algn="l" rtl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800" b="0" i="1" smtClean="0">
                <a:cs typeface="+mn-cs"/>
              </a:rPr>
              <a:t>integer_expression</a:t>
            </a:r>
            <a:r>
              <a:rPr lang="en-US" sz="1800" smtClean="0">
                <a:cs typeface="+mn-cs"/>
              </a:rPr>
              <a:t> downto </a:t>
            </a:r>
            <a:r>
              <a:rPr lang="en-US" sz="1800" b="0" i="1" smtClean="0">
                <a:cs typeface="+mn-cs"/>
              </a:rPr>
              <a:t>integer_expression</a:t>
            </a:r>
            <a:r>
              <a:rPr lang="en-US" sz="1800" smtClean="0">
                <a:cs typeface="+mn-cs"/>
              </a:rPr>
              <a:t> </a:t>
            </a:r>
          </a:p>
          <a:p>
            <a:pPr marL="457200" lvl="1" indent="0" algn="l" rtl="0">
              <a:buFont typeface="Wingdings" pitchFamily="2" charset="2"/>
              <a:buNone/>
              <a:defRPr/>
            </a:pPr>
            <a:endParaRPr lang="en-US" sz="1800">
              <a:cs typeface="+mn-cs"/>
            </a:endParaRP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50" y="4414838"/>
            <a:ext cx="6591300" cy="141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31034">
    <p:random/>
  </p:transition>
  <p:timing>
    <p:tnLst>
      <p:par>
        <p:cTn id="1" dur="indefinite" restart="never" nodeType="tmRoot"/>
      </p:par>
    </p:tn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>
                <a:effectLst/>
              </a:rPr>
              <a:t>دستورات </a:t>
            </a:r>
            <a:r>
              <a:rPr lang="en-US" b="1">
                <a:effectLst/>
                <a:latin typeface="Cambria" panose="02040503050406030204" pitchFamily="18" charset="0"/>
              </a:rPr>
              <a:t>Next</a:t>
            </a:r>
            <a:r>
              <a:rPr lang="ar-SA">
                <a:effectLst/>
              </a:rPr>
              <a:t> و  </a:t>
            </a:r>
            <a:r>
              <a:rPr lang="en-US" b="1">
                <a:effectLst/>
                <a:latin typeface="Cambria" panose="02040503050406030204" pitchFamily="18" charset="0"/>
              </a:rPr>
              <a:t>Exit</a:t>
            </a:r>
            <a:endParaRPr lang="en-US" b="1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511300"/>
            <a:ext cx="8435975" cy="4276725"/>
          </a:xfrm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ar-SA" sz="2000"/>
              <a:t>دستور </a:t>
            </a:r>
            <a:r>
              <a:rPr lang="en-US" sz="2000" b="0"/>
              <a:t>next</a:t>
            </a:r>
            <a:r>
              <a:rPr lang="ar-SA" sz="2000"/>
              <a:t> </a:t>
            </a:r>
            <a:r>
              <a:rPr lang="ar-SA" sz="2000">
                <a:solidFill>
                  <a:srgbClr val="FF0000"/>
                </a:solidFill>
              </a:rPr>
              <a:t>باقیمانده دستورات تکرار جاری </a:t>
            </a:r>
            <a:r>
              <a:rPr lang="ar-SA" sz="2000">
                <a:solidFill>
                  <a:schemeClr val="tx1"/>
                </a:solidFill>
              </a:rPr>
              <a:t>حلقه</a:t>
            </a:r>
            <a:r>
              <a:rPr lang="ar-SA" sz="2000">
                <a:solidFill>
                  <a:srgbClr val="FF0000"/>
                </a:solidFill>
              </a:rPr>
              <a:t> </a:t>
            </a:r>
            <a:r>
              <a:rPr lang="ar-SA" sz="2000"/>
              <a:t>را رها كرده و به تکرار بعدی حلقه می‌رود</a:t>
            </a:r>
            <a:r>
              <a:rPr lang="ar-SA" sz="2000" smtClean="0"/>
              <a:t>.</a:t>
            </a:r>
            <a:endParaRPr lang="en-US" sz="2000" smtClean="0"/>
          </a:p>
          <a:p>
            <a:pPr>
              <a:spcBef>
                <a:spcPts val="1200"/>
              </a:spcBef>
              <a:defRPr/>
            </a:pPr>
            <a:endParaRPr lang="en-US" sz="2400"/>
          </a:p>
          <a:p>
            <a:pPr>
              <a:spcBef>
                <a:spcPts val="2400"/>
              </a:spcBef>
              <a:defRPr/>
            </a:pPr>
            <a:r>
              <a:rPr lang="ar-SA" sz="2000" smtClean="0"/>
              <a:t>دستور </a:t>
            </a:r>
            <a:r>
              <a:rPr lang="en-US" sz="2000" b="0" smtClean="0"/>
              <a:t>exit</a:t>
            </a:r>
            <a:r>
              <a:rPr lang="ar-SA" sz="2000" smtClean="0"/>
              <a:t> </a:t>
            </a:r>
            <a:r>
              <a:rPr lang="ar-SA" sz="2000" smtClean="0">
                <a:solidFill>
                  <a:srgbClr val="FF0000"/>
                </a:solidFill>
              </a:rPr>
              <a:t>باقیمانده</a:t>
            </a:r>
            <a:r>
              <a:rPr lang="fa-IR" sz="2000" smtClean="0">
                <a:solidFill>
                  <a:srgbClr val="FF0000"/>
                </a:solidFill>
              </a:rPr>
              <a:t> </a:t>
            </a:r>
            <a:r>
              <a:rPr lang="ar-SA" sz="2000">
                <a:solidFill>
                  <a:srgbClr val="FF0000"/>
                </a:solidFill>
              </a:rPr>
              <a:t>دستورات</a:t>
            </a:r>
            <a:r>
              <a:rPr lang="fa-IR" sz="2000" smtClean="0">
                <a:solidFill>
                  <a:srgbClr val="FF0000"/>
                </a:solidFill>
              </a:rPr>
              <a:t> </a:t>
            </a:r>
            <a:r>
              <a:rPr lang="ar-SA" sz="2000">
                <a:solidFill>
                  <a:srgbClr val="FF0000"/>
                </a:solidFill>
              </a:rPr>
              <a:t>تکرار </a:t>
            </a:r>
            <a:r>
              <a:rPr lang="ar-SA" sz="2000" smtClean="0">
                <a:solidFill>
                  <a:srgbClr val="FF0000"/>
                </a:solidFill>
              </a:rPr>
              <a:t>جاری</a:t>
            </a:r>
            <a:r>
              <a:rPr lang="fa-IR" sz="2000" smtClean="0">
                <a:solidFill>
                  <a:srgbClr val="FF0000"/>
                </a:solidFill>
              </a:rPr>
              <a:t> </a:t>
            </a:r>
            <a:r>
              <a:rPr lang="fa-IR" sz="2000" smtClean="0"/>
              <a:t>و</a:t>
            </a:r>
            <a:r>
              <a:rPr lang="ar-SA" sz="2000" smtClean="0"/>
              <a:t> </a:t>
            </a:r>
            <a:r>
              <a:rPr lang="ar-SA" sz="2000" smtClean="0">
                <a:solidFill>
                  <a:srgbClr val="FF0000"/>
                </a:solidFill>
              </a:rPr>
              <a:t>تکرار</a:t>
            </a:r>
            <a:r>
              <a:rPr lang="fa-IR" sz="2000" smtClean="0">
                <a:solidFill>
                  <a:srgbClr val="FF0000"/>
                </a:solidFill>
              </a:rPr>
              <a:t>های</a:t>
            </a:r>
            <a:r>
              <a:rPr lang="ar-SA" sz="2000" smtClean="0">
                <a:solidFill>
                  <a:srgbClr val="FF0000"/>
                </a:solidFill>
              </a:rPr>
              <a:t> </a:t>
            </a:r>
            <a:r>
              <a:rPr lang="fa-IR" sz="2000" smtClean="0">
                <a:solidFill>
                  <a:srgbClr val="FF0000"/>
                </a:solidFill>
              </a:rPr>
              <a:t>بعدی </a:t>
            </a:r>
            <a:r>
              <a:rPr lang="ar-SA" sz="2000" smtClean="0"/>
              <a:t>حلقه را رها كرده </a:t>
            </a:r>
            <a:r>
              <a:rPr lang="fa-IR" sz="2000" smtClean="0"/>
              <a:t> </a:t>
            </a:r>
            <a:r>
              <a:rPr lang="ar-SA" sz="2000" smtClean="0"/>
              <a:t>و </a:t>
            </a:r>
            <a:r>
              <a:rPr lang="fa-IR" sz="2000" smtClean="0"/>
              <a:t>کار را  از دستورات بعد از </a:t>
            </a:r>
            <a:r>
              <a:rPr lang="ar-SA" sz="2000" smtClean="0"/>
              <a:t> </a:t>
            </a:r>
            <a:r>
              <a:rPr lang="en-US" sz="2000" b="0" smtClean="0"/>
              <a:t>Loop</a:t>
            </a:r>
            <a:r>
              <a:rPr lang="ar-SA" sz="2000" smtClean="0"/>
              <a:t> ادامه می‌دهد</a:t>
            </a:r>
            <a:endParaRPr lang="fa-IR" sz="2000" smtClean="0"/>
          </a:p>
          <a:p>
            <a:pPr lvl="1">
              <a:spcBef>
                <a:spcPts val="4200"/>
              </a:spcBef>
              <a:defRPr/>
            </a:pPr>
            <a:r>
              <a:rPr lang="en-US" sz="2000" b="0" smtClean="0">
                <a:cs typeface="+mn-cs"/>
              </a:rPr>
              <a:t>label</a:t>
            </a:r>
            <a:r>
              <a:rPr lang="en-US" sz="2000" smtClean="0">
                <a:cs typeface="+mn-cs"/>
              </a:rPr>
              <a:t> </a:t>
            </a:r>
            <a:r>
              <a:rPr lang="fa-IR" sz="2000" smtClean="0">
                <a:cs typeface="+mn-cs"/>
              </a:rPr>
              <a:t> </a:t>
            </a:r>
            <a:r>
              <a:rPr lang="ar-SA" sz="2000" smtClean="0">
                <a:cs typeface="+mn-cs"/>
              </a:rPr>
              <a:t>برچسب </a:t>
            </a:r>
            <a:r>
              <a:rPr lang="ar-SA" sz="2000">
                <a:cs typeface="+mn-cs"/>
              </a:rPr>
              <a:t>دستور </a:t>
            </a:r>
            <a:r>
              <a:rPr lang="en-US" sz="2000" b="0">
                <a:cs typeface="+mn-cs"/>
              </a:rPr>
              <a:t>Loop</a:t>
            </a:r>
            <a:r>
              <a:rPr lang="ar-SA" sz="2000">
                <a:cs typeface="+mn-cs"/>
              </a:rPr>
              <a:t> است </a:t>
            </a:r>
            <a:endParaRPr lang="en-US" sz="2000" smtClean="0">
              <a:cs typeface="+mn-cs"/>
            </a:endParaRPr>
          </a:p>
          <a:p>
            <a:pPr lvl="1">
              <a:spcBef>
                <a:spcPts val="1200"/>
              </a:spcBef>
              <a:defRPr/>
            </a:pPr>
            <a:r>
              <a:rPr lang="fa-IR" sz="2000" smtClean="0">
                <a:cs typeface="+mn-cs"/>
              </a:rPr>
              <a:t>اگر </a:t>
            </a:r>
            <a:r>
              <a:rPr lang="ar-SA" sz="2000" smtClean="0">
                <a:cs typeface="+mn-cs"/>
              </a:rPr>
              <a:t>دستور</a:t>
            </a:r>
            <a:r>
              <a:rPr lang="en-US" sz="2000" b="0" smtClean="0">
                <a:cs typeface="+mn-cs"/>
              </a:rPr>
              <a:t>next</a:t>
            </a:r>
            <a:r>
              <a:rPr lang="en-US" sz="2000" smtClean="0">
                <a:cs typeface="+mn-cs"/>
              </a:rPr>
              <a:t> </a:t>
            </a:r>
            <a:r>
              <a:rPr lang="fa-IR" sz="2000" smtClean="0">
                <a:cs typeface="+mn-cs"/>
              </a:rPr>
              <a:t> یا </a:t>
            </a:r>
            <a:r>
              <a:rPr lang="en-US" sz="2000" b="0" smtClean="0">
                <a:cs typeface="+mn-cs"/>
              </a:rPr>
              <a:t>exit</a:t>
            </a:r>
            <a:r>
              <a:rPr lang="fa-IR" sz="2000" smtClean="0">
                <a:cs typeface="+mn-cs"/>
              </a:rPr>
              <a:t> </a:t>
            </a:r>
            <a:r>
              <a:rPr lang="ar-SA" sz="2000" smtClean="0">
                <a:cs typeface="+mn-cs"/>
              </a:rPr>
              <a:t>داخل </a:t>
            </a:r>
            <a:r>
              <a:rPr lang="ar-SA" sz="2000">
                <a:cs typeface="+mn-cs"/>
              </a:rPr>
              <a:t>چند حلقه متداخل باشد با نوشتن برچسب </a:t>
            </a:r>
            <a:r>
              <a:rPr lang="fa-IR" sz="2000" smtClean="0">
                <a:cs typeface="+mn-cs"/>
              </a:rPr>
              <a:t>مشخص می‌کنیم </a:t>
            </a:r>
            <a:r>
              <a:rPr lang="fa-IR" sz="2000">
                <a:cs typeface="+mn-cs"/>
              </a:rPr>
              <a:t>عمل </a:t>
            </a:r>
            <a:r>
              <a:rPr lang="en-US" sz="2000" b="0">
                <a:cs typeface="+mn-cs"/>
              </a:rPr>
              <a:t>next</a:t>
            </a:r>
            <a:r>
              <a:rPr lang="fa-IR" sz="2000">
                <a:cs typeface="+mn-cs"/>
              </a:rPr>
              <a:t> یا </a:t>
            </a:r>
            <a:r>
              <a:rPr lang="en-US" sz="2000" b="0">
                <a:cs typeface="+mn-cs"/>
              </a:rPr>
              <a:t>exit</a:t>
            </a:r>
            <a:r>
              <a:rPr lang="fa-IR" sz="2000">
                <a:cs typeface="+mn-cs"/>
              </a:rPr>
              <a:t> </a:t>
            </a:r>
            <a:r>
              <a:rPr lang="fa-IR" sz="2000" smtClean="0">
                <a:cs typeface="+mn-cs"/>
              </a:rPr>
              <a:t>نسبت به کدام حلقه انجام </a:t>
            </a:r>
            <a:r>
              <a:rPr lang="fa-IR" sz="2000">
                <a:cs typeface="+mn-cs"/>
              </a:rPr>
              <a:t>می‌شود.</a:t>
            </a:r>
            <a:r>
              <a:rPr lang="ar-SA" sz="2000">
                <a:cs typeface="+mn-cs"/>
              </a:rPr>
              <a:t> </a:t>
            </a:r>
            <a:endParaRPr lang="fa-IR" sz="2000" smtClean="0">
              <a:cs typeface="+mn-cs"/>
            </a:endParaRPr>
          </a:p>
          <a:p>
            <a:pPr lvl="1">
              <a:spcBef>
                <a:spcPts val="1200"/>
              </a:spcBef>
              <a:defRPr/>
            </a:pPr>
            <a:r>
              <a:rPr lang="ar-SA" sz="2000" smtClean="0">
                <a:cs typeface="+mn-cs"/>
              </a:rPr>
              <a:t>کلمه </a:t>
            </a:r>
            <a:r>
              <a:rPr lang="ar-SA" sz="2000">
                <a:cs typeface="+mn-cs"/>
              </a:rPr>
              <a:t>کلیدی </a:t>
            </a:r>
            <a:r>
              <a:rPr lang="en-US" sz="2000" b="0">
                <a:cs typeface="+mn-cs"/>
              </a:rPr>
              <a:t>when</a:t>
            </a:r>
            <a:r>
              <a:rPr lang="en-US" sz="2000">
                <a:cs typeface="+mn-cs"/>
              </a:rPr>
              <a:t> </a:t>
            </a:r>
            <a:r>
              <a:rPr lang="fa-IR" sz="2000" smtClean="0">
                <a:cs typeface="+mn-cs"/>
              </a:rPr>
              <a:t> </a:t>
            </a:r>
            <a:r>
              <a:rPr lang="ar-SA" sz="2000" smtClean="0">
                <a:cs typeface="+mn-cs"/>
              </a:rPr>
              <a:t>و </a:t>
            </a:r>
            <a:r>
              <a:rPr lang="ar-SA" sz="2000">
                <a:cs typeface="+mn-cs"/>
              </a:rPr>
              <a:t>شرط اختیاری است اگر وجود داشته باشد و شرط درست باشد </a:t>
            </a:r>
            <a:r>
              <a:rPr lang="fa-IR" sz="2000">
                <a:cs typeface="+mn-cs"/>
              </a:rPr>
              <a:t>(</a:t>
            </a:r>
            <a:r>
              <a:rPr lang="ar-SA" sz="2000" smtClean="0">
                <a:cs typeface="+mn-cs"/>
              </a:rPr>
              <a:t>یا</a:t>
            </a:r>
            <a:r>
              <a:rPr lang="fa-IR" sz="2000" smtClean="0">
                <a:cs typeface="+mn-cs"/>
              </a:rPr>
              <a:t> هیچکدام</a:t>
            </a:r>
            <a:r>
              <a:rPr lang="ar-SA" sz="2000" smtClean="0">
                <a:cs typeface="+mn-cs"/>
              </a:rPr>
              <a:t> </a:t>
            </a:r>
            <a:r>
              <a:rPr lang="ar-SA" sz="2000">
                <a:cs typeface="+mn-cs"/>
              </a:rPr>
              <a:t>وجود نداشته </a:t>
            </a:r>
            <a:r>
              <a:rPr lang="ar-SA" sz="2000" smtClean="0">
                <a:cs typeface="+mn-cs"/>
              </a:rPr>
              <a:t>باش</a:t>
            </a:r>
            <a:r>
              <a:rPr lang="fa-IR" sz="2000" smtClean="0">
                <a:cs typeface="+mn-cs"/>
              </a:rPr>
              <a:t>ن</a:t>
            </a:r>
            <a:r>
              <a:rPr lang="ar-SA" sz="2000" smtClean="0">
                <a:cs typeface="+mn-cs"/>
              </a:rPr>
              <a:t>د</a:t>
            </a:r>
            <a:r>
              <a:rPr lang="fa-IR" sz="2000" smtClean="0">
                <a:cs typeface="+mn-cs"/>
              </a:rPr>
              <a:t>)</a:t>
            </a:r>
            <a:r>
              <a:rPr lang="ar-SA" sz="2000" smtClean="0">
                <a:cs typeface="+mn-cs"/>
              </a:rPr>
              <a:t> </a:t>
            </a:r>
            <a:r>
              <a:rPr lang="fa-IR" sz="2000" smtClean="0">
                <a:cs typeface="+mn-cs"/>
              </a:rPr>
              <a:t> عمل </a:t>
            </a:r>
            <a:r>
              <a:rPr lang="en-US" sz="2000" b="0" smtClean="0">
                <a:cs typeface="+mn-cs"/>
              </a:rPr>
              <a:t>next</a:t>
            </a:r>
            <a:r>
              <a:rPr lang="fa-IR" sz="2000" smtClean="0">
                <a:cs typeface="+mn-cs"/>
              </a:rPr>
              <a:t> یا </a:t>
            </a:r>
            <a:r>
              <a:rPr lang="en-US" sz="2000" b="0" smtClean="0">
                <a:cs typeface="+mn-cs"/>
              </a:rPr>
              <a:t>exit</a:t>
            </a:r>
            <a:r>
              <a:rPr lang="fa-IR" sz="2000" smtClean="0">
                <a:cs typeface="+mn-cs"/>
              </a:rPr>
              <a:t> انجام می‌شود.</a:t>
            </a:r>
            <a:r>
              <a:rPr lang="ar-SA" sz="2000" smtClean="0">
                <a:cs typeface="+mn-cs"/>
              </a:rPr>
              <a:t> </a:t>
            </a:r>
            <a:endParaRPr lang="fa-IR" sz="1800" smtClean="0">
              <a:cs typeface="+mn-cs"/>
            </a:endParaRP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081213"/>
            <a:ext cx="3917950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638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3151188"/>
            <a:ext cx="3876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 advTm="161393">
    <p:random/>
  </p:transition>
  <p:timing>
    <p:tnLst>
      <p:par>
        <p:cTn id="1" dur="indefinite" restart="never" nodeType="tmRoot"/>
      </p:par>
    </p:tn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a-IR" smtClean="0">
                <a:effectLst/>
              </a:rPr>
              <a:t>انواع </a:t>
            </a:r>
            <a:r>
              <a:rPr lang="ar-SA" smtClean="0">
                <a:effectLst/>
              </a:rPr>
              <a:t>دستور </a:t>
            </a:r>
            <a:r>
              <a:rPr lang="en-US" b="1">
                <a:effectLst/>
                <a:latin typeface="Cambria" panose="02040503050406030204" pitchFamily="18" charset="0"/>
              </a:rPr>
              <a:t>wait</a:t>
            </a:r>
            <a:endParaRPr lang="en-US" b="1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79847"/>
            <a:ext cx="8362950" cy="509804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ar-SA" sz="2200" smtClean="0"/>
              <a:t>دستور</a:t>
            </a:r>
            <a:r>
              <a:rPr lang="fa-IR" sz="2200" smtClean="0"/>
              <a:t>ات</a:t>
            </a:r>
            <a:r>
              <a:rPr lang="ar-SA" sz="2200" smtClean="0"/>
              <a:t> </a:t>
            </a:r>
            <a:r>
              <a:rPr lang="en-US" sz="2200" b="0"/>
              <a:t>wait</a:t>
            </a:r>
            <a:r>
              <a:rPr lang="ar-SA" sz="2200"/>
              <a:t> پردازه را </a:t>
            </a:r>
            <a:r>
              <a:rPr lang="fa-IR" sz="2200" smtClean="0"/>
              <a:t>بطور دائم یا </a:t>
            </a:r>
            <a:r>
              <a:rPr lang="ar-SA" sz="2200" smtClean="0"/>
              <a:t>تا رخداد</a:t>
            </a:r>
            <a:endParaRPr lang="fa-IR" sz="2200" smtClean="0"/>
          </a:p>
          <a:p>
            <a:pPr marL="288000" indent="0">
              <a:lnSpc>
                <a:spcPct val="90000"/>
              </a:lnSpc>
              <a:buNone/>
              <a:defRPr/>
            </a:pPr>
            <a:r>
              <a:rPr lang="ar-SA" sz="2200" smtClean="0"/>
              <a:t> </a:t>
            </a:r>
            <a:r>
              <a:rPr lang="ar-SA" sz="2200"/>
              <a:t>یک رویداد </a:t>
            </a:r>
            <a:r>
              <a:rPr lang="fa-IR" sz="2200" smtClean="0"/>
              <a:t>خاص </a:t>
            </a:r>
            <a:r>
              <a:rPr lang="ar-SA" sz="2200" smtClean="0"/>
              <a:t>متوقف </a:t>
            </a:r>
            <a:r>
              <a:rPr lang="ar-SA" sz="2200"/>
              <a:t>می‌کند</a:t>
            </a:r>
            <a:r>
              <a:rPr lang="ar-SA" sz="2200" smtClean="0"/>
              <a:t>.</a:t>
            </a:r>
            <a:endParaRPr lang="fa-IR" sz="2200" smtClean="0"/>
          </a:p>
          <a:p>
            <a:pPr>
              <a:lnSpc>
                <a:spcPct val="90000"/>
              </a:lnSpc>
              <a:spcBef>
                <a:spcPts val="1800"/>
              </a:spcBef>
              <a:defRPr/>
            </a:pPr>
            <a:r>
              <a:rPr lang="fa-IR" sz="2200" smtClean="0"/>
              <a:t>شرط خروج از </a:t>
            </a:r>
            <a:r>
              <a:rPr lang="ar-SA" sz="2200" smtClean="0"/>
              <a:t>حالت انتظار دستور </a:t>
            </a:r>
            <a:r>
              <a:rPr lang="en-US" sz="2200" b="0"/>
              <a:t>wait until</a:t>
            </a:r>
            <a:r>
              <a:rPr lang="ar-SA" sz="2200" b="0"/>
              <a:t> </a:t>
            </a:r>
            <a:endParaRPr lang="fa-IR" sz="2200" b="0" smtClean="0"/>
          </a:p>
          <a:p>
            <a:pPr lvl="1">
              <a:lnSpc>
                <a:spcPct val="90000"/>
              </a:lnSpc>
              <a:spcBef>
                <a:spcPts val="600"/>
              </a:spcBef>
              <a:defRPr/>
            </a:pPr>
            <a:r>
              <a:rPr lang="fa-IR" sz="1800" smtClean="0">
                <a:cs typeface="+mn-cs"/>
              </a:rPr>
              <a:t>وقوع </a:t>
            </a:r>
            <a:r>
              <a:rPr lang="ar-SA" sz="1800" smtClean="0">
                <a:cs typeface="+mn-cs"/>
              </a:rPr>
              <a:t>یک </a:t>
            </a:r>
            <a:r>
              <a:rPr lang="ar-SA" sz="1800">
                <a:cs typeface="+mn-cs"/>
              </a:rPr>
              <a:t>رخداد در عبارت پس از </a:t>
            </a:r>
            <a:r>
              <a:rPr lang="en-US" sz="1800" b="0" smtClean="0">
                <a:cs typeface="+mn-cs"/>
              </a:rPr>
              <a:t>until</a:t>
            </a:r>
            <a:endParaRPr lang="fa-IR" sz="1800" b="0" smtClean="0">
              <a:cs typeface="+mn-cs"/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defRPr/>
            </a:pPr>
            <a:r>
              <a:rPr lang="fa-IR" sz="1800" smtClean="0">
                <a:cs typeface="+mn-cs"/>
              </a:rPr>
              <a:t>درست بودن </a:t>
            </a:r>
            <a:r>
              <a:rPr lang="ar-SA" sz="1800" smtClean="0">
                <a:cs typeface="+mn-cs"/>
              </a:rPr>
              <a:t>شرط</a:t>
            </a:r>
            <a:endParaRPr lang="en-US" sz="1800" smtClean="0">
              <a:cs typeface="+mn-cs"/>
            </a:endParaRPr>
          </a:p>
          <a:p>
            <a:pPr>
              <a:lnSpc>
                <a:spcPct val="90000"/>
              </a:lnSpc>
              <a:spcBef>
                <a:spcPts val="1800"/>
              </a:spcBef>
              <a:defRPr/>
            </a:pPr>
            <a:r>
              <a:rPr lang="fa-IR" sz="2200"/>
              <a:t>شرط خروج از </a:t>
            </a:r>
            <a:r>
              <a:rPr lang="ar-SA" sz="2200"/>
              <a:t>حالت انتظار دستور </a:t>
            </a:r>
            <a:r>
              <a:rPr lang="en-US" sz="2200" b="0"/>
              <a:t>wait </a:t>
            </a:r>
            <a:r>
              <a:rPr lang="en-US" sz="2200" b="0" smtClean="0"/>
              <a:t>for</a:t>
            </a:r>
            <a:endParaRPr lang="fa-IR" sz="2200" b="0"/>
          </a:p>
          <a:p>
            <a:pPr lvl="1">
              <a:lnSpc>
                <a:spcPct val="90000"/>
              </a:lnSpc>
              <a:spcBef>
                <a:spcPts val="600"/>
              </a:spcBef>
              <a:defRPr/>
            </a:pPr>
            <a:r>
              <a:rPr lang="fa-IR" sz="1800" smtClean="0">
                <a:cs typeface="+mn-cs"/>
              </a:rPr>
              <a:t>طی شدن زمان پس از </a:t>
            </a:r>
            <a:r>
              <a:rPr lang="en-US" sz="1800" b="0" smtClean="0">
                <a:cs typeface="+mn-cs"/>
              </a:rPr>
              <a:t>for</a:t>
            </a:r>
            <a:endParaRPr lang="fa-IR" sz="1800" b="0"/>
          </a:p>
          <a:p>
            <a:pPr>
              <a:lnSpc>
                <a:spcPct val="90000"/>
              </a:lnSpc>
              <a:spcBef>
                <a:spcPts val="1800"/>
              </a:spcBef>
              <a:defRPr/>
            </a:pPr>
            <a:r>
              <a:rPr lang="fa-IR" sz="2200"/>
              <a:t>شرط خروج از </a:t>
            </a:r>
            <a:r>
              <a:rPr lang="ar-SA" sz="2200"/>
              <a:t>حالت انتظار دستور </a:t>
            </a:r>
            <a:r>
              <a:rPr lang="en-US" sz="2200" b="0"/>
              <a:t>wait on</a:t>
            </a:r>
            <a:endParaRPr lang="fa-IR" sz="2200" b="0"/>
          </a:p>
          <a:p>
            <a:pPr lvl="1">
              <a:lnSpc>
                <a:spcPct val="90000"/>
              </a:lnSpc>
              <a:spcBef>
                <a:spcPts val="600"/>
              </a:spcBef>
              <a:defRPr/>
            </a:pPr>
            <a:r>
              <a:rPr lang="fa-IR" sz="1800">
                <a:cs typeface="+mn-cs"/>
              </a:rPr>
              <a:t>وقوع </a:t>
            </a:r>
            <a:r>
              <a:rPr lang="ar-SA" sz="1800">
                <a:cs typeface="+mn-cs"/>
              </a:rPr>
              <a:t>یک رخداد د</a:t>
            </a:r>
            <a:r>
              <a:rPr lang="fa-IR" sz="1800">
                <a:cs typeface="+mn-cs"/>
              </a:rPr>
              <a:t>ر سیگنال پس </a:t>
            </a:r>
            <a:r>
              <a:rPr lang="ar-SA" sz="1800">
                <a:cs typeface="+mn-cs"/>
              </a:rPr>
              <a:t> از </a:t>
            </a:r>
            <a:r>
              <a:rPr lang="en-US" sz="1800" b="0" smtClean="0"/>
              <a:t>on</a:t>
            </a:r>
            <a:endParaRPr lang="fa-IR" sz="1800" b="0" smtClean="0"/>
          </a:p>
          <a:p>
            <a:pPr>
              <a:lnSpc>
                <a:spcPct val="90000"/>
              </a:lnSpc>
              <a:spcBef>
                <a:spcPts val="1800"/>
              </a:spcBef>
              <a:defRPr/>
            </a:pPr>
            <a:r>
              <a:rPr lang="fa-IR" sz="2200" smtClean="0"/>
              <a:t>در یک پردازه داشتن </a:t>
            </a:r>
            <a:r>
              <a:rPr lang="ar-SA" sz="2200" smtClean="0"/>
              <a:t>دستور </a:t>
            </a:r>
            <a:r>
              <a:rPr lang="en-US" sz="2200" b="0" smtClean="0"/>
              <a:t>wait </a:t>
            </a:r>
            <a:r>
              <a:rPr lang="fa-IR" sz="2200" b="0" smtClean="0"/>
              <a:t> و لیست حساسیت مجاز نیست.</a:t>
            </a:r>
          </a:p>
          <a:p>
            <a:pPr>
              <a:lnSpc>
                <a:spcPct val="90000"/>
              </a:lnSpc>
              <a:spcBef>
                <a:spcPts val="1800"/>
              </a:spcBef>
              <a:defRPr/>
            </a:pPr>
            <a:r>
              <a:rPr lang="fa-IR" sz="2200" b="0" smtClean="0"/>
              <a:t>دستور </a:t>
            </a:r>
            <a:r>
              <a:rPr lang="en-US" sz="2200" b="0" smtClean="0"/>
              <a:t>wait on </a:t>
            </a:r>
            <a:r>
              <a:rPr lang="fa-IR" sz="2200" b="0" smtClean="0"/>
              <a:t>یا </a:t>
            </a:r>
            <a:r>
              <a:rPr lang="en-US" sz="2200" b="0" smtClean="0"/>
              <a:t>wait until </a:t>
            </a:r>
            <a:r>
              <a:rPr lang="fa-IR" sz="2200" b="0" smtClean="0"/>
              <a:t> بصورت ترتیبی سنتز می‌شوند دستور </a:t>
            </a:r>
            <a:r>
              <a:rPr lang="en-US" sz="2200" b="0" smtClean="0"/>
              <a:t>wait </a:t>
            </a:r>
            <a:r>
              <a:rPr lang="fa-IR" sz="2200" b="0" smtClean="0"/>
              <a:t>و </a:t>
            </a:r>
            <a:r>
              <a:rPr lang="en-US" sz="2200" b="0" smtClean="0"/>
              <a:t>wait for </a:t>
            </a:r>
            <a:r>
              <a:rPr lang="fa-IR" sz="2200" b="0" smtClean="0"/>
              <a:t>سنتز پذیر نیستند و فقط در شبیه سازی کاربرد دارند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defRPr/>
            </a:pPr>
            <a:endParaRPr lang="fa-IR" sz="1800" b="0"/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endParaRPr lang="en-US" sz="1800" smtClean="0">
              <a:cs typeface="+mn-cs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endParaRPr lang="en-US" sz="1800"/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endParaRPr lang="en-US" sz="1800">
              <a:cs typeface="+mn-cs"/>
            </a:endParaRP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079847"/>
            <a:ext cx="2651125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94533"/>
            <a:ext cx="3635375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47"/>
          <a:stretch/>
        </p:blipFill>
        <p:spPr bwMode="auto">
          <a:xfrm>
            <a:off x="539552" y="4402309"/>
            <a:ext cx="2201664" cy="421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" r="1"/>
          <a:stretch/>
        </p:blipFill>
        <p:spPr bwMode="auto">
          <a:xfrm>
            <a:off x="539552" y="3528119"/>
            <a:ext cx="2201664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477669">
    <p:random/>
  </p:transition>
  <p:timing>
    <p:tnLst>
      <p:par>
        <p:cTn id="1" dur="indefinite" restart="never" nodeType="tmRoot"/>
      </p:par>
    </p:tnLst>
  </p:timing>
  <p:extLst mod="1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B Titr"/>
      </a:majorFont>
      <a:minorFont>
        <a:latin typeface="Times New Roman"/>
        <a:ea typeface="Times New Roman"/>
        <a:cs typeface="B Nazani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18941</TotalTime>
  <Words>577</Words>
  <Application>Microsoft Office PowerPoint</Application>
  <PresentationFormat>Custom</PresentationFormat>
  <Paragraphs>78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زبان توصيف سخت افزارVHDL پردازه و حلقه‌های تکرار </vt:lpstr>
      <vt:lpstr>دستور Loop</vt:lpstr>
      <vt:lpstr>دستور Basic Loop</vt:lpstr>
      <vt:lpstr>مثال 3-46) شمارنده 5 بیتی</vt:lpstr>
      <vt:lpstr>دستور While-Loop</vt:lpstr>
      <vt:lpstr>دستکاری شده‌ی مثال 3-46) شمارنده 5 بیتی</vt:lpstr>
      <vt:lpstr>دستور For-Loop</vt:lpstr>
      <vt:lpstr>دستورات Next و  Exit</vt:lpstr>
      <vt:lpstr>انواع دستور wait</vt:lpstr>
      <vt:lpstr>مثال 3-49) تولید شکل موج مربعی </vt:lpstr>
      <vt:lpstr>مثال 3-47) دستور Null</vt:lpstr>
      <vt:lpstr>مثال 3-48) فلیپ فلاپD  با استفاده از پردازه  بدون لیست حساسیت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</dc:creator>
  <cp:lastModifiedBy>HSB</cp:lastModifiedBy>
  <cp:revision>442</cp:revision>
  <dcterms:created xsi:type="dcterms:W3CDTF">2006-02-11T06:14:22Z</dcterms:created>
  <dcterms:modified xsi:type="dcterms:W3CDTF">2021-02-20T20:47:16Z</dcterms:modified>
</cp:coreProperties>
</file>