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80" r:id="rId2"/>
    <p:sldId id="413" r:id="rId3"/>
    <p:sldId id="414" r:id="rId4"/>
    <p:sldId id="415" r:id="rId5"/>
    <p:sldId id="417" r:id="rId6"/>
    <p:sldId id="416" r:id="rId7"/>
    <p:sldId id="418" r:id="rId8"/>
    <p:sldId id="419" r:id="rId9"/>
    <p:sldId id="420" r:id="rId10"/>
    <p:sldId id="405" r:id="rId11"/>
    <p:sldId id="407" r:id="rId12"/>
    <p:sldId id="406" r:id="rId13"/>
    <p:sldId id="408" r:id="rId14"/>
    <p:sldId id="410" r:id="rId15"/>
    <p:sldId id="411" r:id="rId16"/>
    <p:sldId id="412" r:id="rId17"/>
    <p:sldId id="381" r:id="rId18"/>
    <p:sldId id="382" r:id="rId19"/>
    <p:sldId id="383" r:id="rId20"/>
    <p:sldId id="384" r:id="rId21"/>
    <p:sldId id="385" r:id="rId22"/>
    <p:sldId id="386" r:id="rId23"/>
    <p:sldId id="387" r:id="rId24"/>
    <p:sldId id="388" r:id="rId25"/>
    <p:sldId id="421" r:id="rId26"/>
  </p:sldIdLst>
  <p:sldSz cx="9144000" cy="6480175"/>
  <p:notesSz cx="7099300" cy="10234613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FD"/>
    <a:srgbClr val="0033CC"/>
    <a:srgbClr val="DCFFDC"/>
    <a:srgbClr val="CC3300"/>
    <a:srgbClr val="996633"/>
    <a:srgbClr val="008000"/>
    <a:srgbClr val="99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0" autoAdjust="0"/>
    <p:restoredTop sz="94590" autoAdjust="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04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B865DB4-D781-4551-A7E0-739124DB2D93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916A8B1-3841-47C8-BA2F-EA89BF5AF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30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rtl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rtl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2963" y="768350"/>
            <a:ext cx="5413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 smtClean="0"/>
              <a:t>Click to edit Master text styles</a:t>
            </a:r>
          </a:p>
          <a:p>
            <a:pPr lvl="1"/>
            <a:r>
              <a:rPr lang="en-US" altLang="fa-IR" noProof="0" smtClean="0"/>
              <a:t>Second level</a:t>
            </a:r>
          </a:p>
          <a:p>
            <a:pPr lvl="2"/>
            <a:r>
              <a:rPr lang="en-US" altLang="fa-IR" noProof="0" smtClean="0"/>
              <a:t>Third level</a:t>
            </a:r>
          </a:p>
          <a:p>
            <a:pPr lvl="3"/>
            <a:r>
              <a:rPr lang="en-US" altLang="fa-IR" noProof="0" smtClean="0"/>
              <a:t>Fourth level</a:t>
            </a:r>
          </a:p>
          <a:p>
            <a:pPr lvl="4"/>
            <a:r>
              <a:rPr lang="en-US" altLang="fa-I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rtl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rtl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CA96D4E8-E691-4A53-8C7E-7BA398DAB11D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630817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3275" indent="-307975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36663" indent="-246063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731963" indent="-246063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227263" indent="-246063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6844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1416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988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40560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FD335A3B-EEF4-4352-A8E1-8CD2E67ECA93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1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F6D8D7C4-416D-44D9-A387-F0076390E932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10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274A8C0C-24D8-470F-B3C4-0F250356A83F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11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8918EAD3-3B0E-4705-94C7-BA7ECC3B98F8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12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B24E0589-E107-4690-9CFF-4F14A4AB7435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13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a-IR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EF612EC2-0EA6-4C75-94BC-2C016BC69E97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14</a:t>
            </a:fld>
            <a:endParaRPr lang="en-US" altLang="fa-IR" sz="130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a-IR" altLang="fa-I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6958B578-670C-4C57-A185-6E166DAAFD54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17</a:t>
            </a:fld>
            <a:endParaRPr lang="en-US" altLang="fa-IR" sz="130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a-IR" altLang="fa-IR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C53BEC11-8AB1-485F-8F45-51B624BA7339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18</a:t>
            </a:fld>
            <a:endParaRPr lang="en-US" altLang="fa-IR" sz="130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a-IR" altLang="fa-IR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787B3377-1EA8-49CD-B50D-AEDAC40247CC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21</a:t>
            </a:fld>
            <a:endParaRPr lang="en-US" altLang="fa-IR" sz="130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a-IR" altLang="fa-I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18D543B6-68E6-4844-A3B1-FBDCDA4769FF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22</a:t>
            </a:fld>
            <a:endParaRPr lang="en-US" altLang="fa-IR" sz="130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a-IR" altLang="fa-I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766AAC9B-D95E-430F-A068-5D8A1675A1BD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23</a:t>
            </a:fld>
            <a:endParaRPr lang="en-US" altLang="fa-IR" sz="130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229B9B78-9BEA-4409-912F-617C9F371EF5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2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a-IR" altLang="fa-I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819A10C0-9C01-4E09-A41A-EC87D32C35EB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24</a:t>
            </a:fld>
            <a:endParaRPr lang="en-US" altLang="fa-IR" sz="130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48F5CA03-3CEF-44B3-A03C-27C1B9E2DE04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3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FF2F65DB-97B9-48DE-8AEF-0E1D2C5EA602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4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4FA207DE-80D8-40C2-8133-4182DFF0CEAF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5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B5999ACE-6A13-4866-91EE-4E99C15B0E49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6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833784DD-9CAB-4429-B2CB-C4C61333D79D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7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C2F49F19-0F3C-4483-9254-CF122B7A19DF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8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7EACE23A-76B7-4433-9203-B99AB1DEE731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9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950"/>
            <a:ext cx="7772400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71888"/>
            <a:ext cx="6400800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7929576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77154705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46063"/>
            <a:ext cx="2058988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6063"/>
            <a:ext cx="6029325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6248127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82466759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64013"/>
            <a:ext cx="7772400" cy="1287462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46375"/>
            <a:ext cx="777240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346353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113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13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9368271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0975"/>
            <a:ext cx="4040188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5813"/>
            <a:ext cx="4040188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50975"/>
            <a:ext cx="4041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5813"/>
            <a:ext cx="4041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923511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046444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97933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3008313" cy="109696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8763"/>
            <a:ext cx="5111750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55725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840271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35488"/>
            <a:ext cx="5486400" cy="53657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9438"/>
            <a:ext cx="5486400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72063"/>
            <a:ext cx="5486400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653405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46063"/>
            <a:ext cx="8229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113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19283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hsabaghianb</a:t>
            </a:r>
            <a:r>
              <a:rPr lang="en-US" altLang="fa-IR" sz="1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@ kashanu.ac.ir                              </a:t>
            </a:r>
            <a:r>
              <a:rPr lang="fa-IR" altLang="fa-IR" sz="1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B Traffic" pitchFamily="2" charset="-78"/>
              </a:rPr>
              <a:t>طراحی خودکار                                                                  </a:t>
            </a:r>
            <a:r>
              <a:rPr lang="fa-IR" altLang="fa-IR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fa-IR" altLang="en-US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fld id="{646D0E82-62C0-4726-8565-343C15190539}" type="slidenum">
              <a:rPr lang="fa-IR" altLang="en-US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ctr" eaLnBrk="1" hangingPunct="1">
                <a:defRPr/>
              </a:pPr>
              <a:t>‹#›</a:t>
            </a:fld>
            <a:r>
              <a:rPr lang="fa-IR" altLang="fa-IR" sz="1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B Traffic" pitchFamily="2" charset="-78"/>
              </a:rPr>
              <a:t> </a:t>
            </a:r>
            <a:endParaRPr lang="en-US" altLang="fa-IR" sz="160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B Traffic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q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cs typeface="Times New Roman" pitchFamily="18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rgbClr val="9966FF"/>
        </a:buClr>
        <a:buFont typeface="Arial" pitchFamily="34" charset="0"/>
        <a:buChar char="Θ"/>
        <a:defRPr sz="2800" b="1">
          <a:solidFill>
            <a:schemeClr val="tx1"/>
          </a:solidFill>
          <a:latin typeface="+mn-lt"/>
          <a:cs typeface="Times New Roman" pitchFamily="18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Times New Roman" pitchFamily="18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1288" y="4752975"/>
            <a:ext cx="6400800" cy="590550"/>
          </a:xfrm>
        </p:spPr>
        <p:txBody>
          <a:bodyPr/>
          <a:lstStyle/>
          <a:p>
            <a:r>
              <a:rPr lang="fa-IR" altLang="fa-IR" sz="2200" smtClean="0"/>
              <a:t>زمستان 1399</a:t>
            </a:r>
            <a:endParaRPr lang="en-US" altLang="en-US" sz="220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47788" y="2082800"/>
            <a:ext cx="64008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Font typeface="Arial" charset="0"/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1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1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fa-IR" altLang="fa-IR" sz="2000" kern="0" smtClean="0"/>
              <a:t>دانشکده مهندسی برق و کامپیوتر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a-IR" altLang="fa-IR" sz="2000" kern="0" smtClean="0"/>
              <a:t>گروه مهندسی کامپیوتر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fa-IR" sz="1800" kern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947988"/>
            <a:ext cx="7772400" cy="17319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5000"/>
              </a:spcBef>
              <a:defRPr/>
            </a:pPr>
            <a:r>
              <a:rPr lang="fa-IR" altLang="fa-IR" sz="4800" b="1" smtClean="0"/>
              <a:t>قواعد </a:t>
            </a:r>
            <a:r>
              <a:rPr lang="fa-IR" altLang="fa-IR" sz="4800" b="1"/>
              <a:t>زبان </a:t>
            </a:r>
            <a:r>
              <a:rPr lang="en-US" altLang="fa-IR" sz="4800" b="1"/>
              <a:t>VHDL</a:t>
            </a:r>
            <a:r>
              <a:rPr lang="fa-IR" altLang="fa-IR" sz="4800" b="1" smtClean="0"/>
              <a:t/>
            </a:r>
            <a:br>
              <a:rPr lang="fa-IR" altLang="fa-IR" sz="4800" b="1" smtClean="0"/>
            </a:br>
            <a:r>
              <a:rPr lang="fa-IR" altLang="fa-IR" sz="2400" b="1" baseline="0" smtClean="0">
                <a:solidFill>
                  <a:srgbClr val="FF0000"/>
                </a:solidFill>
                <a:cs typeface="+mn-cs"/>
              </a:rPr>
              <a:t>قسمت دوم: انواع کاربرتعریف-تبدیل نوع</a:t>
            </a:r>
            <a:endParaRPr lang="en-US" altLang="fa-IR" sz="4800" b="1" dirty="0" smtClean="0">
              <a:solidFill>
                <a:srgbClr val="FF0000"/>
              </a:solidFill>
              <a:cs typeface="+mn-cs"/>
            </a:endParaRPr>
          </a:p>
        </p:txBody>
      </p:sp>
      <p:pic>
        <p:nvPicPr>
          <p:cNvPr id="2053" name="Picture 3" descr="a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49275"/>
            <a:ext cx="1393825" cy="14414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31012">
    <p:random/>
  </p:transition>
  <p:timing>
    <p:tnLst>
      <p:par>
        <p:cTn id="1" dur="indefinite" restart="never" nodeType="tmRoot"/>
      </p:par>
    </p:tnLst>
  </p:timing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6063"/>
            <a:ext cx="8229600" cy="906462"/>
          </a:xfrm>
        </p:spPr>
        <p:txBody>
          <a:bodyPr/>
          <a:lstStyle/>
          <a:p>
            <a:pPr eaLnBrk="1" hangingPunct="1"/>
            <a:r>
              <a:rPr lang="en-US" altLang="fa-IR" b="1" smtClean="0">
                <a:effectLst/>
              </a:rPr>
              <a:t>Std_ulogic</a:t>
            </a:r>
            <a:r>
              <a:rPr lang="fa-IR" altLang="fa-IR" b="1" smtClean="0">
                <a:effectLst/>
              </a:rPr>
              <a:t> و </a:t>
            </a:r>
            <a:r>
              <a:rPr lang="en-US" altLang="fa-IR" b="1" smtClean="0">
                <a:effectLst/>
              </a:rPr>
              <a:t>Std_logic</a:t>
            </a:r>
            <a:r>
              <a:rPr lang="fa-IR" altLang="fa-IR" b="1" smtClean="0">
                <a:effectLst/>
              </a:rPr>
              <a:t> </a:t>
            </a:r>
            <a:endParaRPr lang="en-US" altLang="fa-IR" smtClean="0">
              <a:effectLst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08063"/>
            <a:ext cx="8351837" cy="4752975"/>
          </a:xfrm>
        </p:spPr>
        <p:txBody>
          <a:bodyPr/>
          <a:lstStyle/>
          <a:p>
            <a:pPr eaLnBrk="1" hangingPunct="1">
              <a:defRPr/>
            </a:pPr>
            <a:r>
              <a:rPr lang="fa-IR" altLang="fa-IR" sz="2400" smtClean="0"/>
              <a:t>هر دو از نوع شمارشی هستند که در بسته </a:t>
            </a:r>
            <a:r>
              <a:rPr lang="en-US" sz="2200" smtClean="0">
                <a:latin typeface="Cambria" panose="02040503050406030204" pitchFamily="18" charset="0"/>
              </a:rPr>
              <a:t>std_logic_1164</a:t>
            </a:r>
            <a:r>
              <a:rPr lang="en-US" sz="2400" smtClean="0"/>
              <a:t> </a:t>
            </a:r>
            <a:r>
              <a:rPr lang="fa-IR" sz="2400" smtClean="0"/>
              <a:t> تعریف شده‌اند</a:t>
            </a:r>
            <a:r>
              <a:rPr lang="fa-IR" altLang="fa-IR" sz="2400" smtClean="0"/>
              <a:t> </a:t>
            </a:r>
          </a:p>
          <a:p>
            <a:pPr eaLnBrk="1" hangingPunct="1">
              <a:defRPr/>
            </a:pPr>
            <a:endParaRPr lang="fa-IR" altLang="fa-IR" sz="2400"/>
          </a:p>
          <a:p>
            <a:pPr eaLnBrk="1" hangingPunct="1">
              <a:defRPr/>
            </a:pPr>
            <a:endParaRPr lang="fa-IR" altLang="fa-IR" sz="2400" smtClean="0"/>
          </a:p>
          <a:p>
            <a:pPr eaLnBrk="1" hangingPunct="1">
              <a:defRPr/>
            </a:pPr>
            <a:endParaRPr lang="fa-IR" altLang="fa-IR" sz="2400"/>
          </a:p>
          <a:p>
            <a:pPr eaLnBrk="1" hangingPunct="1">
              <a:defRPr/>
            </a:pPr>
            <a:endParaRPr lang="fa-IR" altLang="fa-IR" sz="2400" smtClean="0"/>
          </a:p>
          <a:p>
            <a:pPr eaLnBrk="1" hangingPunct="1">
              <a:defRPr/>
            </a:pPr>
            <a:endParaRPr lang="fa-IR" altLang="fa-IR" sz="2400"/>
          </a:p>
          <a:p>
            <a:pPr eaLnBrk="1" hangingPunct="1">
              <a:defRPr/>
            </a:pPr>
            <a:endParaRPr lang="fa-IR" altLang="fa-IR" sz="2400" smtClean="0"/>
          </a:p>
          <a:p>
            <a:pPr eaLnBrk="1" hangingPunct="1">
              <a:defRPr/>
            </a:pPr>
            <a:endParaRPr lang="fa-IR" altLang="fa-IR" sz="2400"/>
          </a:p>
          <a:p>
            <a:pPr>
              <a:defRPr/>
            </a:pPr>
            <a:r>
              <a:rPr lang="fa-IR" sz="2400"/>
              <a:t>براي استفاده از </a:t>
            </a:r>
            <a:r>
              <a:rPr lang="fa-IR" sz="2400" smtClean="0"/>
              <a:t>آنها </a:t>
            </a:r>
            <a:r>
              <a:rPr lang="fa-IR" sz="2400"/>
              <a:t>بايد قبل از </a:t>
            </a:r>
            <a:r>
              <a:rPr lang="fa-IR" sz="2400" smtClean="0"/>
              <a:t>تعريف</a:t>
            </a:r>
            <a:r>
              <a:rPr lang="en-US" sz="2200" smtClean="0">
                <a:latin typeface="Cambria" panose="02040503050406030204" pitchFamily="18" charset="0"/>
              </a:rPr>
              <a:t>entity</a:t>
            </a:r>
            <a:r>
              <a:rPr lang="en-US" sz="2400" smtClean="0"/>
              <a:t> </a:t>
            </a:r>
            <a:r>
              <a:rPr lang="fa-IR" sz="2400" smtClean="0"/>
              <a:t> بسته مربوطه را معرفی کنید:</a:t>
            </a:r>
            <a:endParaRPr lang="en-US" sz="2400"/>
          </a:p>
          <a:p>
            <a:pPr marL="0" indent="0" algn="l" rtl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>
                <a:latin typeface=" consolus"/>
              </a:rPr>
              <a:t>library</a:t>
            </a:r>
            <a:r>
              <a:rPr lang="en-US" sz="2000" b="0">
                <a:latin typeface=" consolus"/>
              </a:rPr>
              <a:t> ieee; </a:t>
            </a:r>
          </a:p>
          <a:p>
            <a:pPr marL="0" indent="0" algn="l" rtl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>
                <a:latin typeface=" consolus"/>
              </a:rPr>
              <a:t>use</a:t>
            </a:r>
            <a:r>
              <a:rPr lang="en-US" sz="2000" b="0">
                <a:latin typeface=" consolus"/>
              </a:rPr>
              <a:t> ieee.std_logic_1164.</a:t>
            </a:r>
            <a:r>
              <a:rPr lang="en-US" sz="2000">
                <a:latin typeface=" consolus"/>
              </a:rPr>
              <a:t>all</a:t>
            </a:r>
            <a:r>
              <a:rPr lang="en-US" sz="2000" b="0">
                <a:latin typeface=" consolus"/>
              </a:rPr>
              <a:t>;</a:t>
            </a:r>
          </a:p>
          <a:p>
            <a:pPr eaLnBrk="1" hangingPunct="1">
              <a:defRPr/>
            </a:pPr>
            <a:endParaRPr lang="fa-IR" altLang="fa-IR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fa-IR"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altLang="fa-IR"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560513"/>
            <a:ext cx="5024438" cy="2903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 advTm="220620">
    <p:random/>
  </p:transition>
  <p:timing>
    <p:tnLst>
      <p:par>
        <p:cTn id="1" dur="indefinite" restart="never" nodeType="tmRoot"/>
      </p:par>
    </p:tn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a-IR" b="1" smtClean="0">
                <a:effectLst/>
              </a:rPr>
              <a:t>Resolved Data Type</a:t>
            </a:r>
            <a:endParaRPr lang="en-US" altLang="fa-IR" smtClean="0">
              <a:effectLst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23938"/>
            <a:ext cx="8229600" cy="427672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Entity ex is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Port(d,c,en1,en2:in std_logic;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			</a:t>
            </a:r>
            <a:r>
              <a:rPr lang="en-US" altLang="fa-IR" sz="2400" smtClean="0">
                <a:solidFill>
                  <a:srgbClr val="0033CC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dbus</a:t>
            </a:r>
            <a:r>
              <a:rPr lang="en-US" altLang="fa-IR" sz="240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:out </a:t>
            </a:r>
            <a:r>
              <a:rPr lang="en-US" altLang="fa-IR" sz="2400" smtClean="0">
                <a:solidFill>
                  <a:srgbClr val="CC33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std_logic</a:t>
            </a:r>
            <a:r>
              <a:rPr lang="en-US" altLang="fa-IR" sz="240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End;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Architecture rtl of ex is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Begin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dbus&lt;=d when en1=‘1’ else ‘Z’;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dbus&lt;=c when en2=‘1’ else ‘Z’;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End;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fa-IR" sz="240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816350"/>
            <a:ext cx="3311525" cy="226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AutoShape 4"/>
          <p:cNvSpPr>
            <a:spLocks/>
          </p:cNvSpPr>
          <p:nvPr/>
        </p:nvSpPr>
        <p:spPr bwMode="auto">
          <a:xfrm>
            <a:off x="6443663" y="2952750"/>
            <a:ext cx="215900" cy="865188"/>
          </a:xfrm>
          <a:prstGeom prst="rightBrace">
            <a:avLst>
              <a:gd name="adj1" fmla="val 33395"/>
              <a:gd name="adj2" fmla="val 50000"/>
            </a:avLst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fa-IR" sz="1800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6732588" y="3200400"/>
            <a:ext cx="568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a-IR" sz="200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OK</a:t>
            </a:r>
          </a:p>
        </p:txBody>
      </p:sp>
    </p:spTree>
  </p:cSld>
  <p:clrMapOvr>
    <a:masterClrMapping/>
  </p:clrMapOvr>
  <p:transition advTm="177678">
    <p:random/>
  </p:transition>
  <p:timing>
    <p:tnLst>
      <p:par>
        <p:cTn id="1" dur="indefinite" restart="never" nodeType="tmRoot"/>
      </p:par>
    </p:tn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a-IR" b="1" smtClean="0">
                <a:effectLst/>
              </a:rPr>
              <a:t>Std_logic</a:t>
            </a:r>
            <a:endParaRPr lang="en-US" altLang="fa-IR" smtClean="0">
              <a:effectLst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23963"/>
            <a:ext cx="8507412" cy="4276725"/>
          </a:xfrm>
        </p:spPr>
        <p:txBody>
          <a:bodyPr/>
          <a:lstStyle/>
          <a:p>
            <a:pPr eaLnBrk="1" hangingPunct="1"/>
            <a:r>
              <a:rPr lang="fa-IR" altLang="fa-IR" smtClean="0"/>
              <a:t>همان </a:t>
            </a:r>
            <a:r>
              <a:rPr lang="en-US" altLang="fa-IR" sz="2400" smtClean="0"/>
              <a:t>Std_ulogic</a:t>
            </a:r>
            <a:r>
              <a:rPr lang="fa-IR" altLang="fa-IR" smtClean="0"/>
              <a:t> با این تفاوت که تضاد را با جدول زیر حل می‌کند</a:t>
            </a:r>
          </a:p>
          <a:p>
            <a:pPr eaLnBrk="1" hangingPunct="1"/>
            <a:endParaRPr lang="en-US" altLang="fa-IR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747838"/>
            <a:ext cx="5616575" cy="43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10696">
    <p:random/>
  </p:transition>
  <p:timing>
    <p:tnLst>
      <p:par>
        <p:cTn id="1" dur="indefinite" restart="never" nodeType="tmRoot"/>
      </p:par>
    </p:tn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a-IR" b="1" smtClean="0">
                <a:effectLst/>
              </a:rPr>
              <a:t>Unresolved Type</a:t>
            </a:r>
            <a:endParaRPr lang="en-US" altLang="fa-IR" smtClean="0">
              <a:effectLst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8063"/>
            <a:ext cx="8229600" cy="427672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cs typeface="Courier New" pitchFamily="49" charset="0"/>
              </a:rPr>
              <a:t>Entity ex is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cs typeface="Courier New" pitchFamily="49" charset="0"/>
              </a:rPr>
              <a:t>	Port(d,c,en1,en2:in std_ulogic;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altLang="fa-IR" sz="240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dbus</a:t>
            </a:r>
            <a:r>
              <a:rPr lang="en-US" altLang="fa-IR" sz="2400" smtClean="0">
                <a:latin typeface="Courier New" pitchFamily="49" charset="0"/>
                <a:cs typeface="Courier New" pitchFamily="49" charset="0"/>
              </a:rPr>
              <a:t>:out </a:t>
            </a:r>
            <a:r>
              <a:rPr lang="en-US" altLang="fa-IR" sz="2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std_ulogic</a:t>
            </a:r>
            <a:r>
              <a:rPr lang="en-US" altLang="fa-IR" sz="240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cs typeface="Courier New" pitchFamily="49" charset="0"/>
              </a:rPr>
              <a:t>Architecture rtl of ex is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cs typeface="Courier New" pitchFamily="49" charset="0"/>
              </a:rPr>
              <a:t>	dbus&lt;=d when en1=‘1’ else ‘Z’;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cs typeface="Courier New" pitchFamily="49" charset="0"/>
              </a:rPr>
              <a:t>	dbus&lt;=c when en2=‘1’ else ‘Z’;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fa-IR" sz="2400" smtClean="0"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fa-IR" sz="2400" b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fa-IR" sz="24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>
            <a:off x="6443663" y="2952750"/>
            <a:ext cx="215900" cy="865188"/>
          </a:xfrm>
          <a:prstGeom prst="rightBrace">
            <a:avLst>
              <a:gd name="adj1" fmla="val 33395"/>
              <a:gd name="adj2" fmla="val 50000"/>
            </a:avLst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fa-IR" altLang="fa-IR" sz="1800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713538" y="3168650"/>
            <a:ext cx="8112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a-IR" sz="200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Error</a:t>
            </a:r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963988"/>
            <a:ext cx="3095625" cy="211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34435">
    <p:random/>
  </p:transition>
  <p:timing>
    <p:tnLst>
      <p:par>
        <p:cTn id="1" dur="indefinite" restart="never" nodeType="tmRoot"/>
      </p:par>
    </p:tn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b="1" dirty="0">
                <a:effectLst/>
              </a:rPr>
              <a:t>نوع </a:t>
            </a:r>
            <a:r>
              <a:rPr lang="ar-SA" b="1" dirty="0" smtClean="0">
                <a:effectLst/>
              </a:rPr>
              <a:t>آرايه</a:t>
            </a:r>
            <a:r>
              <a:rPr lang="fa-IR" b="1" dirty="0" smtClean="0">
                <a:effectLst/>
              </a:rPr>
              <a:t>‌</a:t>
            </a:r>
            <a:r>
              <a:rPr lang="ar-SA" b="1" dirty="0" smtClean="0">
                <a:effectLst/>
              </a:rPr>
              <a:t>اي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300"/>
            <a:ext cx="8362950" cy="42767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fa-IR" dirty="0" smtClean="0"/>
              <a:t>نوع آرایه ای به شکل زیر تعریف می شود: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a-IR" sz="1400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array_name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is array (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indexing scheme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 of </a:t>
            </a:r>
            <a:r>
              <a:rPr 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element_type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fa-I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a-IR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fa-IR" dirty="0"/>
              <a:t>مثال:</a:t>
            </a:r>
            <a:r>
              <a:rPr lang="fa-IR" dirty="0">
                <a:solidFill>
                  <a:srgbClr val="CC3300"/>
                </a:solidFill>
              </a:rPr>
              <a:t>تعریف تعدادی نوع </a:t>
            </a:r>
            <a:r>
              <a:rPr lang="fa-IR" dirty="0" smtClean="0">
                <a:solidFill>
                  <a:srgbClr val="CC3300"/>
                </a:solidFill>
              </a:rPr>
              <a:t>آرایه‌ای</a:t>
            </a:r>
            <a:endParaRPr lang="en-US" dirty="0" smtClean="0"/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1800" dirty="0" err="1">
                <a:solidFill>
                  <a:srgbClr val="CC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MY_WORD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is array (15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0) of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1800" dirty="0" err="1">
                <a:solidFill>
                  <a:srgbClr val="CC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YOUR_WORD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is array (0 to 15) of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1800" dirty="0">
                <a:solidFill>
                  <a:srgbClr val="CC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is array (0 to 7) of integer;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1800" dirty="0" err="1">
                <a:solidFill>
                  <a:srgbClr val="CC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STD_LOGIC_1D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is array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std_ulogic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 of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fa-IR" sz="1800" dirty="0">
              <a:latin typeface="Consolas" panose="020B0609020204030204" pitchFamily="49" charset="0"/>
              <a:cs typeface="Courier New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algn="l" rtl="0">
              <a:buFont typeface="Wingdings" pitchFamily="2" charset="2"/>
              <a:buNone/>
              <a:defRPr/>
            </a:pPr>
            <a:endParaRPr lang="fa-IR" dirty="0"/>
          </a:p>
        </p:txBody>
      </p:sp>
    </p:spTree>
  </p:cSld>
  <p:clrMapOvr>
    <a:masterClrMapping/>
  </p:clrMapOvr>
  <p:transition advTm="164492">
    <p:random/>
  </p:transition>
  <p:timing>
    <p:tnLst>
      <p:par>
        <p:cTn id="1" dur="indefinite" restart="never" nodeType="tmRoot"/>
      </p:par>
    </p:tnLst>
  </p:timing>
  <p:extLst mod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b="1" smtClean="0">
                <a:effectLst/>
              </a:rPr>
              <a:t>RAM</a:t>
            </a:r>
            <a:r>
              <a:rPr lang="fa-IR" altLang="en-US" sz="4400" b="1" smtClean="0">
                <a:effectLst/>
              </a:rPr>
              <a:t> با ورودي و خروجي مجزا</a:t>
            </a:r>
            <a:r>
              <a:rPr lang="en-US" altLang="en-US" sz="4400" b="1" smtClean="0">
                <a:effectLst/>
              </a:rPr>
              <a:t/>
            </a:r>
            <a:br>
              <a:rPr lang="en-US" altLang="en-US" sz="4400" b="1" smtClean="0">
                <a:effectLst/>
              </a:rPr>
            </a:br>
            <a:r>
              <a:rPr lang="fa-IR" altLang="en-US" sz="3600" smtClean="0">
                <a:solidFill>
                  <a:srgbClr val="CC3300"/>
                </a:solidFill>
                <a:effectLst/>
              </a:rPr>
              <a:t>مثال 4-28</a:t>
            </a:r>
            <a:r>
              <a:rPr lang="fa-IR" altLang="en-US" sz="3600" baseline="0" smtClean="0">
                <a:solidFill>
                  <a:srgbClr val="CC3300"/>
                </a:solidFill>
                <a:effectLst/>
              </a:rPr>
              <a:t> </a:t>
            </a:r>
            <a:r>
              <a:rPr lang="fa-IR" altLang="en-US" sz="3600" smtClean="0">
                <a:solidFill>
                  <a:srgbClr val="CC3300"/>
                </a:solidFill>
                <a:effectLst/>
              </a:rPr>
              <a:t>با اندکی تغییر</a:t>
            </a:r>
            <a:endParaRPr lang="fa-IR" altLang="en-US" sz="4400" smtClean="0">
              <a:solidFill>
                <a:srgbClr val="CC3300"/>
              </a:solidFill>
              <a:effectLst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266825"/>
            <a:ext cx="8686800" cy="4276725"/>
          </a:xfrm>
        </p:spPr>
        <p:txBody>
          <a:bodyPr/>
          <a:lstStyle/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----------------------------------------------------------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-- Example(4-28): RAM with separated input output 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-- No RD input (output allways enable)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----------------------------------------------------------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library ieee;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use ieee.std_logic_1164.all;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----------------------------------------------------------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ENTITY ram IS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PORT ( wr_ena, clk: IN STD_LOGIC;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addr    : IN INTEGER RANGE 0 TO 15;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data_in : IN STD_LOGIC_VECTOR (7 DOWNTO 0);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data_out: OUT STD_LOGIC_VECTOR (7 DOWNTO 0)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);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END ram;</a:t>
            </a:r>
          </a:p>
        </p:txBody>
      </p:sp>
    </p:spTree>
  </p:cSld>
  <p:clrMapOvr>
    <a:masterClrMapping/>
  </p:clrMapOvr>
  <p:transition advTm="90925">
    <p:random/>
  </p:transition>
  <p:timing>
    <p:tnLst>
      <p:par>
        <p:cTn id="1" dur="indefinite" restart="never" nodeType="tmRoot"/>
      </p:par>
    </p:tn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b="1" dirty="0">
                <a:effectLst/>
              </a:rPr>
              <a:t>RAM</a:t>
            </a:r>
            <a:r>
              <a:rPr lang="fa-IR" sz="4400" b="1" dirty="0">
                <a:effectLst/>
              </a:rPr>
              <a:t> با ورودي و خروجي </a:t>
            </a:r>
            <a:r>
              <a:rPr lang="fa-IR" sz="4400" b="1" dirty="0" smtClean="0">
                <a:effectLst/>
              </a:rPr>
              <a:t>مجزا </a:t>
            </a:r>
            <a:r>
              <a:rPr lang="fa-IR" sz="4400" b="1" dirty="0">
                <a:effectLst/>
              </a:rPr>
              <a:t>(ادامه</a:t>
            </a:r>
            <a:r>
              <a:rPr lang="en-US" sz="4400" b="1" dirty="0">
                <a:effectLst/>
              </a:rPr>
              <a:t>(</a:t>
            </a:r>
            <a:endParaRPr lang="fa-IR" sz="4400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979488"/>
            <a:ext cx="8435975" cy="4276725"/>
          </a:xfrm>
        </p:spPr>
        <p:txBody>
          <a:bodyPr/>
          <a:lstStyle/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----------------------------------------------------------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ARCHITECTURE ram OF ram IS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TYPE vector_array IS ARRAY (0 TO 15) OF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STD_LOGIC_VECTOR(7 DOWNTO 0);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signal memory: vector_array;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BEGIN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PROCESS (clk) THEN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BEGIN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IF (clk'EVENT AND clk='1') THEN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IF (wr_ena='1')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   memory(addr) &lt;= data_in;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END IF;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END IF;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END PROCESS;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data_out &lt;= memory(addr);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END ram;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----------------------------------------------------------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fa-IR" altLang="en-US" sz="18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advTm="101274">
    <p:random/>
  </p:transition>
  <p:timing>
    <p:tnLst>
      <p:par>
        <p:cTn id="1" dur="indefinite" restart="never" nodeType="tmRoot"/>
      </p:par>
    </p:tnLst>
  </p:timing>
  <p:extLst mod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b="1" dirty="0">
                <a:effectLst/>
              </a:rPr>
              <a:t>نوع ركورد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500"/>
            <a:ext cx="8362950" cy="5040313"/>
          </a:xfrm>
        </p:spPr>
        <p:txBody>
          <a:bodyPr/>
          <a:lstStyle/>
          <a:p>
            <a:pPr>
              <a:defRPr/>
            </a:pPr>
            <a:r>
              <a:rPr lang="fa-IR" sz="2400" dirty="0"/>
              <a:t>ركورد از تعدادي عنصر با انواع متفاوت ساخته مي </a:t>
            </a:r>
            <a:r>
              <a:rPr lang="fa-IR" sz="2400" dirty="0" smtClean="0"/>
              <a:t>شود.</a:t>
            </a:r>
          </a:p>
          <a:p>
            <a:pPr>
              <a:defRPr/>
            </a:pPr>
            <a:r>
              <a:rPr lang="fa-IR" sz="2400" dirty="0" smtClean="0"/>
              <a:t>رکورد مانند آرایه یک نوع مركب (</a:t>
            </a:r>
            <a:r>
              <a:rPr lang="en-US" sz="2400" dirty="0" smtClean="0"/>
              <a:t>composite</a:t>
            </a:r>
            <a:r>
              <a:rPr lang="fa-IR" sz="2400" dirty="0" smtClean="0"/>
              <a:t>) است.</a:t>
            </a:r>
          </a:p>
          <a:p>
            <a:pPr>
              <a:defRPr/>
            </a:pPr>
            <a:endParaRPr lang="fa-IR" sz="1800" dirty="0" smtClean="0"/>
          </a:p>
          <a:p>
            <a:pPr>
              <a:spcAft>
                <a:spcPts val="1200"/>
              </a:spcAft>
              <a:defRPr/>
            </a:pPr>
            <a:r>
              <a:rPr lang="fa-IR" sz="2400" dirty="0" smtClean="0"/>
              <a:t>قالب کلی تعریف یک نوع رکورد: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name is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record 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identifier :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subtype_indication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: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identifier :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subtype_indication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end record;</a:t>
            </a:r>
          </a:p>
          <a:p>
            <a:pPr>
              <a:spcBef>
                <a:spcPts val="1200"/>
              </a:spcBef>
              <a:defRPr/>
            </a:pPr>
            <a:r>
              <a:rPr lang="fa-IR" sz="2400" dirty="0" smtClean="0"/>
              <a:t>در زبان </a:t>
            </a:r>
            <a:r>
              <a:rPr lang="en-US" sz="2000" b="0" dirty="0" err="1" smtClean="0"/>
              <a:t>VHDL</a:t>
            </a:r>
            <a:r>
              <a:rPr lang="fa-IR" sz="2000" dirty="0" smtClean="0"/>
              <a:t> </a:t>
            </a:r>
            <a:r>
              <a:rPr lang="fa-IR" sz="2400" dirty="0" smtClean="0"/>
              <a:t>هر نوع یک زیر نوع از خودش نیز هست.</a:t>
            </a:r>
          </a:p>
          <a:p>
            <a:pPr>
              <a:defRPr/>
            </a:pPr>
            <a:r>
              <a:rPr lang="fa-IR" sz="2400" dirty="0" smtClean="0"/>
              <a:t>بنابراین کلمه </a:t>
            </a:r>
            <a:r>
              <a:rPr lang="en-US" sz="2400" b="0" dirty="0" smtClean="0"/>
              <a:t>subtype</a:t>
            </a:r>
            <a:r>
              <a:rPr lang="fa-IR" sz="2400" b="0" dirty="0" smtClean="0"/>
              <a:t> </a:t>
            </a:r>
            <a:r>
              <a:rPr lang="fa-IR" sz="2400" dirty="0"/>
              <a:t>در تعریف رکورد هم</a:t>
            </a:r>
            <a:r>
              <a:rPr lang="fa-IR" sz="2400" b="0" dirty="0" smtClean="0"/>
              <a:t> </a:t>
            </a:r>
            <a:r>
              <a:rPr lang="fa-IR" sz="2400" dirty="0"/>
              <a:t>شامل</a:t>
            </a:r>
            <a:r>
              <a:rPr lang="fa-IR" sz="2400" b="0" dirty="0" smtClean="0"/>
              <a:t> </a:t>
            </a:r>
            <a:r>
              <a:rPr lang="en-US" sz="2400" b="0" dirty="0" smtClean="0"/>
              <a:t>type</a:t>
            </a:r>
            <a:r>
              <a:rPr lang="fa-IR" sz="2400" b="0" i="1" dirty="0" smtClean="0"/>
              <a:t> </a:t>
            </a:r>
            <a:r>
              <a:rPr lang="fa-IR" sz="2400" dirty="0" smtClean="0"/>
              <a:t>است هم </a:t>
            </a:r>
            <a:r>
              <a:rPr lang="en-US" sz="2400" b="0" dirty="0" smtClean="0"/>
              <a:t>subtype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0" indent="0" algn="l" rtl="0">
              <a:buFont typeface="Wingdings" pitchFamily="2" charset="2"/>
              <a:buNone/>
              <a:defRPr/>
            </a:pPr>
            <a:endParaRPr lang="fa-IR" sz="2400" dirty="0"/>
          </a:p>
        </p:txBody>
      </p:sp>
      <p:sp>
        <p:nvSpPr>
          <p:cNvPr id="4" name="Rectangle 3"/>
          <p:cNvSpPr/>
          <p:nvPr/>
        </p:nvSpPr>
        <p:spPr>
          <a:xfrm>
            <a:off x="395288" y="2808288"/>
            <a:ext cx="5607050" cy="1727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advTm="111550">
    <p:random/>
  </p:transition>
  <p:timing>
    <p:tnLst>
      <p:par>
        <p:cTn id="1" dur="indefinite" restart="never" nodeType="tmRoot"/>
      </p:par>
    </p:tnLst>
  </p:timing>
  <p:extLst mod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b="1" dirty="0">
                <a:effectLst/>
              </a:rPr>
              <a:t>نوع ركورد</a:t>
            </a:r>
            <a:endParaRPr lang="fa-IR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8313" y="1079500"/>
            <a:ext cx="8362950" cy="5040313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fa-IR" altLang="en-US" dirty="0" smtClean="0"/>
              <a:t>مثال: تعریف رکورد</a:t>
            </a:r>
            <a:endParaRPr lang="en-US" altLang="en-US" dirty="0" smtClean="0"/>
          </a:p>
          <a:p>
            <a:pPr marL="0" indent="0"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MY_MODULE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 is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record 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RISE_TIME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	: time;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FALL_TIME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	: time;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	SIZE		: integer range 0 to 200;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	DATA		: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bit_vector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(15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end record;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signal A, B: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MY_MODULE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fa-IR" altLang="en-US" dirty="0" smtClean="0"/>
              <a:t>مثال: طرز استفاده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A.RISE_TIME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5ns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A.SIZE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&lt;= 120;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B &lt;= A;</a:t>
            </a:r>
          </a:p>
          <a:p>
            <a:pPr marL="0" indent="0" algn="l" rtl="0"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 marL="0" indent="0" algn="l" rtl="0"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 marL="0" indent="0" algn="l" rtl="0">
              <a:buFont typeface="Wingdings" pitchFamily="2" charset="2"/>
              <a:buNone/>
              <a:defRPr/>
            </a:pPr>
            <a:endParaRPr lang="fa-IR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95288" y="1655763"/>
            <a:ext cx="6653212" cy="21605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advTm="112653">
    <p:random/>
  </p:transition>
  <p:timing>
    <p:tnLst>
      <p:par>
        <p:cTn id="1" dur="indefinite" restart="never" nodeType="tmRoot"/>
      </p:par>
    </p:tnLst>
  </p:timing>
  <p:extLst mod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b="1" dirty="0" smtClean="0">
                <a:effectLst/>
              </a:rPr>
              <a:t>نوع ركورد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76725"/>
          </a:xfrm>
        </p:spPr>
        <p:txBody>
          <a:bodyPr/>
          <a:lstStyle/>
          <a:p>
            <a:pPr>
              <a:defRPr/>
            </a:pPr>
            <a:r>
              <a:rPr lang="fa-IR" altLang="en-US" sz="2400" smtClean="0"/>
              <a:t>یک کامپیوتر ساده شامل 8 عملیات متفاوت و 4 مود آدرس‌دهی و دارای فضای آدرس دهی 2</a:t>
            </a:r>
            <a:r>
              <a:rPr lang="fa-IR" altLang="en-US" sz="2400" baseline="30000" smtClean="0"/>
              <a:t>11</a:t>
            </a:r>
            <a:r>
              <a:rPr lang="fa-IR" altLang="en-US" sz="2400" smtClean="0"/>
              <a:t> کلمه است.</a:t>
            </a:r>
          </a:p>
          <a:p>
            <a:pPr>
              <a:defRPr/>
            </a:pPr>
            <a:r>
              <a:rPr lang="fa-IR" altLang="en-US" sz="2400" smtClean="0"/>
              <a:t>فرمت دستورالعمل آن به شکل زیر است:</a:t>
            </a:r>
          </a:p>
          <a:p>
            <a:pPr>
              <a:defRPr/>
            </a:pPr>
            <a:endParaRPr lang="fa-IR" altLang="en-US" sz="2400" baseline="30000" smtClean="0"/>
          </a:p>
          <a:p>
            <a:pPr>
              <a:defRPr/>
            </a:pPr>
            <a:endParaRPr lang="fa-IR" altLang="en-US" sz="2400" baseline="30000" smtClean="0"/>
          </a:p>
          <a:p>
            <a:pPr>
              <a:defRPr/>
            </a:pPr>
            <a:endParaRPr lang="fa-IR" altLang="en-US" sz="2400" baseline="30000" smtClean="0"/>
          </a:p>
          <a:p>
            <a:pPr>
              <a:defRPr/>
            </a:pPr>
            <a:endParaRPr lang="fa-IR" altLang="en-US" sz="2400" baseline="30000" smtClean="0"/>
          </a:p>
          <a:p>
            <a:pPr>
              <a:defRPr/>
            </a:pPr>
            <a:endParaRPr lang="fa-IR" altLang="en-US" sz="2400" baseline="30000" smtClean="0"/>
          </a:p>
          <a:p>
            <a:pPr>
              <a:defRPr/>
            </a:pPr>
            <a:r>
              <a:rPr lang="fa-IR" altLang="en-US" sz="2400" smtClean="0"/>
              <a:t>مطلوبست تعریف نوع برای هر یک از فیلد ها بطوری که:</a:t>
            </a:r>
          </a:p>
          <a:p>
            <a:pPr lvl="1">
              <a:defRPr/>
            </a:pPr>
            <a:r>
              <a:rPr lang="en-US" altLang="en-US" sz="2000" smtClean="0">
                <a:cs typeface="+mn-cs"/>
              </a:rPr>
              <a:t>Opcode</a:t>
            </a:r>
            <a:r>
              <a:rPr lang="fa-IR" altLang="en-US" sz="2000" smtClean="0">
                <a:cs typeface="+mn-cs"/>
              </a:rPr>
              <a:t>: یک نوع شمارشی</a:t>
            </a:r>
          </a:p>
          <a:p>
            <a:pPr lvl="1">
              <a:defRPr/>
            </a:pPr>
            <a:r>
              <a:rPr lang="en-US" altLang="en-US" sz="2000" smtClean="0">
                <a:cs typeface="+mn-cs"/>
              </a:rPr>
              <a:t>Mode</a:t>
            </a:r>
            <a:r>
              <a:rPr lang="fa-IR" altLang="en-US" sz="2000" smtClean="0">
                <a:cs typeface="+mn-cs"/>
              </a:rPr>
              <a:t>: یک عدد صحیح در محدوده </a:t>
            </a:r>
            <a:r>
              <a:rPr lang="en-US" altLang="en-US" sz="2000" smtClean="0">
                <a:cs typeface="+mn-cs"/>
              </a:rPr>
              <a:t>0 </a:t>
            </a:r>
            <a:r>
              <a:rPr lang="fa-IR" altLang="en-US" sz="2000" smtClean="0">
                <a:cs typeface="+mn-cs"/>
              </a:rPr>
              <a:t> تا </a:t>
            </a:r>
            <a:r>
              <a:rPr lang="en-US" altLang="en-US" sz="2000" smtClean="0">
                <a:cs typeface="+mn-cs"/>
              </a:rPr>
              <a:t>3</a:t>
            </a:r>
            <a:endParaRPr lang="fa-IR" altLang="en-US" sz="2000" smtClean="0">
              <a:cs typeface="+mn-cs"/>
            </a:endParaRPr>
          </a:p>
          <a:p>
            <a:pPr lvl="1">
              <a:defRPr/>
            </a:pPr>
            <a:r>
              <a:rPr lang="en-US" altLang="en-US" sz="2000" smtClean="0">
                <a:cs typeface="+mn-cs"/>
              </a:rPr>
              <a:t>Address</a:t>
            </a:r>
            <a:r>
              <a:rPr lang="fa-IR" altLang="en-US" sz="2000" smtClean="0">
                <a:cs typeface="+mn-cs"/>
              </a:rPr>
              <a:t>: یک </a:t>
            </a:r>
            <a:r>
              <a:rPr lang="en-US" altLang="en-US" sz="2000" smtClean="0">
                <a:cs typeface="+mn-cs"/>
              </a:rPr>
              <a:t>bit_vector </a:t>
            </a:r>
            <a:r>
              <a:rPr lang="fa-IR" altLang="en-US" sz="2000" smtClean="0">
                <a:cs typeface="+mn-cs"/>
              </a:rPr>
              <a:t> یازده بیتی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741613"/>
            <a:ext cx="66865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16471">
    <p:random/>
  </p:transition>
  <p:timing>
    <p:tnLst>
      <p:par>
        <p:cTn id="1" dur="indefinite" restart="never" nodeType="tmRoot"/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6063"/>
            <a:ext cx="8229600" cy="688975"/>
          </a:xfrm>
        </p:spPr>
        <p:txBody>
          <a:bodyPr/>
          <a:lstStyle/>
          <a:p>
            <a:pPr eaLnBrk="1" hangingPunct="1">
              <a:defRPr/>
            </a:pPr>
            <a:r>
              <a:rPr lang="fa-IR" altLang="fa-IR" b="1" smtClean="0"/>
              <a:t>فهرست</a:t>
            </a:r>
            <a:r>
              <a:rPr lang="fa-IR" altLang="fa-IR" b="1" baseline="0" smtClean="0"/>
              <a:t> </a:t>
            </a:r>
            <a:r>
              <a:rPr lang="fa-IR" altLang="fa-IR" b="1"/>
              <a:t>مطالب</a:t>
            </a:r>
            <a:endParaRPr lang="en-US" altLang="fa-IR" b="1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792163"/>
            <a:ext cx="82296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Font typeface="Arial" charset="0"/>
              <a:buChar char="Θ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ar-SA" sz="2400" kern="0" smtClean="0"/>
              <a:t>عناصر گرامري </a:t>
            </a:r>
            <a:endParaRPr lang="fa-IR" sz="2400" kern="0" smtClean="0"/>
          </a:p>
          <a:p>
            <a:pPr lvl="1">
              <a:spcBef>
                <a:spcPts val="0"/>
              </a:spcBef>
              <a:defRPr/>
            </a:pPr>
            <a:r>
              <a:rPr lang="ar-SA" sz="2000" kern="0" smtClean="0">
                <a:cs typeface="+mn-cs"/>
              </a:rPr>
              <a:t>شناسه‌ها</a:t>
            </a:r>
            <a:r>
              <a:rPr lang="fa-IR" sz="2000" kern="0" smtClean="0">
                <a:cs typeface="+mn-cs"/>
              </a:rPr>
              <a:t>، </a:t>
            </a:r>
            <a:r>
              <a:rPr lang="ar-SA" sz="2000" kern="0" smtClean="0">
                <a:cs typeface="+mn-cs"/>
              </a:rPr>
              <a:t>كلمات كليدي</a:t>
            </a:r>
            <a:r>
              <a:rPr lang="fa-IR" sz="2000" kern="0" smtClean="0">
                <a:cs typeface="+mn-cs"/>
              </a:rPr>
              <a:t>،</a:t>
            </a:r>
            <a:r>
              <a:rPr lang="ar-SA" sz="2000" kern="0" smtClean="0">
                <a:cs typeface="+mn-cs"/>
              </a:rPr>
              <a:t> اعداد</a:t>
            </a:r>
            <a:r>
              <a:rPr lang="fa-IR" sz="2000" kern="0" smtClean="0">
                <a:cs typeface="+mn-cs"/>
              </a:rPr>
              <a:t> و کاراکترها و</a:t>
            </a:r>
            <a:r>
              <a:rPr lang="ar-SA" sz="2000" kern="0" smtClean="0">
                <a:cs typeface="+mn-cs"/>
              </a:rPr>
              <a:t> رشته‌ها</a:t>
            </a:r>
            <a:endParaRPr lang="fa-IR" sz="2000" kern="0" smtClean="0">
              <a:cs typeface="+mn-cs"/>
            </a:endParaRPr>
          </a:p>
          <a:p>
            <a:pPr>
              <a:spcBef>
                <a:spcPts val="1200"/>
              </a:spcBef>
              <a:defRPr/>
            </a:pPr>
            <a:r>
              <a:rPr lang="ar-SA" sz="2400" kern="0" smtClean="0"/>
              <a:t>اشياء داده‌ای</a:t>
            </a:r>
            <a:endParaRPr lang="fa-IR" sz="2400" kern="0" smtClean="0"/>
          </a:p>
          <a:p>
            <a:pPr lvl="1">
              <a:spcBef>
                <a:spcPts val="0"/>
              </a:spcBef>
              <a:defRPr/>
            </a:pPr>
            <a:r>
              <a:rPr lang="ar-SA" sz="2000" kern="0" smtClean="0">
                <a:cs typeface="+mn-cs"/>
              </a:rPr>
              <a:t>متغيرها، ثابت‌ها و سیگنال‌ها	</a:t>
            </a:r>
            <a:endParaRPr lang="en-US" sz="2000" kern="0" smtClean="0">
              <a:cs typeface="+mn-cs"/>
            </a:endParaRPr>
          </a:p>
          <a:p>
            <a:pPr>
              <a:spcBef>
                <a:spcPts val="1200"/>
              </a:spcBef>
              <a:defRPr/>
            </a:pPr>
            <a:r>
              <a:rPr lang="ar-SA" sz="2400" kern="0" smtClean="0"/>
              <a:t>انواع داده</a:t>
            </a:r>
            <a:endParaRPr lang="fa-IR" sz="2400" kern="0" smtClean="0"/>
          </a:p>
          <a:p>
            <a:pPr lvl="1">
              <a:spcBef>
                <a:spcPts val="0"/>
              </a:spcBef>
              <a:defRPr/>
            </a:pPr>
            <a:r>
              <a:rPr lang="ar-SA" sz="2000" kern="0" smtClean="0">
                <a:cs typeface="+mn-cs"/>
              </a:rPr>
              <a:t>استاندارد</a:t>
            </a:r>
            <a:r>
              <a:rPr lang="fa-IR" sz="2000" kern="0" smtClean="0">
                <a:cs typeface="+mn-cs"/>
              </a:rPr>
              <a:t>:    </a:t>
            </a:r>
            <a:r>
              <a:rPr lang="en-US" sz="2000" b="0" kern="0" smtClean="0">
                <a:latin typeface="Cambria" panose="02040503050406030204" pitchFamily="18" charset="0"/>
                <a:cs typeface="+mn-cs"/>
              </a:rPr>
              <a:t>bit, bit_vector, boolean, character, integer, real, time, …</a:t>
            </a:r>
            <a:endParaRPr lang="fa-IR" sz="2000" b="0" kern="0" smtClean="0">
              <a:latin typeface="Cambria" panose="02040503050406030204" pitchFamily="18" charset="0"/>
              <a:cs typeface="+mn-cs"/>
            </a:endParaRPr>
          </a:p>
          <a:p>
            <a:pPr lvl="1">
              <a:spcBef>
                <a:spcPts val="0"/>
              </a:spcBef>
              <a:defRPr/>
            </a:pPr>
            <a:r>
              <a:rPr lang="ar-SA" sz="2000" kern="0" smtClean="0">
                <a:cs typeface="+mn-cs"/>
              </a:rPr>
              <a:t>کاربرتعریف</a:t>
            </a:r>
            <a:r>
              <a:rPr lang="fa-IR" sz="2000" kern="0" smtClean="0">
                <a:cs typeface="+mn-cs"/>
              </a:rPr>
              <a:t>: </a:t>
            </a:r>
            <a:r>
              <a:rPr lang="ar-SA" sz="2000" kern="0" smtClean="0">
                <a:cs typeface="+mn-cs"/>
              </a:rPr>
              <a:t>صحیح</a:t>
            </a:r>
            <a:r>
              <a:rPr lang="fa-IR" sz="2000" kern="0" smtClean="0">
                <a:cs typeface="+mn-cs"/>
              </a:rPr>
              <a:t>، </a:t>
            </a:r>
            <a:r>
              <a:rPr lang="ar-SA" sz="2000" kern="0" smtClean="0">
                <a:cs typeface="+mn-cs"/>
              </a:rPr>
              <a:t>ممیز شناور</a:t>
            </a:r>
            <a:r>
              <a:rPr lang="fa-IR" sz="2000" kern="0" smtClean="0">
                <a:cs typeface="+mn-cs"/>
              </a:rPr>
              <a:t>،</a:t>
            </a:r>
            <a:r>
              <a:rPr lang="ar-SA" sz="2000" kern="0" smtClean="0">
                <a:cs typeface="+mn-cs"/>
              </a:rPr>
              <a:t> فیزیکی</a:t>
            </a:r>
            <a:r>
              <a:rPr lang="fa-IR" sz="2000" kern="0" smtClean="0">
                <a:cs typeface="+mn-cs"/>
              </a:rPr>
              <a:t>،</a:t>
            </a:r>
            <a:r>
              <a:rPr lang="ar-SA" sz="2000" kern="0" smtClean="0">
                <a:cs typeface="+mn-cs"/>
              </a:rPr>
              <a:t> شمارشی</a:t>
            </a:r>
            <a:r>
              <a:rPr lang="fa-IR" sz="2000" kern="0" smtClean="0">
                <a:cs typeface="+mn-cs"/>
              </a:rPr>
              <a:t>،</a:t>
            </a:r>
            <a:r>
              <a:rPr lang="ar-SA" sz="2000" kern="0" smtClean="0">
                <a:cs typeface="+mn-cs"/>
              </a:rPr>
              <a:t> آرايه و ركورد</a:t>
            </a:r>
            <a:endParaRPr lang="en-US" sz="2000" kern="0" smtClean="0">
              <a:cs typeface="+mn-cs"/>
            </a:endParaRPr>
          </a:p>
          <a:p>
            <a:pPr lvl="1">
              <a:spcBef>
                <a:spcPts val="0"/>
              </a:spcBef>
              <a:defRPr/>
            </a:pPr>
            <a:r>
              <a:rPr lang="fa-IR" altLang="fa-IR" sz="2000" kern="0" smtClean="0">
                <a:cs typeface="+mn-cs"/>
              </a:rPr>
              <a:t>تبدیل نوع،  خصیصه‌ها (سیگنال، اسکالر، آرایه)</a:t>
            </a:r>
          </a:p>
          <a:p>
            <a:pPr>
              <a:spcBef>
                <a:spcPts val="1200"/>
              </a:spcBef>
              <a:defRPr/>
            </a:pPr>
            <a:r>
              <a:rPr lang="fa-IR" sz="2400" kern="0" smtClean="0"/>
              <a:t>عملگرها</a:t>
            </a:r>
          </a:p>
          <a:p>
            <a:pPr lvl="1">
              <a:spcBef>
                <a:spcPts val="0"/>
              </a:spcBef>
              <a:defRPr/>
            </a:pPr>
            <a:r>
              <a:rPr lang="fa-IR" sz="2000" kern="0" smtClean="0">
                <a:cs typeface="+mn-cs"/>
              </a:rPr>
              <a:t>منطقی</a:t>
            </a:r>
            <a:r>
              <a:rPr lang="ar-SA" sz="2000" kern="0" smtClean="0">
                <a:cs typeface="+mn-cs"/>
              </a:rPr>
              <a:t>، </a:t>
            </a:r>
            <a:r>
              <a:rPr lang="fa-IR" sz="2000" kern="0" smtClean="0">
                <a:cs typeface="+mn-cs"/>
              </a:rPr>
              <a:t>مقایسه‌ای</a:t>
            </a:r>
            <a:r>
              <a:rPr lang="ar-SA" sz="2000" kern="0" smtClean="0">
                <a:cs typeface="+mn-cs"/>
              </a:rPr>
              <a:t> و </a:t>
            </a:r>
            <a:r>
              <a:rPr lang="fa-IR" sz="2000" kern="0" smtClean="0">
                <a:cs typeface="+mn-cs"/>
              </a:rPr>
              <a:t>محاسباتی</a:t>
            </a:r>
            <a:r>
              <a:rPr lang="ar-SA" sz="2000" kern="0" smtClean="0"/>
              <a:t>	</a:t>
            </a:r>
            <a:endParaRPr lang="en-US" sz="2000" kern="0" smtClean="0"/>
          </a:p>
          <a:p>
            <a:pPr>
              <a:spcBef>
                <a:spcPts val="1200"/>
              </a:spcBef>
              <a:defRPr/>
            </a:pPr>
            <a:r>
              <a:rPr lang="fa-IR" sz="2400" kern="0" smtClean="0"/>
              <a:t>برنامه های فرعی</a:t>
            </a:r>
          </a:p>
          <a:p>
            <a:pPr lvl="1">
              <a:spcBef>
                <a:spcPts val="0"/>
              </a:spcBef>
              <a:defRPr/>
            </a:pPr>
            <a:r>
              <a:rPr lang="fa-IR" sz="2000" kern="0" smtClean="0">
                <a:cs typeface="+mn-cs"/>
              </a:rPr>
              <a:t>تابع</a:t>
            </a:r>
            <a:r>
              <a:rPr lang="ar-SA" sz="2000" kern="0" smtClean="0">
                <a:cs typeface="+mn-cs"/>
              </a:rPr>
              <a:t>، </a:t>
            </a:r>
            <a:r>
              <a:rPr lang="fa-IR" sz="2000" kern="0" smtClean="0">
                <a:cs typeface="+mn-cs"/>
              </a:rPr>
              <a:t>روال</a:t>
            </a:r>
            <a:r>
              <a:rPr lang="ar-SA" sz="2000" kern="0" smtClean="0">
                <a:cs typeface="+mn-cs"/>
              </a:rPr>
              <a:t>	</a:t>
            </a:r>
            <a:endParaRPr lang="fa-IR" sz="2000" kern="0" smtClean="0">
              <a:cs typeface="+mn-cs"/>
            </a:endParaRPr>
          </a:p>
          <a:p>
            <a:pPr>
              <a:spcBef>
                <a:spcPts val="1200"/>
              </a:spcBef>
              <a:defRPr/>
            </a:pPr>
            <a:r>
              <a:rPr lang="fa-IR" sz="2400" kern="0" smtClean="0"/>
              <a:t>فایل و کتابخانه</a:t>
            </a:r>
            <a:endParaRPr lang="en-US" altLang="fa-IR" sz="2000" kern="0" smtClean="0"/>
          </a:p>
          <a:p>
            <a:pPr lvl="1">
              <a:defRPr/>
            </a:pPr>
            <a:endParaRPr lang="en-US" sz="2000" kern="0" smtClean="0">
              <a:cs typeface="+mn-cs"/>
            </a:endParaRPr>
          </a:p>
          <a:p>
            <a:pPr lvl="1">
              <a:defRPr/>
            </a:pPr>
            <a:endParaRPr lang="en-US" altLang="fa-IR" sz="2000" kern="0" smtClean="0"/>
          </a:p>
          <a:p>
            <a:pPr lvl="1">
              <a:defRPr/>
            </a:pPr>
            <a:endParaRPr lang="en-US" altLang="fa-IR" sz="2000" kern="0" smtClean="0">
              <a:cs typeface="+mn-cs"/>
            </a:endParaRPr>
          </a:p>
        </p:txBody>
      </p:sp>
    </p:spTree>
  </p:cSld>
  <p:clrMapOvr>
    <a:masterClrMapping/>
  </p:clrMapOvr>
  <p:transition advTm="97418">
    <p:random/>
  </p:transition>
  <p:timing>
    <p:tnLst>
      <p:par>
        <p:cTn id="1" dur="indefinite" restart="never" nodeType="tmRoot"/>
      </p:par>
    </p:tnLst>
  </p:timing>
  <p:extLst mod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46063"/>
            <a:ext cx="8229600" cy="688975"/>
          </a:xfrm>
        </p:spPr>
        <p:txBody>
          <a:bodyPr/>
          <a:lstStyle/>
          <a:p>
            <a:pPr>
              <a:defRPr/>
            </a:pPr>
            <a:r>
              <a:rPr lang="ar-SA" b="1" dirty="0" smtClean="0">
                <a:effectLst/>
              </a:rPr>
              <a:t>نوع ركورد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150938"/>
            <a:ext cx="8002588" cy="4897437"/>
          </a:xfrm>
        </p:spPr>
        <p:txBody>
          <a:bodyPr/>
          <a:lstStyle/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TYPE 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opcode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IS (sta, lda, add, sub, and, nop, jmp, jsr);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TYPE 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mode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IS RANGE 0 TO 3;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TYPE 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address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IS BIT_VECTOR (10 DOWNTO 0);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TYPE 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instruction_format 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IS RECORD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opc : opcode;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mde : mode;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adr : address;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END RECORD;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endParaRPr lang="en-US" altLang="en-US" sz="3200" smtClean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SIGNAL 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instr 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: instruction_format := (nop, 0, "00000000000");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endParaRPr lang="en-US" altLang="en-US" sz="1000" smtClean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instr.opc &lt;= lda;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instr.mde &lt;= 2;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instr.adr &lt;= "00011110000";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endParaRPr lang="en-US" altLang="en-US" sz="1100" smtClean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instr &lt;= (adr =&gt; (OTHERS =&gt; ‘1’), mde =&gt; 2, opc =&gt; sub);</a:t>
            </a:r>
            <a:endParaRPr lang="fa-IR" altLang="en-US" sz="1800" smtClean="0"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6477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Font typeface="Arial" charset="0"/>
              <a:buChar char="Θ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fa-IR" altLang="en-US" kern="0" smtClean="0">
                <a:latin typeface="Consolas" panose="020B0609020204030204" pitchFamily="49" charset="0"/>
              </a:rPr>
              <a:t>تعریف نوع</a:t>
            </a:r>
            <a:endParaRPr lang="en-US" altLang="en-US" kern="0" smtClean="0">
              <a:latin typeface="Consolas" panose="020B0609020204030204" pitchFamily="49" charset="0"/>
            </a:endParaRPr>
          </a:p>
          <a:p>
            <a:pPr>
              <a:defRPr/>
            </a:pPr>
            <a:endParaRPr lang="en-US" altLang="en-US" kern="0">
              <a:latin typeface="Consolas" panose="020B0609020204030204" pitchFamily="49" charset="0"/>
            </a:endParaRPr>
          </a:p>
          <a:p>
            <a:pPr>
              <a:defRPr/>
            </a:pPr>
            <a:endParaRPr lang="en-US" altLang="en-US" kern="0" smtClean="0">
              <a:latin typeface="Consolas" panose="020B0609020204030204" pitchFamily="49" charset="0"/>
            </a:endParaRPr>
          </a:p>
          <a:p>
            <a:pPr>
              <a:defRPr/>
            </a:pPr>
            <a:endParaRPr lang="en-US" altLang="en-US" kern="0">
              <a:latin typeface="Consolas" panose="020B0609020204030204" pitchFamily="49" charset="0"/>
            </a:endParaRPr>
          </a:p>
          <a:p>
            <a:pPr>
              <a:defRPr/>
            </a:pPr>
            <a:endParaRPr lang="en-US" altLang="en-US" kern="0" smtClean="0">
              <a:latin typeface="Consolas" panose="020B0609020204030204" pitchFamily="49" charset="0"/>
            </a:endParaRPr>
          </a:p>
          <a:p>
            <a:pPr>
              <a:defRPr/>
            </a:pPr>
            <a:endParaRPr lang="en-US" altLang="en-US" sz="3200" kern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fa-IR" altLang="en-US" kern="0">
                <a:latin typeface="Consolas" panose="020B0609020204030204" pitchFamily="49" charset="0"/>
              </a:rPr>
              <a:t>تعریف </a:t>
            </a:r>
            <a:r>
              <a:rPr lang="fa-IR" altLang="en-US" kern="0" smtClean="0">
                <a:latin typeface="Consolas" panose="020B0609020204030204" pitchFamily="49" charset="0"/>
              </a:rPr>
              <a:t>شیء (سیگنال)</a:t>
            </a:r>
            <a:endParaRPr lang="fa-IR" altLang="en-US" kern="0">
              <a:latin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fa-IR" altLang="en-US" kern="0" smtClean="0"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8313" y="1152525"/>
            <a:ext cx="7775575" cy="259238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8313" y="4357688"/>
            <a:ext cx="7775575" cy="46672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advTm="287478">
    <p:random/>
  </p:transition>
  <p:timing>
    <p:tnLst>
      <p:par>
        <p:cTn id="1" dur="indefinite" restart="never" nodeType="tmRoot"/>
      </p:par>
    </p:tnLst>
  </p:timing>
  <p:extLst mod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b="1" dirty="0">
                <a:effectLst/>
              </a:rPr>
              <a:t>تبديل نوع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35038"/>
            <a:ext cx="8507413" cy="5041900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VHDL</a:t>
            </a:r>
            <a:r>
              <a:rPr lang="fa-IR" sz="2400" dirty="0" smtClean="0"/>
              <a:t>به </a:t>
            </a:r>
            <a:r>
              <a:rPr lang="fa-IR" sz="2400" dirty="0"/>
              <a:t>نوع حساس </a:t>
            </a:r>
            <a:r>
              <a:rPr lang="fa-IR" sz="2400" dirty="0" smtClean="0"/>
              <a:t>است.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Type long is integer range -100 to 100;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short is integer range -10 to 10;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Signal x : short;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Signal y : long;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Y &lt;= 2*x + 5;	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--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error:type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mismatch</a:t>
            </a:r>
          </a:p>
          <a:p>
            <a:pPr marL="0" indent="0" algn="l" rtl="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Y &lt;= long(2*x + 5);  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--ok result converted into type long</a:t>
            </a:r>
          </a:p>
          <a:p>
            <a:pPr>
              <a:defRPr/>
            </a:pPr>
            <a:r>
              <a:rPr lang="fa-IR" sz="2400" dirty="0" smtClean="0"/>
              <a:t>در انتساب مقدار به یک سیگنال: </a:t>
            </a:r>
          </a:p>
          <a:p>
            <a:pPr lvl="1">
              <a:defRPr/>
            </a:pPr>
            <a:r>
              <a:rPr lang="fa-IR" sz="2000" dirty="0">
                <a:solidFill>
                  <a:srgbClr val="000000"/>
                </a:solidFill>
                <a:ea typeface="+mn-ea"/>
                <a:cs typeface="+mn-cs"/>
              </a:rPr>
              <a:t>باید نوع مقدار با نوع سیگنال یکسان </a:t>
            </a:r>
            <a:r>
              <a:rPr lang="fa-IR" sz="2000" dirty="0" smtClean="0">
                <a:solidFill>
                  <a:srgbClr val="000000"/>
                </a:solidFill>
                <a:ea typeface="+mn-ea"/>
                <a:cs typeface="+mn-cs"/>
              </a:rPr>
              <a:t>باشد</a:t>
            </a:r>
            <a:endParaRPr lang="fa-IR" sz="2000" dirty="0">
              <a:solidFill>
                <a:srgbClr val="000000"/>
              </a:solidFill>
              <a:ea typeface="+mn-ea"/>
              <a:cs typeface="+mn-cs"/>
            </a:endParaRPr>
          </a:p>
          <a:p>
            <a:pPr lvl="1">
              <a:defRPr/>
            </a:pPr>
            <a:r>
              <a:rPr lang="fa-IR" sz="2000" dirty="0" smtClean="0">
                <a:solidFill>
                  <a:srgbClr val="000000"/>
                </a:solidFill>
                <a:ea typeface="+mn-ea"/>
                <a:cs typeface="+mn-cs"/>
              </a:rPr>
              <a:t>یا تبدیل مستقیم با استفاده از نام نوع در صورت قابل تبدل بودن</a:t>
            </a:r>
          </a:p>
          <a:p>
            <a:pPr marL="457200" lvl="1" indent="0" algn="l">
              <a:buFont typeface="Wingdings" pitchFamily="2" charset="2"/>
              <a:buNone/>
              <a:defRPr/>
            </a:pP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Type_name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expresion</a:t>
            </a: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)</a:t>
            </a:r>
            <a:endParaRPr lang="fa-IR" sz="2000" dirty="0">
              <a:solidFill>
                <a:srgbClr val="000000"/>
              </a:solidFill>
              <a:ea typeface="+mn-ea"/>
              <a:cs typeface="+mn-cs"/>
            </a:endParaRPr>
          </a:p>
          <a:p>
            <a:pPr lvl="1">
              <a:defRPr/>
            </a:pPr>
            <a:r>
              <a:rPr lang="fa-IR" sz="2000" dirty="0">
                <a:solidFill>
                  <a:srgbClr val="000000"/>
                </a:solidFill>
                <a:ea typeface="+mn-ea"/>
                <a:cs typeface="+mn-cs"/>
              </a:rPr>
              <a:t>تبدیل با استفاده از توابع تبدیل</a:t>
            </a:r>
            <a:endParaRPr lang="en-US" sz="20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0" lvl="1" indent="0" algn="l" rtl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Conv_Integer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expresion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fa-IR" sz="2400" dirty="0">
              <a:solidFill>
                <a:srgbClr val="000000"/>
              </a:solidFill>
            </a:endParaRPr>
          </a:p>
          <a:p>
            <a:pPr marL="457200" lvl="1" indent="0" algn="l" rtl="0">
              <a:buFont typeface="Wingdings" pitchFamily="2" charset="2"/>
              <a:buNone/>
              <a:defRPr/>
            </a:pPr>
            <a:endParaRPr lang="fa-IR" sz="200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57150" indent="0">
              <a:buFont typeface="Wingdings" pitchFamily="2" charset="2"/>
              <a:buNone/>
              <a:defRPr/>
            </a:pPr>
            <a:endParaRPr lang="fa-IR" sz="1400" dirty="0" smtClean="0"/>
          </a:p>
          <a:p>
            <a:pPr marL="57150" indent="0">
              <a:buFont typeface="Wingdings" pitchFamily="2" charset="2"/>
              <a:buNone/>
              <a:defRPr/>
            </a:pPr>
            <a:r>
              <a:rPr lang="fa-IR" sz="2400" dirty="0" smtClean="0"/>
              <a:t>مثال</a:t>
            </a:r>
            <a:r>
              <a:rPr lang="fa-IR" sz="2000" dirty="0" smtClean="0"/>
              <a:t>:</a:t>
            </a:r>
            <a:endParaRPr lang="fa-IR" sz="2000" dirty="0"/>
          </a:p>
        </p:txBody>
      </p:sp>
    </p:spTree>
  </p:cSld>
  <p:clrMapOvr>
    <a:masterClrMapping/>
  </p:clrMapOvr>
  <p:transition advTm="225823">
    <p:random/>
  </p:transition>
  <p:timing>
    <p:tnLst>
      <p:par>
        <p:cTn id="1" dur="indefinite" restart="never" nodeType="tmRoot"/>
      </p:par>
    </p:tnLst>
  </p:timing>
  <p:extLst mod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b="1" dirty="0">
                <a:effectLst/>
              </a:rPr>
              <a:t>تبديل </a:t>
            </a:r>
            <a:r>
              <a:rPr lang="ar-SA" b="1">
                <a:effectLst/>
              </a:rPr>
              <a:t>نوع </a:t>
            </a:r>
            <a:r>
              <a:rPr lang="fa-IR" b="1" smtClean="0">
                <a:effectLst/>
              </a:rPr>
              <a:t>بطور مستقیم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79500"/>
            <a:ext cx="8507413" cy="5040313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400" dirty="0" err="1" smtClean="0"/>
              <a:t>VHDL</a:t>
            </a:r>
            <a:r>
              <a:rPr lang="fa-IR" sz="2400" dirty="0" smtClean="0"/>
              <a:t>در بسته </a:t>
            </a:r>
            <a:r>
              <a:rPr lang="en-US" sz="2000" dirty="0" err="1"/>
              <a:t>std_logic_1164</a:t>
            </a:r>
            <a:r>
              <a:rPr lang="en-US" sz="2000" dirty="0"/>
              <a:t> </a:t>
            </a:r>
            <a:r>
              <a:rPr lang="fa-IR" sz="2000" dirty="0" smtClean="0"/>
              <a:t> </a:t>
            </a:r>
            <a:r>
              <a:rPr lang="fa-IR" sz="2400" dirty="0" smtClean="0"/>
              <a:t>یکسری تبدیل نوع به شکل زیر داریم: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a-IR" sz="11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type_name </a:t>
            </a:r>
            <a:r>
              <a:rPr lang="en-US" sz="2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(expression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fa-IR" sz="2400" dirty="0" smtClean="0"/>
              <a:t>شرط تبدیل مستقیم:</a:t>
            </a:r>
          </a:p>
          <a:p>
            <a:pPr lvl="1">
              <a:defRPr/>
            </a:pPr>
            <a:r>
              <a:rPr lang="fa-IR" sz="2000" dirty="0">
                <a:solidFill>
                  <a:srgbClr val="000000"/>
                </a:solidFill>
                <a:ea typeface="+mn-ea"/>
                <a:cs typeface="+mn-cs"/>
              </a:rPr>
              <a:t> نوعی را که</a:t>
            </a:r>
            <a:r>
              <a:rPr lang="en-US" sz="2000" dirty="0">
                <a:solidFill>
                  <a:srgbClr val="000000"/>
                </a:solidFill>
                <a:ea typeface="+mn-ea"/>
                <a:cs typeface="+mn-cs"/>
              </a:rPr>
              <a:t>expression </a:t>
            </a:r>
            <a:r>
              <a:rPr lang="fa-IR" sz="2000" dirty="0">
                <a:solidFill>
                  <a:srgbClr val="000000"/>
                </a:solidFill>
                <a:ea typeface="+mn-ea"/>
                <a:cs typeface="+mn-cs"/>
              </a:rPr>
              <a:t> برمی‌گرداند باید قابل تبدیل به </a:t>
            </a:r>
            <a:r>
              <a:rPr lang="en-US" sz="2000" dirty="0" err="1">
                <a:solidFill>
                  <a:srgbClr val="000000"/>
                </a:solidFill>
                <a:ea typeface="+mn-ea"/>
                <a:cs typeface="+mn-cs"/>
              </a:rPr>
              <a:t>type_name</a:t>
            </a:r>
            <a:r>
              <a:rPr lang="en-US" sz="20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fa-IR" sz="2000" dirty="0">
                <a:solidFill>
                  <a:srgbClr val="000000"/>
                </a:solidFill>
                <a:ea typeface="+mn-ea"/>
                <a:cs typeface="+mn-cs"/>
              </a:rPr>
              <a:t> باشد.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a-IR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fa-IR" sz="2400" dirty="0" smtClean="0"/>
              <a:t>بطور کلی:</a:t>
            </a:r>
          </a:p>
          <a:p>
            <a:pPr lvl="1">
              <a:defRPr/>
            </a:pPr>
            <a:r>
              <a:rPr lang="ar-SA" sz="2000" dirty="0">
                <a:solidFill>
                  <a:srgbClr val="000000"/>
                </a:solidFill>
                <a:ea typeface="+mn-ea"/>
                <a:cs typeface="+mn-cs"/>
              </a:rPr>
              <a:t>تبدیل بین انواعی که اصالتا ازیک نوع هستند امکان پذیر است.</a:t>
            </a:r>
            <a:endParaRPr lang="en-US" sz="2000" dirty="0">
              <a:solidFill>
                <a:srgbClr val="000000"/>
              </a:solidFill>
              <a:ea typeface="+mn-ea"/>
              <a:cs typeface="+mn-cs"/>
            </a:endParaRPr>
          </a:p>
          <a:p>
            <a:pPr lvl="1">
              <a:defRPr/>
            </a:pPr>
            <a:r>
              <a:rPr lang="ar-SA" sz="2000" dirty="0">
                <a:solidFill>
                  <a:srgbClr val="000000"/>
                </a:solidFill>
                <a:ea typeface="+mn-ea"/>
                <a:cs typeface="+mn-cs"/>
              </a:rPr>
              <a:t>تبدیل بین انواع آرایه ای بشرط داشتن طول یکسان و عناصر همنوع (یا تبدیل پذیر) امکان پذیر است.</a:t>
            </a:r>
            <a:endParaRPr lang="en-US" sz="2000" dirty="0">
              <a:solidFill>
                <a:srgbClr val="000000"/>
              </a:solidFill>
              <a:ea typeface="+mn-ea"/>
              <a:cs typeface="+mn-cs"/>
            </a:endParaRPr>
          </a:p>
          <a:p>
            <a:pPr lvl="1">
              <a:defRPr/>
            </a:pPr>
            <a:r>
              <a:rPr lang="ar-SA" sz="2000" dirty="0">
                <a:solidFill>
                  <a:srgbClr val="000000"/>
                </a:solidFill>
                <a:ea typeface="+mn-ea"/>
                <a:cs typeface="+mn-cs"/>
              </a:rPr>
              <a:t>انواع شمارشی نمی توانند تبدیل شوند</a:t>
            </a:r>
            <a:r>
              <a:rPr lang="ar-SA" sz="2000" dirty="0" smtClean="0">
                <a:solidFill>
                  <a:srgbClr val="000000"/>
                </a:solidFill>
                <a:ea typeface="+mn-ea"/>
                <a:cs typeface="+mn-cs"/>
              </a:rPr>
              <a:t>.</a:t>
            </a:r>
            <a:endParaRPr lang="en-US" sz="2000" dirty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 advTm="93247">
    <p:random/>
  </p:transition>
  <p:timing>
    <p:tnLst>
      <p:par>
        <p:cTn id="1" dur="indefinite" restart="never" nodeType="tmRoot"/>
      </p:par>
    </p:tnLst>
  </p:timing>
  <p:extLst mod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b="1" dirty="0">
                <a:effectLst/>
              </a:rPr>
              <a:t>تبديل نوع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5463" y="1152525"/>
            <a:ext cx="2089150" cy="467995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ar-SA" sz="2000" dirty="0">
                <a:latin typeface="+mj-lt"/>
              </a:rPr>
              <a:t>در مواردی که شرایط </a:t>
            </a:r>
            <a:r>
              <a:rPr lang="ar-SA" sz="2000" dirty="0" smtClean="0">
                <a:latin typeface="+mj-lt"/>
              </a:rPr>
              <a:t>برای </a:t>
            </a:r>
            <a:r>
              <a:rPr lang="ar-SA" sz="2000" dirty="0">
                <a:latin typeface="+mj-lt"/>
              </a:rPr>
              <a:t>تبدیل مستقیم </a:t>
            </a:r>
            <a:r>
              <a:rPr lang="ar-SA" sz="2000">
                <a:latin typeface="+mj-lt"/>
              </a:rPr>
              <a:t>صدق </a:t>
            </a:r>
            <a:r>
              <a:rPr lang="ar-SA" sz="2000" smtClean="0">
                <a:latin typeface="+mj-lt"/>
              </a:rPr>
              <a:t>نمی</a:t>
            </a:r>
            <a:r>
              <a:rPr lang="fa-IR" sz="2000" smtClean="0">
                <a:latin typeface="+mj-lt"/>
              </a:rPr>
              <a:t>‌</a:t>
            </a:r>
            <a:r>
              <a:rPr lang="ar-SA" sz="2000" smtClean="0">
                <a:latin typeface="+mj-lt"/>
              </a:rPr>
              <a:t>کند </a:t>
            </a:r>
            <a:r>
              <a:rPr lang="fa-IR" sz="2000" dirty="0" smtClean="0">
                <a:latin typeface="+mj-lt"/>
              </a:rPr>
              <a:t>توابعی </a:t>
            </a:r>
            <a:r>
              <a:rPr lang="ar-SA" sz="2000" dirty="0" smtClean="0">
                <a:latin typeface="+mj-lt"/>
              </a:rPr>
              <a:t>در </a:t>
            </a:r>
            <a:r>
              <a:rPr lang="ar-SA" sz="2000" dirty="0">
                <a:latin typeface="+mj-lt"/>
              </a:rPr>
              <a:t>برخی بسته های کتابخانه </a:t>
            </a:r>
            <a:r>
              <a:rPr lang="en-US" sz="2000" b="0" dirty="0" err="1">
                <a:latin typeface="+mj-lt"/>
              </a:rPr>
              <a:t>ieee</a:t>
            </a:r>
            <a:r>
              <a:rPr lang="en-US" sz="2000" dirty="0">
                <a:latin typeface="+mj-lt"/>
              </a:rPr>
              <a:t> </a:t>
            </a:r>
            <a:r>
              <a:rPr lang="fa-IR" sz="2000" dirty="0" smtClean="0">
                <a:latin typeface="+mj-lt"/>
              </a:rPr>
              <a:t>  </a:t>
            </a:r>
            <a:r>
              <a:rPr lang="ar-SA" sz="2000" dirty="0" smtClean="0">
                <a:latin typeface="+mj-lt"/>
              </a:rPr>
              <a:t>برای </a:t>
            </a:r>
            <a:r>
              <a:rPr lang="ar-SA" sz="2000" dirty="0">
                <a:latin typeface="+mj-lt"/>
              </a:rPr>
              <a:t>انجام تبدیل پیش بینی شده است</a:t>
            </a:r>
            <a:r>
              <a:rPr lang="ar-SA" sz="2000">
                <a:latin typeface="+mj-lt"/>
              </a:rPr>
              <a:t>. </a:t>
            </a:r>
            <a:endParaRPr lang="fa-IR" sz="2000" smtClean="0">
              <a:latin typeface="+mj-lt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endParaRPr lang="fa-IR" sz="2000" smtClean="0">
              <a:latin typeface="+mj-lt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fa-IR" sz="2000" smtClean="0">
                <a:latin typeface="+mj-lt"/>
              </a:rPr>
              <a:t>انواع </a:t>
            </a:r>
            <a:r>
              <a:rPr lang="en-US" sz="2000" b="0" smtClean="0">
                <a:latin typeface="+mj-lt"/>
              </a:rPr>
              <a:t>signed</a:t>
            </a:r>
            <a:r>
              <a:rPr lang="fa-IR" sz="2000" smtClean="0">
                <a:latin typeface="+mj-lt"/>
              </a:rPr>
              <a:t> و </a:t>
            </a:r>
            <a:r>
              <a:rPr lang="en-US" sz="2000" b="0" smtClean="0">
                <a:latin typeface="+mj-lt"/>
              </a:rPr>
              <a:t>unsigned</a:t>
            </a:r>
            <a:r>
              <a:rPr lang="fa-IR" sz="2000" smtClean="0">
                <a:latin typeface="+mj-lt"/>
              </a:rPr>
              <a:t> مشابه </a:t>
            </a:r>
            <a:r>
              <a:rPr lang="en-US" sz="2000" b="0" smtClean="0">
                <a:latin typeface="+mj-lt"/>
              </a:rPr>
              <a:t>std_logic_vector</a:t>
            </a:r>
            <a:r>
              <a:rPr lang="fa-IR" sz="2000" smtClean="0">
                <a:latin typeface="+mj-lt"/>
              </a:rPr>
              <a:t> یعنی برداری است و طول بیت دارداست</a:t>
            </a:r>
            <a:endParaRPr lang="fa-IR" sz="2000">
              <a:latin typeface="+mj-lt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endParaRPr lang="fa-IR" sz="1050" dirty="0">
              <a:latin typeface="+mj-lt"/>
            </a:endParaRPr>
          </a:p>
          <a:p>
            <a:pPr marL="400050" lvl="1" indent="0" algn="just">
              <a:buFont typeface="Wingdings" pitchFamily="2" charset="2"/>
              <a:buNone/>
              <a:defRPr/>
            </a:pPr>
            <a:endParaRPr lang="en-US" sz="2400" dirty="0">
              <a:latin typeface="+mj-lt"/>
              <a:cs typeface="+mn-cs"/>
            </a:endParaRP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1106488"/>
            <a:ext cx="6378575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3708400"/>
            <a:ext cx="6359525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33118">
    <p:random/>
  </p:transition>
  <p:timing>
    <p:tnLst>
      <p:par>
        <p:cTn id="1" dur="indefinite" restart="never" nodeType="tmRoot"/>
      </p:par>
    </p:tnLst>
  </p:timing>
  <p:extLst mod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b="1" dirty="0">
                <a:effectLst/>
              </a:rPr>
              <a:t>تبديل نوع </a:t>
            </a:r>
            <a:endParaRPr lang="fa-IR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23850" y="1008063"/>
            <a:ext cx="8507413" cy="50403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a-IR" altLang="en-US" sz="2400" smtClean="0"/>
              <a:t>مثال:</a:t>
            </a:r>
            <a:r>
              <a:rPr lang="ar-SA" altLang="en-US" sz="2400" smtClean="0"/>
              <a:t> </a:t>
            </a:r>
            <a:endParaRPr lang="fa-IR" altLang="en-US" sz="2400" smtClean="0"/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-----------------------------------------------------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-----------------------------------------------------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entity QUAD_NAND2 is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	port (A, B: in bit_vector(3 downto 0);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		out4: out std_logic_vector (3 downto 0));	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	end QUAD_NAND2;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-----------------------------------------------------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architecture behavioral_2 of QUAD_NAND2 is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    out4 &lt;= to_StdLogicVector(A nand B);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end behavioral_2;</a:t>
            </a:r>
          </a:p>
          <a:p>
            <a:pPr marL="0" indent="0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smtClean="0">
                <a:latin typeface="Courier New" pitchFamily="49" charset="0"/>
                <a:cs typeface="Courier New" pitchFamily="49" charset="0"/>
              </a:rPr>
              <a:t>-----------------------------------------------------</a:t>
            </a:r>
          </a:p>
          <a:p>
            <a:pPr marL="0" indent="0">
              <a:buFont typeface="Wingdings" pitchFamily="2" charset="2"/>
              <a:buNone/>
            </a:pPr>
            <a:r>
              <a:rPr lang="fa-IR" altLang="en-US" sz="2000" smtClean="0">
                <a:solidFill>
                  <a:srgbClr val="CC3300"/>
                </a:solidFill>
              </a:rPr>
              <a:t>بطور کلی توصیه می‌شود از یک نوع داده در سرتاسر طرح استفاده شود</a:t>
            </a:r>
          </a:p>
          <a:p>
            <a:pPr marL="0" indent="0">
              <a:buFont typeface="Wingdings" pitchFamily="2" charset="2"/>
              <a:buNone/>
            </a:pPr>
            <a:r>
              <a:rPr lang="fa-IR" altLang="en-US" sz="2000" smtClean="0">
                <a:solidFill>
                  <a:schemeClr val="tx1"/>
                </a:solidFill>
                <a:latin typeface="Courier New" pitchFamily="49" charset="0"/>
              </a:rPr>
              <a:t>با این حال بعضی مواقع ناچار به استفاده از تبدیل نوع هستیم مانند مثال (</a:t>
            </a:r>
            <a:r>
              <a:rPr lang="fa-IR" altLang="en-US" sz="2000">
                <a:solidFill>
                  <a:schemeClr val="tx1"/>
                </a:solidFill>
                <a:latin typeface="Courier New" pitchFamily="49" charset="0"/>
              </a:rPr>
              <a:t>4</a:t>
            </a:r>
            <a:r>
              <a:rPr lang="fa-IR" altLang="en-US" sz="2000" smtClean="0">
                <a:solidFill>
                  <a:schemeClr val="tx1"/>
                </a:solidFill>
                <a:latin typeface="Courier New" pitchFamily="49" charset="0"/>
              </a:rPr>
              <a:t>-29) </a:t>
            </a:r>
            <a:r>
              <a:rPr lang="en-US" altLang="en-US" sz="2000" smtClean="0">
                <a:solidFill>
                  <a:schemeClr val="tx1"/>
                </a:solidFill>
                <a:latin typeface="Courier New" pitchFamily="49" charset="0"/>
              </a:rPr>
              <a:t>RAM</a:t>
            </a:r>
            <a:r>
              <a:rPr lang="fa-IR" altLang="en-US" sz="2000" smtClean="0">
                <a:solidFill>
                  <a:schemeClr val="tx1"/>
                </a:solidFill>
                <a:latin typeface="Courier New" pitchFamily="49" charset="0"/>
              </a:rPr>
              <a:t> دو درگاهه</a:t>
            </a:r>
          </a:p>
          <a:p>
            <a:pPr marL="400050" lvl="1" indent="0">
              <a:buFont typeface="Wingdings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  <p:transition advTm="182823">
    <p:random/>
  </p:transition>
  <p:timing>
    <p:tnLst>
      <p:par>
        <p:cTn id="1" dur="indefinite" restart="never" nodeType="tmRoot"/>
      </p:par>
    </p:tnLst>
  </p:timing>
  <p:extLst mod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sz="600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anose="00000700000000000000" pitchFamily="2" charset="-78"/>
            </a:endParaRPr>
          </a:p>
          <a:p>
            <a:pPr marL="0" indent="0" algn="ctr">
              <a:buNone/>
            </a:pPr>
            <a:r>
              <a:rPr lang="fa-IR" sz="600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پایان</a:t>
            </a:r>
            <a:endParaRPr lang="en-US" sz="600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2462074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90525"/>
            <a:ext cx="8229600" cy="688975"/>
          </a:xfrm>
        </p:spPr>
        <p:txBody>
          <a:bodyPr/>
          <a:lstStyle/>
          <a:p>
            <a:pPr eaLnBrk="1" hangingPunct="1">
              <a:defRPr/>
            </a:pPr>
            <a:r>
              <a:rPr lang="fa-IR" altLang="fa-IR" b="1" smtClean="0"/>
              <a:t>انواع</a:t>
            </a:r>
            <a:r>
              <a:rPr lang="fa-IR" altLang="fa-IR" b="1" baseline="0" smtClean="0"/>
              <a:t> </a:t>
            </a:r>
            <a:r>
              <a:rPr lang="fa-IR" altLang="fa-IR" b="1"/>
              <a:t>کاربرتعریف</a:t>
            </a:r>
            <a:endParaRPr lang="en-US" altLang="fa-IR" b="1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1223963"/>
            <a:ext cx="8064500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Font typeface="Arial" charset="0"/>
              <a:buChar char="Θ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ar-SA" sz="2400" kern="0"/>
              <a:t>انواع کاربرتعریف صحیح</a:t>
            </a:r>
            <a:endParaRPr lang="fa-IR" sz="2400" kern="0"/>
          </a:p>
          <a:p>
            <a:pPr>
              <a:spcBef>
                <a:spcPts val="1200"/>
              </a:spcBef>
              <a:defRPr/>
            </a:pPr>
            <a:r>
              <a:rPr lang="ar-SA" sz="2400" kern="0" smtClean="0"/>
              <a:t>انواع کاربرتعریف ممیز شناور</a:t>
            </a:r>
            <a:endParaRPr lang="fa-IR" sz="2400" kern="0" smtClean="0"/>
          </a:p>
          <a:p>
            <a:pPr>
              <a:spcBef>
                <a:spcPts val="1200"/>
              </a:spcBef>
              <a:defRPr/>
            </a:pPr>
            <a:r>
              <a:rPr lang="ar-SA" sz="2400" kern="0" smtClean="0"/>
              <a:t>انواع فیزیکی (</a:t>
            </a:r>
            <a:r>
              <a:rPr lang="en-US" sz="2200" kern="0" smtClean="0"/>
              <a:t>Physical types</a:t>
            </a:r>
            <a:r>
              <a:rPr lang="ar-SA" sz="2400" kern="0" smtClean="0"/>
              <a:t>)</a:t>
            </a:r>
            <a:endParaRPr lang="fa-IR" sz="2400" kern="0" smtClean="0"/>
          </a:p>
          <a:p>
            <a:pPr>
              <a:spcBef>
                <a:spcPts val="1200"/>
              </a:spcBef>
              <a:defRPr/>
            </a:pPr>
            <a:r>
              <a:rPr lang="ar-SA" sz="2400" kern="0" smtClean="0"/>
              <a:t>انواع شمارشی (</a:t>
            </a:r>
            <a:r>
              <a:rPr lang="en-US" sz="2200" kern="0" smtClean="0"/>
              <a:t>Enumerated Types</a:t>
            </a:r>
            <a:r>
              <a:rPr lang="ar-SA" sz="2400" kern="0" smtClean="0"/>
              <a:t>)</a:t>
            </a:r>
            <a:endParaRPr lang="fa-IR" sz="2400" kern="0" smtClean="0"/>
          </a:p>
          <a:p>
            <a:pPr>
              <a:spcBef>
                <a:spcPts val="1200"/>
              </a:spcBef>
              <a:defRPr/>
            </a:pPr>
            <a:r>
              <a:rPr lang="ar-SA" sz="2400" kern="0" smtClean="0"/>
              <a:t>انواع مركب (</a:t>
            </a:r>
            <a:r>
              <a:rPr lang="en-US" sz="2200" kern="0" smtClean="0"/>
              <a:t>Composite Types</a:t>
            </a:r>
            <a:r>
              <a:rPr lang="ar-SA" sz="2400" kern="0" smtClean="0"/>
              <a:t>)</a:t>
            </a:r>
            <a:endParaRPr lang="en-US" sz="2400" kern="0" smtClean="0"/>
          </a:p>
          <a:p>
            <a:pPr lvl="1">
              <a:defRPr/>
            </a:pPr>
            <a:r>
              <a:rPr lang="ar-SA" sz="2000" kern="0" smtClean="0">
                <a:cs typeface="+mn-cs"/>
              </a:rPr>
              <a:t>نوع آرایه‌ای </a:t>
            </a:r>
            <a:endParaRPr lang="fa-IR" sz="2000" kern="0" smtClean="0">
              <a:cs typeface="+mn-cs"/>
            </a:endParaRPr>
          </a:p>
          <a:p>
            <a:pPr lvl="1">
              <a:defRPr/>
            </a:pPr>
            <a:r>
              <a:rPr lang="ar-SA" sz="2000" kern="0" smtClean="0">
                <a:cs typeface="+mn-cs"/>
              </a:rPr>
              <a:t>نوع ركورد 	</a:t>
            </a:r>
            <a:endParaRPr lang="en-US" sz="2000" kern="0" smtClean="0">
              <a:cs typeface="+mn-cs"/>
            </a:endParaRPr>
          </a:p>
          <a:p>
            <a:pPr lvl="1">
              <a:defRPr/>
            </a:pPr>
            <a:endParaRPr lang="fa-IR" sz="2000" kern="0" smtClean="0">
              <a:cs typeface="+mn-cs"/>
            </a:endParaRPr>
          </a:p>
          <a:p>
            <a:pPr marL="0" lvl="1" indent="0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r>
              <a:rPr lang="fa-IR" sz="2400" kern="0" smtClean="0">
                <a:solidFill>
                  <a:srgbClr val="000000"/>
                </a:solidFill>
                <a:cs typeface="+mn-cs"/>
              </a:rPr>
              <a:t>  قالب کلی تعریف نوع:</a:t>
            </a:r>
          </a:p>
          <a:p>
            <a:pPr marL="0" lvl="1" indent="0" algn="l">
              <a:spcBef>
                <a:spcPts val="600"/>
              </a:spcBef>
              <a:spcAft>
                <a:spcPts val="1200"/>
              </a:spcAft>
              <a:buClr>
                <a:srgbClr val="CC3300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 type </a:t>
            </a:r>
            <a:r>
              <a:rPr lang="en-US" sz="2000" b="0">
                <a:latin typeface="Consolas" panose="020B0609020204030204" pitchFamily="49" charset="0"/>
                <a:cs typeface="Consolas" panose="020B0609020204030204" pitchFamily="49" charset="0"/>
              </a:rPr>
              <a:t>identifier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 is </a:t>
            </a:r>
            <a:r>
              <a:rPr lang="en-US" sz="2000" b="0">
                <a:latin typeface="Consolas" panose="020B0609020204030204" pitchFamily="49" charset="0"/>
                <a:cs typeface="Consolas" panose="020B0609020204030204" pitchFamily="49" charset="0"/>
              </a:rPr>
              <a:t>type_definition;</a:t>
            </a:r>
          </a:p>
          <a:p>
            <a:pPr marL="0" lvl="1" indent="0" algn="l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endParaRPr lang="fa-IR" sz="2400" kern="0" smtClean="0">
              <a:solidFill>
                <a:srgbClr val="000000"/>
              </a:solidFill>
              <a:cs typeface="+mn-cs"/>
            </a:endParaRPr>
          </a:p>
          <a:p>
            <a:pPr marL="0" lvl="1" indent="0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endParaRPr lang="fa-IR" sz="2400" kern="0">
              <a:solidFill>
                <a:srgbClr val="000000"/>
              </a:solidFill>
              <a:cs typeface="+mn-cs"/>
            </a:endParaRPr>
          </a:p>
          <a:p>
            <a:pPr lvl="1">
              <a:defRPr/>
            </a:pPr>
            <a:endParaRPr lang="fa-IR" sz="2000" kern="0" smtClean="0"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188" y="4824413"/>
            <a:ext cx="8064500" cy="10795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advTm="100603">
    <p:random/>
  </p:transition>
  <p:timing>
    <p:tnLst>
      <p:par>
        <p:cTn id="1" dur="indefinite" restart="never" nodeType="tmRoot"/>
      </p:par>
    </p:tn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90525"/>
            <a:ext cx="8229600" cy="688975"/>
          </a:xfrm>
        </p:spPr>
        <p:txBody>
          <a:bodyPr/>
          <a:lstStyle/>
          <a:p>
            <a:pPr eaLnBrk="1" hangingPunct="1">
              <a:defRPr/>
            </a:pPr>
            <a:r>
              <a:rPr lang="fa-IR" altLang="fa-IR" b="1" smtClean="0"/>
              <a:t>انواع</a:t>
            </a:r>
            <a:r>
              <a:rPr lang="fa-IR" altLang="fa-IR" b="1" baseline="0" smtClean="0"/>
              <a:t> </a:t>
            </a:r>
            <a:r>
              <a:rPr lang="fa-IR" altLang="fa-IR" b="1" smtClean="0"/>
              <a:t>کاربرتعریف </a:t>
            </a:r>
            <a:r>
              <a:rPr lang="ar-SA"/>
              <a:t>صحیح</a:t>
            </a:r>
            <a:endParaRPr lang="en-US" altLang="fa-IR" b="1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1223963"/>
            <a:ext cx="8064500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Font typeface="Arial" charset="0"/>
              <a:buChar char="Θ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fa-IR" sz="2400" kern="0" smtClean="0"/>
              <a:t>با ذکر یک محدوده از اعداد صحیح تعریف می‌شود</a:t>
            </a:r>
            <a:endParaRPr lang="fa-IR" sz="2400" kern="0"/>
          </a:p>
          <a:p>
            <a:pPr>
              <a:spcBef>
                <a:spcPts val="1200"/>
              </a:spcBef>
              <a:defRPr/>
            </a:pPr>
            <a:r>
              <a:rPr lang="fa-IR" sz="2400" kern="0" smtClean="0"/>
              <a:t>تعریف بعنوان یک نوع مستقل</a:t>
            </a:r>
          </a:p>
          <a:p>
            <a:pPr>
              <a:spcBef>
                <a:spcPts val="1200"/>
              </a:spcBef>
              <a:defRPr/>
            </a:pPr>
            <a:endParaRPr lang="fa-IR" sz="2400" kern="0"/>
          </a:p>
          <a:p>
            <a:pPr>
              <a:spcBef>
                <a:spcPts val="1200"/>
              </a:spcBef>
              <a:defRPr/>
            </a:pPr>
            <a:endParaRPr lang="fa-IR" sz="2000" kern="0" smtClean="0"/>
          </a:p>
          <a:p>
            <a:pPr>
              <a:spcBef>
                <a:spcPts val="1200"/>
              </a:spcBef>
              <a:defRPr/>
            </a:pPr>
            <a:r>
              <a:rPr lang="fa-IR" sz="2400" kern="0" smtClean="0"/>
              <a:t>تعریف </a:t>
            </a:r>
            <a:r>
              <a:rPr lang="fa-IR" sz="2400" kern="0"/>
              <a:t>بعنوان یک </a:t>
            </a:r>
            <a:r>
              <a:rPr lang="fa-IR" sz="2400" kern="0" smtClean="0"/>
              <a:t>زیرنوع از نوع استاندارد </a:t>
            </a:r>
            <a:r>
              <a:rPr lang="en-US" sz="2400" kern="0" smtClean="0"/>
              <a:t>integer</a:t>
            </a:r>
            <a:r>
              <a:rPr lang="fa-IR" sz="2400" kern="0" smtClean="0"/>
              <a:t> یا نوع صحیح دیگر </a:t>
            </a:r>
            <a:endParaRPr lang="fa-IR" sz="2400" kern="0"/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ar-SA" sz="2000" kern="0" smtClean="0"/>
              <a:t>	</a:t>
            </a:r>
            <a:endParaRPr lang="en-US" sz="2000" kern="0" smtClean="0"/>
          </a:p>
          <a:p>
            <a:pPr lvl="1">
              <a:defRPr/>
            </a:pPr>
            <a:endParaRPr lang="fa-IR" sz="2000" kern="0" smtClean="0">
              <a:cs typeface="+mn-cs"/>
            </a:endParaRPr>
          </a:p>
          <a:p>
            <a:pPr marL="0" lvl="1" indent="0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endParaRPr lang="fa-IR" sz="1200" kern="0">
              <a:solidFill>
                <a:srgbClr val="000000"/>
              </a:solidFill>
              <a:cs typeface="+mn-cs"/>
            </a:endParaRPr>
          </a:p>
          <a:p>
            <a:pPr marL="0" lvl="1" indent="0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r>
              <a:rPr lang="ar-SA" sz="2200" kern="0" smtClean="0">
                <a:solidFill>
                  <a:srgbClr val="FF0000"/>
                </a:solidFill>
                <a:cs typeface="+mn-cs"/>
              </a:rPr>
              <a:t>توجه</a:t>
            </a:r>
            <a:r>
              <a:rPr lang="fa-IR" sz="2200" kern="0">
                <a:solidFill>
                  <a:srgbClr val="000000"/>
                </a:solidFill>
                <a:cs typeface="+mn-cs"/>
              </a:rPr>
              <a:t>:</a:t>
            </a:r>
            <a:r>
              <a:rPr lang="ar-SA" sz="2200" kern="0">
                <a:solidFill>
                  <a:srgbClr val="000000"/>
                </a:solidFill>
                <a:cs typeface="+mn-cs"/>
              </a:rPr>
              <a:t> </a:t>
            </a:r>
            <a:r>
              <a:rPr lang="ar-SA" sz="2200" kern="0" smtClean="0">
                <a:solidFill>
                  <a:srgbClr val="000000"/>
                </a:solidFill>
                <a:cs typeface="+mn-cs"/>
              </a:rPr>
              <a:t>زیرنوع </a:t>
            </a:r>
            <a:r>
              <a:rPr lang="ar-SA" sz="2200" kern="0">
                <a:solidFill>
                  <a:srgbClr val="000000"/>
                </a:solidFill>
                <a:cs typeface="+mn-cs"/>
              </a:rPr>
              <a:t>و نوع اصلی همنوع محسوب </a:t>
            </a:r>
            <a:r>
              <a:rPr lang="ar-SA" sz="2200" kern="0" smtClean="0">
                <a:solidFill>
                  <a:srgbClr val="000000"/>
                </a:solidFill>
                <a:cs typeface="+mn-cs"/>
              </a:rPr>
              <a:t>می‌شوند</a:t>
            </a:r>
            <a:r>
              <a:rPr lang="fa-IR" sz="2200" kern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ar-SA" sz="2200" kern="0" smtClean="0">
                <a:solidFill>
                  <a:srgbClr val="000000"/>
                </a:solidFill>
                <a:cs typeface="+mn-cs"/>
              </a:rPr>
              <a:t>و </a:t>
            </a:r>
            <a:r>
              <a:rPr lang="ar-SA" sz="2200" kern="0">
                <a:solidFill>
                  <a:srgbClr val="000000"/>
                </a:solidFill>
                <a:cs typeface="+mn-cs"/>
              </a:rPr>
              <a:t>در انجام مقایسه و محاسبه و انتساب به یکدیگر نیاز به تبدیل نوع ندارند. </a:t>
            </a:r>
            <a:endParaRPr lang="en-US" sz="2200" kern="0">
              <a:solidFill>
                <a:srgbClr val="000000"/>
              </a:solidFill>
              <a:cs typeface="+mn-cs"/>
            </a:endParaRPr>
          </a:p>
          <a:p>
            <a:pPr marL="0" lvl="1" indent="0" algn="l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endParaRPr lang="fa-IR" sz="2400" kern="0" smtClean="0">
              <a:solidFill>
                <a:srgbClr val="000000"/>
              </a:solidFill>
              <a:cs typeface="+mn-cs"/>
            </a:endParaRPr>
          </a:p>
          <a:p>
            <a:pPr marL="0" lvl="1" indent="0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endParaRPr lang="fa-IR" sz="2400" kern="0">
              <a:solidFill>
                <a:srgbClr val="000000"/>
              </a:solidFill>
              <a:cs typeface="+mn-cs"/>
            </a:endParaRPr>
          </a:p>
          <a:p>
            <a:pPr lvl="1">
              <a:defRPr/>
            </a:pPr>
            <a:endParaRPr lang="fa-IR" sz="2000" kern="0" smtClean="0"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188" y="4824413"/>
            <a:ext cx="8064500" cy="10795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81" b="11642"/>
          <a:stretch>
            <a:fillRect/>
          </a:stretch>
        </p:blipFill>
        <p:spPr bwMode="auto">
          <a:xfrm>
            <a:off x="611188" y="2376488"/>
            <a:ext cx="5129212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887788"/>
            <a:ext cx="6297612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 advTm="295077">
    <p:random/>
  </p:transition>
  <p:timing>
    <p:tnLst>
      <p:par>
        <p:cTn id="1" dur="indefinite" restart="never" nodeType="tmRoot"/>
      </p:par>
    </p:tn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90525"/>
            <a:ext cx="8229600" cy="688975"/>
          </a:xfrm>
        </p:spPr>
        <p:txBody>
          <a:bodyPr/>
          <a:lstStyle/>
          <a:p>
            <a:pPr eaLnBrk="1" hangingPunct="1">
              <a:defRPr/>
            </a:pPr>
            <a:r>
              <a:rPr lang="fa-IR" altLang="fa-IR" b="1"/>
              <a:t>انواع</a:t>
            </a:r>
            <a:r>
              <a:rPr lang="fa-IR" altLang="fa-IR" b="1" baseline="0"/>
              <a:t> </a:t>
            </a:r>
            <a:r>
              <a:rPr lang="fa-IR" altLang="fa-IR" b="1"/>
              <a:t>کاربرتعریف </a:t>
            </a:r>
            <a:r>
              <a:rPr lang="fa-IR" smtClean="0"/>
              <a:t>ممیز شناور</a:t>
            </a:r>
            <a:endParaRPr lang="en-US" altLang="fa-IR" b="1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1223963"/>
            <a:ext cx="8207375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Font typeface="Arial" charset="0"/>
              <a:buChar char="Θ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fa-IR" sz="2400" kern="0" smtClean="0"/>
              <a:t>با ذکر یک محدوده از اعداد ممیز شناور (حقیقی)</a:t>
            </a:r>
            <a:endParaRPr lang="fa-IR" sz="2400" kern="0"/>
          </a:p>
          <a:p>
            <a:pPr>
              <a:spcBef>
                <a:spcPts val="1200"/>
              </a:spcBef>
              <a:defRPr/>
            </a:pPr>
            <a:r>
              <a:rPr lang="fa-IR" sz="2400" kern="0" smtClean="0"/>
              <a:t>تعریف بعنوان یک نوع مستقل</a:t>
            </a:r>
          </a:p>
          <a:p>
            <a:pPr>
              <a:spcBef>
                <a:spcPts val="1200"/>
              </a:spcBef>
              <a:defRPr/>
            </a:pPr>
            <a:endParaRPr lang="fa-IR" sz="2400" kern="0"/>
          </a:p>
          <a:p>
            <a:pPr>
              <a:spcBef>
                <a:spcPts val="1200"/>
              </a:spcBef>
              <a:defRPr/>
            </a:pPr>
            <a:endParaRPr lang="fa-IR" sz="2400" kern="0" smtClean="0"/>
          </a:p>
          <a:p>
            <a:pPr>
              <a:spcBef>
                <a:spcPts val="1200"/>
              </a:spcBef>
              <a:defRPr/>
            </a:pPr>
            <a:r>
              <a:rPr lang="fa-IR" sz="2400" kern="0" smtClean="0"/>
              <a:t>تعریف </a:t>
            </a:r>
            <a:r>
              <a:rPr lang="fa-IR" sz="2400" kern="0"/>
              <a:t>بعنوان یک </a:t>
            </a:r>
            <a:r>
              <a:rPr lang="fa-IR" sz="2400" kern="0" smtClean="0"/>
              <a:t>زیرنوع از نوع استاندارد حقیقی یا نوع حقیقی دیگر </a:t>
            </a:r>
            <a:endParaRPr lang="fa-IR" sz="2400" kern="0"/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ar-SA" sz="2000" kern="0" smtClean="0"/>
              <a:t>	</a:t>
            </a:r>
            <a:endParaRPr lang="en-US" sz="2000" kern="0" smtClean="0"/>
          </a:p>
          <a:p>
            <a:pPr lvl="1">
              <a:defRPr/>
            </a:pPr>
            <a:endParaRPr lang="fa-IR" sz="2000" kern="0" smtClean="0">
              <a:cs typeface="+mn-cs"/>
            </a:endParaRPr>
          </a:p>
          <a:p>
            <a:pPr marL="0" lvl="1" indent="0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endParaRPr lang="fa-IR" sz="1200" kern="0">
              <a:solidFill>
                <a:srgbClr val="000000"/>
              </a:solidFill>
              <a:cs typeface="+mn-cs"/>
            </a:endParaRPr>
          </a:p>
          <a:p>
            <a:pPr marL="0" lvl="1" indent="0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r>
              <a:rPr lang="ar-SA" sz="2200" kern="0" smtClean="0">
                <a:solidFill>
                  <a:srgbClr val="FF0000"/>
                </a:solidFill>
                <a:cs typeface="+mn-cs"/>
              </a:rPr>
              <a:t>توجه</a:t>
            </a:r>
            <a:r>
              <a:rPr lang="fa-IR" sz="2200" kern="0">
                <a:solidFill>
                  <a:srgbClr val="000000"/>
                </a:solidFill>
                <a:cs typeface="+mn-cs"/>
              </a:rPr>
              <a:t>:</a:t>
            </a:r>
            <a:r>
              <a:rPr lang="ar-SA" sz="2200" kern="0">
                <a:solidFill>
                  <a:srgbClr val="000000"/>
                </a:solidFill>
                <a:cs typeface="+mn-cs"/>
              </a:rPr>
              <a:t> </a:t>
            </a:r>
            <a:r>
              <a:rPr lang="fa-IR" sz="2200" kern="0" smtClean="0">
                <a:solidFill>
                  <a:srgbClr val="000000"/>
                </a:solidFill>
                <a:cs typeface="+mn-cs"/>
              </a:rPr>
              <a:t>استفاده اعداد حقیقی در شبیه‌سازی محدودیتی ندارد ولی ممکن است ابزارهای سنتز بخوبی از نوع حقیقی پشتیانی نکنند. (موضوع سنتز پذیری نوع حقیقی)</a:t>
            </a:r>
            <a:endParaRPr lang="en-US" sz="2200" kern="0">
              <a:solidFill>
                <a:srgbClr val="000000"/>
              </a:solidFill>
              <a:cs typeface="+mn-cs"/>
            </a:endParaRPr>
          </a:p>
          <a:p>
            <a:pPr marL="0" lvl="1" indent="0" algn="l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endParaRPr lang="fa-IR" sz="2400" kern="0" smtClean="0">
              <a:solidFill>
                <a:srgbClr val="000000"/>
              </a:solidFill>
              <a:cs typeface="+mn-cs"/>
            </a:endParaRPr>
          </a:p>
          <a:p>
            <a:pPr marL="0" lvl="1" indent="0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endParaRPr lang="fa-IR" sz="2400" kern="0">
              <a:solidFill>
                <a:srgbClr val="000000"/>
              </a:solidFill>
              <a:cs typeface="+mn-cs"/>
            </a:endParaRPr>
          </a:p>
          <a:p>
            <a:pPr lvl="1">
              <a:defRPr/>
            </a:pPr>
            <a:endParaRPr lang="fa-IR" sz="2000" kern="0" smtClean="0"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8313" y="4824413"/>
            <a:ext cx="8207375" cy="10795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25675"/>
            <a:ext cx="4567237" cy="9429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887788"/>
            <a:ext cx="6002337" cy="639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 advTm="233344">
    <p:random/>
  </p:transition>
  <p:timing>
    <p:tnLst>
      <p:par>
        <p:cTn id="1" dur="indefinite" restart="never" nodeType="tmRoot"/>
      </p:par>
    </p:tn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46063"/>
            <a:ext cx="8229600" cy="688975"/>
          </a:xfrm>
        </p:spPr>
        <p:txBody>
          <a:bodyPr/>
          <a:lstStyle/>
          <a:p>
            <a:pPr eaLnBrk="1" hangingPunct="1">
              <a:defRPr/>
            </a:pPr>
            <a:r>
              <a:rPr lang="fa-IR" altLang="fa-IR" b="1"/>
              <a:t>تعریف</a:t>
            </a:r>
            <a:r>
              <a:rPr lang="fa-IR" altLang="fa-IR" b="1" baseline="0" smtClean="0"/>
              <a:t> </a:t>
            </a:r>
            <a:r>
              <a:rPr lang="fa-IR" altLang="fa-IR" b="1"/>
              <a:t>اشیاء از </a:t>
            </a:r>
            <a:r>
              <a:rPr lang="fa-IR" altLang="fa-IR" b="1" smtClean="0"/>
              <a:t>نوع</a:t>
            </a:r>
            <a:r>
              <a:rPr lang="fa-IR" altLang="fa-IR" b="1" baseline="0" smtClean="0"/>
              <a:t> </a:t>
            </a:r>
            <a:r>
              <a:rPr lang="fa-IR" altLang="fa-IR" b="1" smtClean="0"/>
              <a:t>کاربرتعریف</a:t>
            </a:r>
            <a:endParaRPr lang="en-US" altLang="fa-IR" b="1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1008063"/>
            <a:ext cx="8064500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Font typeface="Arial" charset="0"/>
              <a:buChar char="Θ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fa-IR" sz="2400" kern="0" smtClean="0"/>
              <a:t>تعریف نوع</a:t>
            </a:r>
          </a:p>
          <a:p>
            <a:pPr marL="0" indent="0" algn="l" rtl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small_int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 range 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to 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1024;</a:t>
            </a:r>
          </a:p>
          <a:p>
            <a:pPr marL="0" indent="0" algn="l" rtl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my_word_length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 range 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31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downto 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b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algn="l" rtl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subtype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int8 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integer 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-128 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127</a:t>
            </a:r>
            <a:r>
              <a:rPr lang="en-US" sz="2000" b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fa-IR" sz="2000" b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cmos_level 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0.0 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3.3;</a:t>
            </a:r>
          </a:p>
          <a:p>
            <a:pPr>
              <a:spcBef>
                <a:spcPts val="1200"/>
              </a:spcBef>
              <a:defRPr/>
            </a:pPr>
            <a:r>
              <a:rPr lang="fa-IR" sz="2400" kern="0" smtClean="0"/>
              <a:t>تعریف اشیاء (ثابت، متغیر و سیگنال) </a:t>
            </a:r>
            <a:endParaRPr lang="fa-IR" sz="2400" kern="0"/>
          </a:p>
          <a:p>
            <a:pPr marL="0" indent="0" algn="l" rtl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variable </a:t>
            </a:r>
            <a:r>
              <a:rPr lang="en-US" sz="2000" b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BUS_WIDTH:</a:t>
            </a:r>
            <a:r>
              <a:rPr lang="en-US" sz="20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small_int :=24;</a:t>
            </a:r>
          </a:p>
          <a:p>
            <a:pPr marL="0" indent="0" algn="l" rtl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signal 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DATA_BUS: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my_word_length; </a:t>
            </a:r>
            <a:endParaRPr lang="en-US" sz="2000" b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20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onstant</a:t>
            </a:r>
            <a:r>
              <a:rPr lang="en-US" sz="2000" b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Cte: 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int8 </a:t>
            </a:r>
            <a:r>
              <a:rPr lang="en-US" sz="2000" b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:=33;</a:t>
            </a:r>
          </a:p>
          <a:p>
            <a:pPr>
              <a:spcBef>
                <a:spcPts val="1200"/>
              </a:spcBef>
              <a:defRPr/>
            </a:pPr>
            <a:r>
              <a:rPr lang="fa-IR" sz="2400" kern="0" smtClean="0"/>
              <a:t>محدود کردن در هنگام تعریف شیء</a:t>
            </a:r>
            <a:endParaRPr lang="fa-IR" sz="2400" kern="0"/>
          </a:p>
          <a:p>
            <a:pPr marL="0" indent="0" algn="l" rtl="0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sz="20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variable 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VAR1: cmos_level 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 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to </a:t>
            </a:r>
            <a:r>
              <a:rPr lang="en-US" sz="2000" b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2.5</a:t>
            </a:r>
            <a:r>
              <a:rPr lang="en-US" sz="2000" b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algn="l" rtl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signal </a:t>
            </a:r>
            <a:r>
              <a:rPr lang="en-US" sz="2000" b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Addr:</a:t>
            </a:r>
            <a:r>
              <a:rPr lang="en-US" sz="20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integer 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 </a:t>
            </a:r>
            <a:r>
              <a:rPr lang="en-US" sz="2000" b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 </a:t>
            </a:r>
            <a:r>
              <a:rPr lang="en-US" sz="2000" b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255; </a:t>
            </a:r>
            <a:endParaRPr lang="en-US" sz="2000" b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1200"/>
              </a:spcBef>
              <a:buFont typeface="Wingdings" pitchFamily="2" charset="2"/>
              <a:buNone/>
              <a:defRPr/>
            </a:pPr>
            <a:endParaRPr lang="fa-IR" sz="2400" kern="0" smtClean="0"/>
          </a:p>
          <a:p>
            <a:pPr>
              <a:spcBef>
                <a:spcPts val="1200"/>
              </a:spcBef>
              <a:defRPr/>
            </a:pPr>
            <a:endParaRPr lang="fa-IR" sz="2400" kern="0" smtClean="0"/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ar-SA" sz="2000" kern="0" smtClean="0"/>
              <a:t>	</a:t>
            </a:r>
            <a:endParaRPr lang="en-US" sz="2000" kern="0" smtClean="0"/>
          </a:p>
          <a:p>
            <a:pPr lvl="1">
              <a:defRPr/>
            </a:pPr>
            <a:endParaRPr lang="fa-IR" sz="2000" kern="0" smtClean="0">
              <a:cs typeface="+mn-cs"/>
            </a:endParaRPr>
          </a:p>
          <a:p>
            <a:pPr marL="0" lvl="1" indent="0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endParaRPr lang="fa-IR" sz="1200" kern="0">
              <a:solidFill>
                <a:srgbClr val="000000"/>
              </a:solidFill>
              <a:cs typeface="+mn-cs"/>
            </a:endParaRPr>
          </a:p>
          <a:p>
            <a:pPr marL="0" lvl="1" indent="0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endParaRPr lang="fa-IR" sz="2400" kern="0">
              <a:solidFill>
                <a:srgbClr val="000000"/>
              </a:solidFill>
              <a:cs typeface="+mn-cs"/>
            </a:endParaRPr>
          </a:p>
          <a:p>
            <a:pPr lvl="1">
              <a:defRPr/>
            </a:pPr>
            <a:endParaRPr lang="fa-IR" sz="2000" kern="0" smtClean="0">
              <a:cs typeface="+mn-cs"/>
            </a:endParaRPr>
          </a:p>
        </p:txBody>
      </p:sp>
    </p:spTree>
  </p:cSld>
  <p:clrMapOvr>
    <a:masterClrMapping/>
  </p:clrMapOvr>
  <p:transition advTm="238329">
    <p:random/>
  </p:transition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90525"/>
            <a:ext cx="8229600" cy="688975"/>
          </a:xfrm>
        </p:spPr>
        <p:txBody>
          <a:bodyPr/>
          <a:lstStyle/>
          <a:p>
            <a:pPr eaLnBrk="1" hangingPunct="1">
              <a:defRPr/>
            </a:pPr>
            <a:r>
              <a:rPr lang="ar-SA">
                <a:effectLst/>
              </a:rPr>
              <a:t>انواع فیزیکی </a:t>
            </a:r>
            <a:r>
              <a:rPr lang="ar-SA" b="1">
                <a:effectLst/>
              </a:rPr>
              <a:t>(</a:t>
            </a:r>
            <a:r>
              <a:rPr lang="en-US" b="1">
                <a:effectLst/>
                <a:latin typeface="Cambria" panose="02040503050406030204" pitchFamily="18" charset="0"/>
              </a:rPr>
              <a:t>Physical types</a:t>
            </a:r>
            <a:r>
              <a:rPr lang="ar-SA" b="1">
                <a:effectLst/>
              </a:rPr>
              <a:t>)</a:t>
            </a:r>
            <a:endParaRPr lang="en-US" altLang="fa-IR" b="1"/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611188" y="1079500"/>
            <a:ext cx="80645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fa-IR" altLang="en-US" sz="2400"/>
              <a:t>برای مدل کردن کمیت‌های فیزیکی</a:t>
            </a:r>
          </a:p>
          <a:p>
            <a:pPr lvl="1">
              <a:spcBef>
                <a:spcPts val="1000"/>
              </a:spcBef>
            </a:pPr>
            <a:r>
              <a:rPr lang="fa-IR" altLang="en-US" sz="2000">
                <a:solidFill>
                  <a:srgbClr val="C00000"/>
                </a:solidFill>
                <a:cs typeface="B Nazanin" pitchFamily="2" charset="-78"/>
              </a:rPr>
              <a:t>زمان</a:t>
            </a:r>
          </a:p>
          <a:p>
            <a:pPr lvl="1">
              <a:spcBef>
                <a:spcPts val="1000"/>
              </a:spcBef>
            </a:pPr>
            <a:r>
              <a:rPr lang="fa-IR" altLang="en-US" sz="2000">
                <a:cs typeface="B Nazanin" pitchFamily="2" charset="-78"/>
              </a:rPr>
              <a:t>فاصله</a:t>
            </a:r>
          </a:p>
          <a:p>
            <a:pPr lvl="1">
              <a:spcBef>
                <a:spcPts val="1000"/>
              </a:spcBef>
            </a:pPr>
            <a:r>
              <a:rPr lang="fa-IR" altLang="en-US" sz="2000">
                <a:cs typeface="B Nazanin" pitchFamily="2" charset="-78"/>
              </a:rPr>
              <a:t>ظرفیت خازن</a:t>
            </a:r>
          </a:p>
          <a:p>
            <a:pPr lvl="1">
              <a:spcBef>
                <a:spcPts val="1000"/>
              </a:spcBef>
            </a:pPr>
            <a:r>
              <a:rPr lang="fa-IR" altLang="en-US" sz="2000">
                <a:cs typeface="B Nazanin" pitchFamily="2" charset="-78"/>
              </a:rPr>
              <a:t>سلف</a:t>
            </a:r>
          </a:p>
          <a:p>
            <a:pPr lvl="1">
              <a:spcBef>
                <a:spcPts val="1000"/>
              </a:spcBef>
            </a:pPr>
            <a:r>
              <a:rPr lang="fa-IR" altLang="en-US" sz="2000">
                <a:cs typeface="B Nazanin" pitchFamily="2" charset="-78"/>
              </a:rPr>
              <a:t>مقاومت</a:t>
            </a:r>
          </a:p>
          <a:p>
            <a:pPr>
              <a:spcBef>
                <a:spcPts val="1200"/>
              </a:spcBef>
            </a:pPr>
            <a:r>
              <a:rPr lang="ar-SA" altLang="en-US" sz="2400"/>
              <a:t>محدوده </a:t>
            </a:r>
            <a:r>
              <a:rPr lang="fa-IR" altLang="en-US" sz="2400"/>
              <a:t>برحسب </a:t>
            </a:r>
            <a:r>
              <a:rPr lang="ar-SA" altLang="en-US" sz="2400"/>
              <a:t>یک واحد اصلی بیان می‌شود</a:t>
            </a:r>
            <a:endParaRPr lang="fa-IR" altLang="en-US" sz="2400"/>
          </a:p>
          <a:p>
            <a:pPr>
              <a:spcBef>
                <a:spcPts val="1200"/>
              </a:spcBef>
            </a:pPr>
            <a:endParaRPr lang="fa-IR" altLang="en-US" sz="1200"/>
          </a:p>
          <a:p>
            <a:pPr>
              <a:spcBef>
                <a:spcPts val="1200"/>
              </a:spcBef>
            </a:pPr>
            <a:r>
              <a:rPr lang="fa-IR" altLang="en-US" sz="2400"/>
              <a:t>تعریف متغیر و مقدار دهی بر حسب واحدهای اصلی و فرعی</a:t>
            </a:r>
          </a:p>
          <a:p>
            <a:pPr algn="l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000">
                <a:latin typeface="Consolas" pitchFamily="49" charset="0"/>
                <a:cs typeface="Consolas" pitchFamily="49" charset="0"/>
              </a:rPr>
              <a:t>variable</a:t>
            </a:r>
            <a:r>
              <a:rPr lang="en-US" altLang="en-US" sz="2000" b="0">
                <a:latin typeface="Consolas" pitchFamily="49" charset="0"/>
                <a:cs typeface="Consolas" pitchFamily="49" charset="0"/>
              </a:rPr>
              <a:t> y: duration;</a:t>
            </a:r>
          </a:p>
          <a:p>
            <a:pPr algn="l"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2000" b="0">
                <a:latin typeface="Consolas" pitchFamily="49" charset="0"/>
                <a:cs typeface="Consolas" pitchFamily="49" charset="0"/>
              </a:rPr>
              <a:t>y := 3 ns + 5 min;</a:t>
            </a:r>
          </a:p>
          <a:p>
            <a:pPr algn="l">
              <a:spcBef>
                <a:spcPts val="1200"/>
              </a:spcBef>
              <a:buFont typeface="Wingdings" pitchFamily="2" charset="2"/>
              <a:buNone/>
            </a:pPr>
            <a:endParaRPr lang="fa-IR" altLang="en-US" sz="2400"/>
          </a:p>
          <a:p>
            <a:pPr>
              <a:spcBef>
                <a:spcPts val="1200"/>
              </a:spcBef>
            </a:pPr>
            <a:endParaRPr lang="fa-IR" altLang="en-US" sz="2400"/>
          </a:p>
          <a:p>
            <a:pPr>
              <a:spcBef>
                <a:spcPts val="1200"/>
              </a:spcBef>
            </a:pPr>
            <a:endParaRPr lang="fa-IR" altLang="en-US" sz="2400"/>
          </a:p>
          <a:p>
            <a:pPr>
              <a:spcBef>
                <a:spcPts val="1200"/>
              </a:spcBef>
            </a:pPr>
            <a:endParaRPr lang="fa-IR" altLang="en-US" sz="2400"/>
          </a:p>
          <a:p>
            <a:pPr lvl="1" algn="l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</a:pPr>
            <a:endParaRPr lang="fa-IR" altLang="en-US" sz="2400">
              <a:solidFill>
                <a:srgbClr val="000000"/>
              </a:solidFill>
              <a:cs typeface="B Nazanin" pitchFamily="2" charset="-78"/>
            </a:endParaRPr>
          </a:p>
          <a:p>
            <a:pPr lvl="1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</a:pPr>
            <a:endParaRPr lang="fa-IR" altLang="en-US" sz="2400">
              <a:solidFill>
                <a:srgbClr val="000000"/>
              </a:solidFill>
              <a:cs typeface="B Nazanin" pitchFamily="2" charset="-78"/>
            </a:endParaRPr>
          </a:p>
          <a:p>
            <a:pPr lvl="1"/>
            <a:endParaRPr lang="fa-IR" altLang="en-US" sz="2000">
              <a:cs typeface="B Nazanin" pitchFamily="2" charset="-78"/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584325"/>
            <a:ext cx="5172075" cy="21526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advTm="226608">
    <p:random/>
  </p:transition>
  <p:timing>
    <p:tnLst>
      <p:par>
        <p:cTn id="1" dur="indefinite" restart="never" nodeType="tmRoot"/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74625"/>
            <a:ext cx="8229600" cy="688975"/>
          </a:xfrm>
        </p:spPr>
        <p:txBody>
          <a:bodyPr/>
          <a:lstStyle/>
          <a:p>
            <a:pPr eaLnBrk="1" hangingPunct="1">
              <a:defRPr/>
            </a:pPr>
            <a:r>
              <a:rPr lang="ar-SA">
                <a:effectLst/>
              </a:rPr>
              <a:t>انواع فیزیکی </a:t>
            </a:r>
            <a:r>
              <a:rPr lang="ar-SA" b="1" smtClean="0">
                <a:effectLst/>
              </a:rPr>
              <a:t>(</a:t>
            </a:r>
            <a:r>
              <a:rPr lang="fa-IR" b="1" smtClean="0">
                <a:effectLst/>
              </a:rPr>
              <a:t>ادامه</a:t>
            </a:r>
            <a:r>
              <a:rPr lang="ar-SA" b="1" smtClean="0">
                <a:effectLst/>
              </a:rPr>
              <a:t>)</a:t>
            </a:r>
            <a:endParaRPr lang="en-US" altLang="fa-IR" b="1"/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295400"/>
            <a:ext cx="6162675" cy="411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220" name="Rectangle 3"/>
          <p:cNvSpPr txBox="1">
            <a:spLocks noChangeArrowheads="1"/>
          </p:cNvSpPr>
          <p:nvPr/>
        </p:nvSpPr>
        <p:spPr bwMode="auto">
          <a:xfrm>
            <a:off x="611188" y="792163"/>
            <a:ext cx="8208962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fa-IR" altLang="en-US" sz="2400"/>
              <a:t>مدل کردن کمیت‌های فیزیکی</a:t>
            </a:r>
          </a:p>
          <a:p>
            <a:pPr lvl="1">
              <a:spcBef>
                <a:spcPts val="1000"/>
              </a:spcBef>
            </a:pPr>
            <a:r>
              <a:rPr lang="fa-IR" altLang="en-US" sz="2000">
                <a:cs typeface="B Nazanin" pitchFamily="2" charset="-78"/>
              </a:rPr>
              <a:t>زمان</a:t>
            </a:r>
          </a:p>
          <a:p>
            <a:pPr lvl="1">
              <a:spcBef>
                <a:spcPts val="1000"/>
              </a:spcBef>
            </a:pPr>
            <a:r>
              <a:rPr lang="fa-IR" altLang="en-US" sz="2000">
                <a:solidFill>
                  <a:srgbClr val="C00000"/>
                </a:solidFill>
                <a:cs typeface="B Nazanin" pitchFamily="2" charset="-78"/>
              </a:rPr>
              <a:t>فاصله</a:t>
            </a:r>
          </a:p>
          <a:p>
            <a:pPr lvl="1">
              <a:spcBef>
                <a:spcPts val="1000"/>
              </a:spcBef>
            </a:pPr>
            <a:r>
              <a:rPr lang="fa-IR" altLang="en-US" sz="2000">
                <a:cs typeface="B Nazanin" pitchFamily="2" charset="-78"/>
              </a:rPr>
              <a:t>ظرفیت خازن</a:t>
            </a:r>
          </a:p>
          <a:p>
            <a:pPr lvl="1">
              <a:spcBef>
                <a:spcPts val="1000"/>
              </a:spcBef>
            </a:pPr>
            <a:r>
              <a:rPr lang="fa-IR" altLang="en-US" sz="2000">
                <a:cs typeface="B Nazanin" pitchFamily="2" charset="-78"/>
              </a:rPr>
              <a:t>سلف</a:t>
            </a:r>
          </a:p>
          <a:p>
            <a:pPr lvl="1">
              <a:spcBef>
                <a:spcPts val="1000"/>
              </a:spcBef>
            </a:pPr>
            <a:r>
              <a:rPr lang="fa-IR" altLang="en-US" sz="2000">
                <a:cs typeface="B Nazanin" pitchFamily="2" charset="-78"/>
              </a:rPr>
              <a:t>مقاومت</a:t>
            </a:r>
          </a:p>
          <a:p>
            <a:pPr>
              <a:spcBef>
                <a:spcPts val="1200"/>
              </a:spcBef>
            </a:pPr>
            <a:endParaRPr lang="fa-IR" altLang="en-US" sz="1200"/>
          </a:p>
          <a:p>
            <a:pPr>
              <a:spcBef>
                <a:spcPts val="1200"/>
              </a:spcBef>
            </a:pPr>
            <a:endParaRPr lang="fa-IR" altLang="en-US" sz="1200"/>
          </a:p>
          <a:p>
            <a:pPr>
              <a:spcBef>
                <a:spcPts val="1200"/>
              </a:spcBef>
            </a:pPr>
            <a:endParaRPr lang="fa-IR" altLang="en-US" sz="120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fa-IR" altLang="en-US" sz="120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fa-IR" altLang="en-US" sz="1200"/>
          </a:p>
          <a:p>
            <a:pPr>
              <a:spcBef>
                <a:spcPts val="1200"/>
              </a:spcBef>
            </a:pPr>
            <a:r>
              <a:rPr lang="fa-IR" altLang="en-US" sz="2400"/>
              <a:t>مثال:</a:t>
            </a:r>
          </a:p>
          <a:p>
            <a:pPr algn="l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>
                <a:latin typeface="Consolas" pitchFamily="49" charset="0"/>
                <a:cs typeface="Consolas" pitchFamily="49" charset="0"/>
              </a:rPr>
              <a:t>variable</a:t>
            </a: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x: distance;  </a:t>
            </a:r>
          </a:p>
          <a:p>
            <a:pPr algn="l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x := 5 A + 13 ft - 27 inch;</a:t>
            </a:r>
          </a:p>
          <a:p>
            <a:pPr algn="l">
              <a:spcBef>
                <a:spcPts val="1200"/>
              </a:spcBef>
              <a:buFont typeface="Wingdings" pitchFamily="2" charset="2"/>
              <a:buNone/>
            </a:pPr>
            <a:endParaRPr lang="fa-IR" altLang="en-US" sz="2400"/>
          </a:p>
          <a:p>
            <a:pPr>
              <a:spcBef>
                <a:spcPts val="1200"/>
              </a:spcBef>
            </a:pPr>
            <a:endParaRPr lang="fa-IR" altLang="en-US" sz="2400"/>
          </a:p>
          <a:p>
            <a:pPr>
              <a:spcBef>
                <a:spcPts val="1200"/>
              </a:spcBef>
            </a:pPr>
            <a:endParaRPr lang="fa-IR" altLang="en-US" sz="2400"/>
          </a:p>
          <a:p>
            <a:pPr>
              <a:spcBef>
                <a:spcPts val="1200"/>
              </a:spcBef>
            </a:pPr>
            <a:endParaRPr lang="fa-IR" altLang="en-US" sz="2400"/>
          </a:p>
          <a:p>
            <a:pPr lvl="1" algn="l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</a:pPr>
            <a:endParaRPr lang="fa-IR" altLang="en-US" sz="2400">
              <a:solidFill>
                <a:srgbClr val="000000"/>
              </a:solidFill>
              <a:cs typeface="B Nazanin" pitchFamily="2" charset="-78"/>
            </a:endParaRPr>
          </a:p>
          <a:p>
            <a:pPr lvl="1">
              <a:spcBef>
                <a:spcPts val="1200"/>
              </a:spcBef>
              <a:buClr>
                <a:srgbClr val="CC3300"/>
              </a:buClr>
              <a:buFont typeface="Wingdings" pitchFamily="2" charset="2"/>
              <a:buNone/>
            </a:pPr>
            <a:endParaRPr lang="fa-IR" altLang="en-US" sz="2400">
              <a:solidFill>
                <a:srgbClr val="000000"/>
              </a:solidFill>
              <a:cs typeface="B Nazanin" pitchFamily="2" charset="-78"/>
            </a:endParaRPr>
          </a:p>
          <a:p>
            <a:pPr lvl="1"/>
            <a:endParaRPr lang="fa-IR" altLang="en-US" sz="2000">
              <a:cs typeface="B Nazanin" pitchFamily="2" charset="-78"/>
            </a:endParaRPr>
          </a:p>
        </p:txBody>
      </p:sp>
    </p:spTree>
  </p:cSld>
  <p:clrMapOvr>
    <a:masterClrMapping/>
  </p:clrMapOvr>
  <p:transition advTm="158849">
    <p:random/>
  </p:transition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74625"/>
            <a:ext cx="8229600" cy="688975"/>
          </a:xfrm>
        </p:spPr>
        <p:txBody>
          <a:bodyPr/>
          <a:lstStyle/>
          <a:p>
            <a:pPr eaLnBrk="1" hangingPunct="1">
              <a:defRPr/>
            </a:pPr>
            <a:r>
              <a:rPr lang="ar-SA">
                <a:effectLst/>
              </a:rPr>
              <a:t>انواع </a:t>
            </a:r>
            <a:r>
              <a:rPr lang="ar-SA" smtClean="0">
                <a:effectLst/>
              </a:rPr>
              <a:t>شمارشی </a:t>
            </a:r>
            <a:r>
              <a:rPr lang="ar-SA" b="1" smtClean="0">
                <a:effectLst/>
              </a:rPr>
              <a:t>(</a:t>
            </a:r>
            <a:r>
              <a:rPr lang="en-US" b="1">
                <a:effectLst/>
                <a:latin typeface="Cambria" panose="02040503050406030204" pitchFamily="18" charset="0"/>
              </a:rPr>
              <a:t>Enumerated Types</a:t>
            </a:r>
            <a:r>
              <a:rPr lang="ar-SA" b="1" smtClean="0">
                <a:effectLst/>
              </a:rPr>
              <a:t>)</a:t>
            </a:r>
            <a:endParaRPr lang="en-US" altLang="fa-IR" b="1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792163"/>
            <a:ext cx="8208962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Font typeface="Arial" charset="0"/>
              <a:buChar char="Θ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ar-SA" sz="2400" smtClean="0"/>
              <a:t>نوع </a:t>
            </a:r>
            <a:r>
              <a:rPr lang="ar-SA" sz="2400"/>
              <a:t>شمارشی شامل لیستی از کاراکترها یا شناسه‌هاست </a:t>
            </a:r>
            <a:endParaRPr lang="fa-IR" sz="2400" smtClean="0"/>
          </a:p>
          <a:p>
            <a:pPr>
              <a:spcBef>
                <a:spcPts val="1200"/>
              </a:spcBef>
              <a:defRPr/>
            </a:pPr>
            <a:r>
              <a:rPr lang="fa-IR" sz="2400" smtClean="0"/>
              <a:t>قالب کلی تعریف نوع شمارشی: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defRPr/>
            </a:pPr>
            <a:endParaRPr lang="fa-IR"/>
          </a:p>
          <a:p>
            <a:pPr>
              <a:spcBef>
                <a:spcPts val="1200"/>
              </a:spcBef>
              <a:defRPr/>
            </a:pPr>
            <a:r>
              <a:rPr lang="fa-IR" sz="2400" smtClean="0"/>
              <a:t>مثال تعریف نوع شمارشی:</a:t>
            </a:r>
          </a:p>
          <a:p>
            <a:pPr>
              <a:spcBef>
                <a:spcPts val="1200"/>
              </a:spcBef>
              <a:defRPr/>
            </a:pPr>
            <a:endParaRPr lang="fa-IR" sz="2400"/>
          </a:p>
          <a:p>
            <a:pPr>
              <a:spcBef>
                <a:spcPts val="1200"/>
              </a:spcBef>
              <a:defRPr/>
            </a:pPr>
            <a:endParaRPr lang="fa-IR" sz="2400" smtClean="0"/>
          </a:p>
          <a:p>
            <a:pPr>
              <a:spcBef>
                <a:spcPts val="1200"/>
              </a:spcBef>
              <a:defRPr/>
            </a:pPr>
            <a:endParaRPr lang="fa-IR" sz="1600"/>
          </a:p>
          <a:p>
            <a:pPr>
              <a:spcBef>
                <a:spcPts val="1200"/>
              </a:spcBef>
              <a:defRPr/>
            </a:pPr>
            <a:r>
              <a:rPr lang="en-US" sz="2400"/>
              <a:t> </a:t>
            </a:r>
            <a:r>
              <a:rPr lang="ar-SA" sz="2400"/>
              <a:t>مثال‌هایی از تعریف </a:t>
            </a:r>
            <a:r>
              <a:rPr lang="ar-SA" sz="2400" smtClean="0"/>
              <a:t>اشیا</a:t>
            </a:r>
            <a:r>
              <a:rPr lang="fa-IR" sz="2400" smtClean="0"/>
              <a:t>ء</a:t>
            </a:r>
            <a:r>
              <a:rPr lang="ar-SA" sz="2400" smtClean="0"/>
              <a:t> </a:t>
            </a:r>
            <a:r>
              <a:rPr lang="ar-SA" sz="2400"/>
              <a:t>از </a:t>
            </a:r>
            <a:r>
              <a:rPr lang="ar-SA" sz="2400" smtClean="0"/>
              <a:t>نوع</a:t>
            </a:r>
            <a:r>
              <a:rPr lang="fa-IR" sz="2400" smtClean="0"/>
              <a:t> شمارشی: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00225"/>
            <a:ext cx="612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879725"/>
            <a:ext cx="6610350" cy="127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938713"/>
            <a:ext cx="4133850" cy="1038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 advTm="185903">
    <p:random/>
  </p:transition>
  <p:timing>
    <p:tnLst>
      <p:par>
        <p:cTn id="1" dur="indefinite" restart="never" nodeType="tmRoot"/>
      </p:par>
    </p:tnLst>
  </p:timing>
  <p:extLst mod="1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B Titr"/>
      </a:majorFont>
      <a:minorFont>
        <a:latin typeface="Times New Roman"/>
        <a:ea typeface="Times New Roman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19430</TotalTime>
  <Words>905</Words>
  <Application>Microsoft Office PowerPoint</Application>
  <PresentationFormat>Custom</PresentationFormat>
  <Paragraphs>341</Paragraphs>
  <Slides>25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قواعد زبان VHDL قسمت دوم: انواع کاربرتعریف-تبدیل نوع</vt:lpstr>
      <vt:lpstr>فهرست مطالب</vt:lpstr>
      <vt:lpstr>انواع کاربرتعریف</vt:lpstr>
      <vt:lpstr>انواع کاربرتعریف صحیح</vt:lpstr>
      <vt:lpstr>انواع کاربرتعریف ممیز شناور</vt:lpstr>
      <vt:lpstr>تعریف اشیاء از نوع کاربرتعریف</vt:lpstr>
      <vt:lpstr>انواع فیزیکی (Physical types)</vt:lpstr>
      <vt:lpstr>انواع فیزیکی (ادامه)</vt:lpstr>
      <vt:lpstr>انواع شمارشی (Enumerated Types)</vt:lpstr>
      <vt:lpstr>Std_ulogic و Std_logic </vt:lpstr>
      <vt:lpstr>Resolved Data Type</vt:lpstr>
      <vt:lpstr>Std_logic</vt:lpstr>
      <vt:lpstr>Unresolved Type</vt:lpstr>
      <vt:lpstr>نوع آرايه‌اي</vt:lpstr>
      <vt:lpstr>RAM با ورودي و خروجي مجزا مثال 4-28 با اندکی تغییر</vt:lpstr>
      <vt:lpstr>RAM با ورودي و خروجي مجزا (ادامه(</vt:lpstr>
      <vt:lpstr>نوع ركورد</vt:lpstr>
      <vt:lpstr>نوع ركورد</vt:lpstr>
      <vt:lpstr>نوع ركورد</vt:lpstr>
      <vt:lpstr>نوع ركورد</vt:lpstr>
      <vt:lpstr>تبديل نوع </vt:lpstr>
      <vt:lpstr>تبديل نوع بطور مستقیم</vt:lpstr>
      <vt:lpstr>تبديل نوع </vt:lpstr>
      <vt:lpstr>تبديل نوع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</dc:creator>
  <cp:lastModifiedBy>HSB</cp:lastModifiedBy>
  <cp:revision>460</cp:revision>
  <dcterms:created xsi:type="dcterms:W3CDTF">2006-02-11T06:14:22Z</dcterms:created>
  <dcterms:modified xsi:type="dcterms:W3CDTF">2021-02-20T20:48:08Z</dcterms:modified>
</cp:coreProperties>
</file>