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383" r:id="rId2"/>
    <p:sldId id="384" r:id="rId3"/>
    <p:sldId id="365" r:id="rId4"/>
    <p:sldId id="387" r:id="rId5"/>
    <p:sldId id="371" r:id="rId6"/>
    <p:sldId id="397" r:id="rId7"/>
    <p:sldId id="372" r:id="rId8"/>
    <p:sldId id="373" r:id="rId9"/>
    <p:sldId id="375" r:id="rId10"/>
    <p:sldId id="374" r:id="rId11"/>
    <p:sldId id="381" r:id="rId12"/>
    <p:sldId id="376" r:id="rId13"/>
    <p:sldId id="377" r:id="rId14"/>
    <p:sldId id="382" r:id="rId15"/>
    <p:sldId id="398" r:id="rId16"/>
    <p:sldId id="388" r:id="rId17"/>
    <p:sldId id="389" r:id="rId18"/>
    <p:sldId id="390" r:id="rId19"/>
    <p:sldId id="392" r:id="rId20"/>
    <p:sldId id="391" r:id="rId21"/>
    <p:sldId id="394" r:id="rId22"/>
    <p:sldId id="393" r:id="rId23"/>
    <p:sldId id="395" r:id="rId24"/>
    <p:sldId id="396" r:id="rId25"/>
  </p:sldIdLst>
  <p:sldSz cx="9144000" cy="6480175"/>
  <p:notesSz cx="7099300" cy="102346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CC"/>
    <a:srgbClr val="FFFFFF"/>
    <a:srgbClr val="D3A82D"/>
    <a:srgbClr val="008000"/>
    <a:srgbClr val="996633"/>
    <a:srgbClr val="99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864" y="420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28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768350"/>
            <a:ext cx="5413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noProof="0" smtClean="0"/>
              <a:t>Click to edit Master text styles</a:t>
            </a:r>
          </a:p>
          <a:p>
            <a:pPr lvl="1"/>
            <a:r>
              <a:rPr lang="en-US" altLang="fa-IR" noProof="0" smtClean="0"/>
              <a:t>Second level</a:t>
            </a:r>
          </a:p>
          <a:p>
            <a:pPr lvl="2"/>
            <a:r>
              <a:rPr lang="en-US" altLang="fa-IR" noProof="0" smtClean="0"/>
              <a:t>Third level</a:t>
            </a:r>
          </a:p>
          <a:p>
            <a:pPr lvl="3"/>
            <a:r>
              <a:rPr lang="en-US" altLang="fa-IR" noProof="0" smtClean="0"/>
              <a:t>Fourth level</a:t>
            </a:r>
          </a:p>
          <a:p>
            <a:pPr lvl="4"/>
            <a:r>
              <a:rPr lang="en-US" altLang="fa-I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8D58DF8E-D96B-44B5-9CCE-27FB8650BD4D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565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3275" indent="-30797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19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72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844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6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88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6063" indent="-246063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99E66E-A8EF-4DEF-ADBE-C3DF7603910A}" type="slidenum">
              <a:rPr lang="ar-SA" altLang="fa-IR" sz="1300" smtClean="0">
                <a:cs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fa-IR" sz="1300" smtClean="0"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B3F6F-081A-4F51-B0A0-18D0D761DD19}" type="slidenum">
              <a:rPr lang="ar-SA" altLang="fa-IR" sz="1300" smtClean="0">
                <a:cs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fa-IR" sz="1300" smtClean="0">
              <a:cs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950"/>
            <a:ext cx="7772400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1888"/>
            <a:ext cx="64008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83294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261450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46063"/>
            <a:ext cx="2058988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063"/>
            <a:ext cx="6029325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170777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1928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0" eaLnBrk="1" hangingPunct="1">
              <a:defRPr/>
            </a:pPr>
            <a:r>
              <a:rPr lang="en-US" altLang="en-US" sz="1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hsabaghianb</a:t>
            </a:r>
            <a:r>
              <a:rPr lang="en-US" altLang="fa-IR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@ </a:t>
            </a:r>
            <a:r>
              <a:rPr lang="en-US" altLang="fa-IR" sz="1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kashanu.ac.ir</a:t>
            </a:r>
            <a:r>
              <a:rPr lang="en-US" altLang="fa-IR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        </a:t>
            </a:r>
            <a:r>
              <a:rPr lang="fa-IR" altLang="fa-I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طراحی </a:t>
            </a:r>
            <a:r>
              <a:rPr lang="fa-IR" altLang="fa-IR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خودکار                                                                  </a:t>
            </a:r>
            <a:r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 </a:t>
            </a:r>
            <a:fld id="{46B561B5-DCA0-4594-BC3C-AE6C9C60AEB2}" type="slidenum"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rtl="0" eaLnBrk="1" hangingPunct="1">
                <a:defRPr/>
              </a:pPr>
              <a:t>‹#›</a:t>
            </a:fld>
            <a:r>
              <a:rPr lang="fa-IR" altLang="fa-I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 </a:t>
            </a:r>
            <a:endParaRPr lang="en-US" altLang="fa-IR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09384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4013"/>
            <a:ext cx="7772400" cy="128746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6375"/>
            <a:ext cx="777240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2496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13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13102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0975"/>
            <a:ext cx="404018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5813"/>
            <a:ext cx="4040188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50975"/>
            <a:ext cx="4041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5813"/>
            <a:ext cx="4041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153810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076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851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3008313" cy="10969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8763"/>
            <a:ext cx="5111750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4331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35488"/>
            <a:ext cx="5486400" cy="5365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2063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91130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46063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113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1928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rtl="0" eaLnBrk="1" hangingPunct="1">
              <a:defRPr/>
            </a:pPr>
            <a:r>
              <a:rPr lang="en-US" altLang="en-US" sz="1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hsabaghianb</a:t>
            </a:r>
            <a:r>
              <a:rPr lang="en-US" altLang="fa-IR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@ </a:t>
            </a:r>
            <a:r>
              <a:rPr lang="en-US" altLang="fa-IR" sz="1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kashanu.ac.ir</a:t>
            </a:r>
            <a:r>
              <a:rPr lang="en-US" altLang="fa-IR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                         </a:t>
            </a:r>
            <a:r>
              <a:rPr lang="fa-IR" altLang="fa-I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طراحی </a:t>
            </a:r>
            <a:r>
              <a:rPr lang="fa-IR" altLang="fa-IR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خودکار                                                                  </a:t>
            </a:r>
            <a:r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19- </a:t>
            </a:r>
            <a:fld id="{6013D9B4-AE7C-4D25-8A8A-731081CF7CE6}" type="slidenum">
              <a:rPr lang="fa-I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rtl="0" eaLnBrk="1" hangingPunct="1">
                <a:defRPr/>
              </a:pPr>
              <a:t>‹#›</a:t>
            </a:fld>
            <a:r>
              <a:rPr lang="fa-IR" altLang="fa-IR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B Traffic" pitchFamily="2" charset="-78"/>
              </a:rPr>
              <a:t> </a:t>
            </a:r>
            <a:endParaRPr lang="en-US" altLang="fa-IR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B Traffic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5400" baseline="16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q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rgbClr val="9966FF"/>
        </a:buClr>
        <a:buFont typeface="Arial" charset="0"/>
        <a:buChar char="Θ"/>
        <a:defRPr sz="2800" b="1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8688" y="4810125"/>
            <a:ext cx="2039937" cy="590550"/>
          </a:xfrm>
        </p:spPr>
        <p:txBody>
          <a:bodyPr/>
          <a:lstStyle/>
          <a:p>
            <a:r>
              <a:rPr lang="fa-IR" altLang="fa-IR" sz="2200" smtClean="0"/>
              <a:t>زمستان 139</a:t>
            </a:r>
            <a:r>
              <a:rPr lang="fa-IR" altLang="fa-IR" sz="2200"/>
              <a:t>9</a:t>
            </a:r>
            <a:endParaRPr lang="en-US" altLang="en-US" sz="22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47788" y="2082800"/>
            <a:ext cx="64008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Font typeface="Arial" charset="0"/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fontAlgn="base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a-IR" altLang="fa-IR" sz="2000" kern="0" smtClean="0"/>
              <a:t>دانشکده مهندسی برق و کامپیوتر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altLang="fa-IR" sz="2000" kern="0" smtClean="0"/>
              <a:t>گروه مهندسی کامپیوتر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fa-IR" sz="1800" kern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1988" y="2876550"/>
            <a:ext cx="7772400" cy="1731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35000"/>
              </a:spcBef>
              <a:defRPr/>
            </a:pPr>
            <a:r>
              <a:rPr lang="fa-IR" sz="4800" b="1"/>
              <a:t>کاربرد مدل در </a:t>
            </a:r>
            <a:r>
              <a:rPr lang="fa-IR" sz="4800" b="1" smtClean="0"/>
              <a:t>طراحی و توصیف </a:t>
            </a:r>
            <a:r>
              <a:rPr lang="en-US" sz="4800" b="1" smtClean="0"/>
              <a:t>VHDL</a:t>
            </a:r>
            <a:r>
              <a:rPr lang="fa-IR" sz="4800" b="1" smtClean="0"/>
              <a:t/>
            </a:r>
            <a:br>
              <a:rPr lang="fa-IR" sz="4800" b="1" smtClean="0"/>
            </a:br>
            <a:r>
              <a:rPr lang="fa-IR" sz="4000" b="1" smtClean="0">
                <a:solidFill>
                  <a:srgbClr val="FF0000"/>
                </a:solidFill>
                <a:cs typeface="+mn-cs"/>
              </a:rPr>
              <a:t>شبکه پتری (</a:t>
            </a:r>
            <a:r>
              <a:rPr lang="en-US" sz="3600" b="1" smtClean="0">
                <a:solidFill>
                  <a:srgbClr val="FF0000"/>
                </a:solidFill>
                <a:latin typeface="+mn-lt"/>
                <a:cs typeface="+mn-cs"/>
              </a:rPr>
              <a:t>Petri-Net</a:t>
            </a:r>
            <a:r>
              <a:rPr lang="fa-IR" sz="3600" b="1" smtClean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endParaRPr lang="en-US" altLang="fa-IR" sz="4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3317" name="Picture 3" descr="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9275"/>
            <a:ext cx="1393825" cy="14414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753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04825"/>
            <a:ext cx="4125913" cy="1079500"/>
          </a:xfrm>
        </p:spPr>
        <p:txBody>
          <a:bodyPr/>
          <a:lstStyle/>
          <a:p>
            <a:pPr algn="r">
              <a:defRPr/>
            </a:pPr>
            <a:r>
              <a:rPr lang="ar-SA"/>
              <a:t>شبیه‌سازی مدل پتری </a:t>
            </a:r>
            <a:r>
              <a:rPr lang="fa-IR"/>
              <a:t>میانگیر با ظرفیت </a:t>
            </a:r>
            <a:r>
              <a:rPr lang="en-US" b="1"/>
              <a:t>n</a:t>
            </a:r>
            <a:r>
              <a:rPr lang="fa-IR"/>
              <a:t> بایت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44008" y="1511300"/>
            <a:ext cx="4042792" cy="4276725"/>
          </a:xfrm>
        </p:spPr>
        <p:txBody>
          <a:bodyPr/>
          <a:lstStyle/>
          <a:p>
            <a:r>
              <a:rPr lang="fa-IR" sz="1800" smtClean="0"/>
              <a:t>شبیه‌سازی </a:t>
            </a:r>
            <a:r>
              <a:rPr lang="ar-SA" sz="1800" smtClean="0"/>
              <a:t>مدل پتری</a:t>
            </a:r>
            <a:r>
              <a:rPr lang="fa-IR" sz="1800" smtClean="0"/>
              <a:t> طرح</a:t>
            </a:r>
            <a:r>
              <a:rPr lang="ar-SA" sz="1800" smtClean="0"/>
              <a:t> </a:t>
            </a:r>
            <a:r>
              <a:rPr lang="ar-SA" sz="1800"/>
              <a:t>امکان بررسی عملکرد </a:t>
            </a:r>
            <a:r>
              <a:rPr lang="fa-IR" sz="1800" smtClean="0"/>
              <a:t>آن </a:t>
            </a:r>
            <a:r>
              <a:rPr lang="ar-SA" sz="1800" smtClean="0"/>
              <a:t>قبل </a:t>
            </a:r>
            <a:r>
              <a:rPr lang="ar-SA" sz="1800"/>
              <a:t>از پیاده‌سازی را به طراح </a:t>
            </a:r>
            <a:r>
              <a:rPr lang="ar-SA" sz="1800" smtClean="0"/>
              <a:t>می‌دهد</a:t>
            </a:r>
            <a:r>
              <a:rPr lang="fa-IR" sz="1800" smtClean="0"/>
              <a:t>.</a:t>
            </a:r>
          </a:p>
          <a:p>
            <a:r>
              <a:rPr lang="ar-SA" sz="1800"/>
              <a:t>پس از اطمینان از درستی طرح آن را به کد </a:t>
            </a:r>
            <a:r>
              <a:rPr lang="en-US" sz="1800"/>
              <a:t>VHDL</a:t>
            </a:r>
            <a:r>
              <a:rPr lang="ar-SA" sz="1800"/>
              <a:t> تبدیل </a:t>
            </a:r>
            <a:r>
              <a:rPr lang="fa-IR" sz="1800" smtClean="0"/>
              <a:t>می‌کنیم</a:t>
            </a:r>
            <a:endParaRPr lang="en-US" altLang="en-US" sz="1800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52711"/>
              </p:ext>
            </p:extLst>
          </p:nvPr>
        </p:nvGraphicFramePr>
        <p:xfrm>
          <a:off x="611188" y="104775"/>
          <a:ext cx="3871912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Visio" r:id="rId3" imgW="4932905" imgH="7740900" progId="Visio.Drawing.11">
                  <p:embed/>
                </p:oleObj>
              </mc:Choice>
              <mc:Fallback>
                <p:oleObj name="Visio" r:id="rId3" imgW="4932905" imgH="77409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4775"/>
                        <a:ext cx="3871912" cy="608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35709">
    <p:random/>
  </p:transition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ارتباط آسنکرون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276725"/>
          </a:xfrm>
        </p:spPr>
        <p:txBody>
          <a:bodyPr/>
          <a:lstStyle/>
          <a:p>
            <a:r>
              <a:rPr lang="fa-IR" altLang="en-US" smtClean="0"/>
              <a:t>چرا آسنکرون</a:t>
            </a:r>
          </a:p>
          <a:p>
            <a:pPr lvl="1"/>
            <a:r>
              <a:rPr lang="fa-IR" altLang="en-US" sz="2400" smtClean="0">
                <a:cs typeface="B Nazanin" pitchFamily="2" charset="-78"/>
              </a:rPr>
              <a:t>بر طرف شدن مشکل تاخیر توزیع کلاک</a:t>
            </a:r>
            <a:endParaRPr lang="en-US" altLang="en-US" sz="2400" smtClean="0">
              <a:cs typeface="B Nazanin" pitchFamily="2" charset="-78"/>
            </a:endParaRPr>
          </a:p>
          <a:p>
            <a:pPr lvl="1"/>
            <a:r>
              <a:rPr lang="fa-IR" altLang="en-US" sz="2400" smtClean="0">
                <a:cs typeface="B Nazanin" pitchFamily="2" charset="-78"/>
              </a:rPr>
              <a:t>مصرف توان کمتر بخاطر حذف کلاک</a:t>
            </a:r>
          </a:p>
          <a:p>
            <a:pPr lvl="1"/>
            <a:r>
              <a:rPr lang="fa-IR" altLang="en-US" sz="2400" smtClean="0">
                <a:cs typeface="B Nazanin" pitchFamily="2" charset="-78"/>
              </a:rPr>
              <a:t>سرعت بیشتر</a:t>
            </a:r>
          </a:p>
          <a:p>
            <a:r>
              <a:rPr lang="fa-IR" altLang="en-US" smtClean="0"/>
              <a:t>ارتباط 4 فاز کامل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2550"/>
            <a:ext cx="34004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6800"/>
            <a:ext cx="3619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7295">
    <p:random/>
  </p:transition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یک</a:t>
            </a:r>
            <a:r>
              <a:rPr lang="fa-IR" baseline="0" dirty="0"/>
              <a:t> </a:t>
            </a:r>
            <a:r>
              <a:rPr lang="fa-IR" dirty="0"/>
              <a:t>بافر </a:t>
            </a:r>
            <a:r>
              <a:rPr lang="fa-IR" dirty="0" smtClean="0">
                <a:solidFill>
                  <a:srgbClr val="FF0000"/>
                </a:solidFill>
              </a:rPr>
              <a:t>آسنکرون</a:t>
            </a:r>
            <a:r>
              <a:rPr lang="fa-IR" dirty="0" smtClean="0"/>
              <a:t> با </a:t>
            </a:r>
            <a:r>
              <a:rPr lang="fa-IR" dirty="0"/>
              <a:t>ظرفیت یک بایت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a-IR" dirty="0" smtClean="0"/>
          </a:p>
          <a:p>
            <a:pPr>
              <a:defRPr/>
            </a:pPr>
            <a:endParaRPr lang="fa-IR" dirty="0"/>
          </a:p>
          <a:p>
            <a:pPr>
              <a:defRPr/>
            </a:pPr>
            <a:endParaRPr lang="fa-IR" dirty="0" smtClean="0"/>
          </a:p>
          <a:p>
            <a:pPr>
              <a:defRPr/>
            </a:pPr>
            <a:endParaRPr lang="fa-IR" dirty="0"/>
          </a:p>
          <a:p>
            <a:pPr>
              <a:defRPr/>
            </a:pPr>
            <a:endParaRPr lang="fa-IR" dirty="0" smtClean="0"/>
          </a:p>
          <a:p>
            <a:pPr>
              <a:defRPr/>
            </a:pPr>
            <a:r>
              <a:rPr lang="fa-IR" sz="2000" dirty="0" smtClean="0"/>
              <a:t>با اتصال ماشین حالت فوق عملکرد اتصال چند بافر را بررسی می‌کنیم</a:t>
            </a:r>
          </a:p>
          <a:p>
            <a:pPr>
              <a:spcBef>
                <a:spcPts val="1200"/>
              </a:spcBef>
              <a:defRPr/>
            </a:pPr>
            <a:r>
              <a:rPr lang="fa-IR" sz="2000" dirty="0" smtClean="0"/>
              <a:t>اتصال دو ماشین حالت :</a:t>
            </a:r>
          </a:p>
          <a:p>
            <a:pPr lvl="1">
              <a:spcBef>
                <a:spcPts val="1200"/>
              </a:spcBef>
              <a:defRPr/>
            </a:pPr>
            <a:r>
              <a:rPr lang="fa-IR" sz="2000" dirty="0" smtClean="0">
                <a:cs typeface="+mn-cs"/>
              </a:rPr>
              <a:t>اتصال یک مکان از ماشین حالت </a:t>
            </a:r>
            <a:r>
              <a:rPr lang="fa-IR" sz="2000" smtClean="0">
                <a:cs typeface="+mn-cs"/>
              </a:rPr>
              <a:t>مبدا به </a:t>
            </a:r>
            <a:r>
              <a:rPr lang="fa-IR" sz="2000" dirty="0" smtClean="0">
                <a:cs typeface="+mn-cs"/>
              </a:rPr>
              <a:t>یک گذر از ماشین حالت مقصد </a:t>
            </a:r>
          </a:p>
          <a:p>
            <a:pPr lvl="1">
              <a:spcBef>
                <a:spcPts val="1200"/>
              </a:spcBef>
              <a:defRPr/>
            </a:pPr>
            <a:r>
              <a:rPr lang="fa-IR" sz="2000" dirty="0" smtClean="0">
                <a:cs typeface="+mn-cs"/>
              </a:rPr>
              <a:t>گذاشتن یک </a:t>
            </a:r>
            <a:r>
              <a:rPr lang="en-US" sz="2000" dirty="0" smtClean="0">
                <a:cs typeface="+mn-cs"/>
              </a:rPr>
              <a:t>Guard function</a:t>
            </a:r>
            <a:r>
              <a:rPr lang="fa-IR" sz="2000" dirty="0" smtClean="0">
                <a:cs typeface="+mn-cs"/>
              </a:rPr>
              <a:t> (یک شرط بولین) بر حسب یک خروجی از ماشین حالت اول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80098"/>
              </p:ext>
            </p:extLst>
          </p:nvPr>
        </p:nvGraphicFramePr>
        <p:xfrm>
          <a:off x="1817650" y="1440826"/>
          <a:ext cx="5399719" cy="219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Visio" r:id="rId3" imgW="3340662" imgH="1469880" progId="Visio.Drawing.11">
                  <p:embed/>
                </p:oleObj>
              </mc:Choice>
              <mc:Fallback>
                <p:oleObj name="Visio" r:id="rId3" imgW="3340662" imgH="146988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50" y="1440826"/>
                        <a:ext cx="5399719" cy="2193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903387" y="3420508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smtClean="0">
                <a:solidFill>
                  <a:srgbClr val="CC3300"/>
                </a:solidFill>
                <a:cs typeface="+mn-cs"/>
              </a:rPr>
              <a:t>شکل 3-22</a:t>
            </a:r>
            <a:endParaRPr lang="en-US" sz="1600" b="1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 advTm="392842">
    <p:random/>
  </p:transition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یک</a:t>
            </a:r>
            <a:r>
              <a:rPr lang="fa-IR" baseline="0" dirty="0"/>
              <a:t> </a:t>
            </a:r>
            <a:r>
              <a:rPr lang="fa-IR" dirty="0"/>
              <a:t>بافر </a:t>
            </a:r>
            <a:r>
              <a:rPr lang="fa-IR" dirty="0">
                <a:solidFill>
                  <a:srgbClr val="FF0000"/>
                </a:solidFill>
              </a:rPr>
              <a:t>آسنکرون</a:t>
            </a:r>
            <a:r>
              <a:rPr lang="fa-IR" dirty="0"/>
              <a:t> با ظرفیت </a:t>
            </a:r>
            <a:r>
              <a:rPr lang="en-US" b="1" dirty="0" smtClean="0"/>
              <a:t>n</a:t>
            </a:r>
            <a:r>
              <a:rPr lang="fa-IR" b="1" dirty="0" smtClean="0"/>
              <a:t> </a:t>
            </a:r>
            <a:r>
              <a:rPr lang="fa-IR" dirty="0" smtClean="0"/>
              <a:t>بایت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76725"/>
          </a:xfrm>
        </p:spPr>
        <p:txBody>
          <a:bodyPr/>
          <a:lstStyle/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z="1800" smtClean="0"/>
          </a:p>
          <a:p>
            <a:endParaRPr lang="fa-IR" altLang="en-US" sz="1800" smtClean="0"/>
          </a:p>
          <a:p>
            <a:pPr algn="just"/>
            <a:r>
              <a:rPr lang="fa-IR" altLang="en-US" sz="2000" smtClean="0"/>
              <a:t>اتصالات با کمان بدون جهت (با رنگ قرمز) رسم شده این اتصالات نه ورودی هستند نه خروجی. و تنها اثرش این است که وجود توکن در آن پیش‌شرط شلیک است</a:t>
            </a:r>
            <a:endParaRPr lang="en-US" altLang="en-US" sz="2000" smtClean="0"/>
          </a:p>
          <a:p>
            <a:endParaRPr lang="en-US" altLang="en-US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277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26740"/>
              </p:ext>
            </p:extLst>
          </p:nvPr>
        </p:nvGraphicFramePr>
        <p:xfrm>
          <a:off x="1116013" y="1368301"/>
          <a:ext cx="685165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Visio" r:id="rId3" imgW="5162719" imgH="1250100" progId="Visio.Drawing.11">
                  <p:embed/>
                </p:oleObj>
              </mc:Choice>
              <mc:Fallback>
                <p:oleObj name="Visio" r:id="rId3" imgW="5162719" imgH="125010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68301"/>
                        <a:ext cx="685165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59910"/>
              </p:ext>
            </p:extLst>
          </p:nvPr>
        </p:nvGraphicFramePr>
        <p:xfrm>
          <a:off x="958503" y="3067037"/>
          <a:ext cx="7180231" cy="229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Visio" r:id="rId5" imgW="7002847" imgH="2232900" progId="Visio.Drawing.11">
                  <p:embed/>
                </p:oleObj>
              </mc:Choice>
              <mc:Fallback>
                <p:oleObj name="Visio" r:id="rId5" imgW="7002847" imgH="2232900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503" y="3067037"/>
                        <a:ext cx="7180231" cy="229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21311">
    <p:random/>
  </p:transition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شبیه سازی مدل پتری بافر </a:t>
            </a:r>
            <a:r>
              <a:rPr lang="fa-IR"/>
              <a:t>آسنکرون</a:t>
            </a:r>
            <a:r>
              <a:rPr lang="fa-IR" smtClean="0"/>
              <a:t> 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  <a:p>
            <a:endParaRPr lang="fa-IR" altLang="en-US" smtClean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48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30253"/>
              </p:ext>
            </p:extLst>
          </p:nvPr>
        </p:nvGraphicFramePr>
        <p:xfrm>
          <a:off x="2438400" y="1033463"/>
          <a:ext cx="1600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Visio" r:id="rId3" imgW="1602762" imgH="1902960" progId="Visio.Drawing.11">
                  <p:embed/>
                </p:oleObj>
              </mc:Choice>
              <mc:Fallback>
                <p:oleObj name="Visio" r:id="rId3" imgW="1602762" imgH="190296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33463"/>
                        <a:ext cx="16002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48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67739"/>
              </p:ext>
            </p:extLst>
          </p:nvPr>
        </p:nvGraphicFramePr>
        <p:xfrm>
          <a:off x="509588" y="1536700"/>
          <a:ext cx="16002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Visio" r:id="rId5" imgW="1602223" imgH="1127520" progId="Visio.Drawing.11">
                  <p:embed/>
                </p:oleObj>
              </mc:Choice>
              <mc:Fallback>
                <p:oleObj name="Visio" r:id="rId5" imgW="1602223" imgH="1127520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536700"/>
                        <a:ext cx="16002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348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3966"/>
              </p:ext>
            </p:extLst>
          </p:nvPr>
        </p:nvGraphicFramePr>
        <p:xfrm>
          <a:off x="366713" y="3049588"/>
          <a:ext cx="51625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Visio" r:id="rId7" imgW="5162719" imgH="1250100" progId="Visio.Drawing.11">
                  <p:embed/>
                </p:oleObj>
              </mc:Choice>
              <mc:Fallback>
                <p:oleObj name="Visio" r:id="rId7" imgW="5162719" imgH="1250100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049588"/>
                        <a:ext cx="51625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580063" y="1295400"/>
            <a:ext cx="331311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FF"/>
              </a:buClr>
              <a:buFont typeface="Arial" pitchFamily="34" charset="0"/>
              <a:buChar char="Θ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algn="just">
              <a:defRPr/>
            </a:pPr>
            <a:r>
              <a:rPr lang="fa-IR" sz="2200" kern="0" dirty="0" smtClean="0"/>
              <a:t>در شکل علاوه بر اتصال ماشین های حالت گارد فانکشن هر یک از گذر ها هم کنارش نوشته شده است.</a:t>
            </a:r>
          </a:p>
          <a:p>
            <a:pPr algn="just">
              <a:defRPr/>
            </a:pPr>
            <a:r>
              <a:rPr lang="fa-IR" sz="2200" kern="0" dirty="0" smtClean="0"/>
              <a:t>مراحل شبیه سازی مدل پتری زیر را با حالت شروع </a:t>
            </a:r>
            <a:r>
              <a:rPr lang="en-US" sz="2200" kern="0" dirty="0" err="1" smtClean="0"/>
              <a:t>FEEE</a:t>
            </a:r>
            <a:r>
              <a:rPr lang="fa-IR" sz="2200" kern="0" dirty="0" smtClean="0"/>
              <a:t> (سمت چپی در حالت </a:t>
            </a:r>
            <a:r>
              <a:rPr lang="en-US" sz="2200" kern="0" dirty="0" smtClean="0"/>
              <a:t>F</a:t>
            </a:r>
            <a:r>
              <a:rPr lang="fa-IR" sz="2200" kern="0" dirty="0" smtClean="0"/>
              <a:t> و مابقی در حالت </a:t>
            </a:r>
            <a:r>
              <a:rPr lang="en-US" sz="2200" kern="0" dirty="0" smtClean="0"/>
              <a:t>E</a:t>
            </a:r>
            <a:r>
              <a:rPr lang="fa-IR" sz="2200" kern="0" dirty="0" smtClean="0"/>
              <a:t>)رسم کنید.</a:t>
            </a:r>
            <a:endParaRPr lang="en-US" sz="2200" kern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27021"/>
              </p:ext>
            </p:extLst>
          </p:nvPr>
        </p:nvGraphicFramePr>
        <p:xfrm>
          <a:off x="539552" y="4392215"/>
          <a:ext cx="5934102" cy="189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Visio" r:id="rId9" imgW="7002847" imgH="2232900" progId="Visio.Drawing.11">
                  <p:embed/>
                </p:oleObj>
              </mc:Choice>
              <mc:Fallback>
                <p:oleObj name="Visio" r:id="rId9" imgW="7002847" imgH="22329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92215"/>
                        <a:ext cx="5934102" cy="189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3974">
    <p:random/>
  </p:transition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6063"/>
            <a:ext cx="8229600" cy="617760"/>
          </a:xfrm>
        </p:spPr>
        <p:txBody>
          <a:bodyPr/>
          <a:lstStyle/>
          <a:p>
            <a:r>
              <a:rPr lang="fa-IR" smtClean="0"/>
              <a:t>جمع بندی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63823"/>
            <a:ext cx="8435280" cy="5040560"/>
          </a:xfrm>
        </p:spPr>
        <p:txBody>
          <a:bodyPr/>
          <a:lstStyle/>
          <a:p>
            <a:r>
              <a:rPr lang="fa-IR" smtClean="0"/>
              <a:t>شبکه پتری</a:t>
            </a:r>
          </a:p>
          <a:p>
            <a:pPr lvl="1"/>
            <a:r>
              <a:rPr lang="fa-IR" sz="2000" smtClean="0">
                <a:cs typeface="+mn-cs"/>
              </a:rPr>
              <a:t>گستردگی کاربرد</a:t>
            </a:r>
          </a:p>
          <a:p>
            <a:pPr lvl="1"/>
            <a:r>
              <a:rPr lang="fa-IR" sz="2000" smtClean="0">
                <a:cs typeface="+mn-cs"/>
              </a:rPr>
              <a:t>مطالب گفته شده در این اینجا یک نقطه شروع است</a:t>
            </a:r>
          </a:p>
          <a:p>
            <a:pPr lvl="1"/>
            <a:r>
              <a:rPr lang="fa-IR" sz="2000" smtClean="0">
                <a:cs typeface="+mn-cs"/>
              </a:rPr>
              <a:t>کار طراح را در طرح‌های پیچیده آسان‌ می‌کند.   </a:t>
            </a:r>
          </a:p>
          <a:p>
            <a:pPr lvl="1"/>
            <a:r>
              <a:rPr lang="fa-IR" sz="2000" smtClean="0">
                <a:cs typeface="+mn-cs"/>
              </a:rPr>
              <a:t>وجود انواع مختلف </a:t>
            </a:r>
          </a:p>
          <a:p>
            <a:pPr lvl="1"/>
            <a:r>
              <a:rPr lang="fa-IR" sz="2000" smtClean="0">
                <a:solidFill>
                  <a:srgbClr val="CC3300"/>
                </a:solidFill>
                <a:cs typeface="+mn-cs"/>
              </a:rPr>
              <a:t>توصیه:</a:t>
            </a:r>
            <a:r>
              <a:rPr lang="fa-IR" sz="2000" smtClean="0"/>
              <a:t> </a:t>
            </a:r>
            <a:r>
              <a:rPr lang="fa-IR" sz="2000" smtClean="0">
                <a:cs typeface="+mn-cs"/>
              </a:rPr>
              <a:t>برای مدل‌سازی سیستمی که شامل چند بخش (ماشین حالت) مرتبط به هم است</a:t>
            </a:r>
            <a:endParaRPr lang="en-US" sz="2000" smtClean="0">
              <a:cs typeface="+mn-cs"/>
            </a:endParaRPr>
          </a:p>
          <a:p>
            <a:pPr lvl="1"/>
            <a:endParaRPr lang="fa-IR" sz="2000" smtClean="0">
              <a:cs typeface="+mn-cs"/>
            </a:endParaRPr>
          </a:p>
          <a:p>
            <a:r>
              <a:rPr lang="fa-IR" smtClean="0"/>
              <a:t>فصل 3 کتاب</a:t>
            </a:r>
          </a:p>
          <a:p>
            <a:pPr lvl="1"/>
            <a:r>
              <a:rPr lang="fa-IR" sz="2000" smtClean="0">
                <a:cs typeface="+mn-cs"/>
              </a:rPr>
              <a:t>آموزش </a:t>
            </a:r>
            <a:r>
              <a:rPr lang="ar-SA" sz="2000" smtClean="0">
                <a:cs typeface="+mn-cs"/>
              </a:rPr>
              <a:t>زبان </a:t>
            </a:r>
            <a:r>
              <a:rPr lang="ar-SA" sz="2000">
                <a:cs typeface="+mn-cs"/>
              </a:rPr>
              <a:t>برنامه نویسی </a:t>
            </a:r>
            <a:r>
              <a:rPr lang="en-US" sz="1800">
                <a:cs typeface="+mn-cs"/>
              </a:rPr>
              <a:t>VHDL </a:t>
            </a:r>
            <a:endParaRPr lang="fa-IR" sz="2000" smtClean="0">
              <a:cs typeface="+mn-cs"/>
            </a:endParaRPr>
          </a:p>
          <a:p>
            <a:pPr lvl="1"/>
            <a:r>
              <a:rPr lang="fa-IR" sz="2000" smtClean="0">
                <a:cs typeface="+mn-cs"/>
              </a:rPr>
              <a:t>آشنایی با شیوه‌ی صحیح طراحی</a:t>
            </a:r>
            <a:endParaRPr lang="fa-IR" sz="2000">
              <a:cs typeface="+mn-cs"/>
            </a:endParaRPr>
          </a:p>
          <a:p>
            <a:pPr lvl="1"/>
            <a:r>
              <a:rPr lang="fa-IR" sz="2000" smtClean="0">
                <a:cs typeface="+mn-cs"/>
              </a:rPr>
              <a:t>مثال‌ها و تمرین‌ها </a:t>
            </a:r>
          </a:p>
          <a:p>
            <a:pPr lvl="1"/>
            <a:r>
              <a:rPr lang="fa-IR" sz="2000" smtClean="0">
                <a:cs typeface="+mn-cs"/>
              </a:rPr>
              <a:t>بکارگیری </a:t>
            </a:r>
            <a:r>
              <a:rPr lang="ar-SA" sz="2000" smtClean="0">
                <a:cs typeface="+mn-cs"/>
              </a:rPr>
              <a:t>نرم‌افزار </a:t>
            </a:r>
            <a:r>
              <a:rPr lang="en-US" sz="1800">
                <a:cs typeface="+mn-cs"/>
              </a:rPr>
              <a:t>ModelSim </a:t>
            </a:r>
            <a:r>
              <a:rPr lang="fa-IR" sz="1800" smtClean="0">
                <a:cs typeface="+mn-cs"/>
              </a:rPr>
              <a:t> </a:t>
            </a:r>
            <a:r>
              <a:rPr lang="fa-IR" sz="2000" smtClean="0">
                <a:cs typeface="+mn-cs"/>
              </a:rPr>
              <a:t>برای شبیه سازی (فصل 5)</a:t>
            </a:r>
          </a:p>
          <a:p>
            <a:pPr lvl="1"/>
            <a:r>
              <a:rPr lang="fa-IR" sz="2000" smtClean="0">
                <a:cs typeface="+mn-cs"/>
              </a:rPr>
              <a:t>استفاده از مثال‌های فصل 4 </a:t>
            </a:r>
          </a:p>
          <a:p>
            <a:pPr lvl="1"/>
            <a:endParaRPr lang="fa-IR" sz="2000" smtClean="0"/>
          </a:p>
        </p:txBody>
      </p:sp>
    </p:spTree>
    <p:extLst>
      <p:ext uri="{BB962C8B-B14F-4D97-AF65-F5344CB8AC3E}">
        <p14:creationId xmlns:p14="http://schemas.microsoft.com/office/powerpoint/2010/main" val="1369605036"/>
      </p:ext>
    </p:extLst>
  </p:cSld>
  <p:clrMapOvr>
    <a:masterClrMapping/>
  </p:clrMapOvr>
  <p:transition advTm="530813">
    <p:random/>
  </p:transition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3" y="1092541"/>
            <a:ext cx="7480935" cy="49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7783"/>
      </p:ext>
    </p:extLst>
  </p:cSld>
  <p:clrMapOvr>
    <a:masterClrMapping/>
  </p:clrMapOvr>
  <p:transition advTm="431280">
    <p:random/>
  </p:transition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Fvhd hkjohf l,n ;hvd sxsxsx</a:t>
            </a: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" y="1007839"/>
            <a:ext cx="8229029" cy="43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14072" y="5470009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mtClean="0">
                <a:solidFill>
                  <a:srgbClr val="FF0000"/>
                </a:solidFill>
                <a:latin typeface=" b nazanin"/>
                <a:cs typeface="+mn-cs"/>
              </a:rPr>
              <a:t>برای انتخاب مود کاری یک وروی بنام </a:t>
            </a:r>
            <a:r>
              <a:rPr lang="en-US" sz="1600" smtClean="0">
                <a:solidFill>
                  <a:srgbClr val="FF0000"/>
                </a:solidFill>
                <a:latin typeface=" b nazanin"/>
                <a:cs typeface="+mn-cs"/>
              </a:rPr>
              <a:t>MS</a:t>
            </a:r>
            <a:r>
              <a:rPr lang="fa-IR" sz="1600" smtClean="0">
                <a:solidFill>
                  <a:srgbClr val="FF0000"/>
                </a:solidFill>
                <a:latin typeface=" b nazanin"/>
                <a:cs typeface="+mn-cs"/>
              </a:rPr>
              <a:t> </a:t>
            </a:r>
            <a:r>
              <a:rPr lang="fa-IR" smtClean="0">
                <a:solidFill>
                  <a:srgbClr val="FF0000"/>
                </a:solidFill>
                <a:latin typeface=" b nazanin"/>
                <a:cs typeface="+mn-cs"/>
              </a:rPr>
              <a:t>(یا </a:t>
            </a:r>
            <a:r>
              <a:rPr lang="en-US" sz="1600" smtClean="0">
                <a:solidFill>
                  <a:srgbClr val="FF0000"/>
                </a:solidFill>
                <a:latin typeface=" b nazanin"/>
                <a:cs typeface="+mn-cs"/>
              </a:rPr>
              <a:t>Mode Select</a:t>
            </a:r>
            <a:r>
              <a:rPr lang="fa-IR" smtClean="0">
                <a:solidFill>
                  <a:srgbClr val="FF0000"/>
                </a:solidFill>
                <a:latin typeface=" b nazanin"/>
                <a:cs typeface="+mn-cs"/>
              </a:rPr>
              <a:t>) اضافه کنید</a:t>
            </a:r>
            <a:endParaRPr lang="fa-IR" dirty="0">
              <a:solidFill>
                <a:srgbClr val="FF0000"/>
              </a:solidFill>
              <a:latin typeface=" b nazani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25332"/>
      </p:ext>
    </p:extLst>
  </p:cSld>
  <p:clrMapOvr>
    <a:masterClrMapping/>
  </p:clrMapOvr>
  <p:transition advTm="234053">
    <p:random/>
  </p:transition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1" y="1660433"/>
            <a:ext cx="8205978" cy="35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30209"/>
      </p:ext>
    </p:extLst>
  </p:cSld>
  <p:clrMapOvr>
    <a:masterClrMapping/>
  </p:clrMapOvr>
  <p:transition advTm="117507">
    <p:random/>
  </p:transition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2355"/>
            <a:ext cx="8229600" cy="1079500"/>
          </a:xfrm>
        </p:spPr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9" y="791815"/>
            <a:ext cx="7449503" cy="410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" y="4896271"/>
            <a:ext cx="7459980" cy="11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52815"/>
      </p:ext>
    </p:extLst>
  </p:cSld>
  <p:clrMapOvr>
    <a:masterClrMapping/>
  </p:clrMapOvr>
  <p:transition advTm="23542">
    <p:random/>
  </p:transition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مدل‌های </a:t>
            </a:r>
            <a:r>
              <a:rPr lang="fa-IR"/>
              <a:t>گرافیکی و کاربرد آن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7950" y="1511300"/>
            <a:ext cx="8578850" cy="4276725"/>
          </a:xfrm>
        </p:spPr>
        <p:txBody>
          <a:bodyPr/>
          <a:lstStyle/>
          <a:p>
            <a:pPr>
              <a:defRPr/>
            </a:pPr>
            <a:r>
              <a:rPr lang="fa-IR" altLang="en-US" smtClean="0"/>
              <a:t>اهمیت استفاده از مدل گرافیکی بعنوان مدل میانی در طراحی</a:t>
            </a: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fa-IR" altLang="en-US" sz="2400" b="0">
                <a:cs typeface="+mn-cs"/>
              </a:rPr>
              <a:t>نمایش رفتار مطلوب سیستم تحت طراحی بوسیله مدل گرافیکی </a:t>
            </a:r>
            <a:endParaRPr lang="fa-IR" altLang="en-US" sz="2400" b="0" smtClean="0">
              <a:cs typeface="+mn-cs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fa-IR" altLang="en-US" sz="2400" b="0" smtClean="0">
                <a:cs typeface="+mn-cs"/>
              </a:rPr>
              <a:t>نوشتن کد </a:t>
            </a:r>
            <a:r>
              <a:rPr lang="en-US" altLang="en-US" sz="2400" b="0" smtClean="0">
                <a:cs typeface="+mn-cs"/>
              </a:rPr>
              <a:t>HDL</a:t>
            </a:r>
            <a:r>
              <a:rPr lang="fa-IR" altLang="en-US" sz="2400" b="0" smtClean="0">
                <a:cs typeface="+mn-cs"/>
              </a:rPr>
              <a:t> با توجه به نمایش بصری مدل </a:t>
            </a: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endParaRPr lang="en-US" altLang="en-US" sz="2400" b="0">
              <a:cs typeface="+mn-cs"/>
            </a:endParaRPr>
          </a:p>
          <a:p>
            <a:pPr>
              <a:defRPr/>
            </a:pPr>
            <a:r>
              <a:rPr lang="fa-IR" altLang="en-US" smtClean="0"/>
              <a:t>انواع مدل‌های گرافیکی</a:t>
            </a: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fa-IR" altLang="en-US" sz="2400" b="0" smtClean="0">
                <a:cs typeface="+mn-cs"/>
              </a:rPr>
              <a:t>ماشین حالت محدود (</a:t>
            </a:r>
            <a:r>
              <a:rPr lang="en-US" altLang="en-US" sz="2400" b="0" smtClean="0">
                <a:cs typeface="+mn-cs"/>
              </a:rPr>
              <a:t>FSM</a:t>
            </a:r>
            <a:r>
              <a:rPr lang="fa-IR" altLang="en-US" sz="2400" b="0" smtClean="0">
                <a:cs typeface="+mn-cs"/>
              </a:rPr>
              <a:t>)</a:t>
            </a:r>
            <a:endParaRPr lang="en-US" altLang="en-US" sz="2400" b="0" smtClean="0">
              <a:cs typeface="+mn-cs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fa-IR" altLang="en-US" sz="2400" b="0" smtClean="0">
                <a:cs typeface="+mn-cs"/>
              </a:rPr>
              <a:t>ماشین حالت محدود توسعه یافته (</a:t>
            </a:r>
            <a:r>
              <a:rPr lang="en-US" altLang="en-US" sz="2400" b="0" smtClean="0">
                <a:cs typeface="+mn-cs"/>
              </a:rPr>
              <a:t>EFSM</a:t>
            </a:r>
            <a:r>
              <a:rPr lang="fa-IR" altLang="en-US" sz="2400" b="0" smtClean="0">
                <a:cs typeface="+mn-cs"/>
              </a:rPr>
              <a:t>)</a:t>
            </a:r>
            <a:endParaRPr lang="en-US" altLang="en-US" sz="2400" b="0" smtClean="0">
              <a:cs typeface="+mn-cs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fa-IR" altLang="en-US" sz="2400" b="0" smtClean="0">
                <a:cs typeface="+mn-cs"/>
              </a:rPr>
              <a:t>شبکه پتری (</a:t>
            </a:r>
            <a:r>
              <a:rPr lang="en-US" altLang="en-US" sz="2400" b="0" smtClean="0">
                <a:cs typeface="+mn-cs"/>
              </a:rPr>
              <a:t>Petri-net</a:t>
            </a:r>
            <a:r>
              <a:rPr lang="fa-IR" altLang="en-US" sz="2400" b="0" smtClean="0">
                <a:cs typeface="+mn-cs"/>
              </a:rPr>
              <a:t>)</a:t>
            </a:r>
            <a:endParaRPr lang="en-US" altLang="en-US" sz="2400" b="0" smtClean="0">
              <a:cs typeface="+mn-cs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endParaRPr lang="en-US" altLang="en-US" sz="2400" b="0" smtClean="0"/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  <a:defRPr/>
            </a:pPr>
            <a:endParaRPr lang="en-US" altLang="en-US" sz="2400" b="0"/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n-US" altLang="en-US">
              <a:solidFill>
                <a:srgbClr val="000000"/>
              </a:solidFill>
              <a:cs typeface="B Nazanin" pitchFamily="2" charset="-78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n-US" altLang="en-US" smtClean="0">
              <a:solidFill>
                <a:srgbClr val="000000"/>
              </a:solidFill>
              <a:cs typeface="B Nazanin" pitchFamily="2" charset="-78"/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 advTm="64821">
    <p:random/>
  </p:transition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1" y="1158075"/>
            <a:ext cx="7491413" cy="47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02330"/>
      </p:ext>
    </p:extLst>
  </p:cSld>
  <p:clrMapOvr>
    <a:masterClrMapping/>
  </p:clrMapOvr>
  <p:transition advTm="99431">
    <p:random/>
  </p:transition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" y="1501836"/>
            <a:ext cx="8182928" cy="41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09048"/>
      </p:ext>
    </p:extLst>
  </p:cSld>
  <p:clrMapOvr>
    <a:masterClrMapping/>
  </p:clrMapOvr>
  <p:transition advTm="42446">
    <p:random/>
  </p:transition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" y="1439887"/>
            <a:ext cx="8194453" cy="12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" y="2736031"/>
            <a:ext cx="8194453" cy="220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20144"/>
      </p:ext>
    </p:extLst>
  </p:cSld>
  <p:clrMapOvr>
    <a:masterClrMapping/>
  </p:clrMapOvr>
  <p:transition advTm="242123">
    <p:random/>
  </p:transition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" y="1297238"/>
            <a:ext cx="8240554" cy="43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09849"/>
      </p:ext>
    </p:extLst>
  </p:cSld>
  <p:clrMapOvr>
    <a:masterClrMapping/>
  </p:clrMapOvr>
  <p:transition advTm="283180">
    <p:random/>
  </p:transition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363"/>
            <a:ext cx="8229600" cy="1079500"/>
          </a:xfrm>
        </p:spPr>
        <p:txBody>
          <a:bodyPr/>
          <a:lstStyle/>
          <a:p>
            <a:r>
              <a:rPr lang="fa-IR" smtClean="0"/>
              <a:t>مرور تمرین‌ها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2" y="985911"/>
            <a:ext cx="8074954" cy="513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10388"/>
      </p:ext>
    </p:extLst>
  </p:cSld>
  <p:clrMapOvr>
    <a:masterClrMapping/>
  </p:clrMapOvr>
  <p:transition advTm="81304">
    <p:random/>
  </p:transition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ماشین حالت </a:t>
            </a:r>
            <a:r>
              <a:rPr lang="fa-IR" dirty="0" smtClean="0"/>
              <a:t>محدود </a:t>
            </a:r>
            <a:r>
              <a:rPr lang="en-US" dirty="0"/>
              <a:t>(</a:t>
            </a:r>
            <a:r>
              <a:rPr lang="en-US" dirty="0" smtClean="0"/>
              <a:t>FSM)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950" y="1079500"/>
            <a:ext cx="8578850" cy="4276725"/>
          </a:xfrm>
        </p:spPr>
        <p:txBody>
          <a:bodyPr/>
          <a:lstStyle/>
          <a:p>
            <a:r>
              <a:rPr lang="fa-IR" altLang="en-US" smtClean="0"/>
              <a:t>نمایش یک ماشین حالت محدود در حالت کلی</a:t>
            </a:r>
            <a:endParaRPr lang="en-US" altLang="en-US" smtClean="0"/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</a:pPr>
            <a:r>
              <a:rPr lang="en-US" altLang="en-US" sz="2400" b="0" smtClean="0"/>
              <a:t>Guard</a:t>
            </a:r>
            <a:r>
              <a:rPr lang="fa-IR" altLang="en-US" sz="2400" b="0" smtClean="0"/>
              <a:t>: </a:t>
            </a:r>
            <a:r>
              <a:rPr lang="fa-IR" altLang="en-US" sz="2400" smtClean="0">
                <a:solidFill>
                  <a:srgbClr val="000000"/>
                </a:solidFill>
                <a:ea typeface="Times New Roman" pitchFamily="18" charset="0"/>
                <a:cs typeface="B Nazanin" pitchFamily="2" charset="-78"/>
              </a:rPr>
              <a:t>یک شرط گذر (یک عبارت با مقدار بولین)</a:t>
            </a: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</a:pPr>
            <a:r>
              <a:rPr lang="en-US" altLang="en-US" sz="2400" b="0" smtClean="0">
                <a:ea typeface="Times New Roman" pitchFamily="18" charset="0"/>
                <a:cs typeface="B Nazanin" pitchFamily="2" charset="-78"/>
              </a:rPr>
              <a:t>Action</a:t>
            </a:r>
            <a:r>
              <a:rPr lang="fa-IR" altLang="en-US" sz="2400" b="0" smtClean="0">
                <a:ea typeface="Times New Roman" pitchFamily="18" charset="0"/>
                <a:cs typeface="B Nazanin" pitchFamily="2" charset="-78"/>
              </a:rPr>
              <a:t>: </a:t>
            </a:r>
            <a:r>
              <a:rPr lang="fa-IR" altLang="en-US" sz="2400" smtClean="0">
                <a:solidFill>
                  <a:srgbClr val="000000"/>
                </a:solidFill>
                <a:cs typeface="B Nazanin" pitchFamily="2" charset="-78"/>
              </a:rPr>
              <a:t>مشخص می‌کند چه خروجی‌ای تولید می‌شود (در پاسخ به درست بودن شرط)</a:t>
            </a:r>
            <a:r>
              <a:rPr lang="en-US" altLang="en-US" sz="2400" smtClean="0">
                <a:solidFill>
                  <a:srgbClr val="000000"/>
                </a:solidFill>
                <a:cs typeface="B Nazanin" pitchFamily="2" charset="-78"/>
              </a:rPr>
              <a:t>  </a:t>
            </a:r>
            <a:endParaRPr lang="fa-IR" altLang="en-US" sz="2400" smtClean="0">
              <a:solidFill>
                <a:srgbClr val="000000"/>
              </a:solidFill>
              <a:cs typeface="B Nazanin" pitchFamily="2" charset="-78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v"/>
            </a:pPr>
            <a:r>
              <a:rPr lang="fa-IR" altLang="en-US" sz="2400" smtClean="0">
                <a:solidFill>
                  <a:srgbClr val="000000"/>
                </a:solidFill>
                <a:cs typeface="B Nazanin" pitchFamily="2" charset="-78"/>
              </a:rPr>
              <a:t>نمایش حالت اولیه</a:t>
            </a:r>
            <a:endParaRPr lang="en-US" altLang="en-US" sz="2400" smtClean="0">
              <a:solidFill>
                <a:srgbClr val="000000"/>
              </a:solidFill>
              <a:cs typeface="B Nazanin" pitchFamily="2" charset="-78"/>
            </a:endParaRPr>
          </a:p>
          <a:p>
            <a:pPr marL="857250" lvl="2" indent="-457200">
              <a:buClr>
                <a:srgbClr val="CC3300"/>
              </a:buClr>
              <a:buFont typeface="Wingdings" pitchFamily="2" charset="2"/>
              <a:buChar char="q"/>
            </a:pPr>
            <a:endParaRPr lang="en-US" altLang="en-US" smtClean="0">
              <a:solidFill>
                <a:srgbClr val="000000"/>
              </a:solidFill>
              <a:cs typeface="B Nazanin" pitchFamily="2" charset="-78"/>
            </a:endParaRPr>
          </a:p>
          <a:p>
            <a:endParaRPr lang="en-US" altLang="en-US" smtClean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65" name="Object 3"/>
          <p:cNvGraphicFramePr>
            <a:graphicFrameLocks noChangeAspect="1"/>
          </p:cNvGraphicFramePr>
          <p:nvPr/>
        </p:nvGraphicFramePr>
        <p:xfrm>
          <a:off x="1692275" y="2879725"/>
          <a:ext cx="3779838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Visio" r:id="rId3" imgW="1815503" imgH="1349452" progId="Visio.Drawing.11">
                  <p:embed/>
                </p:oleObj>
              </mc:Choice>
              <mc:Fallback>
                <p:oleObj name="Visio" r:id="rId3" imgW="1815503" imgH="134945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79725"/>
                        <a:ext cx="3779838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55276">
    <p:random/>
  </p:transition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6063"/>
            <a:ext cx="8229600" cy="688975"/>
          </a:xfrm>
        </p:spPr>
        <p:txBody>
          <a:bodyPr/>
          <a:lstStyle/>
          <a:p>
            <a:pPr eaLnBrk="1" hangingPunct="1"/>
            <a:r>
              <a:rPr lang="fa-IR" altLang="fa-IR" b="1" smtClean="0">
                <a:effectLst/>
              </a:rPr>
              <a:t>نمایش کلی ماشین</a:t>
            </a:r>
            <a:r>
              <a:rPr lang="fa-IR" altLang="fa-IR" b="1" baseline="0" smtClean="0">
                <a:effectLst/>
              </a:rPr>
              <a:t> </a:t>
            </a:r>
            <a:r>
              <a:rPr lang="fa-IR" altLang="fa-IR" b="1" smtClean="0">
                <a:effectLst/>
              </a:rPr>
              <a:t>حالت توسعه یافته</a:t>
            </a:r>
            <a:endParaRPr lang="en-US" altLang="fa-IR" b="1" smtClean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63600"/>
            <a:ext cx="8291512" cy="5113338"/>
          </a:xfrm>
        </p:spPr>
        <p:txBody>
          <a:bodyPr/>
          <a:lstStyle/>
          <a:p>
            <a:pPr algn="justLow" eaLnBrk="1" hangingPunct="1">
              <a:spcBef>
                <a:spcPts val="800"/>
              </a:spcBef>
            </a:pPr>
            <a:r>
              <a:rPr lang="ar-SA" altLang="en-US" sz="2000" smtClean="0"/>
              <a:t>برای هر گذر یک تایع نگهبان (</a:t>
            </a:r>
            <a:r>
              <a:rPr lang="en-US" altLang="en-US" sz="2000" smtClean="0"/>
              <a:t>Guard Function</a:t>
            </a:r>
            <a:r>
              <a:rPr lang="ar-SA" altLang="en-US" sz="2000" smtClean="0"/>
              <a:t>) و یک تابع عملکرد (</a:t>
            </a:r>
            <a:r>
              <a:rPr lang="en-US" altLang="en-US" sz="2000" smtClean="0"/>
              <a:t>Action Function</a:t>
            </a:r>
            <a:r>
              <a:rPr lang="ar-SA" altLang="en-US" sz="2000" smtClean="0"/>
              <a:t>) تعریف شده است. </a:t>
            </a:r>
            <a:endParaRPr lang="fa-IR" altLang="en-US" sz="2000" smtClean="0"/>
          </a:p>
          <a:p>
            <a:pPr algn="justLow" eaLnBrk="1" hangingPunct="1">
              <a:spcBef>
                <a:spcPts val="800"/>
              </a:spcBef>
            </a:pPr>
            <a:r>
              <a:rPr lang="fa-IR" altLang="en-US" sz="2000" smtClean="0"/>
              <a:t>تابع نگهبان یک عبارت بولی شامل ورودی‌ها (</a:t>
            </a:r>
            <a:r>
              <a:rPr lang="en-US" altLang="en-US" sz="2000" smtClean="0"/>
              <a:t>Input Guard</a:t>
            </a:r>
            <a:r>
              <a:rPr lang="fa-IR" altLang="en-US" sz="2000" smtClean="0"/>
              <a:t>) و متغیر‌ها (</a:t>
            </a:r>
            <a:r>
              <a:rPr lang="en-US" altLang="en-US" sz="2000" smtClean="0"/>
              <a:t>Variable Guard</a:t>
            </a:r>
            <a:r>
              <a:rPr lang="fa-IR" altLang="en-US" sz="2000" smtClean="0"/>
              <a:t>) است.</a:t>
            </a:r>
          </a:p>
          <a:p>
            <a:pPr algn="justLow" eaLnBrk="1" hangingPunct="1">
              <a:spcBef>
                <a:spcPts val="800"/>
              </a:spcBef>
            </a:pPr>
            <a:r>
              <a:rPr lang="fa-IR" altLang="en-US" sz="2000" smtClean="0"/>
              <a:t>تابع عملکرد بیانگر عملیاتی است که سیستم در پاسخ به درست بودن شرط گذر حالت بر روی خروجی‌ها (</a:t>
            </a:r>
            <a:r>
              <a:rPr lang="en-US" altLang="en-US" sz="2000" smtClean="0"/>
              <a:t>Output Action </a:t>
            </a:r>
            <a:r>
              <a:rPr lang="fa-IR" altLang="en-US" sz="2000" smtClean="0"/>
              <a:t>و متغیرها (</a:t>
            </a:r>
            <a:r>
              <a:rPr lang="en-US" altLang="en-US" sz="2000" smtClean="0"/>
              <a:t>Variable Action) </a:t>
            </a:r>
            <a:r>
              <a:rPr lang="fa-IR" altLang="en-US" sz="2000" smtClean="0"/>
              <a:t>انجام می‌دهد.</a:t>
            </a:r>
            <a:endParaRPr lang="en-US" altLang="en-US" sz="2000" smtClean="0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510" name="Object 4"/>
          <p:cNvGraphicFramePr>
            <a:graphicFrameLocks noChangeAspect="1"/>
          </p:cNvGraphicFramePr>
          <p:nvPr/>
        </p:nvGraphicFramePr>
        <p:xfrm>
          <a:off x="2268538" y="3168650"/>
          <a:ext cx="403225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Visio" r:id="rId4" imgW="2175192" imgH="1493057" progId="Visio.Drawing.11">
                  <p:embed/>
                </p:oleObj>
              </mc:Choice>
              <mc:Fallback>
                <p:oleObj name="Visio" r:id="rId4" imgW="2175192" imgH="149305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68650"/>
                        <a:ext cx="4032250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8442">
    <p:random/>
  </p:transition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یک</a:t>
            </a:r>
            <a:r>
              <a:rPr lang="fa-IR" baseline="0" dirty="0" smtClean="0"/>
              <a:t> </a:t>
            </a:r>
            <a:r>
              <a:rPr lang="fa-IR" dirty="0"/>
              <a:t>بافر (میانگیر)</a:t>
            </a:r>
            <a:r>
              <a:rPr lang="en-US" dirty="0"/>
              <a:t> </a:t>
            </a:r>
            <a:r>
              <a:rPr lang="fa-IR" dirty="0"/>
              <a:t>با ظرفیت یک بایت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276725"/>
          </a:xfrm>
        </p:spPr>
        <p:txBody>
          <a:bodyPr/>
          <a:lstStyle/>
          <a:p>
            <a:r>
              <a:rPr lang="fa-IR" altLang="en-US" sz="2400" smtClean="0"/>
              <a:t>ورودی‌ها شامل:</a:t>
            </a:r>
          </a:p>
          <a:p>
            <a:pPr lvl="1" algn="l" rtl="0"/>
            <a:r>
              <a:rPr lang="en-US" altLang="en-US" sz="2000" smtClean="0"/>
              <a:t>IR: Input Ready</a:t>
            </a:r>
          </a:p>
          <a:p>
            <a:pPr lvl="1" algn="l" rtl="0"/>
            <a:r>
              <a:rPr lang="en-US" altLang="en-US" sz="2000" smtClean="0"/>
              <a:t>OR: Output Ready</a:t>
            </a:r>
          </a:p>
          <a:p>
            <a:r>
              <a:rPr lang="fa-IR" altLang="en-US" sz="2400" smtClean="0"/>
              <a:t>خروجی‌ها شامل:</a:t>
            </a:r>
          </a:p>
          <a:p>
            <a:pPr lvl="1" algn="l" rtl="0"/>
            <a:r>
              <a:rPr lang="en-US" altLang="en-US" sz="2000" smtClean="0"/>
              <a:t>BF: Buffer Full</a:t>
            </a:r>
          </a:p>
          <a:p>
            <a:pPr lvl="1" algn="l" rtl="0"/>
            <a:r>
              <a:rPr lang="en-US" altLang="en-US" sz="2000" smtClean="0"/>
              <a:t>BE: Buffer  Empty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36069"/>
              </p:ext>
            </p:extLst>
          </p:nvPr>
        </p:nvGraphicFramePr>
        <p:xfrm>
          <a:off x="2339975" y="3851275"/>
          <a:ext cx="446405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Visio" r:id="rId3" imgW="2885890" imgH="1466370" progId="Visio.Drawing.11">
                  <p:embed/>
                </p:oleObj>
              </mc:Choice>
              <mc:Fallback>
                <p:oleObj name="Visio" r:id="rId3" imgW="2885890" imgH="146637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51275"/>
                        <a:ext cx="446405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24328" y="4032175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smtClean="0">
                <a:solidFill>
                  <a:srgbClr val="CC3300"/>
                </a:solidFill>
                <a:cs typeface="+mn-cs"/>
              </a:rPr>
              <a:t>شکل 3-18</a:t>
            </a:r>
            <a:endParaRPr lang="en-US" sz="1600" b="1">
              <a:solidFill>
                <a:srgbClr val="CC3300"/>
              </a:solidFill>
              <a:cs typeface="+mn-cs"/>
            </a:endParaRPr>
          </a:p>
        </p:txBody>
      </p:sp>
    </p:spTree>
  </p:cSld>
  <p:clrMapOvr>
    <a:masterClrMapping/>
  </p:clrMapOvr>
  <p:transition advTm="348976">
    <p:random/>
  </p:transition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یک</a:t>
            </a:r>
            <a:r>
              <a:rPr lang="fa-IR" baseline="0" dirty="0" smtClean="0"/>
              <a:t> </a:t>
            </a:r>
            <a:r>
              <a:rPr lang="fa-IR" dirty="0"/>
              <a:t>بافر (میانگیر)</a:t>
            </a:r>
            <a:r>
              <a:rPr lang="en-US" dirty="0"/>
              <a:t> </a:t>
            </a:r>
            <a:r>
              <a:rPr lang="fa-IR" dirty="0"/>
              <a:t>با ظرفیت یک بایت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276725"/>
          </a:xfrm>
        </p:spPr>
        <p:txBody>
          <a:bodyPr/>
          <a:lstStyle/>
          <a:p>
            <a:r>
              <a:rPr lang="fa-IR" altLang="en-US" sz="2400" smtClean="0"/>
              <a:t>ورودی‌ها شامل:</a:t>
            </a:r>
          </a:p>
          <a:p>
            <a:pPr lvl="1" algn="l" rtl="0"/>
            <a:r>
              <a:rPr lang="en-US" altLang="en-US" sz="2000" smtClean="0"/>
              <a:t>IR: Input Ready</a:t>
            </a:r>
          </a:p>
          <a:p>
            <a:pPr lvl="1" algn="l" rtl="0"/>
            <a:r>
              <a:rPr lang="en-US" altLang="en-US" sz="2000" smtClean="0">
                <a:solidFill>
                  <a:srgbClr val="FF0000"/>
                </a:solidFill>
              </a:rPr>
              <a:t>Rq: Request</a:t>
            </a:r>
          </a:p>
          <a:p>
            <a:r>
              <a:rPr lang="fa-IR" altLang="en-US" sz="2400" smtClean="0"/>
              <a:t>خروجی‌ها شامل:</a:t>
            </a:r>
          </a:p>
          <a:p>
            <a:pPr lvl="1" algn="l" rtl="0"/>
            <a:r>
              <a:rPr lang="en-US" altLang="en-US" sz="2000" smtClean="0"/>
              <a:t>BF: Buffer Full</a:t>
            </a:r>
          </a:p>
          <a:p>
            <a:pPr lvl="1" algn="l" rtl="0"/>
            <a:r>
              <a:rPr lang="en-US" altLang="en-US" sz="2000" smtClean="0"/>
              <a:t>BE: Buffer  Empty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70107"/>
              </p:ext>
            </p:extLst>
          </p:nvPr>
        </p:nvGraphicFramePr>
        <p:xfrm>
          <a:off x="2339975" y="3851275"/>
          <a:ext cx="446405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Visio" r:id="rId3" imgW="2885890" imgH="1466370" progId="Visio.Drawing.11">
                  <p:embed/>
                </p:oleObj>
              </mc:Choice>
              <mc:Fallback>
                <p:oleObj name="Visio" r:id="rId3" imgW="2885890" imgH="14663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51275"/>
                        <a:ext cx="446405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589874"/>
      </p:ext>
    </p:extLst>
  </p:cSld>
  <p:clrMapOvr>
    <a:masterClrMapping/>
  </p:clrMapOvr>
  <p:transition advTm="39822">
    <p:random/>
  </p:transition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6063"/>
            <a:ext cx="8229600" cy="689768"/>
          </a:xfrm>
        </p:spPr>
        <p:txBody>
          <a:bodyPr/>
          <a:lstStyle/>
          <a:p>
            <a:pPr>
              <a:defRPr/>
            </a:pPr>
            <a:r>
              <a:rPr lang="fa-IR" dirty="0"/>
              <a:t>یک</a:t>
            </a:r>
            <a:r>
              <a:rPr lang="fa-IR" baseline="0" dirty="0"/>
              <a:t> </a:t>
            </a:r>
            <a:r>
              <a:rPr lang="fa-IR" dirty="0"/>
              <a:t>بافر (میانگیر)</a:t>
            </a:r>
            <a:r>
              <a:rPr lang="en-US" dirty="0"/>
              <a:t> </a:t>
            </a:r>
            <a:r>
              <a:rPr lang="fa-IR" dirty="0"/>
              <a:t>با ظرفیت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a-IR" baseline="0" dirty="0" smtClean="0"/>
              <a:t> </a:t>
            </a:r>
            <a:r>
              <a:rPr lang="fa-IR" dirty="0" smtClean="0"/>
              <a:t>بایت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863823"/>
            <a:ext cx="8229600" cy="4276725"/>
          </a:xfrm>
        </p:spPr>
        <p:txBody>
          <a:bodyPr/>
          <a:lstStyle/>
          <a:p>
            <a:r>
              <a:rPr lang="fa-IR" altLang="en-US" sz="2400" smtClean="0"/>
              <a:t>ارتباط </a:t>
            </a:r>
            <a:r>
              <a:rPr lang="en-US" altLang="en-US" sz="2000" smtClean="0"/>
              <a:t>FSM</a:t>
            </a:r>
            <a:r>
              <a:rPr lang="fa-IR" altLang="en-US" sz="2000" smtClean="0"/>
              <a:t> </a:t>
            </a:r>
            <a:r>
              <a:rPr lang="fa-IR" altLang="en-US" sz="2400" smtClean="0"/>
              <a:t>های مجاور </a:t>
            </a:r>
            <a:r>
              <a:rPr lang="fa-IR" altLang="en-US" sz="2400" smtClean="0">
                <a:sym typeface="Wingdings" pitchFamily="2" charset="2"/>
              </a:rPr>
              <a:t> شبکه پتری</a:t>
            </a:r>
            <a:endParaRPr lang="en-US" altLang="en-US" sz="2400" smtClean="0">
              <a:sym typeface="Wingdings" pitchFamily="2" charset="2"/>
            </a:endParaRPr>
          </a:p>
          <a:p>
            <a:pPr lvl="1"/>
            <a:r>
              <a:rPr lang="fa-IR" altLang="en-US" sz="2000">
                <a:cs typeface="+mn-cs"/>
                <a:sym typeface="Wingdings" pitchFamily="2" charset="2"/>
              </a:rPr>
              <a:t>ترکیب </a:t>
            </a:r>
            <a:r>
              <a:rPr lang="fa-IR" altLang="en-US" sz="2000" smtClean="0">
                <a:cs typeface="+mn-cs"/>
                <a:sym typeface="Wingdings" pitchFamily="2" charset="2"/>
              </a:rPr>
              <a:t>گذرهای (همزمان) با پیش شرط یکسان</a:t>
            </a:r>
          </a:p>
          <a:p>
            <a:pPr lvl="1"/>
            <a:r>
              <a:rPr lang="fa-IR" altLang="en-US" sz="2000" smtClean="0">
                <a:cs typeface="+mn-cs"/>
                <a:sym typeface="Wingdings" pitchFamily="2" charset="2"/>
              </a:rPr>
              <a:t>وضعیت جاری با بیش از یک نشانه مشخص می‌شود</a:t>
            </a:r>
          </a:p>
          <a:p>
            <a:pPr lvl="1"/>
            <a:r>
              <a:rPr lang="fa-IR" altLang="en-US" sz="2000" smtClean="0">
                <a:cs typeface="+mn-cs"/>
                <a:sym typeface="Wingdings" pitchFamily="2" charset="2"/>
              </a:rPr>
              <a:t>امکان جابجایی نشانه ها بطور همزمان (همروندی)</a:t>
            </a:r>
          </a:p>
          <a:p>
            <a:endParaRPr lang="en-US" altLang="en-US" sz="2400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q"/>
              <a:defRPr sz="2800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B Nazanin" pitchFamily="2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FF"/>
              </a:buClr>
              <a:buFont typeface="Arial" charset="0"/>
              <a:buChar char="Θ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77016"/>
              </p:ext>
            </p:extLst>
          </p:nvPr>
        </p:nvGraphicFramePr>
        <p:xfrm>
          <a:off x="1259458" y="2516934"/>
          <a:ext cx="6912942" cy="360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Visio" r:id="rId3" imgW="5162179" imgH="2675700" progId="Visio.Drawing.11">
                  <p:embed/>
                </p:oleObj>
              </mc:Choice>
              <mc:Fallback>
                <p:oleObj name="Visio" r:id="rId3" imgW="5162179" imgH="26757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58" y="2516934"/>
                        <a:ext cx="6912942" cy="3603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400420">
    <p:random/>
  </p:transition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شبکه پتری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863"/>
            <a:ext cx="8229600" cy="4276725"/>
          </a:xfrm>
        </p:spPr>
        <p:txBody>
          <a:bodyPr/>
          <a:lstStyle/>
          <a:p>
            <a:pPr>
              <a:defRPr/>
            </a:pPr>
            <a:r>
              <a:rPr lang="fa-IR" sz="2400" dirty="0" smtClean="0"/>
              <a:t>شبکه پتری </a:t>
            </a:r>
            <a:r>
              <a:rPr lang="fa-IR" sz="2400" smtClean="0"/>
              <a:t>را می‌توان </a:t>
            </a:r>
            <a:r>
              <a:rPr lang="fa-IR" sz="2400" dirty="0" smtClean="0"/>
              <a:t>ترکیبی از چند ماشین حالت در نظر گرفت.</a:t>
            </a:r>
          </a:p>
          <a:p>
            <a:pPr>
              <a:defRPr/>
            </a:pPr>
            <a:r>
              <a:rPr lang="fa-IR" sz="2400" dirty="0" smtClean="0"/>
              <a:t>لزوما یک حالت جاری ندارد. (وجود چند توکن)</a:t>
            </a:r>
          </a:p>
          <a:p>
            <a:pPr>
              <a:defRPr/>
            </a:pPr>
            <a:r>
              <a:rPr lang="fa-IR" sz="2400" dirty="0" smtClean="0"/>
              <a:t>برای مدلسازی سیستم های همروند مفید است.</a:t>
            </a:r>
          </a:p>
          <a:p>
            <a:pPr>
              <a:defRPr/>
            </a:pPr>
            <a:r>
              <a:rPr lang="fa-IR" sz="2400" dirty="0" smtClean="0"/>
              <a:t>قابلیت اجرا (شبیه سازی) </a:t>
            </a:r>
          </a:p>
          <a:p>
            <a:pPr>
              <a:defRPr/>
            </a:pPr>
            <a:r>
              <a:rPr lang="fa-IR" sz="2400" smtClean="0"/>
              <a:t>شبکه پتری یگ گراف جهت دار دارای دو نوع گره شامل</a:t>
            </a:r>
            <a:endParaRPr lang="fa-IR" sz="2400" dirty="0" smtClean="0"/>
          </a:p>
          <a:p>
            <a:pPr lvl="1">
              <a:defRPr/>
            </a:pPr>
            <a:r>
              <a:rPr lang="fa-IR" sz="2000" dirty="0" smtClean="0">
                <a:cs typeface="+mn-cs"/>
              </a:rPr>
              <a:t>مکانها (که با دایره نشان </a:t>
            </a:r>
            <a:r>
              <a:rPr lang="fa-IR" sz="2000" smtClean="0">
                <a:cs typeface="+mn-cs"/>
              </a:rPr>
              <a:t>داده می‌شود</a:t>
            </a:r>
            <a:r>
              <a:rPr lang="fa-IR" sz="2000" dirty="0" smtClean="0">
                <a:cs typeface="+mn-cs"/>
              </a:rPr>
              <a:t>)</a:t>
            </a:r>
          </a:p>
          <a:p>
            <a:pPr lvl="1">
              <a:defRPr/>
            </a:pPr>
            <a:r>
              <a:rPr lang="fa-IR" sz="2000" dirty="0" smtClean="0">
                <a:cs typeface="+mn-cs"/>
              </a:rPr>
              <a:t>گذرها (که با مستطیل نشان </a:t>
            </a:r>
            <a:r>
              <a:rPr lang="fa-IR" sz="2000" smtClean="0">
                <a:cs typeface="+mn-cs"/>
              </a:rPr>
              <a:t>داده می‌شود</a:t>
            </a:r>
            <a:r>
              <a:rPr lang="fa-IR" sz="2000" dirty="0" smtClean="0">
                <a:cs typeface="+mn-cs"/>
              </a:rPr>
              <a:t>)</a:t>
            </a:r>
          </a:p>
          <a:p>
            <a:pPr lvl="1">
              <a:defRPr/>
            </a:pPr>
            <a:r>
              <a:rPr lang="fa-IR" sz="2000" dirty="0" smtClean="0">
                <a:cs typeface="+mn-cs"/>
              </a:rPr>
              <a:t> کمانها (</a:t>
            </a:r>
            <a:r>
              <a:rPr lang="en-US" sz="2000" dirty="0" err="1" smtClean="0">
                <a:cs typeface="+mn-cs"/>
              </a:rPr>
              <a:t>P2T</a:t>
            </a:r>
            <a:r>
              <a:rPr lang="en-US" sz="2000" dirty="0" smtClean="0">
                <a:cs typeface="+mn-cs"/>
              </a:rPr>
              <a:t> </a:t>
            </a:r>
            <a:r>
              <a:rPr lang="fa-IR" sz="2000" dirty="0" smtClean="0">
                <a:cs typeface="+mn-cs"/>
              </a:rPr>
              <a:t> که برای اتصال مکان </a:t>
            </a:r>
            <a:r>
              <a:rPr lang="fa-IR" sz="2000" smtClean="0">
                <a:cs typeface="+mn-cs"/>
              </a:rPr>
              <a:t>به گذر و </a:t>
            </a:r>
            <a:r>
              <a:rPr lang="en-US" sz="2000" smtClean="0">
                <a:cs typeface="+mn-cs"/>
              </a:rPr>
              <a:t> </a:t>
            </a:r>
            <a:r>
              <a:rPr lang="en-US" sz="2000" dirty="0" err="1" smtClean="0">
                <a:cs typeface="+mn-cs"/>
              </a:rPr>
              <a:t>T2P</a:t>
            </a:r>
            <a:r>
              <a:rPr lang="fa-IR" sz="2000" dirty="0" smtClean="0">
                <a:cs typeface="+mn-cs"/>
              </a:rPr>
              <a:t>که برای اتصال گذر به مکان)</a:t>
            </a:r>
          </a:p>
          <a:p>
            <a:pPr lvl="1">
              <a:defRPr/>
            </a:pPr>
            <a:r>
              <a:rPr lang="fa-IR" sz="2000" smtClean="0">
                <a:cs typeface="+mn-cs"/>
              </a:rPr>
              <a:t>توکن یا نشانه </a:t>
            </a:r>
            <a:r>
              <a:rPr lang="fa-IR" sz="2000" dirty="0" smtClean="0">
                <a:cs typeface="+mn-cs"/>
              </a:rPr>
              <a:t>(که با یک نقطه سیاه تو پر نشان </a:t>
            </a:r>
            <a:r>
              <a:rPr lang="fa-IR" sz="2000" smtClean="0">
                <a:cs typeface="+mn-cs"/>
              </a:rPr>
              <a:t>داده می‌شود)</a:t>
            </a:r>
          </a:p>
          <a:p>
            <a:pPr lvl="1">
              <a:defRPr/>
            </a:pPr>
            <a:r>
              <a:rPr lang="fa-IR" sz="2000">
                <a:cs typeface="+mn-cs"/>
              </a:rPr>
              <a:t>هیچگاه دو گذر یا دو مکان بطور مستقیم با </a:t>
            </a:r>
            <a:r>
              <a:rPr lang="fa-IR" sz="2000" smtClean="0">
                <a:cs typeface="+mn-cs"/>
              </a:rPr>
              <a:t>بهم وصل نمی‌شوند. </a:t>
            </a:r>
            <a:endParaRPr lang="fa-IR" sz="2000" dirty="0" smtClean="0">
              <a:cs typeface="+mn-cs"/>
            </a:endParaRPr>
          </a:p>
          <a:p>
            <a:pPr lvl="1">
              <a:defRPr/>
            </a:pPr>
            <a:endParaRPr lang="en-US" sz="2400" dirty="0"/>
          </a:p>
        </p:txBody>
      </p:sp>
    </p:spTree>
  </p:cSld>
  <p:clrMapOvr>
    <a:masterClrMapping/>
  </p:clrMapOvr>
  <p:transition advTm="167054">
    <p:random/>
  </p:transition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شبکه پتری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SA" sz="2400"/>
              <a:t>عملکرد پویای شبکه پتری در دو قانون خلاصه می‌شود </a:t>
            </a:r>
            <a:endParaRPr lang="fa-IR" sz="2400" smtClean="0"/>
          </a:p>
          <a:p>
            <a:pPr>
              <a:defRPr/>
            </a:pPr>
            <a:r>
              <a:rPr lang="fa-IR" sz="2400" smtClean="0"/>
              <a:t>قوانین توانا شدن گذر</a:t>
            </a:r>
            <a:endParaRPr lang="en-US" sz="2400" dirty="0" smtClean="0"/>
          </a:p>
          <a:p>
            <a:pPr lvl="1">
              <a:defRPr/>
            </a:pPr>
            <a:r>
              <a:rPr lang="fa-IR" sz="2000">
                <a:cs typeface="+mn-cs"/>
              </a:rPr>
              <a:t>وجود نشانه در تمام مکان‌های </a:t>
            </a:r>
            <a:r>
              <a:rPr lang="fa-IR" sz="2000" smtClean="0">
                <a:cs typeface="+mn-cs"/>
              </a:rPr>
              <a:t>ورودی</a:t>
            </a:r>
          </a:p>
          <a:p>
            <a:pPr lvl="1">
              <a:defRPr/>
            </a:pPr>
            <a:r>
              <a:rPr lang="fa-IR" sz="2000" smtClean="0">
                <a:cs typeface="+mn-cs"/>
              </a:rPr>
              <a:t>[</a:t>
            </a:r>
            <a:r>
              <a:rPr lang="fa-IR" sz="2000">
                <a:cs typeface="+mn-cs"/>
              </a:rPr>
              <a:t>مکان‌های خروجی ظرفیت خالی داشته باشند]</a:t>
            </a:r>
          </a:p>
          <a:p>
            <a:pPr marL="324000">
              <a:spcBef>
                <a:spcPts val="1800"/>
              </a:spcBef>
              <a:defRPr/>
            </a:pPr>
            <a:r>
              <a:rPr lang="fa-IR" sz="2400" smtClean="0"/>
              <a:t>قوانین شلیک</a:t>
            </a:r>
            <a:endParaRPr lang="fa-IR" sz="2400" dirty="0" smtClean="0"/>
          </a:p>
          <a:p>
            <a:pPr lvl="1">
              <a:defRPr/>
            </a:pPr>
            <a:r>
              <a:rPr lang="fa-IR" sz="2000">
                <a:cs typeface="+mn-cs"/>
              </a:rPr>
              <a:t>حذف یک نشانه از هر یک از مکان‌های ورودی </a:t>
            </a:r>
            <a:endParaRPr lang="fa-IR" sz="2000" smtClean="0">
              <a:cs typeface="+mn-cs"/>
            </a:endParaRPr>
          </a:p>
          <a:p>
            <a:pPr lvl="1">
              <a:defRPr/>
            </a:pPr>
            <a:r>
              <a:rPr lang="fa-IR" sz="2000">
                <a:cs typeface="+mn-cs"/>
              </a:rPr>
              <a:t>اضافه کردن یک نشانه به هر یک از مکان‌های خروجی </a:t>
            </a:r>
            <a:endParaRPr lang="fa-IR" sz="2000" smtClean="0">
              <a:cs typeface="+mn-cs"/>
            </a:endParaRPr>
          </a:p>
          <a:p>
            <a:pPr lvl="1">
              <a:defRPr/>
            </a:pPr>
            <a:endParaRPr lang="fa-IR" sz="2000" smtClean="0"/>
          </a:p>
          <a:p>
            <a:pPr>
              <a:defRPr/>
            </a:pPr>
            <a:r>
              <a:rPr lang="fa-IR" sz="2000" smtClean="0"/>
              <a:t>در ادامه </a:t>
            </a:r>
            <a:r>
              <a:rPr lang="ar-SA" sz="2000"/>
              <a:t>مراحل شبیه‌سازی مدل پتری </a:t>
            </a:r>
            <a:r>
              <a:rPr lang="fa-IR" sz="2000" smtClean="0"/>
              <a:t>میانگیر با ظرفیت </a:t>
            </a:r>
            <a:r>
              <a:rPr lang="en-US" sz="2000" smtClean="0"/>
              <a:t>n</a:t>
            </a:r>
            <a:r>
              <a:rPr lang="fa-IR" sz="2000" smtClean="0"/>
              <a:t> بایت را </a:t>
            </a:r>
            <a:r>
              <a:rPr lang="fa-IR" sz="2000" dirty="0" smtClean="0"/>
              <a:t>ملاحظه می‌کنید</a:t>
            </a:r>
            <a:endParaRPr lang="en-US" sz="2000" dirty="0"/>
          </a:p>
        </p:txBody>
      </p:sp>
    </p:spTree>
  </p:cSld>
  <p:clrMapOvr>
    <a:masterClrMapping/>
  </p:clrMapOvr>
  <p:transition advTm="175569">
    <p:random/>
  </p:transition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B Titr"/>
      </a:majorFont>
      <a:minorFont>
        <a:latin typeface="Times New Roman"/>
        <a:ea typeface="Times New Roman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48012</TotalTime>
  <Words>806</Words>
  <Application>Microsoft Office PowerPoint</Application>
  <PresentationFormat>Custom</PresentationFormat>
  <Paragraphs>128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Visio</vt:lpstr>
      <vt:lpstr>کاربرد مدل در طراحی و توصیف VHDL شبکه پتری (Petri-Net)</vt:lpstr>
      <vt:lpstr>مدل‌های گرافیکی و کاربرد آن</vt:lpstr>
      <vt:lpstr>ماشین حالت محدود (FSM)</vt:lpstr>
      <vt:lpstr>نمایش کلی ماشین حالت توسعه یافته</vt:lpstr>
      <vt:lpstr>یک بافر (میانگیر) با ظرفیت یک بایت</vt:lpstr>
      <vt:lpstr>یک بافر (میانگیر) با ظرفیت یک بایت</vt:lpstr>
      <vt:lpstr>یک بافر (میانگیر) با ظرفیت n بایت</vt:lpstr>
      <vt:lpstr>شبکه پتری</vt:lpstr>
      <vt:lpstr>شبکه پتری</vt:lpstr>
      <vt:lpstr>شبیه‌سازی مدل پتری میانگیر با ظرفیت n بایت</vt:lpstr>
      <vt:lpstr>ارتباط آسنکرون</vt:lpstr>
      <vt:lpstr>یک بافر آسنکرون با ظرفیت یک بایت</vt:lpstr>
      <vt:lpstr>یک بافر آسنکرون با ظرفیت n بایت</vt:lpstr>
      <vt:lpstr>شبیه سازی مدل پتری بافر آسنکرون </vt:lpstr>
      <vt:lpstr>جمع بندی</vt:lpstr>
      <vt:lpstr>مرور تمرین‌ها</vt:lpstr>
      <vt:lpstr>مرور تمرین‌ها</vt:lpstr>
      <vt:lpstr>مرور تمرین‌ها</vt:lpstr>
      <vt:lpstr>مرور تمرین‌ها</vt:lpstr>
      <vt:lpstr>مرور تمرین‌ها</vt:lpstr>
      <vt:lpstr>مرور تمرین‌ها</vt:lpstr>
      <vt:lpstr>مرور تمرین‌ها</vt:lpstr>
      <vt:lpstr>مرور تمرین‌ها</vt:lpstr>
      <vt:lpstr>مرور تمرین‌ها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</dc:creator>
  <cp:lastModifiedBy>HSB</cp:lastModifiedBy>
  <cp:revision>456</cp:revision>
  <dcterms:created xsi:type="dcterms:W3CDTF">2006-02-11T06:14:22Z</dcterms:created>
  <dcterms:modified xsi:type="dcterms:W3CDTF">2021-02-20T20:50:48Z</dcterms:modified>
</cp:coreProperties>
</file>