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9"/>
  </p:notesMasterIdLst>
  <p:sldIdLst>
    <p:sldId id="29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1" r:id="rId17"/>
    <p:sldId id="275" r:id="rId18"/>
    <p:sldId id="272" r:id="rId19"/>
    <p:sldId id="276" r:id="rId20"/>
    <p:sldId id="277" r:id="rId21"/>
    <p:sldId id="278" r:id="rId22"/>
    <p:sldId id="279" r:id="rId23"/>
    <p:sldId id="280" r:id="rId24"/>
    <p:sldId id="288" r:id="rId25"/>
    <p:sldId id="289" r:id="rId26"/>
    <p:sldId id="290" r:id="rId27"/>
    <p:sldId id="281" r:id="rId28"/>
  </p:sldIdLst>
  <p:sldSz cx="9144000" cy="6480175"/>
  <p:notesSz cx="7099300" cy="10234613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6633"/>
    <a:srgbClr val="008000"/>
    <a:srgbClr val="CC3300"/>
    <a:srgbClr val="9966FF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314" y="-102"/>
      </p:cViewPr>
      <p:guideLst>
        <p:guide orient="horz" pos="204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68350"/>
            <a:ext cx="5413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8F24DA66-B234-4B53-976C-9E1C1A1A94AA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77266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3275" indent="-307975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6663" indent="-24606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1963" indent="-24606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7263" indent="-24606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844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16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988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560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A2F10E-8A89-44E3-B56D-7C8967381F8B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0425A5-4853-440A-8B0C-7E9627213F91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35DBED-A1DD-4706-9B0B-17CE3532F63D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5A5B5B-2F57-4F6B-9500-F4E8F7995488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220B6A-97DF-4DFD-9C61-DCA52F464702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ECEE38-51B0-44E7-A294-23B8DD5E2557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DB99DE-2DA2-4A47-A8FC-96E730119780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563064-0EE7-46A1-BCD9-97A9F0B73DAA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AE3E56-8D15-4B69-A559-187D6033E9AD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AACC53-1A36-4239-ADE6-C78F32ADDA81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E0C06E-C1F7-469E-846C-BCCBDAED20BB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BD7732-8E51-4599-91BD-2492D4ED87DA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BA3411-F511-4207-9717-9590D9C92C05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4528D0-EE16-45E3-B587-2E7E3699101A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5ABECC-642F-4E4F-AE80-88DDF6483CF0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8D9A2B-BA1F-454E-A88D-9363F2DACFAC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AE5E8D-A8CC-43E8-81E2-25A87802B783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D800E3-DCCD-4483-8565-6EEAE832C7E5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53F436-8B19-4CDD-B334-8F430079434E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DFBF32-2D38-4CCB-B2D1-51660B106FA2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DEDB2C-35CE-40C5-B50E-8FD312DE88A3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43ACA8-972C-4D48-B1F4-B1F17EB2ADD7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BC80A5-0DAE-439C-8A9A-914BFE8D2B5E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373031-7D2E-48A6-BECF-4C498410B6C8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77B394-4693-4AA5-9559-18F3D52FAFB0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87F444-0393-4375-A6CC-EAE88B885B25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333926-8E16-4590-BF5D-D3FE7B7496A8}" type="slidenum">
              <a:rPr lang="ar-SA" altLang="fa-IR" sz="1300">
                <a:cs typeface="Times New Roman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fa-IR" sz="1300"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50"/>
            <a:ext cx="7772400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71888"/>
            <a:ext cx="6400800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519187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169356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46063"/>
            <a:ext cx="2058988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6063"/>
            <a:ext cx="6029325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793249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785151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4013"/>
            <a:ext cx="7772400" cy="1287462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46375"/>
            <a:ext cx="777240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762191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962330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0975"/>
            <a:ext cx="404018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5813"/>
            <a:ext cx="404018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50975"/>
            <a:ext cx="4041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5813"/>
            <a:ext cx="4041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791636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354988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06675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3008313" cy="109696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8763"/>
            <a:ext cx="5111750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55725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455477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35488"/>
            <a:ext cx="5486400" cy="5365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9438"/>
            <a:ext cx="5486400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72063"/>
            <a:ext cx="54864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34904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46063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13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19283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 rtl="0" eaLnBrk="1" hangingPunct="1">
              <a:defRPr/>
            </a:pPr>
            <a:r>
              <a:rPr lang="en-US" altLang="en-US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hsabaghianb</a:t>
            </a:r>
            <a:r>
              <a:rPr lang="en-US" altLang="fa-IR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@ kashanu.ac.ir                              </a:t>
            </a:r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طراحی خودکار                                                                  </a:t>
            </a:r>
            <a:r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20- </a:t>
            </a:r>
            <a:fld id="{838538AB-DAE5-4D84-8D47-92B92D7872E6}" type="slidenum"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rtl="0" eaLnBrk="1" hangingPunct="1">
                <a:defRPr/>
              </a:pPr>
              <a:t>‹#›</a:t>
            </a:fld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 </a:t>
            </a:r>
            <a:endParaRPr lang="en-US" altLang="fa-IR" sz="16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B Traffic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q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cs typeface="Times New Roman" pitchFamily="18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rgbClr val="9966FF"/>
        </a:buClr>
        <a:buFont typeface="Arial" charset="0"/>
        <a:buChar char="Θ"/>
        <a:defRPr sz="2800" b="1">
          <a:solidFill>
            <a:schemeClr val="tx1"/>
          </a:solidFill>
          <a:latin typeface="+mn-lt"/>
          <a:cs typeface="Times New Roman" pitchFamily="18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Times New Roman" pitchFamily="18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68688" y="4810125"/>
            <a:ext cx="2039937" cy="590550"/>
          </a:xfrm>
        </p:spPr>
        <p:txBody>
          <a:bodyPr/>
          <a:lstStyle/>
          <a:p>
            <a:r>
              <a:rPr lang="fa-IR" altLang="fa-IR" sz="2200" smtClean="0"/>
              <a:t>زمستان 1399</a:t>
            </a:r>
            <a:endParaRPr lang="en-US" altLang="en-US" sz="220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47788" y="2082800"/>
            <a:ext cx="6400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دانشکده مهندسی برق و کامپیوتر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گروه مهندسی کامپیوتر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fa-IR" sz="1800" kern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61988" y="2876550"/>
            <a:ext cx="7772400" cy="1731963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fa-IR" altLang="fa-IR" sz="4800"/>
              <a:t>سخت افزارهای برنامه </a:t>
            </a:r>
            <a:r>
              <a:rPr lang="fa-IR" altLang="fa-IR" sz="4800" smtClean="0"/>
              <a:t>پذیر</a:t>
            </a:r>
            <a:r>
              <a:rPr lang="fa-IR" altLang="fa-IR" sz="1800"/>
              <a:t/>
            </a:r>
            <a:br>
              <a:rPr lang="fa-IR" altLang="fa-IR" sz="1800"/>
            </a:br>
            <a:r>
              <a:rPr lang="en-US" altLang="fa-IR" sz="3600" b="1">
                <a:solidFill>
                  <a:srgbClr val="7030A0"/>
                </a:solidFill>
                <a:latin typeface="+mn-lt"/>
              </a:rPr>
              <a:t>(MPGA </a:t>
            </a:r>
            <a:r>
              <a:rPr lang="en-US" altLang="fa-IR" sz="3600" b="1" smtClean="0">
                <a:solidFill>
                  <a:srgbClr val="7030A0"/>
                </a:solidFill>
                <a:latin typeface="+mn-lt"/>
              </a:rPr>
              <a:t>, FPGA</a:t>
            </a:r>
            <a:r>
              <a:rPr lang="pt-BR" altLang="fa-IR" sz="3600" b="1" smtClean="0">
                <a:solidFill>
                  <a:srgbClr val="7030A0"/>
                </a:solidFill>
                <a:latin typeface="+mn-lt"/>
              </a:rPr>
              <a:t>)</a:t>
            </a:r>
            <a:r>
              <a:rPr lang="pt-BR" altLang="fa-IR" sz="3200" b="1" smtClean="0">
                <a:solidFill>
                  <a:srgbClr val="FF0000"/>
                </a:solidFill>
                <a:latin typeface="+mn-lt"/>
              </a:rPr>
              <a:t/>
            </a:r>
            <a:br>
              <a:rPr lang="pt-BR" altLang="fa-IR" sz="3200" b="1" smtClean="0">
                <a:solidFill>
                  <a:srgbClr val="FF0000"/>
                </a:solidFill>
                <a:latin typeface="+mn-lt"/>
              </a:rPr>
            </a:br>
            <a:r>
              <a:rPr lang="fa-IR" altLang="fa-IR" sz="3200" b="1" smtClean="0">
                <a:solidFill>
                  <a:srgbClr val="FF0000"/>
                </a:solidFill>
                <a:latin typeface="+mn-lt"/>
              </a:rPr>
              <a:t>بخش</a:t>
            </a:r>
            <a:r>
              <a:rPr lang="fa-IR" altLang="fa-IR" sz="3200" b="1" baseline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fa-IR" altLang="fa-IR" sz="3200" b="1">
                <a:solidFill>
                  <a:srgbClr val="FF0000"/>
                </a:solidFill>
                <a:latin typeface="+mn-lt"/>
              </a:rPr>
              <a:t>اول</a:t>
            </a:r>
            <a:endParaRPr lang="en-US" altLang="fa-IR" sz="3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53" name="Picture 3" descr="a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9275"/>
            <a:ext cx="1393825" cy="14414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6513">
    <p:random/>
  </p:transition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b="1" dirty="0" smtClean="0"/>
              <a:t>ساختار منابع اتصالي</a:t>
            </a:r>
            <a:endParaRPr lang="en-US" altLang="fa-IR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1300"/>
            <a:ext cx="8229600" cy="4465638"/>
          </a:xfrm>
        </p:spPr>
        <p:txBody>
          <a:bodyPr/>
          <a:lstStyle/>
          <a:p>
            <a:pPr eaLnBrk="1" hangingPunct="1"/>
            <a:r>
              <a:rPr lang="fa-IR" altLang="fa-IR" smtClean="0"/>
              <a:t>منابع اتصالی: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یک سری سویچ برنامه پذیر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یک سری قطعه سیم با طول متفاوت </a:t>
            </a:r>
          </a:p>
          <a:p>
            <a:pPr eaLnBrk="1" hangingPunct="1"/>
            <a:r>
              <a:rPr lang="fa-IR" altLang="fa-IR" smtClean="0"/>
              <a:t>سویچ های برنامه پذیر</a:t>
            </a:r>
            <a:r>
              <a:rPr lang="en-US" altLang="fa-IR" sz="2400" smtClean="0"/>
              <a:t> </a:t>
            </a:r>
            <a:endParaRPr lang="fa-IR" altLang="fa-IR" sz="2400" smtClean="0"/>
          </a:p>
          <a:p>
            <a:pPr lvl="1" eaLnBrk="1" hangingPunct="1"/>
            <a:r>
              <a:rPr lang="fa-IR" altLang="fa-IR" sz="2400" b="0" smtClean="0">
                <a:cs typeface="+mn-cs"/>
              </a:rPr>
              <a:t>با استفاده از فيوز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با استفاده از آنتی فیوز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یک سری ترانزیستور که بوسیله </a:t>
            </a:r>
            <a:r>
              <a:rPr lang="en-US" altLang="fa-IR" sz="2400" b="0" smtClean="0">
                <a:cs typeface="+mn-cs"/>
              </a:rPr>
              <a:t>EPROM</a:t>
            </a:r>
            <a:r>
              <a:rPr lang="fa-IR" altLang="fa-IR" sz="2400" b="0" smtClean="0">
                <a:cs typeface="+mn-cs"/>
              </a:rPr>
              <a:t> كنترل مي شود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یک سری ترانزیستور که بوسیله </a:t>
            </a:r>
            <a:r>
              <a:rPr lang="en-US" altLang="fa-IR" sz="2400" b="0" smtClean="0">
                <a:cs typeface="+mn-cs"/>
              </a:rPr>
              <a:t>EEPROM</a:t>
            </a:r>
            <a:r>
              <a:rPr lang="fa-IR" altLang="fa-IR" sz="2400" b="0" smtClean="0">
                <a:cs typeface="+mn-cs"/>
              </a:rPr>
              <a:t> كنترل مي شود 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یک سری ترانزیستور که بوسیله سلول های </a:t>
            </a:r>
            <a:r>
              <a:rPr lang="en-US" altLang="fa-IR" sz="2400" b="0" smtClean="0">
                <a:cs typeface="+mn-cs"/>
              </a:rPr>
              <a:t>SRAM</a:t>
            </a:r>
            <a:r>
              <a:rPr lang="fa-IR" altLang="fa-IR" sz="2400" b="0" smtClean="0">
                <a:cs typeface="+mn-cs"/>
              </a:rPr>
              <a:t> كنترل مي شود</a:t>
            </a:r>
            <a:endParaRPr lang="en-US" altLang="fa-IR" sz="2400" b="0" smtClean="0">
              <a:cs typeface="+mn-cs"/>
            </a:endParaRPr>
          </a:p>
        </p:txBody>
      </p:sp>
    </p:spTree>
  </p:cSld>
  <p:clrMapOvr>
    <a:masterClrMapping/>
  </p:clrMapOvr>
  <p:transition advTm="211393">
    <p:random/>
  </p:transition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ساختار مبتنی بر فيوز</a:t>
            </a:r>
            <a:r>
              <a:rPr lang="fa-IR" altLang="fa-IR" smtClean="0"/>
              <a:t> </a:t>
            </a:r>
            <a:endParaRPr lang="en-US" altLang="fa-I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11300"/>
            <a:ext cx="8435975" cy="4276725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fa-IR" altLang="fa-IR" smtClean="0"/>
              <a:t>فيوز يك اتصال فلزي بسيار نازك است كه در اثر عبور جريان ذوب شده و از بين مي رود</a:t>
            </a:r>
            <a:r>
              <a:rPr lang="en-US" altLang="fa-IR" smtClean="0"/>
              <a:t> </a:t>
            </a:r>
            <a:endParaRPr lang="fa-IR" altLang="fa-IR" smtClean="0"/>
          </a:p>
          <a:p>
            <a:pPr eaLnBrk="1" hangingPunct="1">
              <a:spcBef>
                <a:spcPct val="55000"/>
              </a:spcBef>
            </a:pPr>
            <a:r>
              <a:rPr lang="fa-IR" altLang="fa-IR" smtClean="0"/>
              <a:t>در حالت عادی اتصال کوتاه – با برنامه ریزی اتصال باز</a:t>
            </a:r>
          </a:p>
          <a:p>
            <a:pPr eaLnBrk="1" hangingPunct="1">
              <a:spcBef>
                <a:spcPct val="55000"/>
              </a:spcBef>
            </a:pPr>
            <a:r>
              <a:rPr lang="fa-IR" altLang="fa-IR" smtClean="0"/>
              <a:t>سویچ های اولیه از این نوع بودند</a:t>
            </a:r>
          </a:p>
          <a:p>
            <a:pPr eaLnBrk="1" hangingPunct="1">
              <a:spcBef>
                <a:spcPct val="55000"/>
              </a:spcBef>
            </a:pPr>
            <a:r>
              <a:rPr lang="fa-IR" altLang="fa-IR" smtClean="0"/>
              <a:t> کاربرد در </a:t>
            </a:r>
            <a:r>
              <a:rPr lang="en-US" altLang="fa-IR" sz="2400" smtClean="0"/>
              <a:t>PLA</a:t>
            </a:r>
            <a:r>
              <a:rPr lang="en-US" altLang="fa-IR" smtClean="0"/>
              <a:t> </a:t>
            </a:r>
            <a:r>
              <a:rPr lang="fa-IR" altLang="fa-IR" smtClean="0"/>
              <a:t> و</a:t>
            </a:r>
            <a:r>
              <a:rPr lang="en-US" altLang="fa-IR" sz="2400" smtClean="0"/>
              <a:t>PROM</a:t>
            </a:r>
            <a:r>
              <a:rPr lang="en-US" altLang="fa-IR" smtClean="0"/>
              <a:t> </a:t>
            </a:r>
            <a:endParaRPr lang="fa-IR" altLang="fa-IR" smtClean="0"/>
          </a:p>
          <a:p>
            <a:pPr eaLnBrk="1" hangingPunct="1">
              <a:spcBef>
                <a:spcPct val="55000"/>
              </a:spcBef>
            </a:pPr>
            <a:r>
              <a:rPr lang="fa-IR" altLang="fa-IR" smtClean="0"/>
              <a:t>رفته رفته جای خود را به تکنولوژی</a:t>
            </a:r>
            <a:r>
              <a:rPr lang="en-US" altLang="fa-IR" sz="2400" smtClean="0"/>
              <a:t>CMOS</a:t>
            </a:r>
            <a:r>
              <a:rPr lang="en-US" altLang="fa-IR" smtClean="0"/>
              <a:t> </a:t>
            </a:r>
            <a:r>
              <a:rPr lang="fa-IR" altLang="fa-IR" smtClean="0"/>
              <a:t> و </a:t>
            </a:r>
            <a:r>
              <a:rPr lang="en-US" altLang="fa-IR" sz="2400" smtClean="0"/>
              <a:t>SRAM</a:t>
            </a:r>
            <a:r>
              <a:rPr lang="fa-IR" altLang="fa-IR" smtClean="0"/>
              <a:t> و</a:t>
            </a:r>
            <a:r>
              <a:rPr lang="en-US" altLang="fa-IR" sz="2400" smtClean="0"/>
              <a:t>Anti</a:t>
            </a:r>
            <a:r>
              <a:rPr lang="en-US" altLang="fa-IR" smtClean="0"/>
              <a:t> </a:t>
            </a:r>
            <a:r>
              <a:rPr lang="en-US" altLang="fa-IR" sz="2400" smtClean="0"/>
              <a:t>Fuse</a:t>
            </a:r>
            <a:r>
              <a:rPr lang="en-US" altLang="fa-IR" smtClean="0"/>
              <a:t> </a:t>
            </a:r>
            <a:endParaRPr lang="fa-IR" altLang="fa-IR" smtClean="0"/>
          </a:p>
          <a:p>
            <a:pPr eaLnBrk="1" hangingPunct="1">
              <a:spcBef>
                <a:spcPct val="55000"/>
              </a:spcBef>
            </a:pPr>
            <a:endParaRPr lang="en-US" altLang="fa-IR" smtClean="0"/>
          </a:p>
        </p:txBody>
      </p:sp>
    </p:spTree>
  </p:cSld>
  <p:clrMapOvr>
    <a:masterClrMapping/>
  </p:clrMapOvr>
  <p:transition advTm="58077">
    <p:random/>
  </p:transition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تكنولوژي گیت شناور</a:t>
            </a:r>
            <a:r>
              <a:rPr lang="en-US" altLang="fa-IR" smtClean="0"/>
              <a:t> </a:t>
            </a:r>
            <a:r>
              <a:rPr lang="fa-IR" altLang="fa-IR" smtClean="0"/>
              <a:t>(</a:t>
            </a:r>
            <a:r>
              <a:rPr lang="en-US" altLang="fa-IR" sz="4800" b="1" smtClean="0"/>
              <a:t>EPROM</a:t>
            </a:r>
            <a:r>
              <a:rPr lang="fa-IR" altLang="fa-IR" b="1" smtClean="0"/>
              <a:t> و </a:t>
            </a:r>
            <a:r>
              <a:rPr lang="en-US" altLang="fa-IR" sz="4800" b="1" smtClean="0"/>
              <a:t>EEPROM</a:t>
            </a:r>
            <a:r>
              <a:rPr lang="en-US" altLang="fa-IR" smtClean="0"/>
              <a:t> </a:t>
            </a:r>
            <a:r>
              <a:rPr lang="fa-IR" altLang="fa-IR" smtClean="0"/>
              <a:t>)</a:t>
            </a:r>
            <a:endParaRPr lang="en-US" altLang="fa-IR" smtClean="0"/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659063"/>
            <a:ext cx="8135937" cy="3460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11188" y="1119188"/>
            <a:ext cx="8235950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fa-IR" altLang="fa-IR">
                <a:solidFill>
                  <a:schemeClr val="tx1"/>
                </a:solidFill>
                <a:latin typeface="Arial" charset="0"/>
              </a:rPr>
              <a:t>در</a:t>
            </a:r>
            <a:r>
              <a:rPr lang="en-US" altLang="fa-IR" sz="2000" b="0">
                <a:solidFill>
                  <a:schemeClr val="tx1"/>
                </a:solidFill>
                <a:latin typeface="Arial" charset="0"/>
                <a:cs typeface="Arial" charset="0"/>
              </a:rPr>
              <a:t>EEPROM</a:t>
            </a:r>
            <a:r>
              <a:rPr lang="en-US" altLang="fa-IR" sz="1800" b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a-IR" altLang="fa-IR">
                <a:solidFill>
                  <a:schemeClr val="tx1"/>
                </a:solidFill>
                <a:latin typeface="Arial" charset="0"/>
              </a:rPr>
              <a:t> بجاي نور ماوراي بنفش يك سيگنال الكتريكي شارژ گيت شناور را تخليه مي كند</a:t>
            </a:r>
            <a:r>
              <a:rPr lang="en-US" altLang="fa-IR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40000"/>
              </a:spcBef>
            </a:pPr>
            <a:r>
              <a:rPr lang="fa-IR" altLang="fa-IR">
                <a:solidFill>
                  <a:schemeClr val="tx1"/>
                </a:solidFill>
                <a:latin typeface="Arial" charset="0"/>
              </a:rPr>
              <a:t> کاربرد در </a:t>
            </a:r>
            <a:r>
              <a:rPr lang="en-US" altLang="fa-IR" sz="2400">
                <a:solidFill>
                  <a:schemeClr val="tx1"/>
                </a:solidFill>
                <a:latin typeface="Arial" charset="0"/>
              </a:rPr>
              <a:t>CPLD</a:t>
            </a:r>
            <a:r>
              <a:rPr lang="fa-IR" altLang="fa-IR">
                <a:solidFill>
                  <a:schemeClr val="tx1"/>
                </a:solidFill>
                <a:latin typeface="Arial" charset="0"/>
              </a:rPr>
              <a:t> ها و نيز بسياري از </a:t>
            </a:r>
            <a:r>
              <a:rPr lang="en-US" altLang="fa-IR" sz="2400">
                <a:solidFill>
                  <a:schemeClr val="tx1"/>
                </a:solidFill>
                <a:latin typeface="Arial" charset="0"/>
              </a:rPr>
              <a:t>SPLD</a:t>
            </a:r>
            <a:r>
              <a:rPr lang="fa-IR" altLang="fa-IR">
                <a:solidFill>
                  <a:schemeClr val="tx1"/>
                </a:solidFill>
                <a:latin typeface="Arial" charset="0"/>
              </a:rPr>
              <a:t> ها</a:t>
            </a:r>
            <a:r>
              <a:rPr lang="en-US" altLang="fa-IR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advTm="304921">
    <p:random/>
  </p:transition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سویچ های مبتنی بر </a:t>
            </a:r>
            <a:r>
              <a:rPr lang="en-US" altLang="fa-IR" b="1" smtClean="0"/>
              <a:t>SRAM</a:t>
            </a:r>
            <a:r>
              <a:rPr lang="en-US" altLang="fa-IR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کاربرد در </a:t>
            </a:r>
            <a:r>
              <a:rPr lang="en-US" altLang="fa-IR" smtClean="0"/>
              <a:t>FPGA </a:t>
            </a:r>
            <a:endParaRPr lang="fa-IR" altLang="fa-IR" smtClean="0"/>
          </a:p>
          <a:p>
            <a:pPr eaLnBrk="1" hangingPunct="1"/>
            <a:r>
              <a:rPr lang="fa-IR" altLang="fa-IR" smtClean="0"/>
              <a:t>هر ترانزیستور بوسیله یک سلول </a:t>
            </a:r>
            <a:r>
              <a:rPr lang="en-US" altLang="fa-IR" smtClean="0"/>
              <a:t>SRAM </a:t>
            </a:r>
            <a:r>
              <a:rPr lang="fa-IR" altLang="fa-IR" smtClean="0"/>
              <a:t> کنترل می شود</a:t>
            </a:r>
            <a:r>
              <a:rPr lang="en-US" altLang="fa-IR" smtClean="0"/>
              <a:t> </a:t>
            </a:r>
            <a:endParaRPr lang="fa-IR" altLang="fa-IR" smtClean="0"/>
          </a:p>
          <a:p>
            <a:pPr eaLnBrk="1" hangingPunct="1"/>
            <a:r>
              <a:rPr lang="fa-IR" altLang="fa-IR" smtClean="0"/>
              <a:t>برنامه ریزی سویچ ها = مقدار دهی به این سلول ها</a:t>
            </a:r>
          </a:p>
          <a:p>
            <a:pPr lvl="1" eaLnBrk="1" hangingPunct="1"/>
            <a:r>
              <a:rPr lang="fa-IR" altLang="fa-IR" smtClean="0">
                <a:cs typeface="+mn-cs"/>
              </a:rPr>
              <a:t>مقدار یک = ترانزیستور روشن </a:t>
            </a:r>
          </a:p>
          <a:p>
            <a:pPr lvl="1" eaLnBrk="1" hangingPunct="1"/>
            <a:r>
              <a:rPr lang="fa-IR" altLang="fa-IR" smtClean="0">
                <a:cs typeface="+mn-cs"/>
              </a:rPr>
              <a:t>مقدار صفر = ترانزیستور خاموش </a:t>
            </a:r>
          </a:p>
          <a:p>
            <a:pPr eaLnBrk="1" hangingPunct="1"/>
            <a:endParaRPr lang="en-US" altLang="fa-IR" smtClean="0"/>
          </a:p>
        </p:txBody>
      </p:sp>
    </p:spTree>
  </p:cSld>
  <p:clrMapOvr>
    <a:masterClrMapping/>
  </p:clrMapOvr>
  <p:transition advTm="89334">
    <p:random/>
  </p:transition>
  <p:timing>
    <p:tnLst>
      <p:par>
        <p:cTn id="1" dur="indefinite" restart="never" nodeType="tmRoot"/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mtClean="0"/>
              <a:t>انواع سویچ مبتنی بر </a:t>
            </a:r>
            <a:r>
              <a:rPr lang="en-US" altLang="fa-IR" b="1" smtClean="0"/>
              <a:t>SRAM</a:t>
            </a:r>
            <a:r>
              <a:rPr lang="en-US" altLang="fa-IR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نقطه شکست </a:t>
            </a:r>
          </a:p>
          <a:p>
            <a:pPr lvl="1" eaLnBrk="1" hangingPunct="1"/>
            <a:r>
              <a:rPr lang="fa-IR" altLang="fa-IR" sz="2400" smtClean="0">
                <a:cs typeface="+mn-cs"/>
              </a:rPr>
              <a:t>یک ترانزیستور که یک رشته سیم را به دو بخش تقسیم کرده </a:t>
            </a:r>
          </a:p>
          <a:p>
            <a:pPr lvl="1" eaLnBrk="1" hangingPunct="1"/>
            <a:r>
              <a:rPr lang="fa-IR" altLang="fa-IR" sz="2400" smtClean="0">
                <a:cs typeface="+mn-cs"/>
              </a:rPr>
              <a:t>در صورتی که ترانزیستور روشن شود یک سیم یک تکه خواهیم داشت.  </a:t>
            </a:r>
          </a:p>
          <a:p>
            <a:pPr lvl="1" eaLnBrk="1" hangingPunct="1"/>
            <a:r>
              <a:rPr lang="fa-IR" altLang="fa-IR" sz="2400" smtClean="0">
                <a:cs typeface="+mn-cs"/>
              </a:rPr>
              <a:t>به هر تکه سیم یک </a:t>
            </a:r>
            <a:r>
              <a:rPr lang="en-US" altLang="fa-IR" sz="2400" smtClean="0">
                <a:cs typeface="+mn-cs"/>
              </a:rPr>
              <a:t>Segment</a:t>
            </a:r>
            <a:r>
              <a:rPr lang="fa-IR" altLang="fa-IR" sz="2400" smtClean="0">
                <a:cs typeface="+mn-cs"/>
              </a:rPr>
              <a:t> گویند</a:t>
            </a:r>
          </a:p>
          <a:p>
            <a:pPr lvl="1" eaLnBrk="1" hangingPunct="1"/>
            <a:r>
              <a:rPr lang="fa-IR" altLang="fa-IR" sz="2400" smtClean="0">
                <a:cs typeface="+mn-cs"/>
              </a:rPr>
              <a:t>به چند تکه سیم که در یک خط راست قرار گرفته یک </a:t>
            </a:r>
            <a:r>
              <a:rPr lang="en-US" altLang="fa-IR" sz="2400" smtClean="0">
                <a:cs typeface="+mn-cs"/>
              </a:rPr>
              <a:t>Track</a:t>
            </a:r>
            <a:r>
              <a:rPr lang="fa-IR" altLang="fa-IR" sz="2400" smtClean="0">
                <a:cs typeface="+mn-cs"/>
              </a:rPr>
              <a:t> گویند</a:t>
            </a:r>
          </a:p>
        </p:txBody>
      </p:sp>
      <p:pic>
        <p:nvPicPr>
          <p:cNvPr id="15364" name="Picture 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103688"/>
            <a:ext cx="7127875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27767">
    <p:random/>
  </p:transition>
  <p:timing>
    <p:tnLst>
      <p:par>
        <p:cTn id="1" dur="indefinite" restart="never" nodeType="tmRoot"/>
      </p:par>
    </p:tn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mtClean="0"/>
              <a:t>انواع سویچ مبتنی بر </a:t>
            </a:r>
            <a:r>
              <a:rPr lang="en-US" altLang="fa-IR" b="1" smtClean="0"/>
              <a:t>SRAM</a:t>
            </a:r>
            <a:r>
              <a:rPr lang="en-US" altLang="fa-IR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نقطه تقاطع </a:t>
            </a:r>
          </a:p>
          <a:p>
            <a:pPr lvl="1" eaLnBrk="1" hangingPunct="1"/>
            <a:r>
              <a:rPr lang="fa-IR" altLang="fa-IR" sz="2400" smtClean="0">
                <a:cs typeface="+mn-cs"/>
              </a:rPr>
              <a:t>یک ترانزیستور که امکان اتصال دو رشته سیم متقاطع را فراهم مي کند</a:t>
            </a:r>
            <a:r>
              <a:rPr lang="en-US" altLang="fa-IR" sz="2400" smtClean="0">
                <a:cs typeface="+mn-cs"/>
              </a:rPr>
              <a:t> </a:t>
            </a:r>
            <a:endParaRPr lang="fa-IR" altLang="fa-IR" sz="2400" smtClean="0">
              <a:cs typeface="+mn-cs"/>
            </a:endParaRPr>
          </a:p>
          <a:p>
            <a:pPr lvl="1" eaLnBrk="1" hangingPunct="1"/>
            <a:r>
              <a:rPr lang="fa-IR" altLang="fa-IR" sz="2400" smtClean="0">
                <a:cs typeface="+mn-cs"/>
              </a:rPr>
              <a:t>در صورتی که ترانزیستور خاموش باشد دو رشته سیم از روی هم عبور کرده اند</a:t>
            </a:r>
            <a:r>
              <a:rPr lang="en-US" altLang="fa-IR" sz="2400" smtClean="0">
                <a:cs typeface="+mn-cs"/>
              </a:rPr>
              <a:t> 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887788"/>
            <a:ext cx="69850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39355">
    <p:random/>
  </p:transition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mtClean="0"/>
              <a:t>انواع سویچ مبتنی بر </a:t>
            </a:r>
            <a:r>
              <a:rPr lang="en-US" altLang="fa-IR" b="1" smtClean="0"/>
              <a:t>SRAM</a:t>
            </a:r>
            <a:r>
              <a:rPr lang="en-US" altLang="fa-IR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11300"/>
            <a:ext cx="8435975" cy="4276725"/>
          </a:xfrm>
        </p:spPr>
        <p:txBody>
          <a:bodyPr/>
          <a:lstStyle/>
          <a:p>
            <a:pPr eaLnBrk="1" hangingPunct="1"/>
            <a:r>
              <a:rPr lang="fa-IR" altLang="fa-IR" smtClean="0"/>
              <a:t>انتخاب کننده (</a:t>
            </a:r>
            <a:r>
              <a:rPr lang="en-US" altLang="fa-IR" sz="2400" b="0" smtClean="0"/>
              <a:t>Multiplexer</a:t>
            </a:r>
            <a:r>
              <a:rPr lang="fa-IR" altLang="fa-IR" smtClean="0"/>
              <a:t>)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دو ترانزیستور که با یک سلول ولی بطور معکوس، کنترل می شوند 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 امکان اتصال یکی از دو رشته سیم را به رشته سیم سوم فراهم می کنند</a:t>
            </a:r>
            <a:r>
              <a:rPr lang="en-US" altLang="fa-IR" b="0" smtClean="0">
                <a:cs typeface="+mn-cs"/>
              </a:rPr>
              <a:t> </a:t>
            </a:r>
            <a:endParaRPr lang="fa-IR" altLang="fa-IR" b="0" smtClean="0">
              <a:cs typeface="+mn-cs"/>
            </a:endParaRPr>
          </a:p>
          <a:p>
            <a:pPr lvl="1" eaLnBrk="1" hangingPunct="1"/>
            <a:r>
              <a:rPr lang="fa-IR" altLang="fa-IR" sz="2400" b="0" smtClean="0">
                <a:cs typeface="+mn-cs"/>
              </a:rPr>
              <a:t>انتخاب کننده با ابعاد بزرگتر نیز نوعی سویچ است</a:t>
            </a:r>
          </a:p>
          <a:p>
            <a:pPr lvl="2" eaLnBrk="1" hangingPunct="1"/>
            <a:r>
              <a:rPr lang="fa-IR" altLang="fa-IR" sz="2400" b="0" smtClean="0">
                <a:cs typeface="+mn-cs"/>
              </a:rPr>
              <a:t> که به تعداد بیشتری سلول </a:t>
            </a:r>
            <a:r>
              <a:rPr lang="en-US" altLang="fa-IR" sz="2400" b="0" smtClean="0">
                <a:cs typeface="+mn-cs"/>
              </a:rPr>
              <a:t>SRAM</a:t>
            </a:r>
            <a:r>
              <a:rPr lang="fa-IR" altLang="fa-IR" sz="2400" b="0" smtClean="0">
                <a:cs typeface="+mn-cs"/>
              </a:rPr>
              <a:t> نياز دارد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176713"/>
            <a:ext cx="7488237" cy="157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51680">
    <p:random/>
  </p:transition>
  <p:timing>
    <p:tnLst>
      <p:par>
        <p:cTn id="1" dur="indefinite" restart="never" nodeType="tmRoot"/>
      </p:par>
    </p:tn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mtClean="0"/>
              <a:t>انواع سویچ مبتنی بر </a:t>
            </a:r>
            <a:r>
              <a:rPr lang="en-US" altLang="fa-IR" b="1" smtClean="0"/>
              <a:t>SRAM</a:t>
            </a:r>
            <a:r>
              <a:rPr lang="en-US" altLang="fa-IR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11300"/>
            <a:ext cx="8435975" cy="4276725"/>
          </a:xfrm>
        </p:spPr>
        <p:txBody>
          <a:bodyPr/>
          <a:lstStyle/>
          <a:p>
            <a:pPr eaLnBrk="1" hangingPunct="1"/>
            <a:r>
              <a:rPr lang="fa-IR" altLang="fa-IR" smtClean="0"/>
              <a:t>همه سويه (</a:t>
            </a:r>
            <a:r>
              <a:rPr lang="en-US" altLang="fa-IR" sz="2400" b="0" smtClean="0"/>
              <a:t>All-direction</a:t>
            </a:r>
            <a:r>
              <a:rPr lang="fa-IR" altLang="fa-IR" smtClean="0"/>
              <a:t>)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چهار قطعه سیم از چهار جهت به یک سویچ همه سویه میرسند</a:t>
            </a:r>
            <a:r>
              <a:rPr lang="en-US" altLang="fa-IR" sz="2400" b="0" smtClean="0">
                <a:cs typeface="+mn-cs"/>
              </a:rPr>
              <a:t> </a:t>
            </a:r>
            <a:endParaRPr lang="fa-IR" altLang="fa-IR" sz="2400" b="0" smtClean="0">
              <a:cs typeface="+mn-cs"/>
            </a:endParaRPr>
          </a:p>
          <a:p>
            <a:pPr lvl="1" eaLnBrk="1" hangingPunct="1"/>
            <a:r>
              <a:rPr lang="fa-IR" altLang="fa-IR" sz="2400" b="0" smtClean="0">
                <a:cs typeface="+mn-cs"/>
              </a:rPr>
              <a:t>شش عدد ترانزیستور که هر کدام با یک سلول </a:t>
            </a:r>
            <a:r>
              <a:rPr lang="en-US" altLang="fa-IR" sz="2400" b="0" smtClean="0">
                <a:cs typeface="+mn-cs"/>
              </a:rPr>
              <a:t>SRAM</a:t>
            </a:r>
            <a:r>
              <a:rPr lang="fa-IR" altLang="fa-IR" sz="2400" b="0" smtClean="0">
                <a:cs typeface="+mn-cs"/>
              </a:rPr>
              <a:t> کنترل می شوند</a:t>
            </a:r>
            <a:r>
              <a:rPr lang="fa-IR" altLang="fa-IR" b="0" smtClean="0">
                <a:cs typeface="+mn-cs"/>
              </a:rPr>
              <a:t> 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هر یک بطور مستقل مي توانند وصل یا قطع باشند</a:t>
            </a:r>
            <a:r>
              <a:rPr lang="en-US" altLang="fa-IR" sz="2400" b="0" smtClean="0">
                <a:cs typeface="+mn-cs"/>
              </a:rPr>
              <a:t> </a:t>
            </a:r>
            <a:endParaRPr lang="fa-IR" altLang="fa-IR" sz="2400" b="0" smtClean="0">
              <a:cs typeface="+mn-cs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44913"/>
            <a:ext cx="74168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77161">
    <p:random/>
  </p:transition>
  <p:timing>
    <p:tnLst>
      <p:par>
        <p:cTn id="1" dur="indefinite" restart="never" nodeType="tmRoot"/>
      </p:par>
    </p:tn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تكنولوژي آنتي فيوز</a:t>
            </a:r>
            <a:endParaRPr lang="en-US" altLang="fa-IR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در حالت اوليه اتصال باز (قطع) است و پس از برنامه ريزي يك اتصال كوتاه با يك مقاومت كوچك مي شود</a:t>
            </a:r>
            <a:r>
              <a:rPr lang="en-US" altLang="fa-IR" smtClean="0"/>
              <a:t>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9788"/>
            <a:ext cx="82296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19051">
    <p:random/>
  </p:transition>
  <p:timing>
    <p:tnLst>
      <p:par>
        <p:cTn id="1" dur="indefinite" restart="never" nodeType="tmRoot"/>
      </p:par>
    </p:tn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ko-KR" smtClean="0"/>
              <a:t>مقايسه تکنولوژی های مختلف ساخت منابع اتصالی</a:t>
            </a:r>
            <a:r>
              <a:rPr lang="en-US" altLang="ko-KR" smtClean="0">
                <a:ea typeface="Gulim" pitchFamily="34" charset="-127"/>
              </a:rPr>
              <a:t> </a:t>
            </a:r>
            <a:endParaRPr lang="en-US" altLang="fa-IR" smtClean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 advTm="159829">
    <p:random/>
  </p:transition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mtClean="0"/>
              <a:t>فصل ششم: سخت افزارهای برنامه پذیر</a:t>
            </a:r>
            <a:endParaRPr lang="en-US" altLang="fa-I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276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altLang="fa-IR" sz="2400" smtClean="0"/>
              <a:t> </a:t>
            </a:r>
            <a:r>
              <a:rPr lang="en-US" altLang="fa-IR" sz="2400" smtClean="0"/>
              <a:t>MPGA </a:t>
            </a:r>
            <a:endParaRPr lang="fa-IR" altLang="fa-IR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fa-IR" sz="2400" smtClean="0"/>
              <a:t>FPGA </a:t>
            </a:r>
            <a:endParaRPr lang="fa-IR" altLang="fa-IR" sz="2400" smtClean="0"/>
          </a:p>
          <a:p>
            <a:pPr eaLnBrk="1" hangingPunct="1">
              <a:lnSpc>
                <a:spcPct val="90000"/>
              </a:lnSpc>
            </a:pPr>
            <a:r>
              <a:rPr lang="fa-IR" altLang="fa-IR" sz="2400" smtClean="0"/>
              <a:t>مقايسه </a:t>
            </a:r>
            <a:r>
              <a:rPr lang="en-US" altLang="fa-IR" sz="2400" smtClean="0"/>
              <a:t>FPGA</a:t>
            </a:r>
            <a:r>
              <a:rPr lang="fa-IR" altLang="fa-IR" sz="2400" smtClean="0"/>
              <a:t> و </a:t>
            </a:r>
            <a:r>
              <a:rPr lang="en-US" altLang="fa-IR" sz="2400" smtClean="0"/>
              <a:t>MPGA </a:t>
            </a:r>
            <a:endParaRPr lang="fa-IR" altLang="fa-IR" sz="2400" smtClean="0"/>
          </a:p>
          <a:p>
            <a:pPr eaLnBrk="1" hangingPunct="1">
              <a:lnSpc>
                <a:spcPct val="90000"/>
              </a:lnSpc>
            </a:pPr>
            <a:r>
              <a:rPr lang="ar-SA" altLang="fa-IR" sz="2400" smtClean="0"/>
              <a:t>مقایسه </a:t>
            </a:r>
            <a:r>
              <a:rPr lang="en-US" altLang="fa-IR" sz="2400" smtClean="0"/>
              <a:t>FPGA</a:t>
            </a:r>
            <a:r>
              <a:rPr lang="fa-IR" altLang="fa-IR" sz="2400" smtClean="0"/>
              <a:t> و </a:t>
            </a:r>
            <a:r>
              <a:rPr lang="en-US" altLang="fa-IR" sz="2400" smtClean="0"/>
              <a:t>CPLD </a:t>
            </a:r>
            <a:endParaRPr lang="fa-IR" altLang="fa-IR" sz="2400" smtClean="0"/>
          </a:p>
          <a:p>
            <a:pPr eaLnBrk="1" hangingPunct="1">
              <a:lnSpc>
                <a:spcPct val="90000"/>
              </a:lnSpc>
            </a:pPr>
            <a:r>
              <a:rPr lang="fa-IR" altLang="fa-IR" sz="2400" smtClean="0"/>
              <a:t>انواع </a:t>
            </a:r>
            <a:r>
              <a:rPr lang="en-US" altLang="fa-IR" sz="2400" smtClean="0"/>
              <a:t>FPGA </a:t>
            </a:r>
            <a:endParaRPr lang="fa-IR" altLang="fa-IR" sz="2400" smtClean="0"/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smtClean="0">
                <a:cs typeface="+mn-cs"/>
              </a:rPr>
              <a:t>بر اساس ساختار منابع اتصالي</a:t>
            </a:r>
            <a:r>
              <a:rPr lang="en-US" altLang="fa-IR" sz="2400" smtClean="0">
                <a:cs typeface="+mn-cs"/>
              </a:rPr>
              <a:t> </a:t>
            </a:r>
            <a:endParaRPr lang="fa-IR" altLang="fa-IR" sz="2400" smtClean="0"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smtClean="0">
                <a:cs typeface="+mn-cs"/>
              </a:rPr>
              <a:t>بر اساس </a:t>
            </a:r>
            <a:r>
              <a:rPr lang="ar-SA" altLang="fa-IR" sz="2400" smtClean="0">
                <a:cs typeface="+mn-cs"/>
              </a:rPr>
              <a:t>نوع عناصر منطقی برنامه</a:t>
            </a:r>
            <a:r>
              <a:rPr lang="fa-IR" altLang="fa-IR" sz="2400" smtClean="0">
                <a:cs typeface="+mn-cs"/>
              </a:rPr>
              <a:t>‌</a:t>
            </a:r>
            <a:r>
              <a:rPr lang="ar-SA" altLang="fa-IR" sz="2400" smtClean="0">
                <a:cs typeface="+mn-cs"/>
              </a:rPr>
              <a:t>پذیر</a:t>
            </a:r>
            <a:r>
              <a:rPr lang="en-US" altLang="fa-IR" sz="2400" smtClean="0">
                <a:cs typeface="+mn-cs"/>
              </a:rPr>
              <a:t> </a:t>
            </a:r>
            <a:endParaRPr lang="fa-IR" altLang="fa-IR" sz="2400" smtClean="0"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smtClean="0">
                <a:cs typeface="+mn-cs"/>
              </a:rPr>
              <a:t>بر اساس </a:t>
            </a:r>
            <a:r>
              <a:rPr lang="ar-SA" altLang="fa-IR" sz="2400" smtClean="0">
                <a:cs typeface="+mn-cs"/>
              </a:rPr>
              <a:t>آرايش بلوک</a:t>
            </a:r>
            <a:r>
              <a:rPr lang="fa-IR" altLang="fa-IR" sz="2400" smtClean="0">
                <a:cs typeface="+mn-cs"/>
              </a:rPr>
              <a:t>‌</a:t>
            </a:r>
            <a:r>
              <a:rPr lang="ar-SA" altLang="fa-IR" sz="2400" smtClean="0">
                <a:cs typeface="+mn-cs"/>
              </a:rPr>
              <a:t>های منطقی برنامه</a:t>
            </a:r>
            <a:r>
              <a:rPr lang="fa-IR" altLang="fa-IR" sz="2400" smtClean="0">
                <a:cs typeface="+mn-cs"/>
              </a:rPr>
              <a:t>‌</a:t>
            </a:r>
            <a:r>
              <a:rPr lang="ar-SA" altLang="fa-IR" sz="2400" smtClean="0">
                <a:cs typeface="+mn-cs"/>
              </a:rPr>
              <a:t>پذير</a:t>
            </a:r>
            <a:r>
              <a:rPr lang="en-US" altLang="fa-IR" sz="2400" smtClean="0">
                <a:cs typeface="+mn-cs"/>
              </a:rPr>
              <a:t> </a:t>
            </a:r>
            <a:endParaRPr lang="fa-IR" altLang="fa-IR" sz="2400" smtClean="0"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fa-IR" altLang="fa-IR" sz="2400" smtClean="0"/>
              <a:t>کاربردهای </a:t>
            </a:r>
            <a:r>
              <a:rPr lang="en-US" altLang="fa-IR" sz="2400" smtClean="0"/>
              <a:t>FPGA </a:t>
            </a:r>
            <a:endParaRPr lang="fa-IR" altLang="fa-IR" sz="2400" smtClean="0"/>
          </a:p>
          <a:p>
            <a:pPr eaLnBrk="1" hangingPunct="1">
              <a:lnSpc>
                <a:spcPct val="90000"/>
              </a:lnSpc>
            </a:pPr>
            <a:r>
              <a:rPr lang="ar-SA" altLang="fa-IR" sz="2400" smtClean="0"/>
              <a:t>شركت</a:t>
            </a:r>
            <a:r>
              <a:rPr lang="fa-IR" altLang="fa-IR" sz="2400" smtClean="0"/>
              <a:t>‌</a:t>
            </a:r>
            <a:r>
              <a:rPr lang="ar-SA" altLang="fa-IR" sz="2400" smtClean="0"/>
              <a:t>هاي سازندة </a:t>
            </a:r>
            <a:r>
              <a:rPr lang="en-US" altLang="fa-IR" sz="2400" smtClean="0"/>
              <a:t>FPGA </a:t>
            </a:r>
          </a:p>
        </p:txBody>
      </p:sp>
    </p:spTree>
  </p:cSld>
  <p:clrMapOvr>
    <a:masterClrMapping/>
  </p:clrMapOvr>
  <p:transition advTm="78201">
    <p:random/>
  </p:transition>
  <p:timing>
    <p:tnLst>
      <p:par>
        <p:cTn id="1" dur="indefinite" restart="never" nodeType="tmRoot"/>
      </p:par>
    </p:tnLst>
  </p:timing>
  <p:extLst mod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z="4800" b="1" smtClean="0"/>
              <a:t>انواع </a:t>
            </a:r>
            <a:r>
              <a:rPr lang="en-US" altLang="fa-IR" sz="4400" b="1" smtClean="0"/>
              <a:t>FPGA</a:t>
            </a:r>
            <a:r>
              <a:rPr lang="fa-IR" altLang="fa-IR" sz="4800" b="1" smtClean="0"/>
              <a:t> بر اساس </a:t>
            </a:r>
            <a:r>
              <a:rPr lang="ar-SA" altLang="fa-IR" sz="4800" b="1" smtClean="0"/>
              <a:t>نوع عناصر منطقی برنامه پذیر</a:t>
            </a:r>
            <a:r>
              <a:rPr lang="en-US" altLang="fa-IR" sz="4800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fa-IR" altLang="fa-IR" smtClean="0"/>
              <a:t>1) </a:t>
            </a:r>
            <a:r>
              <a:rPr lang="ar-SA" altLang="fa-IR" smtClean="0"/>
              <a:t>ساختار مبتنی بر جدول جستجو(</a:t>
            </a:r>
            <a:r>
              <a:rPr lang="en-US" altLang="fa-IR" sz="2400" smtClean="0"/>
              <a:t>LUT</a:t>
            </a:r>
            <a:r>
              <a:rPr lang="ar-SA" altLang="fa-IR" smtClean="0"/>
              <a:t>)</a:t>
            </a:r>
            <a:r>
              <a:rPr lang="en-US" altLang="fa-IR" smtClean="0"/>
              <a:t> </a:t>
            </a:r>
          </a:p>
          <a:p>
            <a:pPr marL="990600" lvl="1" indent="-360000" eaLnBrk="1" hangingPunct="1">
              <a:spcBef>
                <a:spcPct val="40000"/>
              </a:spcBef>
            </a:pPr>
            <a:r>
              <a:rPr lang="fa-IR" altLang="fa-IR" sz="2400" b="0" smtClean="0">
                <a:cs typeface="+mn-cs"/>
              </a:rPr>
              <a:t>یک انتخاب کننده با </a:t>
            </a:r>
            <a:r>
              <a:rPr lang="en-US" altLang="fa-IR" sz="2400" b="0" smtClean="0">
                <a:cs typeface="+mn-cs"/>
              </a:rPr>
              <a:t>n</a:t>
            </a:r>
            <a:r>
              <a:rPr lang="fa-IR" altLang="fa-IR" sz="2400" b="0" smtClean="0">
                <a:cs typeface="+mn-cs"/>
              </a:rPr>
              <a:t> خط آدرس</a:t>
            </a:r>
            <a:r>
              <a:rPr lang="en-US" altLang="fa-IR" sz="2400" b="0" smtClean="0">
                <a:cs typeface="+mn-cs"/>
              </a:rPr>
              <a:t> </a:t>
            </a:r>
          </a:p>
          <a:p>
            <a:pPr marL="990600" lvl="1" indent="-360000" eaLnBrk="1" hangingPunct="1">
              <a:spcBef>
                <a:spcPct val="40000"/>
              </a:spcBef>
            </a:pPr>
            <a:r>
              <a:rPr lang="fa-IR" altLang="fa-IR" sz="2400" b="0" smtClean="0">
                <a:cs typeface="+mn-cs"/>
              </a:rPr>
              <a:t>تعداد </a:t>
            </a:r>
            <a:r>
              <a:rPr lang="en-US" altLang="fa-IR" sz="2400" b="0" smtClean="0">
                <a:cs typeface="+mn-cs"/>
              </a:rPr>
              <a:t>2</a:t>
            </a:r>
            <a:r>
              <a:rPr lang="en-US" altLang="fa-IR" sz="2400" b="0" baseline="30000" smtClean="0">
                <a:cs typeface="+mn-cs"/>
              </a:rPr>
              <a:t>n</a:t>
            </a:r>
            <a:r>
              <a:rPr lang="en-US" altLang="fa-IR" sz="2400" b="0" smtClean="0">
                <a:cs typeface="+mn-cs"/>
              </a:rPr>
              <a:t> </a:t>
            </a:r>
            <a:r>
              <a:rPr lang="fa-IR" altLang="fa-IR" sz="2400" b="0" smtClean="0">
                <a:cs typeface="+mn-cs"/>
              </a:rPr>
              <a:t> سلول </a:t>
            </a:r>
            <a:r>
              <a:rPr lang="en-US" altLang="fa-IR" sz="2000" b="0" smtClean="0">
                <a:cs typeface="+mn-cs"/>
              </a:rPr>
              <a:t>SRAM</a:t>
            </a:r>
            <a:r>
              <a:rPr lang="en-US" altLang="fa-IR" sz="2400" b="0" smtClean="0">
                <a:cs typeface="+mn-cs"/>
              </a:rPr>
              <a:t> </a:t>
            </a:r>
            <a:r>
              <a:rPr lang="fa-IR" altLang="fa-IR" sz="2400" b="0" smtClean="0">
                <a:cs typeface="+mn-cs"/>
              </a:rPr>
              <a:t> متصل به ورودي ها</a:t>
            </a:r>
          </a:p>
          <a:p>
            <a:pPr marL="990600" lvl="1" indent="-360000" eaLnBrk="1" hangingPunct="1">
              <a:spcBef>
                <a:spcPct val="40000"/>
              </a:spcBef>
            </a:pPr>
            <a:r>
              <a:rPr lang="fa-IR" altLang="fa-IR" sz="2400" b="0" smtClean="0">
                <a:cs typeface="+mn-cs"/>
              </a:rPr>
              <a:t>محتواي جدول درستي در </a:t>
            </a:r>
            <a:r>
              <a:rPr lang="en-US" altLang="fa-IR" sz="2000" b="0" smtClean="0">
                <a:cs typeface="+mn-cs"/>
              </a:rPr>
              <a:t>SRAM</a:t>
            </a:r>
            <a:r>
              <a:rPr lang="fa-IR" altLang="fa-IR" sz="2400" b="0" smtClean="0">
                <a:cs typeface="+mn-cs"/>
              </a:rPr>
              <a:t> كپي مي شود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fa-IR" altLang="fa-IR" smtClean="0"/>
              <a:t>برنامه ريزي= </a:t>
            </a:r>
            <a:r>
              <a:rPr lang="fa-IR" altLang="fa-IR" b="0" smtClean="0"/>
              <a:t>مقدار دهي به </a:t>
            </a:r>
            <a:r>
              <a:rPr lang="en-US" altLang="fa-IR" sz="2400" b="0" smtClean="0"/>
              <a:t>SRAM</a:t>
            </a:r>
            <a:endParaRPr lang="en-US" altLang="fa-IR" sz="2000" b="0" smtClean="0"/>
          </a:p>
          <a:p>
            <a:pPr marL="533400" indent="-533400" eaLnBrk="1" hangingPunct="1">
              <a:spcBef>
                <a:spcPct val="50000"/>
              </a:spcBef>
            </a:pPr>
            <a:r>
              <a:rPr lang="fa-IR" altLang="fa-IR" smtClean="0"/>
              <a:t>یک</a:t>
            </a:r>
            <a:r>
              <a:rPr lang="en-US" altLang="fa-IR" sz="2400" smtClean="0"/>
              <a:t>n-LUT</a:t>
            </a:r>
            <a:r>
              <a:rPr lang="en-US" altLang="fa-IR" smtClean="0"/>
              <a:t> </a:t>
            </a:r>
            <a:r>
              <a:rPr lang="fa-IR" altLang="fa-IR" smtClean="0"/>
              <a:t> قابلیت پیاده سازی هر تابع </a:t>
            </a:r>
            <a:r>
              <a:rPr lang="en-US" altLang="fa-IR" sz="2400" smtClean="0"/>
              <a:t>n</a:t>
            </a:r>
            <a:r>
              <a:rPr lang="fa-IR" altLang="fa-IR" smtClean="0"/>
              <a:t> ورودي را دارد</a:t>
            </a:r>
            <a:r>
              <a:rPr lang="en-US" altLang="fa-IR" smtClean="0"/>
              <a:t> </a:t>
            </a:r>
          </a:p>
        </p:txBody>
      </p:sp>
    </p:spTree>
  </p:cSld>
  <p:clrMapOvr>
    <a:masterClrMapping/>
  </p:clrMapOvr>
  <p:transition advTm="166739">
    <p:random/>
  </p:transition>
  <p:timing>
    <p:tnLst>
      <p:par>
        <p:cTn id="1" dur="indefinite" restart="never" nodeType="tmRoot"/>
      </p:par>
    </p:tnLst>
  </p:timing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1735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پیاده سازی یک تابع بر اساس جدول جستجو</a:t>
            </a:r>
            <a:r>
              <a:rPr lang="en-US" altLang="fa-IR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9847"/>
            <a:ext cx="8229600" cy="4276725"/>
          </a:xfrm>
        </p:spPr>
        <p:txBody>
          <a:bodyPr/>
          <a:lstStyle/>
          <a:p>
            <a:pPr eaLnBrk="1" hangingPunct="1"/>
            <a:r>
              <a:rPr lang="fa-IR" altLang="fa-IR" smtClean="0"/>
              <a:t>یک </a:t>
            </a:r>
            <a:r>
              <a:rPr lang="en-US" altLang="fa-IR" sz="2400" smtClean="0"/>
              <a:t>4-LUT</a:t>
            </a:r>
            <a:r>
              <a:rPr lang="en-US" altLang="fa-IR" smtClean="0"/>
              <a:t> </a:t>
            </a:r>
            <a:r>
              <a:rPr lang="fa-IR" altLang="fa-IR" smtClean="0"/>
              <a:t> که برای یک تابع چهار ورودی برنامه ریزی شده </a:t>
            </a:r>
            <a:endParaRPr lang="en-US" altLang="fa-IR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5" y="1727200"/>
            <a:ext cx="6345238" cy="43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56996">
    <p:random/>
  </p:transition>
  <p:timing>
    <p:tnLst>
      <p:par>
        <p:cTn id="1" dur="indefinite" restart="never" nodeType="tmRoot"/>
      </p:par>
    </p:tnLst>
  </p:timing>
  <p:extLst mod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z="4800" b="1" smtClean="0"/>
              <a:t>انواع </a:t>
            </a:r>
            <a:r>
              <a:rPr lang="en-US" altLang="fa-IR" sz="4400" b="1" smtClean="0"/>
              <a:t>FPGA</a:t>
            </a:r>
            <a:r>
              <a:rPr lang="fa-IR" altLang="fa-IR" sz="4800" b="1" smtClean="0"/>
              <a:t> بر اساس </a:t>
            </a:r>
            <a:r>
              <a:rPr lang="ar-SA" altLang="fa-IR" sz="4800" b="1" smtClean="0"/>
              <a:t>نوع عناصر منطقی برنامه پذیر</a:t>
            </a:r>
            <a:endParaRPr lang="en-US" altLang="fa-IR" sz="48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altLang="fa-IR" smtClean="0"/>
              <a:t>2) </a:t>
            </a:r>
            <a:r>
              <a:rPr lang="ar-SA" altLang="fa-IR" smtClean="0"/>
              <a:t>ساختار مبتنی</a:t>
            </a:r>
            <a:r>
              <a:rPr lang="fa-IR" altLang="fa-IR" smtClean="0"/>
              <a:t> بر انتخاب کننده (</a:t>
            </a:r>
            <a:r>
              <a:rPr lang="en-US" altLang="fa-IR" sz="2400" smtClean="0"/>
              <a:t>MUX</a:t>
            </a:r>
            <a:r>
              <a:rPr lang="fa-IR" altLang="fa-IR" smtClean="0"/>
              <a:t>)</a:t>
            </a:r>
            <a:r>
              <a:rPr lang="en-US" altLang="fa-IR" smtClean="0"/>
              <a:t> </a:t>
            </a:r>
            <a:endParaRPr lang="fa-IR" altLang="fa-IR" smtClean="0"/>
          </a:p>
          <a:p>
            <a:pPr eaLnBrk="1" hangingPunct="1">
              <a:buFont typeface="Wingdings" pitchFamily="2" charset="2"/>
              <a:buNone/>
            </a:pPr>
            <a:endParaRPr lang="en-US" altLang="fa-IR" smtClean="0"/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38388"/>
            <a:ext cx="8113712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83151">
    <p:random/>
  </p:transition>
  <p:timing>
    <p:tnLst>
      <p:par>
        <p:cTn id="1" dur="indefinite" restart="never" nodeType="tmRoot"/>
      </p:par>
    </p:tn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z="4500" b="1" smtClean="0"/>
              <a:t>انواع </a:t>
            </a:r>
            <a:r>
              <a:rPr lang="en-US" altLang="fa-IR" sz="4500" b="1" smtClean="0"/>
              <a:t>FPGA</a:t>
            </a:r>
            <a:r>
              <a:rPr lang="fa-IR" altLang="fa-IR" sz="4500" b="1" smtClean="0"/>
              <a:t> بر اساس </a:t>
            </a:r>
            <a:r>
              <a:rPr lang="ar-SA" altLang="fa-IR" sz="4500" b="1" smtClean="0"/>
              <a:t>آرايش بلوک های منطقی برنامه پذير</a:t>
            </a:r>
            <a:r>
              <a:rPr lang="en-US" altLang="fa-IR" sz="45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آرایه متقارن</a:t>
            </a:r>
            <a:r>
              <a:rPr lang="en-US" altLang="fa-IR" smtClean="0"/>
              <a:t> Symmetrical array </a:t>
            </a:r>
            <a:endParaRPr lang="fa-IR" altLang="fa-IR" smtClean="0"/>
          </a:p>
          <a:p>
            <a:pPr lvl="1" eaLnBrk="1" hangingPunct="1"/>
            <a:r>
              <a:rPr lang="fa-IR" altLang="fa-IR" sz="2400" b="0" smtClean="0">
                <a:cs typeface="+mn-cs"/>
              </a:rPr>
              <a:t>بلوک های منطقی برنامه پذیر بصورت یک آرایه دو بعدی</a:t>
            </a:r>
            <a:r>
              <a:rPr lang="en-US" altLang="fa-IR" sz="2400" b="0" smtClean="0">
                <a:cs typeface="+mn-cs"/>
              </a:rPr>
              <a:t> </a:t>
            </a:r>
            <a:endParaRPr lang="fa-IR" altLang="fa-IR" sz="2400" b="0" smtClean="0">
              <a:cs typeface="+mn-cs"/>
            </a:endParaRPr>
          </a:p>
          <a:p>
            <a:pPr lvl="1" eaLnBrk="1" hangingPunct="1"/>
            <a:r>
              <a:rPr lang="fa-IR" altLang="fa-IR" sz="2400" b="0" smtClean="0">
                <a:cs typeface="+mn-cs"/>
              </a:rPr>
              <a:t>خطوط اتصال سیمی بصورت افقی و عمودی بین آنها</a:t>
            </a:r>
            <a:r>
              <a:rPr lang="en-US" altLang="fa-IR" sz="2400" b="0" smtClean="0">
                <a:cs typeface="+mn-cs"/>
              </a:rPr>
              <a:t> </a:t>
            </a:r>
            <a:endParaRPr lang="fa-IR" altLang="fa-IR" sz="2400" b="0" smtClean="0">
              <a:cs typeface="+mn-cs"/>
            </a:endParaRPr>
          </a:p>
          <a:p>
            <a:pPr lvl="1" eaLnBrk="1" hangingPunct="1"/>
            <a:r>
              <a:rPr lang="fa-IR" altLang="fa-IR" sz="2400" b="0" smtClean="0">
                <a:cs typeface="+mn-cs"/>
              </a:rPr>
              <a:t>آرایش محصولات شركت </a:t>
            </a:r>
            <a:r>
              <a:rPr lang="en-US" altLang="fa-IR" sz="2000" b="0" smtClean="0">
                <a:cs typeface="+mn-cs"/>
              </a:rPr>
              <a:t>Xilinix</a:t>
            </a:r>
            <a:endParaRPr lang="en-US" altLang="fa-IR" sz="2400" b="0" smtClean="0">
              <a:cs typeface="+mn-cs"/>
            </a:endParaRP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671888"/>
            <a:ext cx="56007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38994">
    <p:random/>
  </p:transition>
  <p:timing>
    <p:tnLst>
      <p:par>
        <p:cTn id="1" dur="indefinite" restart="never" nodeType="tmRoot"/>
      </p:par>
    </p:tnLst>
  </p:timing>
  <p:extLst mod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z="4500" b="1" smtClean="0"/>
              <a:t>انواع </a:t>
            </a:r>
            <a:r>
              <a:rPr lang="en-US" altLang="fa-IR" sz="4500" b="1" smtClean="0"/>
              <a:t>FPGA</a:t>
            </a:r>
            <a:r>
              <a:rPr lang="fa-IR" altLang="fa-IR" sz="4500" b="1" smtClean="0"/>
              <a:t> بر اساس </a:t>
            </a:r>
            <a:r>
              <a:rPr lang="ar-SA" altLang="fa-IR" sz="4500" b="1" smtClean="0"/>
              <a:t>آرايش بلوک های منطقی برنامه پذير</a:t>
            </a:r>
            <a:r>
              <a:rPr lang="en-US" altLang="fa-IR" sz="450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ساختار سطری </a:t>
            </a:r>
            <a:r>
              <a:rPr lang="en-US" altLang="fa-IR" smtClean="0"/>
              <a:t>Row based</a:t>
            </a:r>
            <a:endParaRPr lang="fa-IR" altLang="fa-IR" smtClean="0"/>
          </a:p>
          <a:p>
            <a:pPr lvl="1" eaLnBrk="1" hangingPunct="1"/>
            <a:r>
              <a:rPr lang="fa-IR" altLang="fa-IR" sz="2400" b="0" smtClean="0">
                <a:cs typeface="+mn-cs"/>
              </a:rPr>
              <a:t>بلوک های منطقی برنامه منطقي بصورت سطری 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يكسري خطوط اتصالي افقي بين سطر هاي مجاور وجود دارد </a:t>
            </a:r>
          </a:p>
          <a:p>
            <a:pPr lvl="1" eaLnBrk="1" hangingPunct="1"/>
            <a:r>
              <a:rPr lang="fa-IR" altLang="fa-IR" sz="2400" b="0" smtClean="0">
                <a:cs typeface="+mn-cs"/>
              </a:rPr>
              <a:t>آرایش محصولات شرکت</a:t>
            </a:r>
            <a:r>
              <a:rPr lang="en-US" altLang="fa-IR" sz="2400" b="0" smtClean="0">
                <a:cs typeface="+mn-cs"/>
              </a:rPr>
              <a:t>Actel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571875"/>
            <a:ext cx="5688013" cy="226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42290">
    <p:random/>
  </p:transition>
  <p:timing>
    <p:tnLst>
      <p:par>
        <p:cTn id="1" dur="indefinite" restart="never" nodeType="tmRoot"/>
      </p:par>
    </p:tnLst>
  </p:timing>
  <p:extLst mod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z="4500" b="1" smtClean="0"/>
              <a:t>انواع </a:t>
            </a:r>
            <a:r>
              <a:rPr lang="en-US" altLang="fa-IR" sz="4500" b="1" smtClean="0"/>
              <a:t>FPGA</a:t>
            </a:r>
            <a:r>
              <a:rPr lang="fa-IR" altLang="fa-IR" sz="4500" b="1" smtClean="0"/>
              <a:t> بر اساس </a:t>
            </a:r>
            <a:r>
              <a:rPr lang="ar-SA" altLang="fa-IR" sz="4500" b="1" smtClean="0"/>
              <a:t>آرايش بلوک های منطقی برنامه پذير</a:t>
            </a:r>
            <a:r>
              <a:rPr lang="en-US" altLang="fa-IR" sz="45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a-IR" sz="2400" smtClean="0"/>
              <a:t>PLD</a:t>
            </a:r>
            <a:r>
              <a:rPr lang="fa-IR" altLang="fa-IR" smtClean="0"/>
              <a:t> سلسله مراتبی </a:t>
            </a:r>
            <a:r>
              <a:rPr lang="en-US" altLang="fa-IR" sz="2400" smtClean="0"/>
              <a:t>Hierarchical PLD</a:t>
            </a:r>
            <a:endParaRPr lang="fa-IR" altLang="fa-IR" sz="2400" smtClean="0"/>
          </a:p>
          <a:p>
            <a:pPr lvl="1" eaLnBrk="1" hangingPunct="1"/>
            <a:r>
              <a:rPr lang="fa-IR" altLang="fa-IR" sz="2400" b="0" smtClean="0">
                <a:cs typeface="+mn-cs"/>
              </a:rPr>
              <a:t>بسیار شبیه ساختار </a:t>
            </a:r>
            <a:r>
              <a:rPr lang="en-US" altLang="fa-IR" sz="2000" b="0" smtClean="0">
                <a:cs typeface="+mn-cs"/>
              </a:rPr>
              <a:t>CPLD</a:t>
            </a:r>
            <a:r>
              <a:rPr lang="fa-IR" altLang="fa-IR" sz="2400" b="0" smtClean="0">
                <a:cs typeface="+mn-cs"/>
              </a:rPr>
              <a:t> ها </a:t>
            </a:r>
            <a:endParaRPr lang="fa-IR" altLang="fa-IR" sz="2000" b="0" smtClean="0">
              <a:cs typeface="+mn-cs"/>
            </a:endParaRPr>
          </a:p>
          <a:p>
            <a:pPr lvl="1" eaLnBrk="1" hangingPunct="1"/>
            <a:r>
              <a:rPr lang="fa-IR" altLang="fa-IR" sz="2400" b="0" smtClean="0">
                <a:cs typeface="+mn-cs"/>
              </a:rPr>
              <a:t>آرایش محصولات شرکت</a:t>
            </a:r>
            <a:r>
              <a:rPr lang="en-US" altLang="fa-IR" sz="2400" b="0" smtClean="0">
                <a:cs typeface="+mn-cs"/>
              </a:rPr>
              <a:t>ALTERA</a:t>
            </a:r>
            <a:r>
              <a:rPr lang="fa-IR" altLang="fa-IR" b="0" smtClean="0">
                <a:cs typeface="+mn-cs"/>
              </a:rPr>
              <a:t> </a:t>
            </a:r>
            <a:endParaRPr lang="fa-IR" altLang="fa-IR" sz="2400" b="0" smtClean="0">
              <a:cs typeface="+mn-cs"/>
            </a:endParaRPr>
          </a:p>
          <a:p>
            <a:pPr lvl="1" eaLnBrk="1" hangingPunct="1"/>
            <a:endParaRPr lang="en-US" altLang="fa-IR" sz="2400" b="0" smtClean="0"/>
          </a:p>
          <a:p>
            <a:pPr eaLnBrk="1" hangingPunct="1">
              <a:buFont typeface="Wingdings" pitchFamily="2" charset="2"/>
              <a:buNone/>
            </a:pPr>
            <a:r>
              <a:rPr lang="fa-IR" altLang="fa-IR" b="0" smtClean="0"/>
              <a:t> </a:t>
            </a:r>
            <a:r>
              <a:rPr lang="en-US" altLang="fa-IR" smtClean="0"/>
              <a:t/>
            </a:r>
            <a:br>
              <a:rPr lang="en-US" altLang="fa-IR" smtClean="0"/>
            </a:br>
            <a:endParaRPr lang="en-US" altLang="fa-IR" smtClean="0"/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3262313"/>
            <a:ext cx="4537075" cy="243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49773">
    <p:random/>
  </p:transition>
  <p:timing>
    <p:tnLst>
      <p:par>
        <p:cTn id="1" dur="indefinite" restart="never" nodeType="tmRoot"/>
      </p:par>
    </p:tnLst>
  </p:timing>
  <p:extLst mod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z="4500" b="1" smtClean="0"/>
              <a:t>انواع </a:t>
            </a:r>
            <a:r>
              <a:rPr lang="en-US" altLang="fa-IR" sz="4500" b="1" smtClean="0"/>
              <a:t>FPGA</a:t>
            </a:r>
            <a:r>
              <a:rPr lang="fa-IR" altLang="fa-IR" sz="4500" b="1" smtClean="0"/>
              <a:t> بر اساس </a:t>
            </a:r>
            <a:r>
              <a:rPr lang="ar-SA" altLang="fa-IR" sz="4500" b="1" smtClean="0"/>
              <a:t>آرايش بلوک های منطقی برنامه پذير</a:t>
            </a:r>
            <a:r>
              <a:rPr lang="en-US" altLang="fa-IR" sz="450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انبوه دروازه ها </a:t>
            </a:r>
            <a:r>
              <a:rPr lang="en-US" altLang="fa-IR" smtClean="0"/>
              <a:t>Sea-of-gates</a:t>
            </a:r>
            <a:endParaRPr lang="fa-IR" altLang="fa-IR" sz="2400" smtClean="0"/>
          </a:p>
          <a:p>
            <a:pPr lvl="1" eaLnBrk="1" hangingPunct="1"/>
            <a:r>
              <a:rPr lang="ar-SA" altLang="fa-IR" sz="2400" b="0" smtClean="0">
                <a:cs typeface="+mn-cs"/>
              </a:rPr>
              <a:t>دروازه منطقی با قابلیت اتصال به یکدیگر</a:t>
            </a:r>
            <a:r>
              <a:rPr lang="fa-IR" altLang="fa-IR" sz="2400" b="0" smtClean="0">
                <a:cs typeface="+mn-cs"/>
              </a:rPr>
              <a:t> </a:t>
            </a:r>
            <a:r>
              <a:rPr lang="ar-SA" altLang="fa-IR" sz="2400" b="0" smtClean="0">
                <a:cs typeface="+mn-cs"/>
              </a:rPr>
              <a:t>در یک سطح</a:t>
            </a:r>
            <a:r>
              <a:rPr lang="en-US" altLang="fa-IR" sz="2400" b="0" smtClean="0">
                <a:cs typeface="+mn-cs"/>
              </a:rPr>
              <a:t> </a:t>
            </a:r>
            <a:endParaRPr lang="fa-IR" altLang="fa-IR" sz="1800" b="0" smtClean="0">
              <a:cs typeface="+mn-cs"/>
            </a:endParaRPr>
          </a:p>
          <a:p>
            <a:pPr lvl="1" eaLnBrk="1" hangingPunct="1"/>
            <a:r>
              <a:rPr lang="ar-SA" altLang="fa-IR" sz="2400" b="0" smtClean="0">
                <a:cs typeface="+mn-cs"/>
              </a:rPr>
              <a:t>اتصالات قابل برنامه ریزی بصورت یک لایه روی آن را پوشانده </a:t>
            </a:r>
            <a:endParaRPr lang="fa-IR" altLang="fa-IR" sz="2000" b="0" smtClean="0">
              <a:cs typeface="+mn-cs"/>
            </a:endParaRPr>
          </a:p>
          <a:p>
            <a:pPr lvl="1" eaLnBrk="1" hangingPunct="1"/>
            <a:endParaRPr lang="en-US" altLang="fa-IR" sz="2000" b="0" smtClean="0"/>
          </a:p>
          <a:p>
            <a:pPr eaLnBrk="1" hangingPunct="1">
              <a:buFont typeface="Wingdings" pitchFamily="2" charset="2"/>
              <a:buNone/>
            </a:pPr>
            <a:r>
              <a:rPr lang="fa-IR" altLang="fa-IR" b="0" smtClean="0"/>
              <a:t> </a:t>
            </a:r>
            <a:r>
              <a:rPr lang="en-US" altLang="fa-IR" smtClean="0"/>
              <a:t/>
            </a:r>
            <a:br>
              <a:rPr lang="en-US" altLang="fa-IR" smtClean="0"/>
            </a:br>
            <a:endParaRPr lang="en-US" altLang="fa-IR" smtClean="0"/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40088"/>
            <a:ext cx="3240087" cy="270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56594">
    <p:random/>
  </p:transition>
  <p:timing>
    <p:tnLst>
      <p:par>
        <p:cTn id="1" dur="indefinite" restart="never" nodeType="tmRoot"/>
      </p:par>
    </p:tnLst>
  </p:timing>
  <p:extLst mod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mtClean="0"/>
              <a:t>چند نكته</a:t>
            </a:r>
            <a:endParaRPr lang="en-US" altLang="fa-IR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1300"/>
            <a:ext cx="82296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altLang="fa-IR" sz="2400" smtClean="0"/>
              <a:t>تنوع شدیدی در </a:t>
            </a:r>
            <a:r>
              <a:rPr lang="en-US" altLang="fa-IR" sz="2000" smtClean="0"/>
              <a:t>FPGA</a:t>
            </a:r>
            <a:r>
              <a:rPr lang="fa-IR" altLang="fa-IR" sz="2400" smtClean="0"/>
              <a:t> های تولیدی </a:t>
            </a:r>
          </a:p>
          <a:p>
            <a:pPr lvl="1" eaLnBrk="1" hangingPunct="1">
              <a:lnSpc>
                <a:spcPct val="90000"/>
              </a:lnSpc>
            </a:pPr>
            <a:r>
              <a:rPr lang="fa-IR" altLang="fa-IR" sz="2000" smtClean="0">
                <a:cs typeface="+mn-cs"/>
              </a:rPr>
              <a:t>تنوع ساختار عناصر مداري</a:t>
            </a:r>
          </a:p>
          <a:p>
            <a:pPr lvl="1" eaLnBrk="1" hangingPunct="1">
              <a:lnSpc>
                <a:spcPct val="90000"/>
              </a:lnSpc>
            </a:pPr>
            <a:r>
              <a:rPr lang="fa-IR" altLang="fa-IR" sz="2000" smtClean="0">
                <a:cs typeface="+mn-cs"/>
              </a:rPr>
              <a:t> تنوع تکنولوژی ساخت منابع اتصالی </a:t>
            </a:r>
          </a:p>
          <a:p>
            <a:pPr lvl="1" eaLnBrk="1" hangingPunct="1">
              <a:lnSpc>
                <a:spcPct val="90000"/>
              </a:lnSpc>
            </a:pPr>
            <a:r>
              <a:rPr lang="fa-IR" altLang="fa-IR" sz="2000" smtClean="0">
                <a:cs typeface="+mn-cs"/>
              </a:rPr>
              <a:t>آرایش متفاوت بلوک های منطقی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ارائه یک دسته بندی دقیق و الگوی استاندارد غیر ممکن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سازندگان محصولات خود را در خانواده های مختلف دسته بندی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برای شناخت محصولات يك شركت </a:t>
            </a:r>
          </a:p>
          <a:p>
            <a:pPr lvl="1" eaLnBrk="1" hangingPunct="1">
              <a:lnSpc>
                <a:spcPct val="90000"/>
              </a:lnSpc>
            </a:pPr>
            <a:r>
              <a:rPr lang="fa-IR" altLang="fa-IR" sz="2000" smtClean="0">
                <a:cs typeface="+mn-cs"/>
              </a:rPr>
              <a:t>بررسي معماري هر خانواده بطور عام</a:t>
            </a:r>
          </a:p>
          <a:p>
            <a:pPr lvl="1" eaLnBrk="1" hangingPunct="1">
              <a:lnSpc>
                <a:spcPct val="90000"/>
              </a:lnSpc>
            </a:pPr>
            <a:r>
              <a:rPr lang="fa-IR" altLang="fa-IR" sz="2000" smtClean="0">
                <a:cs typeface="+mn-cs"/>
              </a:rPr>
              <a:t>بررسي ساختار تراشه بطور خاص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در طراحی خودکار بدلیل استفاده از زبان توصیف و ابزار سنتز، نیازی به دانستن جزئیات ساخت وجود ندارد</a:t>
            </a:r>
            <a:r>
              <a:rPr lang="en-US" altLang="fa-IR" sz="2400" smtClean="0"/>
              <a:t> </a:t>
            </a:r>
          </a:p>
        </p:txBody>
      </p:sp>
    </p:spTree>
  </p:cSld>
  <p:clrMapOvr>
    <a:masterClrMapping/>
  </p:clrMapOvr>
  <p:transition advTm="268324">
    <p:random/>
  </p:transition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altLang="fa-IR" b="1" smtClean="0"/>
              <a:t>آراية دروازه هاي برنامه پذير نقابی (</a:t>
            </a:r>
            <a:r>
              <a:rPr lang="en-US" altLang="fa-IR" b="1" smtClean="0"/>
              <a:t>MPGA</a:t>
            </a:r>
            <a:r>
              <a:rPr lang="ar-SA" altLang="fa-IR" b="1" smtClean="0"/>
              <a:t>)</a:t>
            </a:r>
            <a:endParaRPr lang="en-US" altLang="fa-IR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656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ar-SA" altLang="fa-IR" sz="2400" smtClean="0"/>
              <a:t>جهت پیاده سازی مدارات منطقی بزرگ </a:t>
            </a:r>
            <a:endParaRPr lang="fa-IR" altLang="fa-IR" sz="2400" smtClean="0"/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ar-SA" altLang="fa-IR" sz="2400" smtClean="0"/>
              <a:t>روش نیمه سفارشی </a:t>
            </a:r>
            <a:endParaRPr lang="fa-IR" altLang="fa-IR" sz="2400" smtClean="0"/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fa-IR" sz="2000" smtClean="0"/>
              <a:t>MPGA</a:t>
            </a:r>
            <a:r>
              <a:rPr lang="en-US" altLang="fa-IR" sz="2400" smtClean="0"/>
              <a:t> </a:t>
            </a:r>
            <a:r>
              <a:rPr lang="fa-IR" altLang="fa-IR" sz="2400" smtClean="0"/>
              <a:t> تراشه نیمه آماده که در آن </a:t>
            </a:r>
            <a:r>
              <a:rPr lang="ar-SA" altLang="fa-IR" sz="2400" smtClean="0"/>
              <a:t>عملیات ساخت تا آنجایی که مستقل از طرح نهایی است</a:t>
            </a:r>
            <a:r>
              <a:rPr lang="fa-IR" altLang="fa-IR" sz="2400" smtClean="0"/>
              <a:t> انجام شده (آماده برای سفارشی کردن)</a:t>
            </a:r>
            <a:r>
              <a:rPr lang="ar-SA" altLang="fa-IR" sz="2400" smtClean="0"/>
              <a:t> </a:t>
            </a:r>
            <a:endParaRPr lang="fa-IR" altLang="fa-IR" sz="2400" smtClean="0"/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fa-IR" sz="2000" smtClean="0"/>
              <a:t>MPGA</a:t>
            </a:r>
            <a:r>
              <a:rPr lang="fa-IR" altLang="fa-IR" sz="2000" smtClean="0"/>
              <a:t> </a:t>
            </a:r>
            <a:r>
              <a:rPr lang="ar-SA" altLang="fa-IR" sz="2400" smtClean="0"/>
              <a:t>آرایه ای از ترانزیستورهاست که مي تواند جهت پیاده سازی هر مدار مطلوب به هم متصل شوند</a:t>
            </a:r>
            <a:r>
              <a:rPr lang="en-US" altLang="fa-IR" sz="2400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fa-IR" altLang="fa-IR" sz="2400" smtClean="0"/>
              <a:t>اتصالات بوسیله لایه فلزی و در کارخانه</a:t>
            </a:r>
            <a:r>
              <a:rPr lang="en-US" altLang="fa-IR" sz="2400" smtClean="0"/>
              <a:t> </a:t>
            </a:r>
            <a:endParaRPr lang="fa-IR" altLang="fa-IR" sz="2400" smtClean="0"/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fa-IR" altLang="fa-IR" sz="2400" smtClean="0"/>
              <a:t>نسبت به </a:t>
            </a:r>
            <a:r>
              <a:rPr lang="en-US" altLang="fa-IR" sz="2000" smtClean="0"/>
              <a:t>FPGA</a:t>
            </a:r>
            <a:endParaRPr lang="en-US" altLang="fa-IR" sz="2400" smtClean="0"/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ar-SA" altLang="fa-IR" sz="2000" smtClean="0">
                <a:cs typeface="+mn-cs"/>
              </a:rPr>
              <a:t>قیمت مناسب</a:t>
            </a:r>
            <a:r>
              <a:rPr lang="fa-IR" altLang="fa-IR" sz="2000" smtClean="0">
                <a:cs typeface="+mn-cs"/>
              </a:rPr>
              <a:t> (</a:t>
            </a:r>
            <a:r>
              <a:rPr lang="ar-SA" altLang="fa-IR" sz="2000" smtClean="0">
                <a:cs typeface="+mn-cs"/>
              </a:rPr>
              <a:t>به شرط تولید طرح به تعداد زیاد</a:t>
            </a:r>
            <a:r>
              <a:rPr lang="fa-IR" altLang="fa-IR" sz="2000" smtClean="0">
                <a:cs typeface="+mn-cs"/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fa-IR" altLang="fa-IR" sz="2000" smtClean="0">
                <a:cs typeface="+mn-cs"/>
              </a:rPr>
              <a:t>سرعت بیشتر (منظور سرعت مدار است)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fa-IR" altLang="fa-IR" sz="2000" smtClean="0">
                <a:cs typeface="+mn-cs"/>
              </a:rPr>
              <a:t>انعطاف کمتر</a:t>
            </a:r>
            <a:endParaRPr lang="en-US" altLang="fa-IR" sz="2000" smtClean="0">
              <a:cs typeface="+mn-cs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fa-IR" altLang="fa-IR" sz="2400" smtClean="0"/>
              <a:t>در مقایسه با </a:t>
            </a:r>
            <a:r>
              <a:rPr lang="en-US" altLang="fa-IR" sz="2400" smtClean="0"/>
              <a:t>(ASIC)</a:t>
            </a:r>
            <a:r>
              <a:rPr lang="fa-IR" altLang="fa-IR" sz="2400" smtClean="0"/>
              <a:t> زمان عرضه به بازار کمتر</a:t>
            </a:r>
            <a:endParaRPr lang="en-US" altLang="fa-IR" sz="2400" smtClean="0"/>
          </a:p>
        </p:txBody>
      </p:sp>
    </p:spTree>
  </p:cSld>
  <p:clrMapOvr>
    <a:masterClrMapping/>
  </p:clrMapOvr>
  <p:transition advTm="345757">
    <p:random/>
  </p:transition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altLang="fa-IR" sz="4800" b="1" smtClean="0"/>
              <a:t>آراية دروازه هاي قابل برنامه ريزي ميداني (</a:t>
            </a:r>
            <a:r>
              <a:rPr lang="en-US" altLang="fa-IR" sz="4800" b="1" smtClean="0"/>
              <a:t>FPGA</a:t>
            </a:r>
            <a:r>
              <a:rPr lang="ar-SA" altLang="fa-IR" sz="4800" b="1" smtClean="0"/>
              <a:t>)</a:t>
            </a:r>
            <a:endParaRPr lang="en-US" altLang="fa-IR" sz="48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1300"/>
            <a:ext cx="8229600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اولین </a:t>
            </a:r>
            <a:r>
              <a:rPr lang="en-US" altLang="fa-IR" sz="2400" smtClean="0"/>
              <a:t>FPGA </a:t>
            </a:r>
            <a:r>
              <a:rPr lang="fa-IR" altLang="fa-IR" sz="2400" smtClean="0"/>
              <a:t>در سال 1985 بوسیله شرکت </a:t>
            </a:r>
            <a:r>
              <a:rPr lang="en-US" altLang="fa-IR" sz="2400" smtClean="0"/>
              <a:t>Xilinx</a:t>
            </a:r>
            <a:endParaRPr lang="fa-IR" altLang="fa-IR" sz="2400" smtClean="0"/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قابل پیکر بندی توسط استفاده کننده نهایی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هزینه و زمان ساخت پایین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آرایه دو بعدی از </a:t>
            </a:r>
            <a:r>
              <a:rPr lang="fa-IR" altLang="fa-IR" sz="2400" smtClean="0">
                <a:solidFill>
                  <a:srgbClr val="CC3300"/>
                </a:solidFill>
              </a:rPr>
              <a:t>بلوک های منطقی</a:t>
            </a:r>
            <a:r>
              <a:rPr lang="fa-IR" altLang="fa-IR" sz="2400" smtClean="0"/>
              <a:t> که می توانند بوسیله یک سری </a:t>
            </a:r>
            <a:r>
              <a:rPr lang="fa-IR" altLang="fa-IR" sz="2400" smtClean="0">
                <a:solidFill>
                  <a:srgbClr val="CC3300"/>
                </a:solidFill>
              </a:rPr>
              <a:t>منابع اتصالی</a:t>
            </a:r>
            <a:r>
              <a:rPr lang="fa-IR" altLang="fa-IR" sz="2400" smtClean="0"/>
              <a:t> موجود در آن به هم متصل شوند</a:t>
            </a:r>
            <a:r>
              <a:rPr lang="en-US" altLang="fa-IR" sz="2400" smtClean="0"/>
              <a:t> </a:t>
            </a:r>
            <a:endParaRPr lang="fa-IR" altLang="fa-IR" sz="2400" smtClean="0"/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منابع اتصالی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000" smtClean="0">
                <a:cs typeface="+mn-cs"/>
              </a:rPr>
              <a:t>یک سری قطعه سیم با طول متفاوت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000" smtClean="0">
                <a:cs typeface="+mn-cs"/>
              </a:rPr>
              <a:t>یک سری سویچ برنامه پذیر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400" smtClean="0"/>
              <a:t>بلوکهای منطقی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fa-IR" altLang="fa-IR" sz="2000" smtClean="0">
                <a:cs typeface="+mn-cs"/>
              </a:rPr>
              <a:t>ساختار متفاوت </a:t>
            </a:r>
            <a:r>
              <a:rPr lang="en-US" altLang="fa-IR" sz="2000" smtClean="0">
                <a:cs typeface="+mn-cs"/>
              </a:rPr>
              <a:t>lookup table </a:t>
            </a:r>
            <a:r>
              <a:rPr lang="fa-IR" altLang="fa-IR" sz="2000" smtClean="0">
                <a:cs typeface="+mn-cs"/>
              </a:rPr>
              <a:t> یا </a:t>
            </a:r>
            <a:r>
              <a:rPr lang="en-US" altLang="fa-IR" sz="2000" smtClean="0">
                <a:cs typeface="+mn-cs"/>
              </a:rPr>
              <a:t>multiplexer</a:t>
            </a:r>
            <a:r>
              <a:rPr lang="fa-IR" altLang="fa-IR" sz="2000" smtClean="0">
                <a:cs typeface="+mn-cs"/>
              </a:rPr>
              <a:t> يا </a:t>
            </a:r>
            <a:r>
              <a:rPr lang="en-US" altLang="fa-IR" sz="2000" smtClean="0">
                <a:cs typeface="+mn-cs"/>
              </a:rPr>
              <a:t>PAL </a:t>
            </a:r>
            <a:endParaRPr lang="fa-IR" altLang="fa-IR" sz="2000" smtClean="0">
              <a:cs typeface="+mn-cs"/>
            </a:endParaRPr>
          </a:p>
        </p:txBody>
      </p:sp>
    </p:spTree>
  </p:cSld>
  <p:clrMapOvr>
    <a:masterClrMapping/>
  </p:clrMapOvr>
  <p:transition advTm="214522">
    <p:random/>
  </p:transition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mtClean="0"/>
              <a:t>شمای کلی یک </a:t>
            </a:r>
            <a:r>
              <a:rPr lang="en-US" altLang="fa-IR" b="1" smtClean="0"/>
              <a:t>FPGA</a:t>
            </a:r>
            <a:r>
              <a:rPr lang="en-US" altLang="fa-IR" smtClean="0"/>
              <a:t> </a:t>
            </a: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7050" y="1511300"/>
            <a:ext cx="5549900" cy="427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84490">
    <p:random/>
  </p:transition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مقايسه </a:t>
            </a:r>
            <a:r>
              <a:rPr lang="en-US" altLang="fa-IR" sz="4800" b="1" smtClean="0"/>
              <a:t>FPGA</a:t>
            </a:r>
            <a:r>
              <a:rPr lang="en-US" altLang="fa-IR" b="1" smtClean="0"/>
              <a:t> </a:t>
            </a:r>
            <a:r>
              <a:rPr lang="fa-IR" altLang="fa-IR" b="1" smtClean="0"/>
              <a:t>و </a:t>
            </a:r>
            <a:r>
              <a:rPr lang="en-US" altLang="fa-IR" sz="4800" b="1" smtClean="0"/>
              <a:t>MPGA</a:t>
            </a:r>
            <a:r>
              <a:rPr lang="en-US" altLang="fa-IR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altLang="fa-IR" smtClean="0"/>
              <a:t>مزایای عمده</a:t>
            </a:r>
            <a:r>
              <a:rPr lang="en-US" altLang="fa-IR" sz="2400" smtClean="0"/>
              <a:t>FPGA</a:t>
            </a:r>
            <a:r>
              <a:rPr lang="en-US" altLang="fa-IR" smtClean="0"/>
              <a:t> </a:t>
            </a:r>
            <a:r>
              <a:rPr lang="fa-IR" altLang="fa-IR" smtClean="0"/>
              <a:t> در مقابل </a:t>
            </a:r>
            <a:r>
              <a:rPr lang="en-US" altLang="fa-IR" sz="2400" smtClean="0"/>
              <a:t>MPGA</a:t>
            </a:r>
            <a:r>
              <a:rPr lang="en-US" altLang="fa-IR" smtClean="0"/>
              <a:t> </a:t>
            </a:r>
            <a:endParaRPr lang="fa-IR" altLang="fa-IR" smtClean="0"/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b="0" smtClean="0">
                <a:cs typeface="+mn-cs"/>
              </a:rPr>
              <a:t>قابلیت برنامه ریزی آن توسط کاربر</a:t>
            </a:r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b="0" smtClean="0">
                <a:cs typeface="+mn-cs"/>
              </a:rPr>
              <a:t>قابلیت برنامه ریزی مجدد (انعطاف پذیری)</a:t>
            </a:r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b="0" smtClean="0">
                <a:cs typeface="+mn-cs"/>
              </a:rPr>
              <a:t>مناسب برای ایجاد نمونه اولیه </a:t>
            </a:r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b="0" smtClean="0">
                <a:cs typeface="+mn-cs"/>
              </a:rPr>
              <a:t>برای تولید با تعداد کم نیز مقرون به صرفه</a:t>
            </a:r>
          </a:p>
          <a:p>
            <a:pPr lvl="1" eaLnBrk="1" hangingPunct="1">
              <a:lnSpc>
                <a:spcPct val="90000"/>
              </a:lnSpc>
            </a:pPr>
            <a:endParaRPr lang="fa-IR" altLang="fa-IR" sz="2400" smtClean="0"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fa-IR" altLang="fa-IR" smtClean="0"/>
              <a:t>دو عیب اصلی </a:t>
            </a:r>
            <a:r>
              <a:rPr lang="en-US" altLang="fa-IR" sz="2400" smtClean="0"/>
              <a:t>FPGA</a:t>
            </a:r>
            <a:r>
              <a:rPr lang="en-US" altLang="fa-IR" smtClean="0"/>
              <a:t> </a:t>
            </a:r>
            <a:r>
              <a:rPr lang="fa-IR" altLang="fa-IR" smtClean="0"/>
              <a:t>در مقابل </a:t>
            </a:r>
            <a:r>
              <a:rPr lang="en-US" altLang="fa-IR" sz="2400" smtClean="0"/>
              <a:t>MPGA</a:t>
            </a:r>
            <a:r>
              <a:rPr lang="en-US" altLang="fa-IR" smtClean="0"/>
              <a:t> </a:t>
            </a:r>
            <a:endParaRPr lang="fa-IR" altLang="fa-IR" smtClean="0"/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b="0" smtClean="0">
                <a:cs typeface="+mn-cs"/>
              </a:rPr>
              <a:t>سرعت کمتر (تاخیر انتشار</a:t>
            </a:r>
            <a:r>
              <a:rPr lang="fa-IR" altLang="fa-IR" sz="2000" b="0" smtClean="0">
                <a:cs typeface="+mn-cs"/>
              </a:rPr>
              <a:t> </a:t>
            </a:r>
            <a:r>
              <a:rPr lang="fa-IR" altLang="fa-IR" sz="2400" b="0" smtClean="0">
                <a:cs typeface="+mn-cs"/>
              </a:rPr>
              <a:t>سویچ های برنامه پذیر) سه برابر</a:t>
            </a:r>
            <a:endParaRPr lang="fa-IR" altLang="fa-IR" sz="2000" b="0" smtClean="0"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b="0" smtClean="0">
                <a:cs typeface="+mn-cs"/>
              </a:rPr>
              <a:t>چگالی منطقی کمتر</a:t>
            </a:r>
            <a:r>
              <a:rPr lang="en-US" altLang="fa-IR" b="0" smtClean="0">
                <a:cs typeface="+mn-cs"/>
              </a:rPr>
              <a:t> </a:t>
            </a:r>
            <a:r>
              <a:rPr lang="fa-IR" altLang="fa-IR" sz="2400" b="0" smtClean="0">
                <a:cs typeface="+mn-cs"/>
              </a:rPr>
              <a:t>(حجم</a:t>
            </a:r>
            <a:r>
              <a:rPr lang="fa-IR" altLang="fa-IR" sz="2000" b="0" smtClean="0">
                <a:cs typeface="+mn-cs"/>
              </a:rPr>
              <a:t> </a:t>
            </a:r>
            <a:r>
              <a:rPr lang="fa-IR" altLang="fa-IR" sz="2400" b="0" smtClean="0">
                <a:cs typeface="+mn-cs"/>
              </a:rPr>
              <a:t>سویچ های برنامه پذیر) 8 تا 12 برابر</a:t>
            </a:r>
          </a:p>
          <a:p>
            <a:pPr lvl="1" eaLnBrk="1" hangingPunct="1">
              <a:lnSpc>
                <a:spcPct val="90000"/>
              </a:lnSpc>
            </a:pPr>
            <a:r>
              <a:rPr lang="fa-IR" altLang="fa-IR" sz="2400" b="0" smtClean="0">
                <a:cs typeface="+mn-cs"/>
              </a:rPr>
              <a:t>گرانتر </a:t>
            </a:r>
            <a:endParaRPr lang="fa-IR" altLang="fa-IR" sz="2000" b="0" smtClean="0"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fa-IR" smtClean="0">
              <a:cs typeface="+mn-cs"/>
            </a:endParaRPr>
          </a:p>
        </p:txBody>
      </p:sp>
    </p:spTree>
  </p:cSld>
  <p:clrMapOvr>
    <a:masterClrMapping/>
  </p:clrMapOvr>
  <p:transition advTm="191785">
    <p:random/>
  </p:transition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sz="4800" b="1" smtClean="0"/>
              <a:t>نمودار انتخاب تراشه بر حسب حجم تولید و حجم مدار</a:t>
            </a:r>
            <a:r>
              <a:rPr lang="en-US" altLang="fa-IR" sz="4800" smtClean="0"/>
              <a:t> </a:t>
            </a:r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308100"/>
            <a:ext cx="8353425" cy="468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240970">
    <p:random/>
  </p:transition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altLang="fa-IR" b="1" smtClean="0"/>
              <a:t>مقایسه </a:t>
            </a:r>
            <a:r>
              <a:rPr lang="en-US" altLang="fa-IR" sz="4800" b="1" smtClean="0"/>
              <a:t>FPGA</a:t>
            </a:r>
            <a:r>
              <a:rPr lang="fa-IR" altLang="fa-IR" b="1" smtClean="0"/>
              <a:t> و </a:t>
            </a:r>
            <a:r>
              <a:rPr lang="en-US" altLang="fa-IR" sz="4800" b="1" smtClean="0"/>
              <a:t>CPLD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11300"/>
            <a:ext cx="8435975" cy="427672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ar-SA" altLang="fa-IR" smtClean="0"/>
              <a:t> </a:t>
            </a:r>
            <a:r>
              <a:rPr lang="en-US" altLang="fa-IR" sz="2400" smtClean="0"/>
              <a:t>FPGA</a:t>
            </a:r>
            <a:r>
              <a:rPr lang="en-US" altLang="fa-IR" smtClean="0"/>
              <a:t> </a:t>
            </a:r>
            <a:r>
              <a:rPr lang="ar-SA" altLang="fa-IR" smtClean="0"/>
              <a:t>ها شامل ‌تعداد </a:t>
            </a:r>
            <a:r>
              <a:rPr lang="fa-IR" altLang="fa-IR" smtClean="0"/>
              <a:t>بیشتری</a:t>
            </a:r>
            <a:r>
              <a:rPr lang="ar-SA" altLang="fa-IR" smtClean="0"/>
              <a:t> بلوك، فليپ فلاپ و گيت </a:t>
            </a:r>
            <a:endParaRPr lang="fa-IR" altLang="fa-IR" smtClean="0"/>
          </a:p>
          <a:p>
            <a:pPr eaLnBrk="1" hangingPunct="1">
              <a:spcBef>
                <a:spcPct val="50000"/>
              </a:spcBef>
            </a:pPr>
            <a:r>
              <a:rPr lang="en-US" altLang="fa-IR" sz="2400" smtClean="0"/>
              <a:t>FPGA</a:t>
            </a:r>
            <a:r>
              <a:rPr lang="ar-SA" altLang="fa-IR" smtClean="0"/>
              <a:t> ها عموما مبتنی بر</a:t>
            </a:r>
            <a:r>
              <a:rPr lang="en-US" altLang="fa-IR" sz="2400" smtClean="0"/>
              <a:t>RAM</a:t>
            </a:r>
            <a:r>
              <a:rPr lang="en-US" altLang="fa-IR" smtClean="0"/>
              <a:t> </a:t>
            </a:r>
            <a:r>
              <a:rPr lang="fa-IR" altLang="fa-IR" smtClean="0"/>
              <a:t> و </a:t>
            </a:r>
            <a:r>
              <a:rPr lang="en-US" altLang="fa-IR" sz="2400" smtClean="0"/>
              <a:t>CPLD</a:t>
            </a:r>
            <a:r>
              <a:rPr lang="ar-SA" altLang="fa-IR" smtClean="0"/>
              <a:t> ها مبتنی بر </a:t>
            </a:r>
            <a:r>
              <a:rPr lang="en-US" altLang="fa-IR" sz="2400" smtClean="0"/>
              <a:t>EEPROM</a:t>
            </a:r>
            <a:r>
              <a:rPr lang="en-US" altLang="fa-IR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fa-IR" sz="2400" smtClean="0"/>
              <a:t>CPLD</a:t>
            </a:r>
            <a:r>
              <a:rPr lang="ar-SA" altLang="fa-IR" smtClean="0"/>
              <a:t> ها داراي تاخير انتشاري كمتري نسبت به </a:t>
            </a:r>
            <a:r>
              <a:rPr lang="en-US" altLang="fa-IR" sz="2400" smtClean="0"/>
              <a:t>FPGA</a:t>
            </a:r>
            <a:r>
              <a:rPr lang="en-US" altLang="fa-IR" smtClean="0"/>
              <a:t> </a:t>
            </a:r>
            <a:endParaRPr lang="fa-IR" altLang="fa-IR" smtClean="0"/>
          </a:p>
          <a:p>
            <a:pPr eaLnBrk="1" hangingPunct="1">
              <a:spcBef>
                <a:spcPct val="50000"/>
              </a:spcBef>
            </a:pPr>
            <a:r>
              <a:rPr lang="ar-SA" altLang="fa-IR" smtClean="0"/>
              <a:t>قدرت پردازش </a:t>
            </a:r>
            <a:r>
              <a:rPr lang="en-US" altLang="fa-IR" smtClean="0"/>
              <a:t> </a:t>
            </a:r>
            <a:r>
              <a:rPr lang="en-US" altLang="fa-IR" sz="2400" smtClean="0"/>
              <a:t>FPGA </a:t>
            </a:r>
            <a:r>
              <a:rPr lang="ar-SA" altLang="fa-IR" smtClean="0"/>
              <a:t>فوق العاده بال</a:t>
            </a:r>
            <a:r>
              <a:rPr lang="fa-IR" altLang="fa-IR" smtClean="0"/>
              <a:t>ا بعلت وجود </a:t>
            </a:r>
            <a:r>
              <a:rPr lang="ar-SA" altLang="fa-IR" smtClean="0"/>
              <a:t>منابع مخصوص جهت طراحي شمارنده ها و توابع محاسباتي خاص </a:t>
            </a:r>
            <a:endParaRPr lang="fa-IR" altLang="fa-IR" smtClean="0"/>
          </a:p>
          <a:p>
            <a:pPr eaLnBrk="1" hangingPunct="1">
              <a:spcBef>
                <a:spcPct val="50000"/>
              </a:spcBef>
            </a:pPr>
            <a:r>
              <a:rPr lang="en-US" altLang="fa-IR" sz="2400" smtClean="0"/>
              <a:t>FPGA</a:t>
            </a:r>
            <a:r>
              <a:rPr lang="ar-SA" altLang="fa-IR" smtClean="0"/>
              <a:t> ها براي طراحي هاي فوق العاده پيچيده ديجيتال </a:t>
            </a:r>
            <a:endParaRPr lang="en-US" altLang="fa-IR" smtClean="0"/>
          </a:p>
          <a:p>
            <a:pPr eaLnBrk="1" hangingPunct="1">
              <a:spcBef>
                <a:spcPct val="50000"/>
              </a:spcBef>
            </a:pPr>
            <a:r>
              <a:rPr lang="fa-IR" altLang="fa-IR" smtClean="0"/>
              <a:t>تفاوت </a:t>
            </a:r>
            <a:r>
              <a:rPr lang="ar-SA" altLang="fa-IR" smtClean="0"/>
              <a:t>سازمان بلوک های برنامه پذیر در </a:t>
            </a:r>
            <a:r>
              <a:rPr lang="en-US" altLang="fa-IR" sz="2400" smtClean="0"/>
              <a:t>FPGA</a:t>
            </a:r>
            <a:r>
              <a:rPr lang="fa-IR" altLang="fa-IR" smtClean="0"/>
              <a:t> با </a:t>
            </a:r>
            <a:r>
              <a:rPr lang="en-US" altLang="fa-IR" sz="2400" smtClean="0"/>
              <a:t>CPLD</a:t>
            </a:r>
            <a:r>
              <a:rPr lang="fa-IR" altLang="fa-IR" smtClean="0"/>
              <a:t> و </a:t>
            </a:r>
            <a:r>
              <a:rPr lang="en-US" altLang="fa-IR" sz="2400" smtClean="0"/>
              <a:t>SPLD</a:t>
            </a:r>
            <a:r>
              <a:rPr lang="en-US" altLang="fa-IR" smtClean="0"/>
              <a:t> </a:t>
            </a:r>
          </a:p>
        </p:txBody>
      </p:sp>
    </p:spTree>
  </p:cSld>
  <p:clrMapOvr>
    <a:masterClrMapping/>
  </p:clrMapOvr>
  <p:transition advTm="190212">
    <p:random/>
  </p:transition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آرایش کلی انواع تراشه های برنامه پذیر</a:t>
            </a:r>
            <a:r>
              <a:rPr lang="en-US" altLang="fa-IR" smtClean="0"/>
              <a:t> </a:t>
            </a: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2808288"/>
            <a:ext cx="2592387" cy="2420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3021013"/>
            <a:ext cx="252095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25" y="2922588"/>
            <a:ext cx="3600450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9"/>
          <p:cNvSpPr>
            <a:spLocks noChangeArrowheads="1"/>
          </p:cNvSpPr>
          <p:nvPr/>
        </p:nvSpPr>
        <p:spPr bwMode="auto">
          <a:xfrm>
            <a:off x="971550" y="2225675"/>
            <a:ext cx="7777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a-IR" sz="1800">
                <a:solidFill>
                  <a:schemeClr val="tx1"/>
                </a:solidFill>
                <a:latin typeface="Arial" charset="0"/>
                <a:cs typeface="Arial" charset="0"/>
              </a:rPr>
              <a:t>CPLD                                  FPGA                                     SPLD</a:t>
            </a:r>
            <a:r>
              <a:rPr lang="en-US" altLang="fa-IR" sz="1800" b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advTm="46812">
    <p:random/>
  </p:transition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B Titr"/>
      </a:majorFont>
      <a:minorFont>
        <a:latin typeface="Times New Roman"/>
        <a:ea typeface="Times New Roman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7459</TotalTime>
  <Words>1167</Words>
  <Application>Microsoft Office PowerPoint</Application>
  <PresentationFormat>Custom</PresentationFormat>
  <Paragraphs>178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سخت افزارهای برنامه پذیر (MPGA , FPGA) بخش اول</vt:lpstr>
      <vt:lpstr>فصل ششم: سخت افزارهای برنامه پذیر</vt:lpstr>
      <vt:lpstr>آراية دروازه هاي برنامه پذير نقابی (MPGA)</vt:lpstr>
      <vt:lpstr>آراية دروازه هاي قابل برنامه ريزي ميداني (FPGA)</vt:lpstr>
      <vt:lpstr>شمای کلی یک FPGA </vt:lpstr>
      <vt:lpstr>مقايسه FPGA و MPGA </vt:lpstr>
      <vt:lpstr>نمودار انتخاب تراشه بر حسب حجم تولید و حجم مدار </vt:lpstr>
      <vt:lpstr>مقایسه FPGA و CPLD</vt:lpstr>
      <vt:lpstr>آرایش کلی انواع تراشه های برنامه پذیر </vt:lpstr>
      <vt:lpstr>ساختار منابع اتصالي</vt:lpstr>
      <vt:lpstr>ساختار مبتنی بر فيوز </vt:lpstr>
      <vt:lpstr>تكنولوژي گیت شناور (EPROM و EEPROM )</vt:lpstr>
      <vt:lpstr>سویچ های مبتنی بر SRAM </vt:lpstr>
      <vt:lpstr>انواع سویچ مبتنی بر SRAM </vt:lpstr>
      <vt:lpstr>انواع سویچ مبتنی بر SRAM </vt:lpstr>
      <vt:lpstr>انواع سویچ مبتنی بر SRAM </vt:lpstr>
      <vt:lpstr>انواع سویچ مبتنی بر SRAM </vt:lpstr>
      <vt:lpstr>تكنولوژي آنتي فيوز</vt:lpstr>
      <vt:lpstr>مقايسه تکنولوژی های مختلف ساخت منابع اتصالی </vt:lpstr>
      <vt:lpstr>انواع FPGA بر اساس نوع عناصر منطقی برنامه پذیر </vt:lpstr>
      <vt:lpstr>پیاده سازی یک تابع بر اساس جدول جستجو </vt:lpstr>
      <vt:lpstr>انواع FPGA بر اساس نوع عناصر منطقی برنامه پذیر</vt:lpstr>
      <vt:lpstr>انواع FPGA بر اساس آرايش بلوک های منطقی برنامه پذير </vt:lpstr>
      <vt:lpstr>انواع FPGA بر اساس آرايش بلوک های منطقی برنامه پذير </vt:lpstr>
      <vt:lpstr>انواع FPGA بر اساس آرايش بلوک های منطقی برنامه پذير </vt:lpstr>
      <vt:lpstr>انواع FPGA بر اساس آرايش بلوک های منطقی برنامه پذير </vt:lpstr>
      <vt:lpstr>چند نكته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HSB</cp:lastModifiedBy>
  <cp:revision>187</cp:revision>
  <dcterms:created xsi:type="dcterms:W3CDTF">2006-02-11T06:14:22Z</dcterms:created>
  <dcterms:modified xsi:type="dcterms:W3CDTF">2021-02-20T20:51:07Z</dcterms:modified>
</cp:coreProperties>
</file>