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6" r:id="rId2"/>
    <p:sldId id="258" r:id="rId3"/>
    <p:sldId id="259" r:id="rId4"/>
    <p:sldId id="260" r:id="rId5"/>
    <p:sldId id="261" r:id="rId6"/>
    <p:sldId id="262" r:id="rId7"/>
    <p:sldId id="263" r:id="rId8"/>
    <p:sldId id="305" r:id="rId9"/>
    <p:sldId id="264" r:id="rId10"/>
    <p:sldId id="265" r:id="rId11"/>
    <p:sldId id="297" r:id="rId12"/>
    <p:sldId id="298" r:id="rId13"/>
    <p:sldId id="299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6" r:id="rId24"/>
    <p:sldId id="308" r:id="rId25"/>
    <p:sldId id="307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309" r:id="rId35"/>
    <p:sldId id="285" r:id="rId36"/>
    <p:sldId id="286" r:id="rId37"/>
    <p:sldId id="287" r:id="rId38"/>
    <p:sldId id="289" r:id="rId39"/>
    <p:sldId id="290" r:id="rId40"/>
    <p:sldId id="288" r:id="rId41"/>
    <p:sldId id="291" r:id="rId42"/>
    <p:sldId id="292" r:id="rId43"/>
    <p:sldId id="293" r:id="rId44"/>
    <p:sldId id="294" r:id="rId45"/>
    <p:sldId id="295" r:id="rId46"/>
    <p:sldId id="303" r:id="rId47"/>
    <p:sldId id="304" r:id="rId4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5.wmf"/><Relationship Id="rId2" Type="http://schemas.openxmlformats.org/officeDocument/2006/relationships/image" Target="../media/image224.wmf"/><Relationship Id="rId1" Type="http://schemas.openxmlformats.org/officeDocument/2006/relationships/image" Target="../media/image223.wmf"/><Relationship Id="rId6" Type="http://schemas.openxmlformats.org/officeDocument/2006/relationships/image" Target="../media/image228.wmf"/><Relationship Id="rId5" Type="http://schemas.openxmlformats.org/officeDocument/2006/relationships/image" Target="../media/image227.wmf"/><Relationship Id="rId4" Type="http://schemas.openxmlformats.org/officeDocument/2006/relationships/image" Target="../media/image22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wmf"/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7.wmf"/><Relationship Id="rId1" Type="http://schemas.openxmlformats.org/officeDocument/2006/relationships/image" Target="../media/image156.wmf"/><Relationship Id="rId4" Type="http://schemas.openxmlformats.org/officeDocument/2006/relationships/image" Target="../media/image15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0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4.wmf"/><Relationship Id="rId1" Type="http://schemas.openxmlformats.org/officeDocument/2006/relationships/image" Target="../media/image20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wmf"/><Relationship Id="rId2" Type="http://schemas.openxmlformats.org/officeDocument/2006/relationships/image" Target="../media/image211.wmf"/><Relationship Id="rId1" Type="http://schemas.openxmlformats.org/officeDocument/2006/relationships/image" Target="../media/image21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wmf"/><Relationship Id="rId2" Type="http://schemas.openxmlformats.org/officeDocument/2006/relationships/image" Target="../media/image217.wmf"/><Relationship Id="rId1" Type="http://schemas.openxmlformats.org/officeDocument/2006/relationships/image" Target="../media/image2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686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61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44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944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85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2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507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411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17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74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80F16-2389-4821-BA78-20069C6F1F1B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8441-82CA-47A1-B8D3-97C32772B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483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0" Type="http://schemas.openxmlformats.org/officeDocument/2006/relationships/image" Target="../media/image56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60.wmf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4.png"/><Relationship Id="rId11" Type="http://schemas.openxmlformats.org/officeDocument/2006/relationships/image" Target="../media/image59.wmf"/><Relationship Id="rId5" Type="http://schemas.openxmlformats.org/officeDocument/2006/relationships/image" Target="../media/image63.png"/><Relationship Id="rId10" Type="http://schemas.openxmlformats.org/officeDocument/2006/relationships/oleObject" Target="../embeddings/oleObject1.bin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95.png"/><Relationship Id="rId7" Type="http://schemas.openxmlformats.org/officeDocument/2006/relationships/image" Target="../media/image99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png"/><Relationship Id="rId11" Type="http://schemas.openxmlformats.org/officeDocument/2006/relationships/image" Target="../media/image103.png"/><Relationship Id="rId5" Type="http://schemas.openxmlformats.org/officeDocument/2006/relationships/image" Target="../media/image97.png"/><Relationship Id="rId10" Type="http://schemas.openxmlformats.org/officeDocument/2006/relationships/image" Target="../media/image102.png"/><Relationship Id="rId4" Type="http://schemas.openxmlformats.org/officeDocument/2006/relationships/image" Target="../media/image96.png"/><Relationship Id="rId9" Type="http://schemas.openxmlformats.org/officeDocument/2006/relationships/image" Target="../media/image10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6.png"/><Relationship Id="rId7" Type="http://schemas.openxmlformats.org/officeDocument/2006/relationships/image" Target="../media/image10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10.png"/><Relationship Id="rId5" Type="http://schemas.openxmlformats.org/officeDocument/2006/relationships/image" Target="../media/image108.png"/><Relationship Id="rId10" Type="http://schemas.openxmlformats.org/officeDocument/2006/relationships/image" Target="../media/image105.wmf"/><Relationship Id="rId4" Type="http://schemas.openxmlformats.org/officeDocument/2006/relationships/image" Target="../media/image107.png"/><Relationship Id="rId9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2.png"/><Relationship Id="rId5" Type="http://schemas.openxmlformats.org/officeDocument/2006/relationships/image" Target="../media/image121.png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7.png"/><Relationship Id="rId7" Type="http://schemas.openxmlformats.org/officeDocument/2006/relationships/image" Target="../media/image131.png"/><Relationship Id="rId12" Type="http://schemas.openxmlformats.org/officeDocument/2006/relationships/image" Target="../media/image1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0.png"/><Relationship Id="rId11" Type="http://schemas.openxmlformats.org/officeDocument/2006/relationships/oleObject" Target="../embeddings/oleObject5.bin"/><Relationship Id="rId5" Type="http://schemas.openxmlformats.org/officeDocument/2006/relationships/image" Target="../media/image129.png"/><Relationship Id="rId10" Type="http://schemas.openxmlformats.org/officeDocument/2006/relationships/image" Target="../media/image134.png"/><Relationship Id="rId4" Type="http://schemas.openxmlformats.org/officeDocument/2006/relationships/image" Target="../media/image128.png"/><Relationship Id="rId9" Type="http://schemas.openxmlformats.org/officeDocument/2006/relationships/image" Target="../media/image13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136.png"/><Relationship Id="rId7" Type="http://schemas.openxmlformats.org/officeDocument/2006/relationships/image" Target="../media/image140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png"/><Relationship Id="rId5" Type="http://schemas.openxmlformats.org/officeDocument/2006/relationships/image" Target="../media/image138.png"/><Relationship Id="rId4" Type="http://schemas.openxmlformats.org/officeDocument/2006/relationships/image" Target="../media/image137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8.png"/><Relationship Id="rId3" Type="http://schemas.openxmlformats.org/officeDocument/2006/relationships/image" Target="../media/image143.png"/><Relationship Id="rId7" Type="http://schemas.openxmlformats.org/officeDocument/2006/relationships/image" Target="../media/image147.png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6.png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5.png"/><Relationship Id="rId3" Type="http://schemas.openxmlformats.org/officeDocument/2006/relationships/image" Target="../media/image150.png"/><Relationship Id="rId7" Type="http://schemas.openxmlformats.org/officeDocument/2006/relationships/image" Target="../media/image154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3.png"/><Relationship Id="rId5" Type="http://schemas.openxmlformats.org/officeDocument/2006/relationships/image" Target="../media/image152.png"/><Relationship Id="rId4" Type="http://schemas.openxmlformats.org/officeDocument/2006/relationships/image" Target="../media/image1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wmf"/><Relationship Id="rId13" Type="http://schemas.openxmlformats.org/officeDocument/2006/relationships/oleObject" Target="../embeddings/oleObject9.bin"/><Relationship Id="rId3" Type="http://schemas.openxmlformats.org/officeDocument/2006/relationships/image" Target="../media/image160.png"/><Relationship Id="rId7" Type="http://schemas.openxmlformats.org/officeDocument/2006/relationships/oleObject" Target="../embeddings/oleObject7.bin"/><Relationship Id="rId12" Type="http://schemas.openxmlformats.org/officeDocument/2006/relationships/image" Target="../media/image1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6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63.png"/><Relationship Id="rId4" Type="http://schemas.openxmlformats.org/officeDocument/2006/relationships/image" Target="../media/image161.png"/><Relationship Id="rId9" Type="http://schemas.openxmlformats.org/officeDocument/2006/relationships/image" Target="../media/image162.png"/><Relationship Id="rId14" Type="http://schemas.openxmlformats.org/officeDocument/2006/relationships/image" Target="../media/image159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4.wmf"/><Relationship Id="rId3" Type="http://schemas.openxmlformats.org/officeDocument/2006/relationships/image" Target="../media/image16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Relationship Id="rId9" Type="http://schemas.openxmlformats.org/officeDocument/2006/relationships/image" Target="../media/image16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png"/><Relationship Id="rId13" Type="http://schemas.openxmlformats.org/officeDocument/2006/relationships/image" Target="../media/image178.png"/><Relationship Id="rId18" Type="http://schemas.openxmlformats.org/officeDocument/2006/relationships/image" Target="../media/image183.png"/><Relationship Id="rId3" Type="http://schemas.openxmlformats.org/officeDocument/2006/relationships/image" Target="../media/image171.png"/><Relationship Id="rId7" Type="http://schemas.openxmlformats.org/officeDocument/2006/relationships/image" Target="../media/image174.png"/><Relationship Id="rId12" Type="http://schemas.openxmlformats.org/officeDocument/2006/relationships/image" Target="../media/image177.png"/><Relationship Id="rId17" Type="http://schemas.openxmlformats.org/officeDocument/2006/relationships/image" Target="../media/image182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81.png"/><Relationship Id="rId20" Type="http://schemas.openxmlformats.org/officeDocument/2006/relationships/image" Target="../media/image185.png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7.png"/><Relationship Id="rId11" Type="http://schemas.openxmlformats.org/officeDocument/2006/relationships/image" Target="../media/image170.wmf"/><Relationship Id="rId5" Type="http://schemas.openxmlformats.org/officeDocument/2006/relationships/image" Target="../media/image173.png"/><Relationship Id="rId15" Type="http://schemas.openxmlformats.org/officeDocument/2006/relationships/image" Target="../media/image180.png"/><Relationship Id="rId10" Type="http://schemas.openxmlformats.org/officeDocument/2006/relationships/oleObject" Target="../embeddings/oleObject11.bin"/><Relationship Id="rId19" Type="http://schemas.openxmlformats.org/officeDocument/2006/relationships/image" Target="../media/image184.png"/><Relationship Id="rId4" Type="http://schemas.openxmlformats.org/officeDocument/2006/relationships/image" Target="../media/image172.png"/><Relationship Id="rId9" Type="http://schemas.openxmlformats.org/officeDocument/2006/relationships/image" Target="../media/image176.png"/><Relationship Id="rId14" Type="http://schemas.openxmlformats.org/officeDocument/2006/relationships/image" Target="../media/image1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3" Type="http://schemas.openxmlformats.org/officeDocument/2006/relationships/image" Target="../media/image187.png"/><Relationship Id="rId7" Type="http://schemas.openxmlformats.org/officeDocument/2006/relationships/image" Target="../media/image191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5" Type="http://schemas.openxmlformats.org/officeDocument/2006/relationships/image" Target="../media/image189.png"/><Relationship Id="rId10" Type="http://schemas.openxmlformats.org/officeDocument/2006/relationships/image" Target="../media/image194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2.png"/><Relationship Id="rId3" Type="http://schemas.openxmlformats.org/officeDocument/2006/relationships/image" Target="../media/image197.png"/><Relationship Id="rId7" Type="http://schemas.openxmlformats.org/officeDocument/2006/relationships/image" Target="../media/image201.png"/><Relationship Id="rId2" Type="http://schemas.openxmlformats.org/officeDocument/2006/relationships/image" Target="../media/image1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0.png"/><Relationship Id="rId5" Type="http://schemas.openxmlformats.org/officeDocument/2006/relationships/image" Target="../media/image199.png"/><Relationship Id="rId4" Type="http://schemas.openxmlformats.org/officeDocument/2006/relationships/image" Target="../media/image198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196.png"/><Relationship Id="rId7" Type="http://schemas.openxmlformats.org/officeDocument/2006/relationships/image" Target="../media/image206.png"/><Relationship Id="rId12" Type="http://schemas.openxmlformats.org/officeDocument/2006/relationships/image" Target="../media/image20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3.wmf"/><Relationship Id="rId11" Type="http://schemas.openxmlformats.org/officeDocument/2006/relationships/image" Target="../media/image208.png"/><Relationship Id="rId5" Type="http://schemas.openxmlformats.org/officeDocument/2006/relationships/oleObject" Target="../embeddings/oleObject12.bin"/><Relationship Id="rId10" Type="http://schemas.openxmlformats.org/officeDocument/2006/relationships/image" Target="../media/image207.png"/><Relationship Id="rId4" Type="http://schemas.openxmlformats.org/officeDocument/2006/relationships/image" Target="../media/image205.png"/><Relationship Id="rId9" Type="http://schemas.openxmlformats.org/officeDocument/2006/relationships/image" Target="../media/image204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png"/><Relationship Id="rId3" Type="http://schemas.openxmlformats.org/officeDocument/2006/relationships/image" Target="../media/image206.png"/><Relationship Id="rId7" Type="http://schemas.openxmlformats.org/officeDocument/2006/relationships/image" Target="../media/image211.wmf"/><Relationship Id="rId12" Type="http://schemas.openxmlformats.org/officeDocument/2006/relationships/image" Target="../media/image2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12.wmf"/><Relationship Id="rId5" Type="http://schemas.openxmlformats.org/officeDocument/2006/relationships/image" Target="../media/image210.w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wmf"/><Relationship Id="rId13" Type="http://schemas.openxmlformats.org/officeDocument/2006/relationships/image" Target="../media/image218.wmf"/><Relationship Id="rId3" Type="http://schemas.openxmlformats.org/officeDocument/2006/relationships/image" Target="../media/image219.png"/><Relationship Id="rId7" Type="http://schemas.openxmlformats.org/officeDocument/2006/relationships/oleObject" Target="../embeddings/oleObject17.bin"/><Relationship Id="rId12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4.png"/><Relationship Id="rId11" Type="http://schemas.openxmlformats.org/officeDocument/2006/relationships/image" Target="../media/image217.wmf"/><Relationship Id="rId5" Type="http://schemas.openxmlformats.org/officeDocument/2006/relationships/image" Target="../media/image221.png"/><Relationship Id="rId10" Type="http://schemas.openxmlformats.org/officeDocument/2006/relationships/oleObject" Target="../embeddings/oleObject18.bin"/><Relationship Id="rId4" Type="http://schemas.openxmlformats.org/officeDocument/2006/relationships/image" Target="../media/image220.png"/><Relationship Id="rId9" Type="http://schemas.openxmlformats.org/officeDocument/2006/relationships/image" Target="../media/image22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4.bin"/><Relationship Id="rId3" Type="http://schemas.openxmlformats.org/officeDocument/2006/relationships/image" Target="../media/image214.png"/><Relationship Id="rId7" Type="http://schemas.openxmlformats.org/officeDocument/2006/relationships/image" Target="../media/image224.wmf"/><Relationship Id="rId12" Type="http://schemas.openxmlformats.org/officeDocument/2006/relationships/image" Target="../media/image22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228.wmf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oleObject" Target="../embeddings/oleObject23.bin"/><Relationship Id="rId5" Type="http://schemas.openxmlformats.org/officeDocument/2006/relationships/image" Target="../media/image223.wmf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229.png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25.wmf"/><Relationship Id="rId14" Type="http://schemas.openxmlformats.org/officeDocument/2006/relationships/image" Target="../media/image227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1.png"/><Relationship Id="rId4" Type="http://schemas.openxmlformats.org/officeDocument/2006/relationships/image" Target="../media/image19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8.png"/><Relationship Id="rId3" Type="http://schemas.openxmlformats.org/officeDocument/2006/relationships/image" Target="../media/image233.png"/><Relationship Id="rId7" Type="http://schemas.openxmlformats.org/officeDocument/2006/relationships/image" Target="../media/image237.png"/><Relationship Id="rId2" Type="http://schemas.openxmlformats.org/officeDocument/2006/relationships/image" Target="../media/image2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6.png"/><Relationship Id="rId5" Type="http://schemas.openxmlformats.org/officeDocument/2006/relationships/image" Target="../media/image235.png"/><Relationship Id="rId4" Type="http://schemas.openxmlformats.org/officeDocument/2006/relationships/image" Target="../media/image234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248.png"/><Relationship Id="rId3" Type="http://schemas.openxmlformats.org/officeDocument/2006/relationships/image" Target="../media/image240.png"/><Relationship Id="rId7" Type="http://schemas.openxmlformats.org/officeDocument/2006/relationships/image" Target="../media/image242.png"/><Relationship Id="rId12" Type="http://schemas.openxmlformats.org/officeDocument/2006/relationships/image" Target="../media/image24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1.png"/><Relationship Id="rId11" Type="http://schemas.openxmlformats.org/officeDocument/2006/relationships/image" Target="../media/image246.png"/><Relationship Id="rId5" Type="http://schemas.openxmlformats.org/officeDocument/2006/relationships/image" Target="../media/image239.wmf"/><Relationship Id="rId15" Type="http://schemas.openxmlformats.org/officeDocument/2006/relationships/image" Target="../media/image250.png"/><Relationship Id="rId10" Type="http://schemas.openxmlformats.org/officeDocument/2006/relationships/image" Target="../media/image245.png"/><Relationship Id="rId4" Type="http://schemas.openxmlformats.org/officeDocument/2006/relationships/oleObject" Target="../embeddings/oleObject26.bin"/><Relationship Id="rId9" Type="http://schemas.openxmlformats.org/officeDocument/2006/relationships/image" Target="../media/image244.png"/><Relationship Id="rId14" Type="http://schemas.openxmlformats.org/officeDocument/2006/relationships/image" Target="../media/image249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7.png"/><Relationship Id="rId3" Type="http://schemas.openxmlformats.org/officeDocument/2006/relationships/image" Target="../media/image252.png"/><Relationship Id="rId7" Type="http://schemas.openxmlformats.org/officeDocument/2006/relationships/image" Target="../media/image256.png"/><Relationship Id="rId2" Type="http://schemas.openxmlformats.org/officeDocument/2006/relationships/image" Target="../media/image2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5.png"/><Relationship Id="rId5" Type="http://schemas.openxmlformats.org/officeDocument/2006/relationships/image" Target="../media/image254.png"/><Relationship Id="rId10" Type="http://schemas.openxmlformats.org/officeDocument/2006/relationships/image" Target="../media/image259.png"/><Relationship Id="rId4" Type="http://schemas.openxmlformats.org/officeDocument/2006/relationships/image" Target="../media/image253.png"/><Relationship Id="rId9" Type="http://schemas.openxmlformats.org/officeDocument/2006/relationships/image" Target="../media/image25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7" Type="http://schemas.openxmlformats.org/officeDocument/2006/relationships/image" Target="../media/image264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3.png"/><Relationship Id="rId5" Type="http://schemas.openxmlformats.org/officeDocument/2006/relationships/image" Target="../media/image258.png"/><Relationship Id="rId4" Type="http://schemas.openxmlformats.org/officeDocument/2006/relationships/image" Target="../media/image262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9.png"/><Relationship Id="rId3" Type="http://schemas.openxmlformats.org/officeDocument/2006/relationships/image" Target="../media/image266.png"/><Relationship Id="rId7" Type="http://schemas.openxmlformats.org/officeDocument/2006/relationships/image" Target="../media/image270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9.png"/><Relationship Id="rId5" Type="http://schemas.openxmlformats.org/officeDocument/2006/relationships/image" Target="../media/image268.png"/><Relationship Id="rId4" Type="http://schemas.openxmlformats.org/officeDocument/2006/relationships/image" Target="../media/image26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2.png"/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4.png"/><Relationship Id="rId2" Type="http://schemas.openxmlformats.org/officeDocument/2006/relationships/image" Target="../media/image27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52" y="2595284"/>
            <a:ext cx="8339309" cy="125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262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r="4367"/>
          <a:stretch/>
        </p:blipFill>
        <p:spPr>
          <a:xfrm>
            <a:off x="298796" y="1275663"/>
            <a:ext cx="5812611" cy="456038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lum bright="70000" contrast="-70000"/>
          </a:blip>
          <a:stretch>
            <a:fillRect/>
          </a:stretch>
        </p:blipFill>
        <p:spPr>
          <a:xfrm>
            <a:off x="6111407" y="1159577"/>
            <a:ext cx="6080593" cy="45097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3821" y="5836044"/>
            <a:ext cx="938321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51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3229"/>
          <a:stretch/>
        </p:blipFill>
        <p:spPr>
          <a:xfrm>
            <a:off x="460428" y="1102660"/>
            <a:ext cx="11283896" cy="15329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483" b="58954"/>
          <a:stretch/>
        </p:blipFill>
        <p:spPr>
          <a:xfrm>
            <a:off x="230214" y="3294529"/>
            <a:ext cx="11744325" cy="255494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1" y="343274"/>
            <a:ext cx="529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بررسی نیروی بازگرداننده</a:t>
            </a:r>
            <a:endParaRPr lang="en-US" sz="3200" b="1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75275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9183"/>
          <a:stretch/>
        </p:blipFill>
        <p:spPr>
          <a:xfrm>
            <a:off x="250731" y="658906"/>
            <a:ext cx="11744325" cy="521914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855" y="5976937"/>
            <a:ext cx="44005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767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36737" y="968188"/>
            <a:ext cx="11410950" cy="3429000"/>
            <a:chOff x="390525" y="430306"/>
            <a:chExt cx="11410950" cy="3429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t="1190" b="42996"/>
            <a:stretch/>
          </p:blipFill>
          <p:spPr>
            <a:xfrm>
              <a:off x="390525" y="430306"/>
              <a:ext cx="11410950" cy="3429000"/>
            </a:xfrm>
            <a:prstGeom prst="rect">
              <a:avLst/>
            </a:prstGeom>
          </p:spPr>
        </p:pic>
        <p:cxnSp>
          <p:nvCxnSpPr>
            <p:cNvPr id="6" name="Straight Connector 5"/>
            <p:cNvCxnSpPr/>
            <p:nvPr/>
          </p:nvCxnSpPr>
          <p:spPr>
            <a:xfrm>
              <a:off x="5446059" y="1532965"/>
              <a:ext cx="6212541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488577" y="1900517"/>
              <a:ext cx="11170023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3016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3585"/>
          <a:stretch/>
        </p:blipFill>
        <p:spPr>
          <a:xfrm>
            <a:off x="7820584" y="265579"/>
            <a:ext cx="3637711" cy="7698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295" y="1112413"/>
            <a:ext cx="10847722" cy="16459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04" y="3041258"/>
            <a:ext cx="2181225" cy="657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544" y="2917434"/>
            <a:ext cx="6057900" cy="9048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07042" y="3822309"/>
            <a:ext cx="2468880" cy="5252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18322" y="4606773"/>
            <a:ext cx="3657600" cy="508732"/>
          </a:xfrm>
          <a:prstGeom prst="rect">
            <a:avLst/>
          </a:prstGeom>
        </p:spPr>
      </p:pic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240447" y="5266287"/>
            <a:ext cx="11561736" cy="1554480"/>
            <a:chOff x="-741269" y="4975635"/>
            <a:chExt cx="12199564" cy="16402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8"/>
            <a:srcRect r="7304" b="2606"/>
            <a:stretch/>
          </p:blipFill>
          <p:spPr>
            <a:xfrm>
              <a:off x="2125756" y="4975635"/>
              <a:ext cx="9332539" cy="49166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-741269" y="4981528"/>
              <a:ext cx="2867025" cy="485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76195" y="5626404"/>
              <a:ext cx="9182100" cy="54292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6395" y="5602601"/>
              <a:ext cx="2209800" cy="466725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981295" y="6120570"/>
              <a:ext cx="6477000" cy="495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16000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19976" y="-76746"/>
            <a:ext cx="4583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نوشتن قانون دوم برای جرم </a:t>
            </a:r>
            <a:r>
              <a:rPr lang="en-US" sz="32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m</a:t>
            </a:r>
            <a:endParaRPr lang="fa-IR" sz="3200" b="1" dirty="0" smtClean="0">
              <a:cs typeface="B Lotus" panose="000004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9656" y="1395729"/>
            <a:ext cx="2343150" cy="4953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7870" y="2315188"/>
            <a:ext cx="2190750" cy="952500"/>
          </a:xfrm>
          <a:prstGeom prst="rect">
            <a:avLst/>
          </a:prstGeom>
        </p:spPr>
      </p:pic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692538" y="3477461"/>
            <a:ext cx="5945099" cy="548640"/>
            <a:chOff x="4033837" y="3138487"/>
            <a:chExt cx="6296025" cy="58102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58162" y="3171824"/>
              <a:ext cx="2171700" cy="5143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33837" y="3138487"/>
              <a:ext cx="4124325" cy="58102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7870" y="4716214"/>
            <a:ext cx="2647950" cy="533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92989" y="3942368"/>
            <a:ext cx="27807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مشخصات حرکت:</a:t>
            </a:r>
            <a:endParaRPr lang="fa-IR" sz="3200" dirty="0" smtClean="0">
              <a:cs typeface="B Lotus" panose="00000400000000000000" pitchFamily="2" charset="-78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750120" y="5456274"/>
            <a:ext cx="7505700" cy="562559"/>
            <a:chOff x="1655990" y="4366412"/>
            <a:chExt cx="7505700" cy="562559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104040" y="4405096"/>
              <a:ext cx="4057650" cy="523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655990" y="4366412"/>
              <a:ext cx="3448050" cy="504825"/>
            </a:xfrm>
            <a:prstGeom prst="rect">
              <a:avLst/>
            </a:prstGeom>
          </p:spPr>
        </p:pic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7414037"/>
              </p:ext>
            </p:extLst>
          </p:nvPr>
        </p:nvGraphicFramePr>
        <p:xfrm>
          <a:off x="951607" y="1110827"/>
          <a:ext cx="1597026" cy="1188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0" name="Equation" r:id="rId10" imgW="545760" imgH="406080" progId="Equation.3">
                  <p:embed/>
                </p:oleObj>
              </mc:Choice>
              <mc:Fallback>
                <p:oleObj name="Equation" r:id="rId10" imgW="545760" imgH="4060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51607" y="1110827"/>
                        <a:ext cx="1597026" cy="11884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79305" y="1325927"/>
            <a:ext cx="989679" cy="634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Bent Arrow 15"/>
          <p:cNvSpPr/>
          <p:nvPr/>
        </p:nvSpPr>
        <p:spPr>
          <a:xfrm flipV="1">
            <a:off x="5358609" y="2115492"/>
            <a:ext cx="820270" cy="892204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368729"/>
              </p:ext>
            </p:extLst>
          </p:nvPr>
        </p:nvGraphicFramePr>
        <p:xfrm>
          <a:off x="3439840" y="6130221"/>
          <a:ext cx="5478078" cy="58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1" name="Equation" r:id="rId12" imgW="1892160" imgH="203040" progId="Equation.3">
                  <p:embed/>
                </p:oleObj>
              </mc:Choice>
              <mc:Fallback>
                <p:oleObj name="Equation" r:id="rId12" imgW="1892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439840" y="6130221"/>
                        <a:ext cx="5478078" cy="588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953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380343" y="3396343"/>
            <a:ext cx="7561943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6088742" y="3323771"/>
            <a:ext cx="145143" cy="159657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95257" y="3048001"/>
            <a:ext cx="841829" cy="4770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92415" y="3045377"/>
            <a:ext cx="689612" cy="477054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11272" y="373875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233885" y="3048001"/>
            <a:ext cx="3564739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69231" y="2251635"/>
            <a:ext cx="10900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528065" y="1623209"/>
            <a:ext cx="16687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 -k X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69231" y="1648096"/>
            <a:ext cx="16687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 + k |X|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8571608" y="2251635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6984259" y="2251635"/>
            <a:ext cx="914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238902" y="1648096"/>
            <a:ext cx="40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446533" y="3048001"/>
            <a:ext cx="3564739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4438010" y="2236770"/>
            <a:ext cx="914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692653" y="1633231"/>
            <a:ext cx="40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7015" y="3103433"/>
            <a:ext cx="10110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&gt; 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86001" y="3174487"/>
            <a:ext cx="101105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&lt; 0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6377547" y="3903013"/>
            <a:ext cx="3564739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756025" y="4501864"/>
            <a:ext cx="1090052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448054" y="4651432"/>
            <a:ext cx="16687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 -k X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616669" y="4605266"/>
            <a:ext cx="166877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F= + k |X|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448054" y="4466963"/>
            <a:ext cx="9144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950861" y="4478945"/>
            <a:ext cx="914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205504" y="4628349"/>
            <a:ext cx="40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2380343" y="3923425"/>
            <a:ext cx="3564739" cy="0"/>
          </a:xfrm>
          <a:prstGeom prst="straightConnector1">
            <a:avLst/>
          </a:pr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235453" y="4499969"/>
            <a:ext cx="914400" cy="0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553283" y="4605266"/>
            <a:ext cx="405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endParaRPr lang="en-U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Left Brace 29"/>
          <p:cNvSpPr/>
          <p:nvPr/>
        </p:nvSpPr>
        <p:spPr>
          <a:xfrm>
            <a:off x="10953200" y="2154178"/>
            <a:ext cx="409174" cy="2466073"/>
          </a:xfrm>
          <a:prstGeom prst="leftBrace">
            <a:avLst>
              <a:gd name="adj1" fmla="val 78672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Brace 30"/>
          <p:cNvSpPr/>
          <p:nvPr/>
        </p:nvSpPr>
        <p:spPr>
          <a:xfrm flipH="1">
            <a:off x="1020675" y="2132006"/>
            <a:ext cx="409174" cy="2466073"/>
          </a:xfrm>
          <a:prstGeom prst="leftBrace">
            <a:avLst>
              <a:gd name="adj1" fmla="val 78672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1310318" y="1974158"/>
            <a:ext cx="1057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5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447" y="2083575"/>
            <a:ext cx="105710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0</a:t>
            </a: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500" baseline="-25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endParaRPr lang="en-US" sz="2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Arrow Connector 33"/>
          <p:cNvCxnSpPr>
            <a:stCxn id="3" idx="4"/>
          </p:cNvCxnSpPr>
          <p:nvPr/>
        </p:nvCxnSpPr>
        <p:spPr>
          <a:xfrm flipV="1">
            <a:off x="6161314" y="1422400"/>
            <a:ext cx="0" cy="2061028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Left Brace 39"/>
          <p:cNvSpPr/>
          <p:nvPr/>
        </p:nvSpPr>
        <p:spPr>
          <a:xfrm rot="16200000">
            <a:off x="5956725" y="-1031726"/>
            <a:ext cx="409174" cy="4202015"/>
          </a:xfrm>
          <a:prstGeom prst="leftBrace">
            <a:avLst>
              <a:gd name="adj1" fmla="val 78672"/>
              <a:gd name="adj2" fmla="val 50000"/>
            </a:avLst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3857898" y="344585"/>
            <a:ext cx="45711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= 0   ,   </a:t>
            </a:r>
            <a:r>
              <a:rPr lang="en-US" sz="2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5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max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,  F = 0    ,   a = 0</a:t>
            </a:r>
            <a:endParaRPr lang="en-US" sz="2500" dirty="0"/>
          </a:p>
        </p:txBody>
      </p:sp>
      <p:sp>
        <p:nvSpPr>
          <p:cNvPr id="42" name="TextBox 41"/>
          <p:cNvSpPr txBox="1"/>
          <p:nvPr/>
        </p:nvSpPr>
        <p:spPr>
          <a:xfrm>
            <a:off x="832452" y="5302091"/>
            <a:ext cx="105299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2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معادله حرکت به صورت توابع </a:t>
            </a:r>
            <a:r>
              <a:rPr lang="fa-IR" sz="32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سینوسی یا کسینوسی یا توابع نمایی موهومی</a:t>
            </a:r>
            <a:endParaRPr lang="fa-IR" sz="3200" b="1" dirty="0" smtClean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7746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2301" y="1026201"/>
            <a:ext cx="3429000" cy="5619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05" y="1073825"/>
            <a:ext cx="1885950" cy="4667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794" y="598940"/>
            <a:ext cx="2066925" cy="1162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083" y="1879372"/>
            <a:ext cx="8286750" cy="46958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2430" y="5779633"/>
            <a:ext cx="6219825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99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19564" y="-224984"/>
            <a:ext cx="2920059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35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جنبه های حرکت:</a:t>
            </a:r>
            <a:endParaRPr lang="fa-IR" sz="3500" b="1" dirty="0" smtClean="0">
              <a:solidFill>
                <a:srgbClr val="00B0F0"/>
              </a:solidFill>
              <a:cs typeface="B Lotus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96" y="2082960"/>
            <a:ext cx="5495925" cy="4286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28259" y="1205969"/>
            <a:ext cx="844500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یک دوره تناوب، شناسه زاویه ای </a:t>
            </a:r>
            <a:r>
              <a:rPr lang="en-US" sz="2800" i="1" dirty="0">
                <a:latin typeface="Times New Roman" panose="02020603050405020304" pitchFamily="18" charset="0"/>
                <a:cs typeface="B Lotus" panose="00000400000000000000" pitchFamily="2" charset="-78"/>
              </a:rPr>
              <a:t>ω</a:t>
            </a:r>
            <a:r>
              <a:rPr lang="en-US" sz="28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0</a:t>
            </a:r>
            <a:r>
              <a:rPr lang="en-US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t + </a:t>
            </a:r>
            <a:r>
              <a:rPr lang="el-G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ϕ</a:t>
            </a:r>
            <a:r>
              <a:rPr lang="en-US" sz="28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0</a:t>
            </a: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به اندازه </a:t>
            </a:r>
            <a:r>
              <a:rPr lang="en-US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2</a:t>
            </a:r>
            <a:r>
              <a:rPr lang="el-G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π</a:t>
            </a:r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جلو می رود</a:t>
            </a:r>
            <a:endParaRPr lang="fa-IR" sz="2800" dirty="0" smtClean="0">
              <a:cs typeface="B Lotus" panose="000004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8551" y="2786130"/>
            <a:ext cx="1466850" cy="876300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flipV="1">
            <a:off x="2971801" y="2649912"/>
            <a:ext cx="753035" cy="968188"/>
          </a:xfrm>
          <a:prstGeom prst="bentArrow">
            <a:avLst>
              <a:gd name="adj1" fmla="val 25000"/>
              <a:gd name="adj2" fmla="val 50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5247582" y="701144"/>
            <a:ext cx="6446903" cy="646331"/>
            <a:chOff x="5247582" y="1265918"/>
            <a:chExt cx="6446903" cy="646331"/>
          </a:xfrm>
        </p:grpSpPr>
        <p:grpSp>
          <p:nvGrpSpPr>
            <p:cNvPr id="6" name="Group 5"/>
            <p:cNvGrpSpPr/>
            <p:nvPr/>
          </p:nvGrpSpPr>
          <p:grpSpPr>
            <a:xfrm>
              <a:off x="5247582" y="1265918"/>
              <a:ext cx="5873978" cy="504825"/>
              <a:chOff x="617309" y="3152775"/>
              <a:chExt cx="5873978" cy="50482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00712" y="3200400"/>
                <a:ext cx="790575" cy="4572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17309" y="3152775"/>
                <a:ext cx="5057775" cy="504825"/>
              </a:xfrm>
              <a:prstGeom prst="rect">
                <a:avLst/>
              </a:prstGeom>
            </p:spPr>
          </p:pic>
        </p:grpSp>
        <p:sp>
          <p:nvSpPr>
            <p:cNvPr id="10" name="Rectangle 9"/>
            <p:cNvSpPr/>
            <p:nvPr/>
          </p:nvSpPr>
          <p:spPr>
            <a:xfrm>
              <a:off x="11093038" y="1265918"/>
              <a:ext cx="6014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a-IR" sz="36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1-</a:t>
              </a:r>
              <a:endParaRPr lang="en-US" sz="3600" b="1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938338" y="3933383"/>
            <a:ext cx="9756147" cy="646331"/>
            <a:chOff x="1938338" y="4605271"/>
            <a:chExt cx="9756147" cy="646331"/>
          </a:xfrm>
        </p:grpSpPr>
        <p:sp>
          <p:nvSpPr>
            <p:cNvPr id="12" name="Rectangle 11"/>
            <p:cNvSpPr/>
            <p:nvPr/>
          </p:nvSpPr>
          <p:spPr>
            <a:xfrm>
              <a:off x="11093038" y="4605271"/>
              <a:ext cx="60144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36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2-</a:t>
              </a:r>
              <a:endParaRPr lang="en-US" sz="3600" b="1" dirty="0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1938338" y="4621866"/>
              <a:ext cx="9183222" cy="523875"/>
              <a:chOff x="1938338" y="4621866"/>
              <a:chExt cx="9183222" cy="5238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7335" y="4621866"/>
                <a:ext cx="7134225" cy="52387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38338" y="4625843"/>
                <a:ext cx="2066925" cy="476250"/>
              </a:xfrm>
              <a:prstGeom prst="rect">
                <a:avLst/>
              </a:prstGeom>
            </p:spPr>
          </p:pic>
        </p:grpSp>
      </p:grp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03718" y="4624044"/>
            <a:ext cx="7827267" cy="4685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26221" y="5179274"/>
            <a:ext cx="4504764" cy="46325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3973" y="5667775"/>
            <a:ext cx="10126756" cy="107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4084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66143" y="396342"/>
            <a:ext cx="6014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6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3-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843" y="396342"/>
            <a:ext cx="1638300" cy="5048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625353" y="1214542"/>
            <a:ext cx="5781675" cy="571500"/>
            <a:chOff x="5284468" y="1190467"/>
            <a:chExt cx="5781675" cy="5715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94218" y="1190467"/>
              <a:ext cx="3971925" cy="5715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84468" y="1190467"/>
              <a:ext cx="1809750" cy="476250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3512" y="1896036"/>
            <a:ext cx="3495675" cy="51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590" y="2886636"/>
            <a:ext cx="5715000" cy="476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347" y="2886636"/>
            <a:ext cx="4267200" cy="533400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flipH="1">
            <a:off x="5172786" y="2911849"/>
            <a:ext cx="618564" cy="4829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68053" y="3754130"/>
            <a:ext cx="2514600" cy="733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763399" y="4325192"/>
            <a:ext cx="809625" cy="466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520" y="5488708"/>
            <a:ext cx="1400175" cy="8858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0378" y="5699406"/>
            <a:ext cx="1704975" cy="438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82653" y="5307733"/>
            <a:ext cx="3257550" cy="1066800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2581835" y="5931620"/>
            <a:ext cx="9412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791349" y="5918481"/>
            <a:ext cx="94129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/>
        </p:nvGrpSpPr>
        <p:grpSpPr>
          <a:xfrm>
            <a:off x="5732098" y="4623324"/>
            <a:ext cx="5138877" cy="565402"/>
            <a:chOff x="5732098" y="4623324"/>
            <a:chExt cx="5138877" cy="56540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34147" y="4623324"/>
              <a:ext cx="4436828" cy="54864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5732098" y="4711672"/>
              <a:ext cx="772968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en-US" sz="2500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(Hz)</a:t>
              </a:r>
              <a:endParaRPr lang="en-US" sz="25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841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07021" y="1559859"/>
            <a:ext cx="7678271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200" dirty="0" smtClean="0">
                <a:cs typeface="B Titr" panose="00000700000000000000" pitchFamily="2" charset="-78"/>
              </a:rPr>
              <a:t>فصل سوم</a:t>
            </a:r>
            <a:r>
              <a:rPr lang="fa-IR" sz="3200" dirty="0">
                <a:cs typeface="B Titr" panose="00000700000000000000" pitchFamily="2" charset="-78"/>
              </a:rPr>
              <a:t> </a:t>
            </a:r>
            <a:r>
              <a:rPr lang="fa-IR" sz="3200" dirty="0" smtClean="0">
                <a:cs typeface="B Titr" panose="00000700000000000000" pitchFamily="2" charset="-78"/>
              </a:rPr>
              <a:t>– بخش اول</a:t>
            </a:r>
            <a:endParaRPr lang="en-US" sz="3200" dirty="0" smtClean="0">
              <a:cs typeface="B Titr" panose="00000700000000000000" pitchFamily="2" charset="-78"/>
            </a:endParaRPr>
          </a:p>
          <a:p>
            <a:pPr algn="ctr" rtl="1">
              <a:lnSpc>
                <a:spcPct val="200000"/>
              </a:lnSpc>
            </a:pPr>
            <a:r>
              <a:rPr lang="fa-IR" sz="8000" dirty="0" smtClean="0">
                <a:cs typeface="B Titr" panose="00000700000000000000" pitchFamily="2" charset="-78"/>
              </a:rPr>
              <a:t>نوسانها</a:t>
            </a:r>
            <a:endParaRPr lang="en-US" sz="80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695474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6833" y="156322"/>
            <a:ext cx="4457700" cy="62865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99591" y="958587"/>
            <a:ext cx="8406092" cy="561975"/>
            <a:chOff x="1104340" y="1305764"/>
            <a:chExt cx="8406092" cy="56197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4340" y="1305764"/>
              <a:ext cx="3448050" cy="5619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86132" y="1381964"/>
              <a:ext cx="3924300" cy="48577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371" y="1679341"/>
            <a:ext cx="11020425" cy="4953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2618815" y="2673824"/>
            <a:ext cx="8834769" cy="669893"/>
            <a:chOff x="2618815" y="3225366"/>
            <a:chExt cx="8834769" cy="66989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52390" y="3438059"/>
              <a:ext cx="6194613" cy="457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618815" y="3438059"/>
              <a:ext cx="1819835" cy="457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10834504" y="3225366"/>
              <a:ext cx="619080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25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مثلا:</a:t>
              </a:r>
              <a:endParaRPr lang="en-US" sz="2500" b="1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10834504" y="3668052"/>
            <a:ext cx="61908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مثلا:</a:t>
            </a:r>
            <a:endParaRPr lang="en-US" sz="25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4297" y="4127290"/>
            <a:ext cx="10611612" cy="10058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0576" y="5284549"/>
            <a:ext cx="1123950" cy="3524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18815" y="5846571"/>
            <a:ext cx="5372100" cy="390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94109" y="5325969"/>
            <a:ext cx="29718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416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075667" y="523833"/>
            <a:ext cx="8377917" cy="1000929"/>
            <a:chOff x="3090181" y="300737"/>
            <a:chExt cx="8377917" cy="1000929"/>
          </a:xfrm>
        </p:grpSpPr>
        <p:sp>
          <p:nvSpPr>
            <p:cNvPr id="2" name="Rectangle 1"/>
            <p:cNvSpPr/>
            <p:nvPr/>
          </p:nvSpPr>
          <p:spPr>
            <a:xfrm>
              <a:off x="9377461" y="300737"/>
              <a:ext cx="2090637" cy="4770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 rtl="1"/>
              <a:r>
                <a:rPr lang="fa-IR" sz="25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مثلا: حالت کلی تر</a:t>
              </a:r>
              <a:endParaRPr lang="en-US" sz="2500" b="1" dirty="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99528" y="777791"/>
              <a:ext cx="5715000" cy="5238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90181" y="630175"/>
              <a:ext cx="2238375" cy="59055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3330" y="1735817"/>
            <a:ext cx="4010025" cy="123825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5299528" y="1697779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328556" y="2501012"/>
            <a:ext cx="548640" cy="5486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</a:t>
            </a:r>
            <a:endParaRPr lang="en-US" sz="3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6005658"/>
              </p:ext>
            </p:extLst>
          </p:nvPr>
        </p:nvGraphicFramePr>
        <p:xfrm>
          <a:off x="1039131" y="3257981"/>
          <a:ext cx="4654613" cy="980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6" imgW="2057400" imgH="431640" progId="Equation.3">
                  <p:embed/>
                </p:oleObj>
              </mc:Choice>
              <mc:Fallback>
                <p:oleObj name="Equation" r:id="rId6" imgW="205740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039131" y="3257981"/>
                        <a:ext cx="4654613" cy="980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93744" y="3306454"/>
            <a:ext cx="2457450" cy="800100"/>
          </a:xfrm>
          <a:prstGeom prst="rect">
            <a:avLst/>
          </a:prstGeom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33111"/>
              </p:ext>
            </p:extLst>
          </p:nvPr>
        </p:nvGraphicFramePr>
        <p:xfrm>
          <a:off x="1039131" y="4522085"/>
          <a:ext cx="1609725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9" imgW="711000" imgH="457200" progId="Equation.3">
                  <p:embed/>
                </p:oleObj>
              </mc:Choice>
              <mc:Fallback>
                <p:oleObj name="Equation" r:id="rId9" imgW="7110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39131" y="4522085"/>
                        <a:ext cx="1609725" cy="1038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3754" y="4446500"/>
            <a:ext cx="2362200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664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305" y="197076"/>
            <a:ext cx="7915275" cy="6000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680" y="1491793"/>
            <a:ext cx="6438900" cy="5143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1630" y="2195960"/>
            <a:ext cx="5695950" cy="5048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6591" y="3204391"/>
            <a:ext cx="2124075" cy="51435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8861" y="4444731"/>
            <a:ext cx="5105400" cy="65722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8836" y="3907653"/>
            <a:ext cx="2990850" cy="44767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3319" y="5457371"/>
            <a:ext cx="10334261" cy="109766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454705" y="793931"/>
            <a:ext cx="4774156" cy="4782621"/>
            <a:chOff x="454705" y="793931"/>
            <a:chExt cx="4774156" cy="4782621"/>
          </a:xfrm>
        </p:grpSpPr>
        <p:grpSp>
          <p:nvGrpSpPr>
            <p:cNvPr id="31" name="Group 30"/>
            <p:cNvGrpSpPr/>
            <p:nvPr/>
          </p:nvGrpSpPr>
          <p:grpSpPr>
            <a:xfrm>
              <a:off x="454705" y="793931"/>
              <a:ext cx="4774156" cy="4782621"/>
              <a:chOff x="454705" y="793931"/>
              <a:chExt cx="4774156" cy="4782621"/>
            </a:xfrm>
          </p:grpSpPr>
          <p:grpSp>
            <p:nvGrpSpPr>
              <p:cNvPr id="21" name="Group 20"/>
              <p:cNvGrpSpPr/>
              <p:nvPr/>
            </p:nvGrpSpPr>
            <p:grpSpPr>
              <a:xfrm>
                <a:off x="454705" y="793931"/>
                <a:ext cx="4774156" cy="4782621"/>
                <a:chOff x="454705" y="793931"/>
                <a:chExt cx="4774156" cy="4782621"/>
              </a:xfrm>
            </p:grpSpPr>
            <p:sp>
              <p:nvSpPr>
                <p:cNvPr id="3" name="Oval 2"/>
                <p:cNvSpPr/>
                <p:nvPr/>
              </p:nvSpPr>
              <p:spPr>
                <a:xfrm>
                  <a:off x="454705" y="1799771"/>
                  <a:ext cx="3657600" cy="3657600"/>
                </a:xfrm>
                <a:prstGeom prst="ellipse">
                  <a:avLst/>
                </a:prstGeom>
                <a:noFill/>
                <a:ln w="3810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" name="Straight Arrow Connector 5"/>
                <p:cNvCxnSpPr>
                  <a:endCxn id="26" idx="3"/>
                </p:cNvCxnSpPr>
                <p:nvPr/>
              </p:nvCxnSpPr>
              <p:spPr>
                <a:xfrm flipV="1">
                  <a:off x="2283505" y="2800144"/>
                  <a:ext cx="1541747" cy="828428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>
                  <a:off x="2302781" y="3628571"/>
                  <a:ext cx="2926080" cy="0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Straight Arrow Connector 11"/>
                <p:cNvCxnSpPr/>
                <p:nvPr/>
              </p:nvCxnSpPr>
              <p:spPr>
                <a:xfrm flipV="1">
                  <a:off x="2302781" y="793931"/>
                  <a:ext cx="0" cy="4782621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prstDash val="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2914875" y="2648597"/>
                  <a:ext cx="413007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500" b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 </a:t>
                  </a:r>
                  <a:endParaRPr lang="en-US" sz="2500" b="1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" name="Arc 14"/>
                <p:cNvSpPr/>
                <p:nvPr/>
              </p:nvSpPr>
              <p:spPr>
                <a:xfrm>
                  <a:off x="2166085" y="3039496"/>
                  <a:ext cx="1192778" cy="1091995"/>
                </a:xfrm>
                <a:prstGeom prst="arc">
                  <a:avLst>
                    <a:gd name="adj1" fmla="val 18769549"/>
                    <a:gd name="adj2" fmla="val 0"/>
                  </a:avLst>
                </a:prstGeom>
                <a:ln w="38100">
                  <a:solidFill>
                    <a:srgbClr val="FF0000"/>
                  </a:solidFill>
                  <a:prstDash val="sys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3327882" y="3039496"/>
                  <a:ext cx="1045029" cy="4770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sz="25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θ</a:t>
                  </a:r>
                  <a:r>
                    <a:rPr lang="en-US" sz="25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25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4102341" y="1748968"/>
                  <a:ext cx="1045029" cy="553998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</a:t>
                  </a:r>
                  <a:r>
                    <a:rPr lang="en-US" sz="3000" i="1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en-US" sz="30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9" name="Arc 18"/>
                <p:cNvSpPr/>
                <p:nvPr/>
              </p:nvSpPr>
              <p:spPr>
                <a:xfrm>
                  <a:off x="2677236" y="1889602"/>
                  <a:ext cx="1615846" cy="1517990"/>
                </a:xfrm>
                <a:prstGeom prst="arc">
                  <a:avLst>
                    <a:gd name="adj1" fmla="val 17095965"/>
                    <a:gd name="adj2" fmla="val 20843224"/>
                  </a:avLst>
                </a:prstGeom>
                <a:ln w="38100">
                  <a:solidFill>
                    <a:schemeClr val="accent5">
                      <a:lumMod val="50000"/>
                    </a:schemeClr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Oval 25"/>
              <p:cNvSpPr/>
              <p:nvPr/>
            </p:nvSpPr>
            <p:spPr>
              <a:xfrm>
                <a:off x="3798470" y="2644046"/>
                <a:ext cx="182880" cy="18288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4054440" y="2561617"/>
              <a:ext cx="41300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</a:t>
              </a:r>
              <a:endParaRPr lang="en-US" sz="25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Arc 24"/>
            <p:cNvSpPr/>
            <p:nvPr/>
          </p:nvSpPr>
          <p:spPr>
            <a:xfrm rot="3564883">
              <a:off x="1462797" y="2798851"/>
              <a:ext cx="1192778" cy="1382618"/>
            </a:xfrm>
            <a:prstGeom prst="arc">
              <a:avLst>
                <a:gd name="adj1" fmla="val 17509720"/>
                <a:gd name="adj2" fmla="val 316621"/>
              </a:avLst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522203" y="3797666"/>
              <a:ext cx="435567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25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US" sz="25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7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54705" y="851534"/>
            <a:ext cx="4774156" cy="4663440"/>
            <a:chOff x="454705" y="1272446"/>
            <a:chExt cx="4774156" cy="4663440"/>
          </a:xfrm>
        </p:grpSpPr>
        <p:grpSp>
          <p:nvGrpSpPr>
            <p:cNvPr id="4" name="Group 3"/>
            <p:cNvGrpSpPr/>
            <p:nvPr/>
          </p:nvGrpSpPr>
          <p:grpSpPr>
            <a:xfrm>
              <a:off x="454705" y="1272446"/>
              <a:ext cx="4774156" cy="4663440"/>
              <a:chOff x="454705" y="1272446"/>
              <a:chExt cx="4774156" cy="4663440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54705" y="1799771"/>
                <a:ext cx="3657600" cy="3657600"/>
              </a:xfrm>
              <a:prstGeom prst="ellipse">
                <a:avLst/>
              </a:prstGeom>
              <a:noFill/>
              <a:ln w="3810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7" name="Straight Arrow Connector 6"/>
              <p:cNvCxnSpPr>
                <a:endCxn id="5" idx="3"/>
              </p:cNvCxnSpPr>
              <p:nvPr/>
            </p:nvCxnSpPr>
            <p:spPr>
              <a:xfrm flipV="1">
                <a:off x="2283505" y="2800144"/>
                <a:ext cx="1541747" cy="82842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>
                <a:off x="2302781" y="3628571"/>
                <a:ext cx="292608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 rot="16200000">
                <a:off x="-79196" y="3604166"/>
                <a:ext cx="4663440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prstDash val="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extBox 9"/>
              <p:cNvSpPr txBox="1"/>
              <p:nvPr/>
            </p:nvSpPr>
            <p:spPr>
              <a:xfrm>
                <a:off x="2914875" y="2648597"/>
                <a:ext cx="413007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5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:endParaRPr lang="en-US" sz="25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Arc 10"/>
              <p:cNvSpPr/>
              <p:nvPr/>
            </p:nvSpPr>
            <p:spPr>
              <a:xfrm>
                <a:off x="2166085" y="3039496"/>
                <a:ext cx="1192778" cy="1091995"/>
              </a:xfrm>
              <a:prstGeom prst="arc">
                <a:avLst>
                  <a:gd name="adj1" fmla="val 18769549"/>
                  <a:gd name="adj2" fmla="val 0"/>
                </a:avLst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3327883" y="3039496"/>
                <a:ext cx="470588" cy="4770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5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θ</a:t>
                </a:r>
                <a:r>
                  <a:rPr lang="en-US" sz="25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25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102341" y="1748968"/>
                <a:ext cx="1045029" cy="5539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sz="3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endParaRPr lang="en-US" sz="3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Arc 13"/>
              <p:cNvSpPr/>
              <p:nvPr/>
            </p:nvSpPr>
            <p:spPr>
              <a:xfrm>
                <a:off x="2677236" y="1889602"/>
                <a:ext cx="1615846" cy="1517990"/>
              </a:xfrm>
              <a:prstGeom prst="arc">
                <a:avLst>
                  <a:gd name="adj1" fmla="val 17095965"/>
                  <a:gd name="adj2" fmla="val 20843224"/>
                </a:avLst>
              </a:prstGeom>
              <a:ln w="38100">
                <a:solidFill>
                  <a:schemeClr val="accent5">
                    <a:lumMod val="50000"/>
                  </a:schemeClr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" name="Oval 4"/>
            <p:cNvSpPr/>
            <p:nvPr/>
          </p:nvSpPr>
          <p:spPr>
            <a:xfrm>
              <a:off x="3798470" y="2644046"/>
              <a:ext cx="182880" cy="18288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Arc 15"/>
          <p:cNvSpPr/>
          <p:nvPr/>
        </p:nvSpPr>
        <p:spPr>
          <a:xfrm rot="5972362">
            <a:off x="1734390" y="2505918"/>
            <a:ext cx="1192778" cy="1264619"/>
          </a:xfrm>
          <a:prstGeom prst="arc">
            <a:avLst>
              <a:gd name="adj1" fmla="val 14354852"/>
              <a:gd name="adj2" fmla="val 0"/>
            </a:avLst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871027" y="3454299"/>
            <a:ext cx="57427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25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en-US" sz="25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7432" y="138169"/>
            <a:ext cx="2990850" cy="4667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0123" y="1338355"/>
            <a:ext cx="3314700" cy="533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5341" y="2066162"/>
            <a:ext cx="2209800" cy="800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/>
          <a:srcRect l="2170"/>
          <a:stretch/>
        </p:blipFill>
        <p:spPr>
          <a:xfrm>
            <a:off x="5690453" y="3471419"/>
            <a:ext cx="5907768" cy="762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0729" y="4465926"/>
            <a:ext cx="2600325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 l="7843" t="23751" r="9820"/>
          <a:stretch/>
        </p:blipFill>
        <p:spPr>
          <a:xfrm>
            <a:off x="2891544" y="307196"/>
            <a:ext cx="5167087" cy="6426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09329" y="343366"/>
            <a:ext cx="426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معادله حرکت هماهنگ ساده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3" name="Right Brace 2"/>
          <p:cNvSpPr/>
          <p:nvPr/>
        </p:nvSpPr>
        <p:spPr>
          <a:xfrm>
            <a:off x="10651985" y="1368226"/>
            <a:ext cx="377372" cy="2370100"/>
          </a:xfrm>
          <a:prstGeom prst="rightBrace">
            <a:avLst>
              <a:gd name="adj1" fmla="val 80004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99524" y="1037110"/>
            <a:ext cx="4952461" cy="27469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fa-IR" sz="3000" dirty="0" smtClean="0">
                <a:cs typeface="B Lotus" panose="00000400000000000000" pitchFamily="2" charset="-78"/>
              </a:rPr>
              <a:t>تابع سینوسی</a:t>
            </a:r>
          </a:p>
          <a:p>
            <a:pPr algn="r" rtl="1">
              <a:lnSpc>
                <a:spcPct val="200000"/>
              </a:lnSpc>
            </a:pPr>
            <a:r>
              <a:rPr lang="fa-IR" sz="3000" dirty="0" smtClean="0">
                <a:cs typeface="B Lotus" panose="00000400000000000000" pitchFamily="2" charset="-78"/>
              </a:rPr>
              <a:t>تابع کسینوسی</a:t>
            </a:r>
          </a:p>
          <a:p>
            <a:pPr algn="r" rtl="1">
              <a:lnSpc>
                <a:spcPct val="200000"/>
              </a:lnSpc>
            </a:pPr>
            <a:r>
              <a:rPr lang="fa-IR" sz="3000" dirty="0" smtClean="0">
                <a:cs typeface="B Lotus" panose="00000400000000000000" pitchFamily="2" charset="-78"/>
              </a:rPr>
              <a:t>مجموع توابع سینوسی و کسینوسی</a:t>
            </a:r>
            <a:endParaRPr lang="en-US" sz="3000" dirty="0">
              <a:cs typeface="B Lotus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098" y="4243869"/>
            <a:ext cx="10466130" cy="12021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467" y="5505826"/>
            <a:ext cx="4816123" cy="891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4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5887" y="221797"/>
            <a:ext cx="6677025" cy="66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10" r="9132" b="14709"/>
          <a:stretch/>
        </p:blipFill>
        <p:spPr>
          <a:xfrm>
            <a:off x="40933" y="221797"/>
            <a:ext cx="4659086" cy="52399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5887" y="1077215"/>
            <a:ext cx="4010025" cy="60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0061" y="2973089"/>
            <a:ext cx="2571750" cy="46672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>
          <a:xfrm rot="5400000">
            <a:off x="7265761" y="1216723"/>
            <a:ext cx="232228" cy="1161142"/>
          </a:xfrm>
          <a:prstGeom prst="rightBrace">
            <a:avLst>
              <a:gd name="adj1" fmla="val 74074"/>
              <a:gd name="adj2" fmla="val 50000"/>
            </a:avLst>
          </a:prstGeom>
          <a:ln w="28575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61098" y="2030247"/>
            <a:ext cx="417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600" i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x</a:t>
            </a:r>
            <a:endParaRPr lang="en-US" sz="28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81204" y="2184346"/>
            <a:ext cx="4310796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dirty="0">
                <a:latin typeface="Times New Roman" panose="02020603050405020304" pitchFamily="18" charset="0"/>
                <a:cs typeface="B Lotus" panose="00000400000000000000" pitchFamily="2" charset="-78"/>
              </a:rPr>
              <a:t>تغییر طول فنر نسبت به حالت تعادل </a:t>
            </a:r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اولیه </a:t>
            </a:r>
            <a:endParaRPr lang="en-US" sz="25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578952" y="2454143"/>
            <a:ext cx="470647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ent Arrow 10"/>
          <p:cNvSpPr/>
          <p:nvPr/>
        </p:nvSpPr>
        <p:spPr>
          <a:xfrm flipV="1">
            <a:off x="6303909" y="1895811"/>
            <a:ext cx="667657" cy="1160499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1062" y="3867229"/>
            <a:ext cx="3371850" cy="438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90593" y="4966156"/>
            <a:ext cx="1114425" cy="43815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6219884" y="5174346"/>
            <a:ext cx="94121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80061" y="4966156"/>
            <a:ext cx="3952875" cy="4381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14275" y="5842669"/>
            <a:ext cx="2867025" cy="533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 rot="19309303">
            <a:off x="606578" y="361977"/>
            <a:ext cx="6559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مبدا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8565303"/>
              </p:ext>
            </p:extLst>
          </p:nvPr>
        </p:nvGraphicFramePr>
        <p:xfrm>
          <a:off x="6247945" y="5334165"/>
          <a:ext cx="952954" cy="4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Equation" r:id="rId11" imgW="495000" imgH="228600" progId="Equation.3">
                  <p:embed/>
                </p:oleObj>
              </mc:Choice>
              <mc:Fallback>
                <p:oleObj name="Equation" r:id="rId11" imgW="4950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247945" y="5334165"/>
                        <a:ext cx="952954" cy="439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66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5858" y="1292938"/>
            <a:ext cx="5086350" cy="80962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485442" y="471059"/>
            <a:ext cx="5073825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تعریف تغییر </a:t>
            </a:r>
            <a:r>
              <a:rPr lang="fa-IR" sz="2500" dirty="0">
                <a:latin typeface="Times New Roman" panose="02020603050405020304" pitchFamily="18" charset="0"/>
                <a:cs typeface="B Lotus" panose="00000400000000000000" pitchFamily="2" charset="-78"/>
              </a:rPr>
              <a:t>طول فنر نسبت به حالت تعادل </a:t>
            </a:r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جدید</a:t>
            </a:r>
            <a:endParaRPr lang="en-US" sz="25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201" y="2606290"/>
            <a:ext cx="2232980" cy="6366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4166" y="4049706"/>
            <a:ext cx="2305050" cy="428625"/>
          </a:xfrm>
          <a:prstGeom prst="rect">
            <a:avLst/>
          </a:prstGeom>
        </p:spPr>
      </p:pic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300491" y="4964421"/>
            <a:ext cx="11110114" cy="1188720"/>
            <a:chOff x="300491" y="4079049"/>
            <a:chExt cx="11885977" cy="127173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61943" y="4145724"/>
              <a:ext cx="5724525" cy="5429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00052" y="4079049"/>
              <a:ext cx="5610225" cy="609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53566" y="4798332"/>
              <a:ext cx="6305550" cy="5524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0491" y="4874532"/>
              <a:ext cx="5553075" cy="4762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477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2623" y="317047"/>
            <a:ext cx="1914525" cy="476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642" y="1087211"/>
            <a:ext cx="11435215" cy="23774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44808" y="3910947"/>
            <a:ext cx="176041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حالت تعادل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298" y="3711726"/>
            <a:ext cx="3762375" cy="676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4818" y="3792688"/>
            <a:ext cx="2152650" cy="514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41585" y="4674509"/>
            <a:ext cx="1447800" cy="876300"/>
          </a:xfrm>
          <a:prstGeom prst="rect">
            <a:avLst/>
          </a:prstGeom>
        </p:spPr>
      </p:pic>
      <p:sp>
        <p:nvSpPr>
          <p:cNvPr id="9" name="Bent Arrow 8"/>
          <p:cNvSpPr/>
          <p:nvPr/>
        </p:nvSpPr>
        <p:spPr>
          <a:xfrm flipV="1">
            <a:off x="3686629" y="4307038"/>
            <a:ext cx="654956" cy="86005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90393" y="5341900"/>
            <a:ext cx="3267075" cy="1209675"/>
          </a:xfrm>
          <a:prstGeom prst="rect">
            <a:avLst/>
          </a:prstGeom>
        </p:spPr>
      </p:pic>
      <p:sp>
        <p:nvSpPr>
          <p:cNvPr id="11" name="Bent Arrow 10"/>
          <p:cNvSpPr/>
          <p:nvPr/>
        </p:nvSpPr>
        <p:spPr>
          <a:xfrm flipV="1">
            <a:off x="5740514" y="5516713"/>
            <a:ext cx="654956" cy="860050"/>
          </a:xfrm>
          <a:prstGeom prst="ben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70224" y="5931414"/>
            <a:ext cx="2676525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23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91" y="1022350"/>
            <a:ext cx="4638675" cy="400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5752" y="224117"/>
            <a:ext cx="1743075" cy="45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91" y="1846036"/>
            <a:ext cx="5438775" cy="4953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2487" y="3243289"/>
            <a:ext cx="22797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در لحظه اولیه نوسان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278" y="3243289"/>
            <a:ext cx="2343150" cy="4857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4786" y="4046764"/>
            <a:ext cx="2362200" cy="4191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891666" y="4347031"/>
            <a:ext cx="941215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2282" y="4142243"/>
            <a:ext cx="971550" cy="409575"/>
          </a:xfrm>
          <a:prstGeom prst="rect">
            <a:avLst/>
          </a:prstGeom>
        </p:spPr>
      </p:pic>
      <p:sp>
        <p:nvSpPr>
          <p:cNvPr id="12" name="Bent Arrow 11"/>
          <p:cNvSpPr/>
          <p:nvPr/>
        </p:nvSpPr>
        <p:spPr>
          <a:xfrm flipV="1">
            <a:off x="3441020" y="4783564"/>
            <a:ext cx="902833" cy="860050"/>
          </a:xfrm>
          <a:prstGeom prst="ben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717118" y="5195964"/>
            <a:ext cx="2270172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معادله مکان نوسانگر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455886" y="4875438"/>
            <a:ext cx="4057650" cy="1106741"/>
            <a:chOff x="4455886" y="4875438"/>
            <a:chExt cx="4057650" cy="11067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455886" y="4886804"/>
              <a:ext cx="4057650" cy="1095375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967110" y="4875438"/>
              <a:ext cx="288248" cy="3091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fa-IR"/>
            </a:p>
          </p:txBody>
        </p:sp>
      </p:grpSp>
    </p:spTree>
    <p:extLst>
      <p:ext uri="{BB962C8B-B14F-4D97-AF65-F5344CB8AC3E}">
        <p14:creationId xmlns:p14="http://schemas.microsoft.com/office/powerpoint/2010/main" val="12911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77596" y="600354"/>
            <a:ext cx="9315450" cy="526116"/>
            <a:chOff x="-142875" y="3155296"/>
            <a:chExt cx="9315450" cy="52611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19425" y="3176587"/>
              <a:ext cx="6153150" cy="504825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42875" y="3155296"/>
              <a:ext cx="3162300" cy="485775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5675" y="1553695"/>
            <a:ext cx="7361144" cy="4551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r="8762"/>
          <a:stretch/>
        </p:blipFill>
        <p:spPr>
          <a:xfrm>
            <a:off x="5372199" y="2099859"/>
            <a:ext cx="5484620" cy="4630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39652" y="2653870"/>
            <a:ext cx="5917167" cy="4159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22402" y="3207881"/>
            <a:ext cx="5234417" cy="3845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29946" y="3929624"/>
            <a:ext cx="9563100" cy="6000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0971" y="4738147"/>
            <a:ext cx="8982075" cy="50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081" y="77148"/>
            <a:ext cx="5257800" cy="10953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2188" y="1743395"/>
            <a:ext cx="235032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معادله شتاب نوسانگر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9977" y="386309"/>
            <a:ext cx="24625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معادله سرعت نوسانگر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9785" y="1337852"/>
            <a:ext cx="4857750" cy="11430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 rot="5400000" flipH="1">
            <a:off x="-267437" y="4279358"/>
            <a:ext cx="3022113" cy="309488"/>
            <a:chOff x="3547363" y="1266097"/>
            <a:chExt cx="3022113" cy="309488"/>
          </a:xfrm>
        </p:grpSpPr>
        <p:cxnSp>
          <p:nvCxnSpPr>
            <p:cNvPr id="7" name="Straight Connector 6"/>
            <p:cNvCxnSpPr/>
            <p:nvPr/>
          </p:nvCxnSpPr>
          <p:spPr>
            <a:xfrm rot="5400000" flipH="1" flipV="1">
              <a:off x="3486448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rot="5400000" flipH="1" flipV="1">
              <a:off x="3779925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3926663" y="133392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 flipV="1">
              <a:off x="4073401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 flipH="1" flipV="1">
              <a:off x="4366877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4513615" y="133392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3643352" y="1331694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4230086" y="132701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 flipH="1" flipV="1">
              <a:off x="4645928" y="1345058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4792666" y="1345059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 flipV="1">
              <a:off x="4949352" y="1345057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5096090" y="1345058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 flipH="1" flipV="1">
              <a:off x="5230449" y="1358426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5377187" y="1358427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 flipV="1">
              <a:off x="5529923" y="1354565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16200000" flipH="1">
              <a:off x="5676661" y="1354566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 flipH="1" flipV="1">
              <a:off x="5833347" y="1354564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6200000" flipH="1">
              <a:off x="5980085" y="1354565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 flipH="1" flipV="1">
              <a:off x="6114444" y="1367933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6322097" y="1307019"/>
              <a:ext cx="247379" cy="15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 rot="5400000" flipH="1">
            <a:off x="1849459" y="3786682"/>
            <a:ext cx="2103120" cy="309488"/>
            <a:chOff x="3547363" y="1266097"/>
            <a:chExt cx="3022113" cy="309488"/>
          </a:xfrm>
        </p:grpSpPr>
        <p:cxnSp>
          <p:nvCxnSpPr>
            <p:cNvPr id="28" name="Straight Connector 27"/>
            <p:cNvCxnSpPr/>
            <p:nvPr/>
          </p:nvCxnSpPr>
          <p:spPr>
            <a:xfrm rot="5400000" flipH="1" flipV="1">
              <a:off x="3486448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5400000" flipH="1" flipV="1">
              <a:off x="3779925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3926663" y="133392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 flipH="1" flipV="1">
              <a:off x="4073401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4366877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4513615" y="133392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16200000" flipH="1">
              <a:off x="3643352" y="1331694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4230086" y="132701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 flipH="1" flipV="1">
              <a:off x="4645928" y="1345058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4792666" y="1345059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5400000" flipH="1" flipV="1">
              <a:off x="4949352" y="1345057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5096090" y="1345058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5400000" flipH="1" flipV="1">
              <a:off x="5230449" y="1358426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16200000" flipH="1">
              <a:off x="5377187" y="1358427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 flipH="1" flipV="1">
              <a:off x="5529923" y="1354565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16200000" flipH="1">
              <a:off x="5676661" y="1354566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 flipH="1" flipV="1">
              <a:off x="5833347" y="1354564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5980085" y="1354565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H="1" flipV="1">
              <a:off x="6114444" y="1367933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6322097" y="1307019"/>
              <a:ext cx="247379" cy="15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 rot="5400000" flipH="1">
            <a:off x="3854804" y="3439388"/>
            <a:ext cx="1371600" cy="309488"/>
            <a:chOff x="3547363" y="1266097"/>
            <a:chExt cx="3022113" cy="309488"/>
          </a:xfrm>
        </p:grpSpPr>
        <p:cxnSp>
          <p:nvCxnSpPr>
            <p:cNvPr id="49" name="Straight Connector 48"/>
            <p:cNvCxnSpPr/>
            <p:nvPr/>
          </p:nvCxnSpPr>
          <p:spPr>
            <a:xfrm rot="5400000" flipH="1" flipV="1">
              <a:off x="3486448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 flipH="1" flipV="1">
              <a:off x="3779925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926663" y="133392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 flipH="1" flipV="1">
              <a:off x="4073401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 flipH="1" flipV="1">
              <a:off x="4366877" y="1333921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4513615" y="133392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643352" y="1331694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16200000" flipH="1">
              <a:off x="4230086" y="1327012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 flipH="1" flipV="1">
              <a:off x="4645928" y="1345058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16200000" flipH="1">
              <a:off x="4792666" y="1345059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 flipH="1" flipV="1">
              <a:off x="4949352" y="1345057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5096090" y="1345058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5400000" flipH="1" flipV="1">
              <a:off x="5230449" y="1358426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5377187" y="1358427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 flipH="1" flipV="1">
              <a:off x="5529923" y="1354565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5676661" y="1354566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 flipH="1" flipV="1">
              <a:off x="5833347" y="1354564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980085" y="1354565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 flipH="1" flipV="1">
              <a:off x="6114444" y="1367933"/>
              <a:ext cx="268567" cy="1467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6322097" y="1307019"/>
              <a:ext cx="247379" cy="150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1994145" y="4722473"/>
            <a:ext cx="75213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تعادل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865528" y="6091678"/>
            <a:ext cx="71525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t= 0</a:t>
            </a:r>
            <a:endParaRPr lang="en-US" sz="25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612197"/>
              </p:ext>
            </p:extLst>
          </p:nvPr>
        </p:nvGraphicFramePr>
        <p:xfrm>
          <a:off x="1906588" y="5905500"/>
          <a:ext cx="14652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" name="Equation" r:id="rId5" imgW="672840" imgH="393480" progId="Equation.3">
                  <p:embed/>
                </p:oleObj>
              </mc:Choice>
              <mc:Fallback>
                <p:oleObj name="Equation" r:id="rId5" imgW="672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06588" y="5905500"/>
                        <a:ext cx="1465262" cy="857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4676739"/>
              </p:ext>
            </p:extLst>
          </p:nvPr>
        </p:nvGraphicFramePr>
        <p:xfrm>
          <a:off x="3814097" y="5905500"/>
          <a:ext cx="1412091" cy="860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3" name="Equation" r:id="rId7" imgW="647640" imgH="393480" progId="Equation.3">
                  <p:embed/>
                </p:oleObj>
              </mc:Choice>
              <mc:Fallback>
                <p:oleObj name="Equation" r:id="rId7" imgW="6476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814097" y="5905500"/>
                        <a:ext cx="1412091" cy="8602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6" name="Picture 7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8601" y="2871007"/>
            <a:ext cx="2647950" cy="1028700"/>
          </a:xfrm>
          <a:prstGeom prst="rect">
            <a:avLst/>
          </a:prstGeom>
        </p:spPr>
      </p:pic>
      <p:sp>
        <p:nvSpPr>
          <p:cNvPr id="77" name="Rectangle 76"/>
          <p:cNvSpPr/>
          <p:nvPr/>
        </p:nvSpPr>
        <p:spPr>
          <a:xfrm>
            <a:off x="8310809" y="3200147"/>
            <a:ext cx="3881191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سرعت در هنگام عبور از نقطه تعادل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78" name="Picture 7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75314" y="4844623"/>
            <a:ext cx="1876425" cy="838200"/>
          </a:xfrm>
          <a:prstGeom prst="rect">
            <a:avLst/>
          </a:prstGeom>
        </p:spPr>
      </p:pic>
      <p:sp>
        <p:nvSpPr>
          <p:cNvPr id="79" name="Rectangle 78"/>
          <p:cNvSpPr/>
          <p:nvPr/>
        </p:nvSpPr>
        <p:spPr>
          <a:xfrm>
            <a:off x="9552046" y="5164463"/>
            <a:ext cx="240161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شتاب در بالاترین نقطه</a:t>
            </a:r>
            <a:endParaRPr lang="en-US" sz="25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5856666" y="4195915"/>
            <a:ext cx="20008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اگر 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D</a:t>
            </a:r>
            <a:r>
              <a:rPr lang="en-US" sz="25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1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= D</a:t>
            </a:r>
            <a:r>
              <a:rPr lang="en-US" sz="25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=D</a:t>
            </a:r>
            <a:endParaRPr lang="en-US" sz="25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81" name="Bent Arrow 80"/>
          <p:cNvSpPr/>
          <p:nvPr/>
        </p:nvSpPr>
        <p:spPr>
          <a:xfrm flipV="1">
            <a:off x="7828464" y="3950262"/>
            <a:ext cx="902833" cy="860050"/>
          </a:xfrm>
          <a:prstGeom prst="ben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519869"/>
              </p:ext>
            </p:extLst>
          </p:nvPr>
        </p:nvGraphicFramePr>
        <p:xfrm>
          <a:off x="8964179" y="4149298"/>
          <a:ext cx="13017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4" name="Equation" r:id="rId11" imgW="596880" imgH="317160" progId="Equation.3">
                  <p:embed/>
                </p:oleObj>
              </mc:Choice>
              <mc:Fallback>
                <p:oleObj name="Equation" r:id="rId11" imgW="596880" imgH="3171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964179" y="4149298"/>
                        <a:ext cx="13017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" name="Rectangle 82"/>
          <p:cNvSpPr/>
          <p:nvPr/>
        </p:nvSpPr>
        <p:spPr>
          <a:xfrm>
            <a:off x="6464591" y="5825075"/>
            <a:ext cx="2000869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اگر 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D</a:t>
            </a:r>
            <a:r>
              <a:rPr lang="en-US" sz="25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1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= D</a:t>
            </a:r>
            <a:r>
              <a:rPr lang="en-US" sz="25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2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=D</a:t>
            </a:r>
            <a:endParaRPr lang="en-US" sz="2500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84" name="Bent Arrow 83"/>
          <p:cNvSpPr/>
          <p:nvPr/>
        </p:nvSpPr>
        <p:spPr>
          <a:xfrm flipV="1">
            <a:off x="8436389" y="5579422"/>
            <a:ext cx="902833" cy="860050"/>
          </a:xfrm>
          <a:prstGeom prst="bentArrow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2140278"/>
              </p:ext>
            </p:extLst>
          </p:nvPr>
        </p:nvGraphicFramePr>
        <p:xfrm>
          <a:off x="9485865" y="5825075"/>
          <a:ext cx="8032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5" name="Equation" r:id="rId13" imgW="368280" imgH="279360" progId="Equation.3">
                  <p:embed/>
                </p:oleObj>
              </mc:Choice>
              <mc:Fallback>
                <p:oleObj name="Equation" r:id="rId13" imgW="36828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9485865" y="5825075"/>
                        <a:ext cx="80327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22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5186" y="0"/>
            <a:ext cx="1752600" cy="600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" y="600075"/>
            <a:ext cx="11978640" cy="31562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34127" y="5565136"/>
            <a:ext cx="2771775" cy="495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b="4910"/>
          <a:stretch/>
        </p:blipFill>
        <p:spPr>
          <a:xfrm>
            <a:off x="595085" y="3169245"/>
            <a:ext cx="3127706" cy="3513450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>
            <a:off x="7141029" y="4108718"/>
            <a:ext cx="377371" cy="2216745"/>
          </a:xfrm>
          <a:prstGeom prst="leftBrace">
            <a:avLst>
              <a:gd name="adj1" fmla="val 6930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763657" y="4251593"/>
            <a:ext cx="377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00789" y="5565136"/>
            <a:ext cx="377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189227"/>
              </p:ext>
            </p:extLst>
          </p:nvPr>
        </p:nvGraphicFramePr>
        <p:xfrm>
          <a:off x="7573735" y="4108718"/>
          <a:ext cx="2832167" cy="956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6" name="Equation" r:id="rId7" imgW="1244520" imgH="419040" progId="Equation.3">
                  <p:embed/>
                </p:oleObj>
              </mc:Choice>
              <mc:Fallback>
                <p:oleObj name="Equation" r:id="rId7" imgW="12445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73735" y="4108718"/>
                        <a:ext cx="2832167" cy="9567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3442545" y="3870160"/>
            <a:ext cx="3009900" cy="2733675"/>
            <a:chOff x="3442545" y="3870160"/>
            <a:chExt cx="3009900" cy="273367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442545" y="3870160"/>
              <a:ext cx="3009900" cy="2733675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 flipV="1">
              <a:off x="4838847" y="4156796"/>
              <a:ext cx="497541" cy="86061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5087617" y="4033062"/>
              <a:ext cx="37737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93454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369" y="536937"/>
            <a:ext cx="1885950" cy="876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56" y="1260382"/>
            <a:ext cx="2385060" cy="36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1685" y="1208676"/>
            <a:ext cx="1485900" cy="361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5612" y="224062"/>
            <a:ext cx="2771775" cy="495300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flipV="1">
            <a:off x="7955687" y="1443262"/>
            <a:ext cx="947784" cy="885371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45019" y="1885947"/>
            <a:ext cx="1076325" cy="419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534673" y="1719259"/>
            <a:ext cx="1866900" cy="75247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532053" y="2999552"/>
            <a:ext cx="433323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30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جواب معادله دیفرانسیل مرتبه دوم</a:t>
            </a:r>
            <a:endParaRPr lang="en-US" sz="30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0183" y="2999552"/>
            <a:ext cx="34108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θ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sin(w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 + </a:t>
            </a:r>
            <a:r>
              <a:rPr lang="el-GR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ϕ</a:t>
            </a:r>
            <a:r>
              <a:rPr lang="en-US" sz="3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1472" y="3747857"/>
            <a:ext cx="1714500" cy="1114425"/>
          </a:xfrm>
          <a:prstGeom prst="rect">
            <a:avLst/>
          </a:prstGeom>
        </p:spPr>
      </p:pic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809896"/>
              </p:ext>
            </p:extLst>
          </p:nvPr>
        </p:nvGraphicFramePr>
        <p:xfrm>
          <a:off x="6036149" y="3687893"/>
          <a:ext cx="2718815" cy="1174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4" name="Equation" r:id="rId10" imgW="1091880" imgH="469800" progId="Equation.3">
                  <p:embed/>
                </p:oleObj>
              </mc:Choice>
              <mc:Fallback>
                <p:oleObj name="Equation" r:id="rId10" imgW="1091880" imgH="46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036149" y="3687893"/>
                        <a:ext cx="2718815" cy="1174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1" name="Group 20"/>
          <p:cNvGrpSpPr/>
          <p:nvPr/>
        </p:nvGrpSpPr>
        <p:grpSpPr>
          <a:xfrm>
            <a:off x="509182" y="5120815"/>
            <a:ext cx="11356109" cy="1296758"/>
            <a:chOff x="509182" y="5527218"/>
            <a:chExt cx="11356109" cy="129675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9826941" y="5546268"/>
              <a:ext cx="2038350" cy="523875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49816" y="5527218"/>
              <a:ext cx="7477125" cy="5429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967849" y="5546268"/>
              <a:ext cx="1381125" cy="47625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09182" y="5593893"/>
              <a:ext cx="457200" cy="428625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020573" y="6268992"/>
              <a:ext cx="762000" cy="55245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9164319" y="6328676"/>
              <a:ext cx="1809750" cy="495300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1481297" y="5922273"/>
            <a:ext cx="6169812" cy="595992"/>
            <a:chOff x="1481297" y="5922273"/>
            <a:chExt cx="6169812" cy="595992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481297" y="5922273"/>
              <a:ext cx="2800350" cy="552450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5394805" y="5975340"/>
              <a:ext cx="2256304" cy="542925"/>
              <a:chOff x="5394805" y="5931798"/>
              <a:chExt cx="2256304" cy="542925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394805" y="5951301"/>
                <a:ext cx="219075" cy="371475"/>
              </a:xfrm>
              <a:prstGeom prst="rect">
                <a:avLst/>
              </a:prstGeom>
            </p:spPr>
          </p:pic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60384" y="5931798"/>
                <a:ext cx="1990725" cy="542925"/>
              </a:xfrm>
              <a:prstGeom prst="rect">
                <a:avLst/>
              </a:prstGeom>
            </p:spPr>
          </p:pic>
        </p:grpSp>
        <p:cxnSp>
          <p:nvCxnSpPr>
            <p:cNvPr id="26" name="Straight Arrow Connector 25"/>
            <p:cNvCxnSpPr/>
            <p:nvPr/>
          </p:nvCxnSpPr>
          <p:spPr>
            <a:xfrm>
              <a:off x="4319825" y="6262917"/>
              <a:ext cx="941215" cy="0"/>
            </a:xfrm>
            <a:prstGeom prst="straightConnector1">
              <a:avLst/>
            </a:prstGeom>
            <a:ln w="38100"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1339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561" y="164647"/>
            <a:ext cx="9467850" cy="781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31886" y="1378857"/>
            <a:ext cx="8839200" cy="4770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الف) محاسبه کار نیروی خارجی برای منحرف کردن ذره از حالت تعادل به اندازه </a:t>
            </a:r>
            <a:r>
              <a:rPr lang="en-US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x</a:t>
            </a:r>
            <a:endParaRPr lang="en-US" sz="2500" b="1" dirty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57325" y="1855911"/>
            <a:ext cx="10067925" cy="1190625"/>
            <a:chOff x="1457325" y="1855911"/>
            <a:chExt cx="10067925" cy="1190625"/>
          </a:xfrm>
        </p:grpSpPr>
        <p:grpSp>
          <p:nvGrpSpPr>
            <p:cNvPr id="9" name="Group 8"/>
            <p:cNvGrpSpPr/>
            <p:nvPr/>
          </p:nvGrpSpPr>
          <p:grpSpPr>
            <a:xfrm>
              <a:off x="2428875" y="1855911"/>
              <a:ext cx="9096375" cy="647700"/>
              <a:chOff x="2428875" y="1855911"/>
              <a:chExt cx="9096375" cy="6477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057525" y="1855911"/>
                <a:ext cx="8467725" cy="64770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28875" y="2008764"/>
                <a:ext cx="628650" cy="400050"/>
              </a:xfrm>
              <a:prstGeom prst="rect">
                <a:avLst/>
              </a:prstGeom>
            </p:spPr>
          </p:pic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57325" y="2503611"/>
              <a:ext cx="10067925" cy="542925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7022" y="3315905"/>
            <a:ext cx="2828925" cy="4762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/>
          <a:srcRect t="19487"/>
          <a:stretch/>
        </p:blipFill>
        <p:spPr>
          <a:xfrm>
            <a:off x="1794782" y="3966728"/>
            <a:ext cx="6076950" cy="94327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94782" y="5084574"/>
            <a:ext cx="9976304" cy="47705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500" b="1" dirty="0">
                <a:latin typeface="Times New Roman" panose="02020603050405020304" pitchFamily="18" charset="0"/>
                <a:cs typeface="B Lotus" panose="00000400000000000000" pitchFamily="2" charset="-78"/>
              </a:rPr>
              <a:t>ب</a:t>
            </a:r>
            <a:r>
              <a:rPr lang="fa-IR" sz="25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) ذخیره کار انجام شده برای غلبه بر نیروی فنر به صورت انرژی پتانسیل در آن ذخیره می شود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37490" y="5714774"/>
            <a:ext cx="2352675" cy="8858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00520" y="5862851"/>
            <a:ext cx="3629025" cy="466725"/>
          </a:xfrm>
          <a:prstGeom prst="rect">
            <a:avLst/>
          </a:prstGeom>
        </p:spPr>
      </p:pic>
      <p:sp>
        <p:nvSpPr>
          <p:cNvPr id="14" name="Right Arrow 13"/>
          <p:cNvSpPr/>
          <p:nvPr/>
        </p:nvSpPr>
        <p:spPr>
          <a:xfrm>
            <a:off x="6923539" y="5750712"/>
            <a:ext cx="543607" cy="8139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73629" y="5819988"/>
            <a:ext cx="1828800" cy="552450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3398156" y="5689239"/>
            <a:ext cx="543607" cy="813948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9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6161" t="79385" r="17223"/>
          <a:stretch/>
        </p:blipFill>
        <p:spPr>
          <a:xfrm>
            <a:off x="3778622" y="4575023"/>
            <a:ext cx="7100047" cy="20892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5753" t="11539" r="23003" b="71672"/>
          <a:stretch/>
        </p:blipFill>
        <p:spPr>
          <a:xfrm>
            <a:off x="1976717" y="1613647"/>
            <a:ext cx="5870222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7381" t="90923" r="47443" b="2651"/>
          <a:stretch/>
        </p:blipFill>
        <p:spPr>
          <a:xfrm>
            <a:off x="1373336" y="564776"/>
            <a:ext cx="2605258" cy="104887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2218764" y="3496235"/>
            <a:ext cx="5372935" cy="995084"/>
            <a:chOff x="2286000" y="3653957"/>
            <a:chExt cx="4501648" cy="83371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43572" t="54858" r="43330" b="37085"/>
            <a:stretch/>
          </p:blipFill>
          <p:spPr>
            <a:xfrm>
              <a:off x="2286000" y="3653957"/>
              <a:ext cx="1425390" cy="83371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7470" t="66770" r="34434" b="25658"/>
            <a:stretch/>
          </p:blipFill>
          <p:spPr>
            <a:xfrm>
              <a:off x="3730001" y="3679022"/>
              <a:ext cx="3057647" cy="783587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597588" y="212049"/>
            <a:ext cx="42669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انرژی نوسانگر </a:t>
            </a:r>
            <a:r>
              <a:rPr lang="fa-IR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هماهنگ </a:t>
            </a:r>
            <a:r>
              <a:rPr lang="fa-IR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B Titr" panose="00000700000000000000" pitchFamily="2" charset="-78"/>
              </a:rPr>
              <a:t>ساده</a:t>
            </a:r>
            <a:endParaRPr lang="en-US" sz="3200" dirty="0">
              <a:solidFill>
                <a:srgbClr val="00B0F0"/>
              </a:solidFill>
              <a:latin typeface="Times New Roman" panose="02020603050405020304" pitchFamily="18" charset="0"/>
              <a:cs typeface="B Titr" panose="00000700000000000000" pitchFamily="2" charset="-78"/>
            </a:endParaRPr>
          </a:p>
        </p:txBody>
      </p:sp>
      <p:sp>
        <p:nvSpPr>
          <p:cNvPr id="9" name="Bent Arrow 8"/>
          <p:cNvSpPr/>
          <p:nvPr/>
        </p:nvSpPr>
        <p:spPr>
          <a:xfrm flipV="1">
            <a:off x="3069400" y="4945744"/>
            <a:ext cx="820270" cy="892204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93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4435" y="435728"/>
            <a:ext cx="11232137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ج) محاسبه انرژی مکانیکی کل حاصل جمع انرژیهای جنبشی و پتانسیل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4133" y="1413555"/>
            <a:ext cx="3343275" cy="866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297" y="2413000"/>
            <a:ext cx="9058275" cy="6096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355770" y="3348977"/>
            <a:ext cx="6267450" cy="600075"/>
            <a:chOff x="1314450" y="3095625"/>
            <a:chExt cx="6267450" cy="60007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10100" y="3162300"/>
              <a:ext cx="2971800" cy="5334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14450" y="3095625"/>
              <a:ext cx="3295650" cy="600075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1447" y="4342104"/>
            <a:ext cx="6715125" cy="5810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202870" y="5059005"/>
            <a:ext cx="10420350" cy="514350"/>
            <a:chOff x="1202870" y="5059005"/>
            <a:chExt cx="10420350" cy="5143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670720" y="5063768"/>
              <a:ext cx="952500" cy="5048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202870" y="5059005"/>
              <a:ext cx="9467850" cy="5143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918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61" y="1500640"/>
            <a:ext cx="3343275" cy="8667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07086" y="686746"/>
            <a:ext cx="404948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حل معادله حرکت مبتنی بر انرژی: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406910" y="1937660"/>
            <a:ext cx="94121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7029" y="1209966"/>
            <a:ext cx="4114800" cy="128587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6378490"/>
              </p:ext>
            </p:extLst>
          </p:nvPr>
        </p:nvGraphicFramePr>
        <p:xfrm>
          <a:off x="563561" y="2682475"/>
          <a:ext cx="1084943" cy="9342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4" name="Equation" r:id="rId5" imgW="457200" imgH="393480" progId="Equation.3">
                  <p:embed/>
                </p:oleObj>
              </mc:Choice>
              <mc:Fallback>
                <p:oleObj name="Equation" r:id="rId5" imgW="45720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3561" y="2682475"/>
                        <a:ext cx="1084943" cy="9342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1990282" y="3149603"/>
            <a:ext cx="941215" cy="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1497" y="2654512"/>
            <a:ext cx="9128954" cy="962219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6217572"/>
              </p:ext>
            </p:extLst>
          </p:nvPr>
        </p:nvGraphicFramePr>
        <p:xfrm>
          <a:off x="4145416" y="4067930"/>
          <a:ext cx="3529013" cy="102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55" name="Equation" r:id="rId8" imgW="1485720" imgH="431640" progId="Equation.3">
                  <p:embed/>
                </p:oleObj>
              </mc:Choice>
              <mc:Fallback>
                <p:oleObj name="Equation" r:id="rId8" imgW="14857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45416" y="4067930"/>
                        <a:ext cx="3529013" cy="1023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07086" y="4333582"/>
            <a:ext cx="412113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4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از انتگرال روبه رو استفاده شده است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67654" y="5061277"/>
            <a:ext cx="2015266" cy="3657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23816" y="5693067"/>
            <a:ext cx="959104" cy="3657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5801" y="5555907"/>
            <a:ext cx="2108241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36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38384" y="270832"/>
            <a:ext cx="4669013" cy="501679"/>
            <a:chOff x="2931497" y="2873530"/>
            <a:chExt cx="4669013" cy="5016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/>
            <a:srcRect t="27385" r="92783" b="26498"/>
            <a:stretch/>
          </p:blipFill>
          <p:spPr>
            <a:xfrm>
              <a:off x="2931497" y="2918009"/>
              <a:ext cx="658868" cy="443753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55778" t="22762" b="25100"/>
            <a:stretch/>
          </p:blipFill>
          <p:spPr>
            <a:xfrm>
              <a:off x="3563471" y="2873530"/>
              <a:ext cx="4037039" cy="501679"/>
            </a:xfrm>
            <a:prstGeom prst="rect">
              <a:avLst/>
            </a:prstGeom>
          </p:spPr>
        </p:pic>
      </p:grp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688733"/>
              </p:ext>
            </p:extLst>
          </p:nvPr>
        </p:nvGraphicFramePr>
        <p:xfrm>
          <a:off x="1038384" y="759064"/>
          <a:ext cx="7812087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2" name="Equation" r:id="rId4" imgW="3288960" imgH="444240" progId="Equation.3">
                  <p:embed/>
                </p:oleObj>
              </mc:Choice>
              <mc:Fallback>
                <p:oleObj name="Equation" r:id="rId4" imgW="328896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38384" y="759064"/>
                        <a:ext cx="7812087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1222878"/>
              </p:ext>
            </p:extLst>
          </p:nvPr>
        </p:nvGraphicFramePr>
        <p:xfrm>
          <a:off x="2961155" y="1990979"/>
          <a:ext cx="524827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3" name="Equation" r:id="rId6" imgW="2209680" imgH="444240" progId="Equation.3">
                  <p:embed/>
                </p:oleObj>
              </mc:Choice>
              <mc:Fallback>
                <p:oleObj name="Equation" r:id="rId6" imgW="220968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61155" y="1990979"/>
                        <a:ext cx="5248275" cy="105410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chemeClr val="accent1">
                              <a:tint val="66000"/>
                              <a:satMod val="160000"/>
                            </a:schemeClr>
                          </a:gs>
                          <a:gs pos="50000">
                            <a:schemeClr val="accent1">
                              <a:tint val="44500"/>
                              <a:satMod val="160000"/>
                            </a:schemeClr>
                          </a:gs>
                          <a:gs pos="100000">
                            <a:schemeClr val="accent1">
                              <a:tint val="23500"/>
                              <a:satMod val="160000"/>
                            </a:schemeClr>
                          </a:gs>
                        </a:gsLst>
                        <a:path path="circle">
                          <a:fillToRect l="50000" t="50000" r="50000" b="50000"/>
                        </a:path>
                        <a:tileRect/>
                      </a:gra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2356" y="4074465"/>
            <a:ext cx="904875" cy="4572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565026" y="3536582"/>
            <a:ext cx="4624928" cy="1314450"/>
            <a:chOff x="2565026" y="4760259"/>
            <a:chExt cx="4624928" cy="131445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565026" y="4760259"/>
              <a:ext cx="4076700" cy="13144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/>
            <a:srcRect l="24763" t="-2573"/>
            <a:stretch/>
          </p:blipFill>
          <p:spPr>
            <a:xfrm>
              <a:off x="6509158" y="5183001"/>
              <a:ext cx="680796" cy="468966"/>
            </a:xfrm>
            <a:prstGeom prst="rect">
              <a:avLst/>
            </a:prstGeom>
          </p:spPr>
        </p:pic>
      </p:grp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5328159"/>
              </p:ext>
            </p:extLst>
          </p:nvPr>
        </p:nvGraphicFramePr>
        <p:xfrm>
          <a:off x="1953097" y="4785032"/>
          <a:ext cx="5300557" cy="1136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24" name="Equation" r:id="rId10" imgW="2070000" imgH="444240" progId="Equation.3">
                  <p:embed/>
                </p:oleObj>
              </mc:Choice>
              <mc:Fallback>
                <p:oleObj name="Equation" r:id="rId10" imgW="2070000" imgH="4442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953097" y="4785032"/>
                        <a:ext cx="5300557" cy="1136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388225" y="5322768"/>
            <a:ext cx="224655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دامنه حرکتی نوسانگر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658101" y="3307553"/>
            <a:ext cx="4253753" cy="620632"/>
            <a:chOff x="7658101" y="3307553"/>
            <a:chExt cx="4253753" cy="6206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658101" y="3307553"/>
              <a:ext cx="3733800" cy="533400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1362806" y="3374187"/>
              <a:ext cx="5490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0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1-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4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04707"/>
            <a:ext cx="415359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en-US" sz="2800" i="1" dirty="0">
                <a:latin typeface="Times New Roman" panose="02020603050405020304" pitchFamily="18" charset="0"/>
                <a:cs typeface="B Lotus" panose="00000400000000000000" pitchFamily="2" charset="-78"/>
              </a:rPr>
              <a:t>-A= </a:t>
            </a:r>
            <a:r>
              <a:rPr lang="en-US" sz="2800" i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-</a:t>
            </a:r>
            <a:r>
              <a:rPr lang="en-US" sz="2800" i="1" dirty="0" err="1" smtClean="0">
                <a:latin typeface="Times New Roman" panose="02020603050405020304" pitchFamily="18" charset="0"/>
                <a:cs typeface="B Lotus" panose="00000400000000000000" pitchFamily="2" charset="-78"/>
              </a:rPr>
              <a:t>x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B Lotus" panose="00000400000000000000" pitchFamily="2" charset="-78"/>
              </a:rPr>
              <a:t>m</a:t>
            </a:r>
            <a:r>
              <a:rPr lang="en-US" sz="2800" i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&lt; x &lt; +</a:t>
            </a:r>
            <a:r>
              <a:rPr lang="en-US" sz="2800" i="1" dirty="0" err="1" smtClean="0">
                <a:latin typeface="Times New Roman" panose="02020603050405020304" pitchFamily="18" charset="0"/>
                <a:cs typeface="B Lotus" panose="00000400000000000000" pitchFamily="2" charset="-78"/>
              </a:rPr>
              <a:t>x</a:t>
            </a:r>
            <a:r>
              <a:rPr lang="en-US" sz="2800" i="1" baseline="-25000" dirty="0" err="1" smtClean="0">
                <a:latin typeface="Times New Roman" panose="02020603050405020304" pitchFamily="18" charset="0"/>
                <a:cs typeface="B Lotus" panose="00000400000000000000" pitchFamily="2" charset="-78"/>
              </a:rPr>
              <a:t>m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=</a:t>
            </a:r>
            <a:r>
              <a:rPr lang="en-US" sz="2800" i="1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</a:t>
            </a:r>
            <a:r>
              <a:rPr lang="en-US" sz="2800" i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+A</a:t>
            </a:r>
            <a:endParaRPr lang="fa-IR" sz="2800" i="1" baseline="-25000" dirty="0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20670" y="536252"/>
            <a:ext cx="6503854" cy="641230"/>
            <a:chOff x="5612186" y="5982311"/>
            <a:chExt cx="6503854" cy="64123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12186" y="5982311"/>
              <a:ext cx="5981700" cy="4953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1566992" y="6069543"/>
              <a:ext cx="5490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0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2-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2202556" y="3541775"/>
            <a:ext cx="9521968" cy="669116"/>
            <a:chOff x="352425" y="3138487"/>
            <a:chExt cx="9521968" cy="669116"/>
          </a:xfrm>
        </p:grpSpPr>
        <p:grpSp>
          <p:nvGrpSpPr>
            <p:cNvPr id="16" name="Group 15"/>
            <p:cNvGrpSpPr/>
            <p:nvPr/>
          </p:nvGrpSpPr>
          <p:grpSpPr>
            <a:xfrm>
              <a:off x="352425" y="3138487"/>
              <a:ext cx="9001125" cy="653683"/>
              <a:chOff x="352425" y="3138487"/>
              <a:chExt cx="9001125" cy="653683"/>
            </a:xfrm>
          </p:grpSpPr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38450" y="3138487"/>
                <a:ext cx="6515100" cy="581025"/>
              </a:xfrm>
              <a:prstGeom prst="rect">
                <a:avLst/>
              </a:prstGeom>
            </p:spPr>
          </p:pic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2425" y="3201620"/>
                <a:ext cx="2486025" cy="59055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9325345" y="3253605"/>
              <a:ext cx="549048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fa-IR" sz="3000" b="1" dirty="0">
                  <a:latin typeface="Times New Roman" panose="02020603050405020304" pitchFamily="18" charset="0"/>
                  <a:cs typeface="B Lotus" panose="00000400000000000000" pitchFamily="2" charset="-78"/>
                </a:rPr>
                <a:t>3</a:t>
              </a:r>
              <a:r>
                <a:rPr lang="fa-IR" sz="3000" b="1" dirty="0" smtClean="0">
                  <a:latin typeface="Times New Roman" panose="02020603050405020304" pitchFamily="18" charset="0"/>
                  <a:cs typeface="B Lotus" panose="00000400000000000000" pitchFamily="2" charset="-78"/>
                </a:rPr>
                <a:t>-</a:t>
              </a: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71649" y="4394678"/>
            <a:ext cx="3403158" cy="1097280"/>
          </a:xfrm>
          <a:prstGeom prst="rect">
            <a:avLst/>
          </a:prstGeom>
        </p:spPr>
      </p:pic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918713"/>
              </p:ext>
            </p:extLst>
          </p:nvPr>
        </p:nvGraphicFramePr>
        <p:xfrm>
          <a:off x="1810907" y="5542455"/>
          <a:ext cx="7032625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name="Equation" r:id="rId7" imgW="3327120" imgH="419040" progId="Equation.3">
                  <p:embed/>
                </p:oleObj>
              </mc:Choice>
              <mc:Fallback>
                <p:oleObj name="Equation" r:id="rId7" imgW="3327120" imgH="419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10907" y="5542455"/>
                        <a:ext cx="7032625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9018681" y="5724551"/>
            <a:ext cx="165828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در مرکز</a:t>
            </a:r>
            <a:endParaRPr lang="fa-IR" sz="3200" b="1" baseline="-25000" dirty="0" smtClean="0">
              <a:solidFill>
                <a:srgbClr val="FF0000"/>
              </a:solidFill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56796" y="1500074"/>
            <a:ext cx="9944673" cy="1844997"/>
            <a:chOff x="424784" y="1499445"/>
            <a:chExt cx="9944673" cy="1844997"/>
          </a:xfrm>
        </p:grpSpPr>
        <p:grpSp>
          <p:nvGrpSpPr>
            <p:cNvPr id="10" name="Group 9"/>
            <p:cNvGrpSpPr/>
            <p:nvPr/>
          </p:nvGrpSpPr>
          <p:grpSpPr>
            <a:xfrm>
              <a:off x="2958351" y="1499445"/>
              <a:ext cx="3792071" cy="1314450"/>
              <a:chOff x="3684494" y="2420476"/>
              <a:chExt cx="3792071" cy="1314450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6"/>
              <a:srcRect l="28450" r="632"/>
              <a:stretch/>
            </p:blipFill>
            <p:spPr>
              <a:xfrm>
                <a:off x="3684494" y="2420476"/>
                <a:ext cx="2891118" cy="1314450"/>
              </a:xfrm>
              <a:prstGeom prst="rect">
                <a:avLst/>
              </a:prstGeom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575612" y="2646814"/>
                <a:ext cx="900953" cy="86177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en-US" sz="5000" dirty="0" smtClean="0">
                    <a:latin typeface="Times New Roman" panose="02020603050405020304" pitchFamily="18" charset="0"/>
                    <a:cs typeface="B Lotus" panose="00000400000000000000" pitchFamily="2" charset="-78"/>
                  </a:rPr>
                  <a:t>≥ </a:t>
                </a:r>
                <a:r>
                  <a:rPr lang="en-US" sz="3000" dirty="0" smtClean="0">
                    <a:latin typeface="Times New Roman" panose="02020603050405020304" pitchFamily="18" charset="0"/>
                    <a:cs typeface="B Lotus" panose="00000400000000000000" pitchFamily="2" charset="-78"/>
                  </a:rPr>
                  <a:t>0</a:t>
                </a:r>
                <a:endParaRPr lang="fa-IR" sz="3000" baseline="-25000" dirty="0" smtClean="0">
                  <a:latin typeface="Times New Roman" panose="02020603050405020304" pitchFamily="18" charset="0"/>
                  <a:cs typeface="B Lotus" panose="00000400000000000000" pitchFamily="2" charset="-78"/>
                </a:endParaRPr>
              </a:p>
            </p:txBody>
          </p:sp>
        </p:grpSp>
        <p:grpSp>
          <p:nvGrpSpPr>
            <p:cNvPr id="13" name="Group 12"/>
            <p:cNvGrpSpPr/>
            <p:nvPr/>
          </p:nvGrpSpPr>
          <p:grpSpPr>
            <a:xfrm>
              <a:off x="424784" y="1976472"/>
              <a:ext cx="2413210" cy="523220"/>
              <a:chOff x="3440418" y="3742776"/>
              <a:chExt cx="2314919" cy="523220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3678542" y="3742776"/>
                <a:ext cx="2076795" cy="52322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r" rtl="1"/>
                <a:r>
                  <a:rPr lang="fa-IR" sz="2800" i="1" dirty="0" smtClean="0">
                    <a:latin typeface="Times New Roman" panose="02020603050405020304" pitchFamily="18" charset="0"/>
                    <a:cs typeface="B Lotus" panose="00000400000000000000" pitchFamily="2" charset="-78"/>
                  </a:rPr>
                  <a:t>شرط حقیقی بودن </a:t>
                </a:r>
                <a:endParaRPr lang="fa-IR" sz="2800" i="1" baseline="-25000" dirty="0" smtClean="0">
                  <a:latin typeface="Times New Roman" panose="02020603050405020304" pitchFamily="18" charset="0"/>
                  <a:cs typeface="B Lotus" panose="00000400000000000000" pitchFamily="2" charset="-78"/>
                </a:endParaRPr>
              </a:p>
            </p:txBody>
          </p:sp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40418" y="3783376"/>
                <a:ext cx="238125" cy="371475"/>
              </a:xfrm>
              <a:prstGeom prst="rect">
                <a:avLst/>
              </a:prstGeom>
            </p:spPr>
          </p:pic>
        </p:grpSp>
        <p:sp>
          <p:nvSpPr>
            <p:cNvPr id="6" name="Oval 5"/>
            <p:cNvSpPr/>
            <p:nvPr/>
          </p:nvSpPr>
          <p:spPr>
            <a:xfrm>
              <a:off x="3267636" y="1600147"/>
              <a:ext cx="685800" cy="133125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4715685"/>
                </p:ext>
              </p:extLst>
            </p:nvPr>
          </p:nvGraphicFramePr>
          <p:xfrm>
            <a:off x="3553200" y="2787592"/>
            <a:ext cx="800472" cy="556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3" name="Equation" r:id="rId10" imgW="291960" imgH="203040" progId="Equation.3">
                    <p:embed/>
                  </p:oleObj>
                </mc:Choice>
                <mc:Fallback>
                  <p:oleObj name="Equation" r:id="rId10" imgW="29196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1"/>
                        <a:stretch>
                          <a:fillRect/>
                        </a:stretch>
                      </p:blipFill>
                      <p:spPr>
                        <a:xfrm>
                          <a:off x="3553200" y="2787592"/>
                          <a:ext cx="800472" cy="5568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1" name="Straight Arrow Connector 20"/>
            <p:cNvCxnSpPr/>
            <p:nvPr/>
          </p:nvCxnSpPr>
          <p:spPr>
            <a:xfrm>
              <a:off x="7113494" y="2265776"/>
              <a:ext cx="1098026" cy="0"/>
            </a:xfrm>
            <a:prstGeom prst="straightConnector1">
              <a:avLst/>
            </a:prstGeom>
            <a:ln w="762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54946"/>
                </p:ext>
              </p:extLst>
            </p:nvPr>
          </p:nvGraphicFramePr>
          <p:xfrm>
            <a:off x="8386669" y="1894303"/>
            <a:ext cx="1982788" cy="557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4" name="Equation" r:id="rId12" imgW="723600" imgH="203040" progId="Equation.3">
                    <p:embed/>
                  </p:oleObj>
                </mc:Choice>
                <mc:Fallback>
                  <p:oleObj name="Equation" r:id="rId12" imgW="7236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8386669" y="1894303"/>
                          <a:ext cx="1982788" cy="55721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6137818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16506" y="431690"/>
            <a:ext cx="721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>
                <a:latin typeface="Times New Roman" panose="02020603050405020304" pitchFamily="18" charset="0"/>
                <a:cs typeface="B Lotus" panose="00000400000000000000" pitchFamily="2" charset="-78"/>
              </a:rPr>
              <a:t>4</a:t>
            </a:r>
            <a:r>
              <a:rPr lang="fa-IR" sz="28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- نوشتن انرژی کل برحسب سرعت ماکزیمم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78" y="1415016"/>
            <a:ext cx="3403158" cy="109728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2962187"/>
              </p:ext>
            </p:extLst>
          </p:nvPr>
        </p:nvGraphicFramePr>
        <p:xfrm>
          <a:off x="628649" y="2623000"/>
          <a:ext cx="2491069" cy="725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7" name="Equation" r:id="rId4" imgW="1002960" imgH="291960" progId="Equation.3">
                  <p:embed/>
                </p:oleObj>
              </mc:Choice>
              <mc:Fallback>
                <p:oleObj name="Equation" r:id="rId4" imgW="1002960" imgH="291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8649" y="2623000"/>
                        <a:ext cx="2491069" cy="7253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>
            <a:off x="4485003" y="1869526"/>
            <a:ext cx="753035" cy="857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1719287"/>
              </p:ext>
            </p:extLst>
          </p:nvPr>
        </p:nvGraphicFramePr>
        <p:xfrm>
          <a:off x="5597104" y="1713725"/>
          <a:ext cx="2229083" cy="9892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8" name="Equation" r:id="rId6" imgW="888840" imgH="393480" progId="Equation.3">
                  <p:embed/>
                </p:oleObj>
              </mc:Choice>
              <mc:Fallback>
                <p:oleObj name="Equation" r:id="rId6" imgW="88884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97104" y="1713725"/>
                        <a:ext cx="2229083" cy="9892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95883"/>
              </p:ext>
            </p:extLst>
          </p:nvPr>
        </p:nvGraphicFramePr>
        <p:xfrm>
          <a:off x="7376190" y="2784849"/>
          <a:ext cx="1888834" cy="9779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" name="Equation" r:id="rId8" imgW="761760" imgH="393480" progId="Equation.3">
                  <p:embed/>
                </p:oleObj>
              </mc:Choice>
              <mc:Fallback>
                <p:oleObj name="Equation" r:id="rId8" imgW="76176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376190" y="2784849"/>
                        <a:ext cx="1888834" cy="97794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Bent Arrow 7"/>
          <p:cNvSpPr/>
          <p:nvPr/>
        </p:nvSpPr>
        <p:spPr>
          <a:xfrm flipV="1">
            <a:off x="6379514" y="2702964"/>
            <a:ext cx="830589" cy="806823"/>
          </a:xfrm>
          <a:prstGeom prst="bentArrow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6505" y="4081615"/>
            <a:ext cx="721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5- نوشتن انرژی کل برحسب دامنه حرکت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8650" y="4604835"/>
            <a:ext cx="3228975" cy="100012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940755"/>
              </p:ext>
            </p:extLst>
          </p:nvPr>
        </p:nvGraphicFramePr>
        <p:xfrm>
          <a:off x="599233" y="5528770"/>
          <a:ext cx="4570413" cy="66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0" name="Equation" r:id="rId11" imgW="1917360" imgH="279360" progId="Equation.3">
                  <p:embed/>
                </p:oleObj>
              </mc:Choice>
              <mc:Fallback>
                <p:oleObj name="Equation" r:id="rId11" imgW="1917360" imgH="2793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233" y="5528770"/>
                        <a:ext cx="4570413" cy="665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>
            <a:off x="5597105" y="4890533"/>
            <a:ext cx="753035" cy="857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996741"/>
              </p:ext>
            </p:extLst>
          </p:nvPr>
        </p:nvGraphicFramePr>
        <p:xfrm>
          <a:off x="6643969" y="4850130"/>
          <a:ext cx="1512887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1" name="Equation" r:id="rId13" imgW="634680" imgH="393480" progId="Equation.3">
                  <p:embed/>
                </p:oleObj>
              </mc:Choice>
              <mc:Fallback>
                <p:oleObj name="Equation" r:id="rId13" imgW="6346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643969" y="4850130"/>
                        <a:ext cx="1512887" cy="93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2784148"/>
              </p:ext>
            </p:extLst>
          </p:nvPr>
        </p:nvGraphicFramePr>
        <p:xfrm>
          <a:off x="8320607" y="5604960"/>
          <a:ext cx="3116262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82" name="Equation" r:id="rId15" imgW="1257120" imgH="393480" progId="Equation.3">
                  <p:embed/>
                </p:oleObj>
              </mc:Choice>
              <mc:Fallback>
                <p:oleObj name="Equation" r:id="rId15" imgW="12571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320607" y="5604960"/>
                        <a:ext cx="3116262" cy="9779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379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33" y="1877597"/>
            <a:ext cx="11476735" cy="3632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228" y="375190"/>
            <a:ext cx="116317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B Lotus" panose="00000400000000000000" pitchFamily="2" charset="-78"/>
              </a:rPr>
              <a:t>در طبیعت شکل</a:t>
            </a:r>
            <a:r>
              <a:rPr lang="en-US" sz="2800" b="1" dirty="0" smtClean="0">
                <a:cs typeface="B Lotus" panose="00000400000000000000" pitchFamily="2" charset="-78"/>
              </a:rPr>
              <a:t> </a:t>
            </a:r>
            <a:r>
              <a:rPr lang="fa-IR" sz="2800" b="1" dirty="0" smtClean="0">
                <a:cs typeface="B Lotus" panose="00000400000000000000" pitchFamily="2" charset="-78"/>
              </a:rPr>
              <a:t>های پیچیده ای از حرکت تناوبی وجود دارد اما ساده ترین آنها حرکت هماهنگ ساده است</a:t>
            </a:r>
            <a:endParaRPr lang="en-US" sz="28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068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6969" t="1573" r="13846" b="27212"/>
          <a:stretch/>
        </p:blipFill>
        <p:spPr>
          <a:xfrm>
            <a:off x="563561" y="2845743"/>
            <a:ext cx="7404734" cy="40122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87151" y="212548"/>
            <a:ext cx="72197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B Lotus" panose="00000400000000000000" pitchFamily="2" charset="-78"/>
              </a:rPr>
              <a:t>6- تبدیل انرژی پتانسیل و جنبشی در حین نوسان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35" y="383674"/>
            <a:ext cx="334327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395" y="1382703"/>
            <a:ext cx="9948672" cy="14630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397031" y="5331974"/>
            <a:ext cx="29942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نمودار تغییرات انرژی پتانسیل نوسانگر در دو انرژی مختلف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358267" y="3339117"/>
            <a:ext cx="3071740" cy="1715027"/>
            <a:chOff x="8358267" y="3339117"/>
            <a:chExt cx="3071740" cy="1715027"/>
          </a:xfrm>
        </p:grpSpPr>
        <p:sp>
          <p:nvSpPr>
            <p:cNvPr id="4" name="TextBox 3"/>
            <p:cNvSpPr txBox="1"/>
            <p:nvPr/>
          </p:nvSpPr>
          <p:spPr>
            <a:xfrm>
              <a:off x="8358267" y="3819531"/>
              <a:ext cx="30717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                    U</a:t>
              </a:r>
              <a:endParaRPr lang="en-US" sz="3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8630933" y="3339117"/>
              <a:ext cx="2268134" cy="1715027"/>
            </a:xfrm>
            <a:prstGeom prst="arc">
              <a:avLst>
                <a:gd name="adj1" fmla="val 12025275"/>
                <a:gd name="adj2" fmla="val 20327444"/>
              </a:avLst>
            </a:prstGeom>
            <a:ln w="57150"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2474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877" y="279587"/>
            <a:ext cx="5362575" cy="7048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4401" y="1847428"/>
            <a:ext cx="3438525" cy="542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4339" y="1901217"/>
            <a:ext cx="1647825" cy="542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118" y="2788163"/>
            <a:ext cx="3352800" cy="6477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0114" y="3360923"/>
            <a:ext cx="2295525" cy="447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28608" y="4469605"/>
            <a:ext cx="3829050" cy="619125"/>
          </a:xfrm>
          <a:prstGeom prst="rect">
            <a:avLst/>
          </a:prstGeom>
        </p:spPr>
      </p:pic>
      <p:sp>
        <p:nvSpPr>
          <p:cNvPr id="10" name="Bent Arrow 9"/>
          <p:cNvSpPr/>
          <p:nvPr/>
        </p:nvSpPr>
        <p:spPr>
          <a:xfrm flipV="1">
            <a:off x="5878184" y="4205705"/>
            <a:ext cx="960346" cy="819853"/>
          </a:xfrm>
          <a:prstGeom prst="ben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03412" y="444033"/>
            <a:ext cx="4679576" cy="5983661"/>
            <a:chOff x="403412" y="444033"/>
            <a:chExt cx="4679576" cy="598366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 l="4507" r="4681" b="4091"/>
            <a:stretch/>
          </p:blipFill>
          <p:spPr>
            <a:xfrm>
              <a:off x="403412" y="444033"/>
              <a:ext cx="4679576" cy="5983661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 flipH="1">
              <a:off x="1048872" y="4948518"/>
              <a:ext cx="3859304" cy="0"/>
            </a:xfrm>
            <a:prstGeom prst="line">
              <a:avLst/>
            </a:prstGeom>
            <a:ln w="3810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flipV="1">
              <a:off x="793376" y="847166"/>
              <a:ext cx="0" cy="4787152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V="1">
              <a:off x="3446929" y="917202"/>
              <a:ext cx="0" cy="3964081"/>
            </a:xfrm>
            <a:prstGeom prst="straightConnector1">
              <a:avLst/>
            </a:prstGeom>
            <a:ln w="28575">
              <a:solidFill>
                <a:srgbClr val="FFFF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3548343" y="1649459"/>
              <a:ext cx="1102659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 </a:t>
              </a:r>
              <a:r>
                <a:rPr lang="en-US" sz="2800" b="1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cos</a:t>
              </a:r>
              <a:r>
                <a:rPr lang="el-GR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θ</a:t>
              </a: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13778" y="2323912"/>
              <a:ext cx="28547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b="1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</a:t>
              </a:r>
              <a:endParaRPr 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92244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759" y="1333782"/>
            <a:ext cx="5172075" cy="5334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8861811"/>
              </p:ext>
            </p:extLst>
          </p:nvPr>
        </p:nvGraphicFramePr>
        <p:xfrm>
          <a:off x="1089959" y="255447"/>
          <a:ext cx="3576170" cy="8273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Equation" r:id="rId4" imgW="1701720" imgH="393480" progId="Equation.3">
                  <p:embed/>
                </p:oleObj>
              </mc:Choice>
              <mc:Fallback>
                <p:oleObj name="Equation" r:id="rId4" imgW="170172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089959" y="255447"/>
                        <a:ext cx="3576170" cy="82732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015751" y="438275"/>
            <a:ext cx="16539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رابطه بسط تیلر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3872" y="1376645"/>
            <a:ext cx="38637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بسط تیلر تابع کسینوس حول </a:t>
            </a:r>
            <a:r>
              <a:rPr lang="en-US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x</a:t>
            </a:r>
            <a:r>
              <a:rPr lang="en-US" sz="24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0</a:t>
            </a:r>
            <a:r>
              <a:rPr lang="en-US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= 0</a:t>
            </a:r>
            <a:endParaRPr lang="fa-IR" sz="2400" dirty="0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7990" y="2279840"/>
            <a:ext cx="3863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: به ازاء مقادیر کوچک </a:t>
            </a:r>
            <a:r>
              <a:rPr lang="en-US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θ</a:t>
            </a:r>
            <a:endParaRPr lang="fa-IR" sz="2800" dirty="0" smtClean="0">
              <a:latin typeface="Times New Roman" panose="02020603050405020304" pitchFamily="18" charset="0"/>
              <a:cs typeface="B Lotus" panose="00000400000000000000" pitchFamily="2" charset="-7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14545" y="2154605"/>
            <a:ext cx="2809875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5179" y="3080126"/>
            <a:ext cx="3790950" cy="647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42745" y="2932449"/>
            <a:ext cx="2762250" cy="88582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4840941" y="3403976"/>
            <a:ext cx="75303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ent Arrow 13"/>
          <p:cNvSpPr/>
          <p:nvPr/>
        </p:nvSpPr>
        <p:spPr>
          <a:xfrm flipV="1">
            <a:off x="7223870" y="3818274"/>
            <a:ext cx="790577" cy="890316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43381" y="4165105"/>
            <a:ext cx="981075" cy="4381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l="4182" t="9427"/>
          <a:stretch/>
        </p:blipFill>
        <p:spPr>
          <a:xfrm>
            <a:off x="8189258" y="4074460"/>
            <a:ext cx="2573709" cy="879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23624" y="5200907"/>
            <a:ext cx="1223188" cy="35046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30" y="5289761"/>
            <a:ext cx="1721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= K + V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878044" y="5627223"/>
            <a:ext cx="2164697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0131" y="5122746"/>
            <a:ext cx="3638550" cy="857250"/>
          </a:xfrm>
          <a:prstGeom prst="rect">
            <a:avLst/>
          </a:prstGeom>
        </p:spPr>
      </p:pic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35218" y="6013967"/>
            <a:ext cx="6235405" cy="548640"/>
            <a:chOff x="4198051" y="5464803"/>
            <a:chExt cx="7369777" cy="648451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805203" y="5541754"/>
              <a:ext cx="5762625" cy="571500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4939551" y="5464803"/>
              <a:ext cx="857250" cy="628650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15"/>
            <a:srcRect l="1" r="13600" b="7547"/>
            <a:stretch/>
          </p:blipFill>
          <p:spPr>
            <a:xfrm>
              <a:off x="4198051" y="5586315"/>
              <a:ext cx="683045" cy="38746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40230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7210" y="127459"/>
            <a:ext cx="1952625" cy="53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750794"/>
            <a:ext cx="12125325" cy="124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206" y="2382091"/>
            <a:ext cx="6981825" cy="1152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719031" y="2864686"/>
            <a:ext cx="4375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تعریف متوسط یک تابع در یک دوره تناوب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68" y="3783668"/>
            <a:ext cx="3409950" cy="4953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4571999" y="4049436"/>
            <a:ext cx="122368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1613" y="3745568"/>
            <a:ext cx="3771900" cy="53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06411" y="4847563"/>
            <a:ext cx="1152525" cy="495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1999" y="4408015"/>
            <a:ext cx="6381750" cy="118110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3479565" y="5088119"/>
            <a:ext cx="748553" cy="0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4351" y="5589115"/>
            <a:ext cx="5324475" cy="12382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/>
          <a:srcRect t="26748"/>
          <a:stretch/>
        </p:blipFill>
        <p:spPr>
          <a:xfrm>
            <a:off x="1170173" y="6050858"/>
            <a:ext cx="3581400" cy="4116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9673" y="5780756"/>
            <a:ext cx="1171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4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تغییر متغیر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288306" y="2064759"/>
            <a:ext cx="48063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مرحله اول) محاسبه متوسط انرژی جنبشی</a:t>
            </a:r>
          </a:p>
        </p:txBody>
      </p:sp>
    </p:spTree>
    <p:extLst>
      <p:ext uri="{BB962C8B-B14F-4D97-AF65-F5344CB8AC3E}">
        <p14:creationId xmlns:p14="http://schemas.microsoft.com/office/powerpoint/2010/main" val="36673050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946" y="603640"/>
            <a:ext cx="7629525" cy="12573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78471" y="603640"/>
            <a:ext cx="21104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از طرفی داریم:</a:t>
            </a:r>
          </a:p>
        </p:txBody>
      </p:sp>
      <p:sp>
        <p:nvSpPr>
          <p:cNvPr id="5" name="Bent Arrow 4"/>
          <p:cNvSpPr/>
          <p:nvPr/>
        </p:nvSpPr>
        <p:spPr>
          <a:xfrm flipV="1">
            <a:off x="3227294" y="2151529"/>
            <a:ext cx="1008530" cy="90095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507" y="2151529"/>
            <a:ext cx="3667125" cy="10763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697006" y="3343071"/>
            <a:ext cx="6010275" cy="1238250"/>
            <a:chOff x="697006" y="3343071"/>
            <a:chExt cx="6010275" cy="12382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7006" y="3650316"/>
              <a:ext cx="685800" cy="5524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82806" y="3343071"/>
              <a:ext cx="5324475" cy="12382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7346" y="3359879"/>
            <a:ext cx="2762250" cy="962025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6983506" y="3395102"/>
            <a:ext cx="658906" cy="1062878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5912" y="5460873"/>
            <a:ext cx="6645729" cy="4572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875301" y="4759487"/>
            <a:ext cx="4806340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B Lotus" panose="00000400000000000000" pitchFamily="2" charset="-78"/>
              </a:rPr>
              <a:t>مرحله دوم) محاسبه متوسط انرژی پتانسیل</a:t>
            </a:r>
          </a:p>
        </p:txBody>
      </p:sp>
    </p:spTree>
    <p:extLst>
      <p:ext uri="{BB962C8B-B14F-4D97-AF65-F5344CB8AC3E}">
        <p14:creationId xmlns:p14="http://schemas.microsoft.com/office/powerpoint/2010/main" val="157973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082" y="151753"/>
            <a:ext cx="5204980" cy="38404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93" y="4013176"/>
            <a:ext cx="3648075" cy="561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8739" y="3735269"/>
            <a:ext cx="5429250" cy="86677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509246" y="3806706"/>
            <a:ext cx="658906" cy="1062878"/>
          </a:xfrm>
          <a:prstGeom prst="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1614" y="5116326"/>
            <a:ext cx="7334250" cy="8096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595085" y="6151442"/>
            <a:ext cx="11061537" cy="457200"/>
            <a:chOff x="-2198034" y="3143250"/>
            <a:chExt cx="14323359" cy="59201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675" y="3143250"/>
              <a:ext cx="12058650" cy="5715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198034" y="3211394"/>
              <a:ext cx="2228850" cy="523875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/>
          <a:srcRect t="26748"/>
          <a:stretch/>
        </p:blipFill>
        <p:spPr>
          <a:xfrm>
            <a:off x="6090516" y="2411930"/>
            <a:ext cx="3182106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0652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0" y="723059"/>
            <a:ext cx="11020425" cy="866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6399" t="6430" r="18159"/>
          <a:stretch/>
        </p:blipFill>
        <p:spPr>
          <a:xfrm>
            <a:off x="3939988" y="2178422"/>
            <a:ext cx="3334871" cy="445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821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497" y="1176337"/>
            <a:ext cx="2247900" cy="8477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675" y="2215403"/>
            <a:ext cx="4743450" cy="14859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978" y="3892644"/>
            <a:ext cx="6305550" cy="179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30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755" y="1687562"/>
            <a:ext cx="9809351" cy="19969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2228" y="671025"/>
            <a:ext cx="11631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B Lotus" panose="00000400000000000000" pitchFamily="2" charset="-78"/>
              </a:rPr>
              <a:t>چه زمانی این دو جنبه صادق می باشند:</a:t>
            </a:r>
            <a:endParaRPr lang="en-US" sz="2800" b="1" dirty="0"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278371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844" y="319928"/>
            <a:ext cx="8524875" cy="704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3434" y="1424060"/>
            <a:ext cx="7678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Lotus" panose="00000400000000000000" pitchFamily="2" charset="-78"/>
              </a:rPr>
              <a:t>ساده ترین مدل دارای حرکت هماهنگ ساده:</a:t>
            </a: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446555" y="1947280"/>
            <a:ext cx="11077791" cy="457200"/>
            <a:chOff x="-484935" y="2098912"/>
            <a:chExt cx="12000940" cy="4953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484935" y="2117962"/>
              <a:ext cx="9296400" cy="4762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44230" y="2098912"/>
              <a:ext cx="2771775" cy="495300"/>
            </a:xfrm>
            <a:prstGeom prst="rect">
              <a:avLst/>
            </a:prstGeom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42102"/>
            <a:ext cx="5286375" cy="3343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99660" y="3947678"/>
            <a:ext cx="3238500" cy="504825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4752694" y="4533737"/>
            <a:ext cx="7058025" cy="503144"/>
            <a:chOff x="4752694" y="4239335"/>
            <a:chExt cx="7058025" cy="5031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229319" y="4266229"/>
              <a:ext cx="3581400" cy="47625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752694" y="4239335"/>
              <a:ext cx="3476625" cy="476250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09010" y="5171432"/>
            <a:ext cx="4629150" cy="4762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24494" y="5701440"/>
            <a:ext cx="4086225" cy="4953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795495" y="3295109"/>
            <a:ext cx="3238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Lotus" panose="00000400000000000000" pitchFamily="2" charset="-78"/>
              </a:rPr>
              <a:t>الف) پیکربندی حالت تعادل</a:t>
            </a:r>
          </a:p>
        </p:txBody>
      </p:sp>
      <p:sp>
        <p:nvSpPr>
          <p:cNvPr id="12" name="Left Brace 11"/>
          <p:cNvSpPr/>
          <p:nvPr/>
        </p:nvSpPr>
        <p:spPr>
          <a:xfrm>
            <a:off x="6750424" y="5171432"/>
            <a:ext cx="228600" cy="1025308"/>
          </a:xfrm>
          <a:prstGeom prst="leftBrace">
            <a:avLst>
              <a:gd name="adj1" fmla="val 71483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913811" y="5425870"/>
            <a:ext cx="15916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solidFill>
                  <a:srgbClr val="FF0000"/>
                </a:solidFill>
                <a:cs typeface="B Lotus" panose="00000400000000000000" pitchFamily="2" charset="-78"/>
              </a:rPr>
              <a:t>نقطه تعادل</a:t>
            </a:r>
            <a:endParaRPr lang="en-US" sz="2800" dirty="0">
              <a:solidFill>
                <a:srgbClr val="FF0000"/>
              </a:solidFill>
              <a:cs typeface="B Lotus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90983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67282" y="430886"/>
            <a:ext cx="42750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dirty="0" smtClean="0">
                <a:cs typeface="B Lotus" panose="00000400000000000000" pitchFamily="2" charset="-78"/>
              </a:rPr>
              <a:t>ب) پیکربندی خارج از حالت تعادل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093352" y="1134315"/>
            <a:ext cx="5802126" cy="541244"/>
            <a:chOff x="5093352" y="1134315"/>
            <a:chExt cx="5802126" cy="54124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14128" y="1134315"/>
              <a:ext cx="3181350" cy="447675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93352" y="1161209"/>
              <a:ext cx="2543175" cy="51435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321362" y="1789019"/>
            <a:ext cx="3574116" cy="514350"/>
            <a:chOff x="7321362" y="1789019"/>
            <a:chExt cx="3574116" cy="5143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85778" y="1865219"/>
              <a:ext cx="1409700" cy="43815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21362" y="1789019"/>
              <a:ext cx="2124075" cy="51435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8653" y="2557257"/>
            <a:ext cx="8886825" cy="5810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218" y="3416209"/>
            <a:ext cx="11153775" cy="6477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7961" y="5630921"/>
            <a:ext cx="6819900" cy="57150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632074" y="4023698"/>
            <a:ext cx="1465729" cy="1526541"/>
            <a:chOff x="5632074" y="4383676"/>
            <a:chExt cx="1465729" cy="1526541"/>
          </a:xfrm>
        </p:grpSpPr>
        <p:sp>
          <p:nvSpPr>
            <p:cNvPr id="13" name="Down Arrow 12"/>
            <p:cNvSpPr/>
            <p:nvPr/>
          </p:nvSpPr>
          <p:spPr>
            <a:xfrm>
              <a:off x="5632074" y="4383676"/>
              <a:ext cx="1465729" cy="1526541"/>
            </a:xfrm>
            <a:prstGeom prst="downArrow">
              <a:avLst>
                <a:gd name="adj1" fmla="val 50000"/>
                <a:gd name="adj2" fmla="val 35321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56229" y="4511152"/>
              <a:ext cx="492443" cy="128496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fa-IR" sz="2000" b="1" dirty="0">
                  <a:cs typeface="B Lotus" panose="00000400000000000000" pitchFamily="2" charset="-78"/>
                </a:rPr>
                <a:t>مشخص </a:t>
              </a:r>
              <a:r>
                <a:rPr lang="fa-IR" sz="2000" b="1" dirty="0" smtClean="0">
                  <a:cs typeface="B Lotus" panose="00000400000000000000" pitchFamily="2" charset="-78"/>
                </a:rPr>
                <a:t>سازی</a:t>
              </a:r>
              <a:endParaRPr lang="fa-IR" sz="2000" b="1" dirty="0">
                <a:cs typeface="B Lotus" panose="000004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882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68" y="1392364"/>
            <a:ext cx="11449487" cy="10972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240" y="2930014"/>
            <a:ext cx="6429375" cy="53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" y="3719851"/>
            <a:ext cx="5732928" cy="153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>
              <a:lnSpc>
                <a:spcPct val="20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a</a:t>
            </a:r>
            <a:r>
              <a:rPr lang="en-US" sz="25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0 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= 0</a:t>
            </a:r>
            <a:r>
              <a:rPr lang="fa-IR" sz="2500" dirty="0" smtClean="0">
                <a:cs typeface="B Lotus" panose="00000400000000000000" pitchFamily="2" charset="-78"/>
              </a:rPr>
              <a:t> </a:t>
            </a:r>
            <a:r>
              <a:rPr lang="en-US" sz="2500" dirty="0" smtClean="0">
                <a:cs typeface="B Lotus" panose="00000400000000000000" pitchFamily="2" charset="-78"/>
              </a:rPr>
              <a:t>     </a:t>
            </a:r>
            <a:r>
              <a:rPr lang="fa-IR" sz="2500" dirty="0" smtClean="0">
                <a:cs typeface="B Lotus" panose="00000400000000000000" pitchFamily="2" charset="-78"/>
              </a:rPr>
              <a:t>با انتخاب مرجع انرژی پتانسیل </a:t>
            </a:r>
            <a:r>
              <a:rPr lang="fa-IR" sz="2500" dirty="0" smtClean="0">
                <a:cs typeface="B Lotus" panose="00000400000000000000" pitchFamily="2" charset="-78"/>
              </a:rPr>
              <a:t>مناسب</a:t>
            </a:r>
            <a:endParaRPr lang="en-US" sz="2500" dirty="0" smtClean="0">
              <a:cs typeface="B Lotus" panose="00000400000000000000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a</a:t>
            </a:r>
            <a:r>
              <a:rPr lang="en-US" sz="2500" baseline="-250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1 </a:t>
            </a:r>
            <a:r>
              <a:rPr lang="en-US" sz="2500" dirty="0">
                <a:latin typeface="Times New Roman" panose="02020603050405020304" pitchFamily="18" charset="0"/>
                <a:cs typeface="B Lotus" panose="00000400000000000000" pitchFamily="2" charset="-78"/>
              </a:rPr>
              <a:t>= </a:t>
            </a:r>
            <a:r>
              <a:rPr lang="en-US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0</a:t>
            </a:r>
            <a:r>
              <a:rPr lang="fa-IR" sz="2500" dirty="0" smtClean="0">
                <a:latin typeface="Times New Roman" panose="02020603050405020304" pitchFamily="18" charset="0"/>
                <a:cs typeface="B Lotus" panose="00000400000000000000" pitchFamily="2" charset="-78"/>
              </a:rPr>
              <a:t>     مشتق اول تابع در کمینه اش صفر است</a:t>
            </a:r>
            <a:endParaRPr lang="fa-IR" sz="2500" dirty="0" smtClean="0">
              <a:cs typeface="B Lotus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2044" y="4721403"/>
            <a:ext cx="4371975" cy="542925"/>
          </a:xfrm>
          <a:prstGeom prst="rect">
            <a:avLst/>
          </a:prstGeom>
        </p:spPr>
      </p:pic>
      <p:sp>
        <p:nvSpPr>
          <p:cNvPr id="6" name="Bent Arrow 5"/>
          <p:cNvSpPr/>
          <p:nvPr/>
        </p:nvSpPr>
        <p:spPr>
          <a:xfrm flipV="1">
            <a:off x="6157351" y="4362683"/>
            <a:ext cx="820270" cy="892204"/>
          </a:xfrm>
          <a:prstGeom prst="ben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9401" y="343274"/>
            <a:ext cx="5299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32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تابع انرژی پتانسیل سیستم نوسانگر</a:t>
            </a:r>
            <a:endParaRPr lang="en-US" sz="3200" b="1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260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77670" y="403833"/>
            <a:ext cx="9048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800" b="1" dirty="0" smtClean="0">
                <a:cs typeface="B Titr" panose="00000700000000000000" pitchFamily="2" charset="-78"/>
              </a:rPr>
              <a:t>بحثی پیرامون تابع پتانسیل مولکول دو اتمی هیدروژن (پتانسیل مورس)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1496" y="1459739"/>
            <a:ext cx="5648325" cy="5810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725" y="2487638"/>
            <a:ext cx="6323308" cy="457200"/>
          </a:xfrm>
          <a:prstGeom prst="rect">
            <a:avLst/>
          </a:prstGeom>
        </p:spPr>
      </p:pic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223540" y="2944838"/>
            <a:ext cx="10178493" cy="457200"/>
            <a:chOff x="-868176" y="2917731"/>
            <a:chExt cx="12560954" cy="5642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616328" y="2917731"/>
              <a:ext cx="2076450" cy="4953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868176" y="2929497"/>
              <a:ext cx="10458450" cy="552450"/>
            </a:xfrm>
            <a:prstGeom prst="rect">
              <a:avLst/>
            </a:prstGeom>
          </p:spPr>
        </p:pic>
      </p:grpSp>
      <p:grpSp>
        <p:nvGrpSpPr>
          <p:cNvPr id="15" name="Group 14"/>
          <p:cNvGrpSpPr/>
          <p:nvPr/>
        </p:nvGrpSpPr>
        <p:grpSpPr>
          <a:xfrm>
            <a:off x="-160833" y="4148958"/>
            <a:ext cx="12087252" cy="1654381"/>
            <a:chOff x="0" y="141734"/>
            <a:chExt cx="12087252" cy="1654381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563002" y="141734"/>
              <a:ext cx="3524250" cy="457200"/>
            </a:xfrm>
            <a:prstGeom prst="rect">
              <a:avLst/>
            </a:prstGeom>
          </p:spPr>
        </p:pic>
        <p:grpSp>
          <p:nvGrpSpPr>
            <p:cNvPr id="17" name="Group 16"/>
            <p:cNvGrpSpPr>
              <a:grpSpLocks noChangeAspect="1"/>
            </p:cNvGrpSpPr>
            <p:nvPr/>
          </p:nvGrpSpPr>
          <p:grpSpPr>
            <a:xfrm>
              <a:off x="0" y="598934"/>
              <a:ext cx="11795760" cy="624759"/>
              <a:chOff x="-879579" y="593701"/>
              <a:chExt cx="12228897" cy="6477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7"/>
              <a:srcRect r="57752"/>
              <a:stretch/>
            </p:blipFill>
            <p:spPr>
              <a:xfrm>
                <a:off x="10866427" y="650851"/>
                <a:ext cx="482891" cy="59055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98477" y="593701"/>
                <a:ext cx="10267950" cy="647700"/>
              </a:xfrm>
              <a:prstGeom prst="rect">
                <a:avLst/>
              </a:prstGeom>
            </p:spPr>
          </p:pic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879579" y="758707"/>
                <a:ext cx="1504950" cy="428625"/>
              </a:xfrm>
              <a:prstGeom prst="rect">
                <a:avLst/>
              </a:prstGeom>
            </p:spPr>
          </p:pic>
        </p:grpSp>
        <p:grpSp>
          <p:nvGrpSpPr>
            <p:cNvPr id="18" name="Group 17"/>
            <p:cNvGrpSpPr>
              <a:grpSpLocks noChangeAspect="1"/>
            </p:cNvGrpSpPr>
            <p:nvPr/>
          </p:nvGrpSpPr>
          <p:grpSpPr>
            <a:xfrm>
              <a:off x="924114" y="1262134"/>
              <a:ext cx="10789920" cy="533981"/>
              <a:chOff x="152562" y="3152775"/>
              <a:chExt cx="11163138" cy="552450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76300" y="3152775"/>
                <a:ext cx="10439400" cy="552450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52562" y="3152775"/>
                <a:ext cx="752475" cy="39052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046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2206</TotalTime>
  <Words>502</Words>
  <Application>Microsoft Office PowerPoint</Application>
  <PresentationFormat>Widescreen</PresentationFormat>
  <Paragraphs>113</Paragraphs>
  <Slides>47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6" baseType="lpstr">
      <vt:lpstr>Arial</vt:lpstr>
      <vt:lpstr>B Lotus</vt:lpstr>
      <vt:lpstr>B Titr</vt:lpstr>
      <vt:lpstr>Calibri</vt:lpstr>
      <vt:lpstr>Calibri Light</vt:lpstr>
      <vt:lpstr>Times New Roman</vt:lpstr>
      <vt:lpstr>Office Theme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lib</dc:creator>
  <cp:lastModifiedBy>lib</cp:lastModifiedBy>
  <cp:revision>182</cp:revision>
  <cp:lastPrinted>2021-10-19T22:28:55Z</cp:lastPrinted>
  <dcterms:created xsi:type="dcterms:W3CDTF">2020-09-11T18:12:03Z</dcterms:created>
  <dcterms:modified xsi:type="dcterms:W3CDTF">2021-10-19T22:29:22Z</dcterms:modified>
</cp:coreProperties>
</file>