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1B89DE4-9603-4ADC-8B46-73256D3D542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843B17F-3885-48CB-9695-36A3427A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B17F-3885-48CB-9695-36A3427A8B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9CF5-D036-4281-B9C9-F436695F2A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7327-8C4D-4BA9-8BCE-09B6850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69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97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2.png"/><Relationship Id="rId4" Type="http://schemas.openxmlformats.org/officeDocument/2006/relationships/image" Target="../media/image106.wmf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17.wmf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28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6.png"/><Relationship Id="rId11" Type="http://schemas.openxmlformats.org/officeDocument/2006/relationships/image" Target="../media/image144.wmf"/><Relationship Id="rId5" Type="http://schemas.openxmlformats.org/officeDocument/2006/relationships/image" Target="../media/image145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3.wmf"/><Relationship Id="rId9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70.png"/><Relationship Id="rId7" Type="http://schemas.openxmlformats.org/officeDocument/2006/relationships/image" Target="../media/image18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4.png"/><Relationship Id="rId4" Type="http://schemas.openxmlformats.org/officeDocument/2006/relationships/image" Target="../media/image49.wmf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35" y="1303336"/>
            <a:ext cx="6320702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66" y="454644"/>
            <a:ext cx="3714750" cy="60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114" y="506711"/>
            <a:ext cx="500045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 smtClean="0">
                <a:cs typeface="B Lotus" panose="00000400000000000000" pitchFamily="2" charset="-78"/>
              </a:rPr>
              <a:t>یافتن معادله برای ارتباط مکان با سرعت </a:t>
            </a:r>
            <a:endParaRPr lang="en-US" sz="3000" b="1" dirty="0">
              <a:cs typeface="B Lotus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44458" y="806748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80985" y="1538582"/>
            <a:ext cx="12009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تغییر متغیر</a:t>
            </a:r>
            <a:endParaRPr lang="en-US" sz="2500" dirty="0"/>
          </a:p>
        </p:txBody>
      </p:sp>
      <p:sp>
        <p:nvSpPr>
          <p:cNvPr id="8" name="Right Brace 7"/>
          <p:cNvSpPr/>
          <p:nvPr/>
        </p:nvSpPr>
        <p:spPr>
          <a:xfrm>
            <a:off x="10037606" y="1230247"/>
            <a:ext cx="362857" cy="1132161"/>
          </a:xfrm>
          <a:prstGeom prst="rightBrace">
            <a:avLst>
              <a:gd name="adj1" fmla="val 5663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23" y="1202156"/>
            <a:ext cx="1790700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723" y="1829207"/>
            <a:ext cx="2152650" cy="4381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03114" y="2338975"/>
            <a:ext cx="7232885" cy="600075"/>
            <a:chOff x="3312996" y="3004441"/>
            <a:chExt cx="7232885" cy="6000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2996" y="3004441"/>
              <a:ext cx="4086225" cy="60007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7569201" y="3304478"/>
              <a:ext cx="10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5181" y="3085403"/>
              <a:ext cx="1790700" cy="43815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71502" y="3264100"/>
            <a:ext cx="11446996" cy="1255872"/>
            <a:chOff x="471502" y="3859188"/>
            <a:chExt cx="11446996" cy="12558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502" y="3859188"/>
              <a:ext cx="8115300" cy="6762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9373" y="4676910"/>
              <a:ext cx="4429125" cy="43815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212114" y="4895985"/>
              <a:ext cx="10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04509" y="5011290"/>
            <a:ext cx="12009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تغییر متغیر</a:t>
            </a:r>
            <a:endParaRPr lang="en-US" sz="25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73373" y="5928762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874" y="5011290"/>
            <a:ext cx="1971675" cy="4381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874" y="5709687"/>
            <a:ext cx="4429125" cy="4381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748" y="5655362"/>
            <a:ext cx="23336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1776" y="351173"/>
            <a:ext cx="8123058" cy="742395"/>
            <a:chOff x="1161776" y="743058"/>
            <a:chExt cx="8123058" cy="7423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1776" y="909191"/>
              <a:ext cx="2333625" cy="447675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4078516" y="1240646"/>
              <a:ext cx="10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78516" y="743058"/>
              <a:ext cx="10885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5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توان دو</a:t>
              </a:r>
              <a:endParaRPr lang="en-US" sz="2500" b="1" dirty="0">
                <a:latin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3909" y="780603"/>
              <a:ext cx="3590925" cy="7048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222" y="1474114"/>
            <a:ext cx="29718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352" y="1474114"/>
            <a:ext cx="1790700" cy="4381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711376" y="1912264"/>
            <a:ext cx="1647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441802"/>
            <a:ext cx="2895600" cy="1190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86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2407" y="272817"/>
            <a:ext cx="7526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 smtClean="0">
                <a:cs typeface="B Lotus" panose="00000400000000000000" pitchFamily="2" charset="-78"/>
              </a:rPr>
              <a:t>ویژگیهای فضای فاز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fa-IR" sz="3000" b="1" dirty="0" smtClean="0">
                <a:cs typeface="B Lotus" panose="00000400000000000000" pitchFamily="2" charset="-78"/>
              </a:rPr>
              <a:t>) تعریف شده توسط معادله بالا:</a:t>
            </a:r>
            <a:endParaRPr lang="en-US" sz="3000" b="1" dirty="0">
              <a:cs typeface="B Lotus" panose="00000400000000000000" pitchFamily="2" charset="-7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8536" y="2011727"/>
            <a:ext cx="11911624" cy="499469"/>
            <a:chOff x="-2181452" y="5597641"/>
            <a:chExt cx="14196793" cy="595289"/>
          </a:xfrm>
        </p:grpSpPr>
        <p:sp>
          <p:nvSpPr>
            <p:cNvPr id="8" name="Rectangle 7"/>
            <p:cNvSpPr/>
            <p:nvPr/>
          </p:nvSpPr>
          <p:spPr>
            <a:xfrm>
              <a:off x="11381834" y="5597641"/>
              <a:ext cx="6335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000" b="1" dirty="0">
                  <a:cs typeface="B Lotus" panose="00000400000000000000" pitchFamily="2" charset="-78"/>
                </a:rPr>
                <a:t>2</a:t>
              </a:r>
              <a:r>
                <a:rPr lang="fa-IR" sz="3000" b="1" dirty="0" smtClean="0">
                  <a:cs typeface="B Lotus" panose="00000400000000000000" pitchFamily="2" charset="-78"/>
                </a:rPr>
                <a:t>- </a:t>
              </a:r>
              <a:endParaRPr lang="en-US" sz="30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3373" y="5621430"/>
              <a:ext cx="1771650" cy="504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181452" y="5621430"/>
              <a:ext cx="11934825" cy="5715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338857" y="2891868"/>
            <a:ext cx="6853143" cy="581621"/>
            <a:chOff x="5365770" y="2897502"/>
            <a:chExt cx="6853143" cy="581621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7773802" y="2897502"/>
              <a:ext cx="3811604" cy="502920"/>
              <a:chOff x="7580025" y="2882580"/>
              <a:chExt cx="4114800" cy="54292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4250" y="2905078"/>
                <a:ext cx="790575" cy="457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0025" y="2882580"/>
                <a:ext cx="3324225" cy="54292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365770" y="2925125"/>
              <a:ext cx="2408032" cy="553998"/>
              <a:chOff x="2231674" y="4160982"/>
              <a:chExt cx="2408032" cy="5539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1674" y="4160982"/>
                <a:ext cx="240803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3000" dirty="0" smtClean="0">
                    <a:cs typeface="B Lotus" panose="00000400000000000000" pitchFamily="2" charset="-78"/>
                  </a:rPr>
                  <a:t>(</a:t>
                </a:r>
                <a:r>
                  <a:rPr lang="en-US" sz="3000" dirty="0" smtClean="0">
                    <a:cs typeface="B Lotus" panose="00000400000000000000" pitchFamily="2" charset="-78"/>
                  </a:rPr>
                  <a:t>                      </a:t>
                </a:r>
                <a:r>
                  <a:rPr lang="fa-IR" sz="3000" dirty="0" smtClean="0">
                    <a:cs typeface="B Lotus" panose="00000400000000000000" pitchFamily="2" charset="-78"/>
                  </a:rPr>
                  <a:t>)</a:t>
                </a:r>
                <a:endParaRPr lang="en-US" sz="30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0340" y="4160982"/>
                <a:ext cx="1790700" cy="447675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11585406" y="2925125"/>
              <a:ext cx="6335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000" b="1" dirty="0">
                  <a:cs typeface="B Lotus" panose="00000400000000000000" pitchFamily="2" charset="-78"/>
                </a:rPr>
                <a:t> </a:t>
              </a:r>
              <a:r>
                <a:rPr lang="fa-IR" sz="3000" b="1" dirty="0" smtClean="0">
                  <a:cs typeface="B Lotus" panose="00000400000000000000" pitchFamily="2" charset="-78"/>
                </a:rPr>
                <a:t>3-</a:t>
              </a:r>
              <a:endParaRPr lang="en-US" sz="30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95400" y="3837728"/>
            <a:ext cx="7509560" cy="591401"/>
            <a:chOff x="4682440" y="3640006"/>
            <a:chExt cx="7509560" cy="5914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2440" y="3640006"/>
              <a:ext cx="6880485" cy="54864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558493" y="3677409"/>
              <a:ext cx="6335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000" b="1" dirty="0">
                  <a:cs typeface="B Lotus" panose="00000400000000000000" pitchFamily="2" charset="-78"/>
                </a:rPr>
                <a:t> </a:t>
              </a:r>
              <a:r>
                <a:rPr lang="fa-IR" sz="3000" b="1" dirty="0" smtClean="0">
                  <a:cs typeface="B Lotus" panose="00000400000000000000" pitchFamily="2" charset="-78"/>
                </a:rPr>
                <a:t>4-</a:t>
              </a:r>
              <a:endParaRPr lang="en-US" sz="3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0339" y="4690842"/>
            <a:ext cx="6652571" cy="607335"/>
            <a:chOff x="5338857" y="4357005"/>
            <a:chExt cx="6652571" cy="607335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5338857" y="4357005"/>
              <a:ext cx="6001847" cy="548640"/>
              <a:chOff x="4540025" y="4292736"/>
              <a:chExt cx="6772917" cy="61912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9517" y="4461805"/>
                <a:ext cx="733425" cy="4191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0025" y="4292736"/>
                <a:ext cx="5991225" cy="619125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11357921" y="4410342"/>
              <a:ext cx="6335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000" b="1" dirty="0">
                  <a:cs typeface="B Lotus" panose="00000400000000000000" pitchFamily="2" charset="-78"/>
                </a:rPr>
                <a:t> </a:t>
              </a:r>
              <a:r>
                <a:rPr lang="fa-IR" sz="3000" b="1" dirty="0" smtClean="0">
                  <a:cs typeface="B Lotus" panose="00000400000000000000" pitchFamily="2" charset="-78"/>
                </a:rPr>
                <a:t>5-</a:t>
              </a:r>
              <a:endParaRPr lang="en-US" sz="30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4349" y="1147352"/>
            <a:ext cx="11274535" cy="598039"/>
            <a:chOff x="784349" y="1147352"/>
            <a:chExt cx="11274535" cy="598039"/>
          </a:xfrm>
        </p:grpSpPr>
        <p:grpSp>
          <p:nvGrpSpPr>
            <p:cNvPr id="3" name="Group 2"/>
            <p:cNvGrpSpPr/>
            <p:nvPr/>
          </p:nvGrpSpPr>
          <p:grpSpPr>
            <a:xfrm>
              <a:off x="784349" y="1191393"/>
              <a:ext cx="11274535" cy="553998"/>
              <a:chOff x="740806" y="4819964"/>
              <a:chExt cx="11274535" cy="5539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53222" y="4821185"/>
                <a:ext cx="2940803" cy="50292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1381834" y="4819964"/>
                <a:ext cx="63350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3000" b="1" dirty="0" smtClean="0">
                    <a:cs typeface="B Lotus" panose="00000400000000000000" pitchFamily="2" charset="-78"/>
                  </a:rPr>
                  <a:t>1- </a:t>
                </a:r>
                <a:endParaRPr lang="en-US" sz="3000" b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40806" y="4819964"/>
                <a:ext cx="775244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3000" dirty="0" smtClean="0">
                    <a:cs typeface="B Lotus" panose="00000400000000000000" pitchFamily="2" charset="-78"/>
                  </a:rPr>
                  <a:t>که بیانگر فضای فاز اصلاح شده است (در نوسانگر نامیرا  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fa-IR" sz="3000" dirty="0" smtClean="0">
                    <a:cs typeface="B Lotus" panose="00000400000000000000" pitchFamily="2" charset="-78"/>
                  </a:rPr>
                  <a:t>)</a:t>
                </a:r>
                <a:endParaRPr lang="en-US" sz="3000" dirty="0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/>
            <a:srcRect r="90252" b="25951"/>
            <a:stretch/>
          </p:blipFill>
          <p:spPr>
            <a:xfrm>
              <a:off x="1587113" y="1147352"/>
              <a:ext cx="361607" cy="46977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123795" y="5572532"/>
            <a:ext cx="8109114" cy="611549"/>
            <a:chOff x="4123795" y="5572532"/>
            <a:chExt cx="8109114" cy="6115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23795" y="5572532"/>
              <a:ext cx="7475608" cy="50292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1599402" y="5630083"/>
              <a:ext cx="6335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000" dirty="0">
                  <a:cs typeface="B Lotus" panose="00000400000000000000" pitchFamily="2" charset="-78"/>
                </a:rPr>
                <a:t> </a:t>
              </a:r>
              <a:r>
                <a:rPr lang="fa-IR" sz="3000" dirty="0" smtClean="0">
                  <a:cs typeface="B Lotus" panose="00000400000000000000" pitchFamily="2" charset="-78"/>
                </a:rPr>
                <a:t>6-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2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959"/>
          <a:stretch/>
        </p:blipFill>
        <p:spPr>
          <a:xfrm>
            <a:off x="518723" y="0"/>
            <a:ext cx="6661566" cy="5546361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75777" y="5464770"/>
            <a:ext cx="9131107" cy="1005840"/>
            <a:chOff x="701415" y="2601649"/>
            <a:chExt cx="10633413" cy="1171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503" y="2601649"/>
              <a:ext cx="9458325" cy="4857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328" y="3258626"/>
              <a:ext cx="7048500" cy="514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415" y="3282438"/>
              <a:ext cx="3571875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49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16561" y="532931"/>
            <a:ext cx="11095264" cy="457200"/>
            <a:chOff x="-752475" y="2676525"/>
            <a:chExt cx="12944475" cy="533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2250" y="2676525"/>
              <a:ext cx="9429750" cy="53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52475" y="2676525"/>
              <a:ext cx="3514725" cy="5048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19" y="1238250"/>
            <a:ext cx="5572125" cy="1333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89719" y="1942327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152" y="1733550"/>
            <a:ext cx="1381125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19" y="2804917"/>
            <a:ext cx="1971675" cy="4381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21181" y="3023992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68" y="2804917"/>
            <a:ext cx="971550" cy="42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119" y="3695309"/>
            <a:ext cx="2676525" cy="1295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838635" y="4297230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6981" y="3669817"/>
            <a:ext cx="2676525" cy="1114425"/>
          </a:xfrm>
          <a:prstGeom prst="rect">
            <a:avLst/>
          </a:prstGeom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22566" y="5155039"/>
            <a:ext cx="11489259" cy="1097280"/>
            <a:chOff x="-1018949" y="4990709"/>
            <a:chExt cx="12766670" cy="1219279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-1018949" y="4990709"/>
              <a:ext cx="12766670" cy="514350"/>
              <a:chOff x="-1018949" y="4990709"/>
              <a:chExt cx="12766670" cy="51435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7271" y="4990709"/>
                <a:ext cx="3600450" cy="5143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20152" y="5004996"/>
                <a:ext cx="1143000" cy="48577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018949" y="5000309"/>
                <a:ext cx="8039101" cy="485775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52246" y="5714688"/>
              <a:ext cx="1895475" cy="495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63152" y="5711525"/>
              <a:ext cx="159067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35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4" y="80574"/>
            <a:ext cx="5928854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75" y="200495"/>
            <a:ext cx="6055019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686"/>
          <a:stretch/>
        </p:blipFill>
        <p:spPr>
          <a:xfrm>
            <a:off x="1325839" y="5666282"/>
            <a:ext cx="9338872" cy="10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38984"/>
              </p:ext>
            </p:extLst>
          </p:nvPr>
        </p:nvGraphicFramePr>
        <p:xfrm>
          <a:off x="1002076" y="1245878"/>
          <a:ext cx="1465943" cy="106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3" imgW="609480" imgH="444240" progId="Equation.3">
                  <p:embed/>
                </p:oleObj>
              </mc:Choice>
              <mc:Fallback>
                <p:oleObj name="Equation" r:id="rId3" imgW="6094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076" y="1245878"/>
                        <a:ext cx="1465943" cy="1068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76" y="131453"/>
            <a:ext cx="2676525" cy="11144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6209" y="2552699"/>
            <a:ext cx="2144035" cy="690087"/>
            <a:chOff x="1183594" y="3118757"/>
            <a:chExt cx="2144035" cy="6900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3594" y="3118757"/>
              <a:ext cx="390525" cy="533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4604" y="3118757"/>
              <a:ext cx="1343025" cy="5429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05631" y="3224069"/>
              <a:ext cx="59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3765829" y="508082"/>
            <a:ext cx="323257" cy="2587542"/>
          </a:xfrm>
          <a:prstGeom prst="rightBrace">
            <a:avLst>
              <a:gd name="adj1" fmla="val 117287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114" y="988248"/>
            <a:ext cx="5543550" cy="1962150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888038" y="4272017"/>
            <a:ext cx="5170106" cy="457200"/>
            <a:chOff x="2622322" y="4600575"/>
            <a:chExt cx="6524172" cy="5769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60419" y="4663167"/>
              <a:ext cx="2886075" cy="514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22322" y="4600575"/>
              <a:ext cx="3667125" cy="5334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6326" y="3614883"/>
            <a:ext cx="3286125" cy="5810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8272" y="3718854"/>
            <a:ext cx="10967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cs typeface="B Lotus" panose="00000400000000000000" pitchFamily="2" charset="-78"/>
              </a:rPr>
              <a:t>:</a:t>
            </a:r>
            <a:r>
              <a:rPr lang="fa-IR" sz="2500" dirty="0" smtClean="0">
                <a:cs typeface="B Lotus" panose="00000400000000000000" pitchFamily="2" charset="-78"/>
              </a:rPr>
              <a:t> معادل با</a:t>
            </a:r>
            <a:endParaRPr lang="en-US" sz="25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51316" y="4195908"/>
            <a:ext cx="3629025" cy="914400"/>
            <a:chOff x="2082256" y="5211906"/>
            <a:chExt cx="3629025" cy="914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2256" y="5452148"/>
              <a:ext cx="771525" cy="4953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53781" y="5211906"/>
              <a:ext cx="2857500" cy="91440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8246" y="5137723"/>
            <a:ext cx="10599058" cy="1051560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7102"/>
              </p:ext>
            </p:extLst>
          </p:nvPr>
        </p:nvGraphicFramePr>
        <p:xfrm>
          <a:off x="445133" y="5696178"/>
          <a:ext cx="4555415" cy="86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15" imgW="2197080" imgH="419040" progId="Equation.3">
                  <p:embed/>
                </p:oleObj>
              </mc:Choice>
              <mc:Fallback>
                <p:oleObj name="Equation" r:id="rId15" imgW="2197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5133" y="5696178"/>
                        <a:ext cx="4555415" cy="868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922333" y="211611"/>
            <a:ext cx="5044971" cy="553998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000" b="1" dirty="0" smtClean="0">
                <a:cs typeface="B Lotus" panose="00000400000000000000" pitchFamily="2" charset="-78"/>
              </a:rPr>
              <a:t>معادله انرژی برای نوسانگر هماهنگ میرا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6455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623" y="0"/>
            <a:ext cx="526732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4" y="771525"/>
            <a:ext cx="3648075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905" r="25026" b="50300"/>
          <a:stretch/>
        </p:blipFill>
        <p:spPr>
          <a:xfrm>
            <a:off x="1228949" y="1756229"/>
            <a:ext cx="3284992" cy="56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487" y="2322288"/>
            <a:ext cx="3143250" cy="495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14733" y="2293257"/>
            <a:ext cx="5504997" cy="553360"/>
            <a:chOff x="1495878" y="3161390"/>
            <a:chExt cx="5504997" cy="5533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t="13333"/>
            <a:stretch/>
          </p:blipFill>
          <p:spPr>
            <a:xfrm>
              <a:off x="5191125" y="3190418"/>
              <a:ext cx="1809750" cy="4953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t="9226"/>
            <a:stretch/>
          </p:blipFill>
          <p:spPr>
            <a:xfrm>
              <a:off x="1495878" y="3161390"/>
              <a:ext cx="3724275" cy="553360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>
            <a:off x="2670625" y="2986313"/>
            <a:ext cx="1828800" cy="120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 smtClean="0">
                <a:cs typeface="B Lotus" panose="00000400000000000000" pitchFamily="2" charset="-78"/>
              </a:rPr>
              <a:t>مشتق گیری</a:t>
            </a:r>
            <a:endParaRPr lang="en-US" sz="2500" b="1" dirty="0">
              <a:cs typeface="B Lotus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2173" y="3336244"/>
            <a:ext cx="5038725" cy="504825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>
            <a:off x="7032511" y="3066481"/>
            <a:ext cx="261256" cy="1987778"/>
          </a:xfrm>
          <a:prstGeom prst="rightBrace">
            <a:avLst>
              <a:gd name="adj1" fmla="val 4728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2164" y="4386713"/>
            <a:ext cx="36195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2164" y="4747750"/>
            <a:ext cx="2895600" cy="523875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 flipV="1">
            <a:off x="5708423" y="4413923"/>
            <a:ext cx="1092200" cy="85770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93941"/>
              </p:ext>
            </p:extLst>
          </p:nvPr>
        </p:nvGraphicFramePr>
        <p:xfrm>
          <a:off x="454704" y="5907315"/>
          <a:ext cx="3580859" cy="51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2" imgW="1422360" imgH="203040" progId="Equation.3">
                  <p:embed/>
                </p:oleObj>
              </mc:Choice>
              <mc:Fallback>
                <p:oleObj name="Equation" r:id="rId12" imgW="1422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4704" y="5907315"/>
                        <a:ext cx="3580859" cy="51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310739" y="5494550"/>
            <a:ext cx="7881261" cy="952816"/>
            <a:chOff x="3585025" y="5288190"/>
            <a:chExt cx="8458200" cy="10225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85025" y="5288190"/>
              <a:ext cx="8458200" cy="5810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699950" y="5815456"/>
              <a:ext cx="3343275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50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951" y="185536"/>
            <a:ext cx="8832906" cy="55798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84691" y="5765347"/>
            <a:ext cx="10712224" cy="868103"/>
            <a:chOff x="884691" y="5765347"/>
            <a:chExt cx="10712224" cy="8681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4691" y="5765347"/>
              <a:ext cx="10712224" cy="8681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0803" y="6221970"/>
              <a:ext cx="3369879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25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919" y="174398"/>
            <a:ext cx="2505075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7" y="1222829"/>
            <a:ext cx="103632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4" y="2300287"/>
            <a:ext cx="3238500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002" y="2176461"/>
            <a:ext cx="3905250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714" y="3002643"/>
            <a:ext cx="81819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64" y="4419374"/>
            <a:ext cx="54864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5257" y="4382862"/>
            <a:ext cx="2506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b="1" dirty="0" smtClean="0">
                <a:cs typeface="B Lotus" panose="00000400000000000000" pitchFamily="2" charset="-78"/>
              </a:rPr>
              <a:t>جواب معادله عملگری با توان های حقیقی</a:t>
            </a:r>
            <a:endParaRPr lang="en-US" sz="2500" b="1" dirty="0">
              <a:cs typeface="B Lotus" panose="000004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8282" y="5315857"/>
            <a:ext cx="1828800" cy="120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 smtClean="0">
                <a:cs typeface="B Lotus" panose="00000400000000000000" pitchFamily="2" charset="-78"/>
              </a:rPr>
              <a:t>مشتق گیری</a:t>
            </a:r>
            <a:endParaRPr lang="en-US" sz="2500" b="1" dirty="0">
              <a:cs typeface="B Lotus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901" y="5656261"/>
            <a:ext cx="62579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119" y="450477"/>
            <a:ext cx="2952750" cy="68580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07330" y="1708003"/>
            <a:ext cx="10701458" cy="457200"/>
            <a:chOff x="-558613" y="2303088"/>
            <a:chExt cx="12485034" cy="533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2521" y="2394416"/>
              <a:ext cx="4533900" cy="428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8613" y="2303088"/>
              <a:ext cx="7991475" cy="533400"/>
            </a:xfrm>
            <a:prstGeom prst="rect">
              <a:avLst/>
            </a:prstGeom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2803684"/>
            <a:ext cx="11962602" cy="1371600"/>
            <a:chOff x="-1775732" y="3115649"/>
            <a:chExt cx="13554075" cy="15540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5143" y="3115649"/>
              <a:ext cx="2743200" cy="466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99507" y="3155750"/>
              <a:ext cx="10534650" cy="438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73393" y="3611061"/>
              <a:ext cx="1504950" cy="4857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775732" y="3639737"/>
              <a:ext cx="12049125" cy="571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77268" y="4117273"/>
              <a:ext cx="8601075" cy="552450"/>
            </a:xfrm>
            <a:prstGeom prst="rect">
              <a:avLst/>
            </a:prstGeom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43792" y="4461061"/>
            <a:ext cx="11438042" cy="1463040"/>
            <a:chOff x="-1296198" y="4461061"/>
            <a:chExt cx="13258800" cy="16959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5502" y="4461061"/>
              <a:ext cx="7277100" cy="5524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296198" y="4495339"/>
              <a:ext cx="5981700" cy="6000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33277" y="5109244"/>
              <a:ext cx="6029325" cy="504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927" y="5109244"/>
              <a:ext cx="5848350" cy="5429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99952" y="5728369"/>
              <a:ext cx="5962650" cy="4286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95048" y="5690269"/>
              <a:ext cx="3152775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82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1372" y="246743"/>
            <a:ext cx="10058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شرایط مرزی: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لحظه اولیه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t = 0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حرکت از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x = x</a:t>
            </a:r>
            <a:r>
              <a:rPr lang="en-US" sz="28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و با سرعت اولیه صفر (سکون) شروع می شود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بنابراین برای ضرایب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و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2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داریم:</a:t>
            </a:r>
            <a:endParaRPr lang="en-US" sz="28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61" y="2474005"/>
            <a:ext cx="6267450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047" y="3455080"/>
            <a:ext cx="4657725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551" y="4092121"/>
            <a:ext cx="56483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8798" b="58377"/>
          <a:stretch/>
        </p:blipFill>
        <p:spPr>
          <a:xfrm>
            <a:off x="3831770" y="5986462"/>
            <a:ext cx="7823201" cy="4982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48230" y="2919832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4971" y="2382292"/>
            <a:ext cx="6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0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98564"/>
              </p:ext>
            </p:extLst>
          </p:nvPr>
        </p:nvGraphicFramePr>
        <p:xfrm>
          <a:off x="1122135" y="325191"/>
          <a:ext cx="3581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1422360" imgH="228600" progId="Equation.3">
                  <p:embed/>
                </p:oleObj>
              </mc:Choice>
              <mc:Fallback>
                <p:oleObj name="Equation" r:id="rId3" imgW="1422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135" y="325191"/>
                        <a:ext cx="358140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75054" y="990353"/>
            <a:ext cx="9210675" cy="581025"/>
            <a:chOff x="-1509713" y="3133725"/>
            <a:chExt cx="9210675" cy="581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1037" y="3143250"/>
              <a:ext cx="3209925" cy="57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509713" y="3133725"/>
              <a:ext cx="6000750" cy="5810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22135" y="1895413"/>
            <a:ext cx="3157392" cy="1309625"/>
            <a:chOff x="1122135" y="2453553"/>
            <a:chExt cx="3157392" cy="1309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135" y="2477303"/>
              <a:ext cx="2752725" cy="12858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74860" y="2453553"/>
              <a:ext cx="404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4860" y="3174153"/>
              <a:ext cx="404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79" y="1919163"/>
            <a:ext cx="2562225" cy="1219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01933" y="2539754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63" y="3417787"/>
            <a:ext cx="9409967" cy="193517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31977"/>
              </p:ext>
            </p:extLst>
          </p:nvPr>
        </p:nvGraphicFramePr>
        <p:xfrm>
          <a:off x="9666288" y="4131374"/>
          <a:ext cx="25257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10" imgW="1002960" imgH="203040" progId="Equation.3">
                  <p:embed/>
                </p:oleObj>
              </mc:Choice>
              <mc:Fallback>
                <p:oleObj name="Equation" r:id="rId10" imgW="1002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66288" y="4131374"/>
                        <a:ext cx="252571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58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9678" y="149430"/>
            <a:ext cx="11435211" cy="591355"/>
            <a:chOff x="329678" y="149430"/>
            <a:chExt cx="11435211" cy="591355"/>
          </a:xfrm>
        </p:grpSpPr>
        <p:grpSp>
          <p:nvGrpSpPr>
            <p:cNvPr id="8" name="Group 7"/>
            <p:cNvGrpSpPr/>
            <p:nvPr/>
          </p:nvGrpSpPr>
          <p:grpSpPr>
            <a:xfrm>
              <a:off x="4098626" y="149430"/>
              <a:ext cx="7666263" cy="591355"/>
              <a:chOff x="1866065" y="280059"/>
              <a:chExt cx="7666263" cy="59135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2103" y="318964"/>
                <a:ext cx="5610225" cy="5524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5878" y="411925"/>
                <a:ext cx="276225" cy="3333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65" y="280059"/>
                <a:ext cx="1762125" cy="5334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329678" y="219383"/>
              <a:ext cx="3768948" cy="457200"/>
              <a:chOff x="1435677" y="4586472"/>
              <a:chExt cx="5592230" cy="6783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5432" y="4779074"/>
                <a:ext cx="752475" cy="4857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8182" y="4648260"/>
                <a:ext cx="857250" cy="52387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5677" y="4586472"/>
                <a:ext cx="4000500" cy="58102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63138" y="1038533"/>
            <a:ext cx="11904890" cy="3903951"/>
            <a:chOff x="0" y="997527"/>
            <a:chExt cx="11904890" cy="39039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997527"/>
              <a:ext cx="5997597" cy="38794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7597" y="997527"/>
              <a:ext cx="5907293" cy="39039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02610" y="1529279"/>
              <a:ext cx="11640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تند میرا</a:t>
              </a:r>
              <a:endParaRPr lang="en-US" sz="2800" dirty="0">
                <a:latin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5125" y="2786084"/>
              <a:ext cx="11640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کند میرا</a:t>
              </a:r>
              <a:endParaRPr lang="en-US" sz="2800" dirty="0">
                <a:latin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29678" y="5273694"/>
            <a:ext cx="11590936" cy="548640"/>
            <a:chOff x="-3729936" y="4791507"/>
            <a:chExt cx="15494825" cy="7334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01939" y="4791507"/>
              <a:ext cx="8362950" cy="733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3729936" y="4901823"/>
              <a:ext cx="7143750" cy="44767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496939" y="5947280"/>
            <a:ext cx="8763000" cy="645980"/>
            <a:chOff x="995149" y="6113082"/>
            <a:chExt cx="8763000" cy="6459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38749" y="6178037"/>
              <a:ext cx="2819400" cy="5810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5149" y="6113082"/>
              <a:ext cx="5943600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54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475" y="136620"/>
            <a:ext cx="89535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11" y="3606522"/>
            <a:ext cx="2800350" cy="485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33591" y="2843969"/>
            <a:ext cx="7676440" cy="523575"/>
            <a:chOff x="3730069" y="4246469"/>
            <a:chExt cx="7676440" cy="523575"/>
          </a:xfrm>
        </p:grpSpPr>
        <p:sp>
          <p:nvSpPr>
            <p:cNvPr id="6" name="TextBox 5"/>
            <p:cNvSpPr txBox="1"/>
            <p:nvPr/>
          </p:nvSpPr>
          <p:spPr>
            <a:xfrm>
              <a:off x="3730069" y="4262213"/>
              <a:ext cx="76764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7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معادله حرکت ذره تحت نیروی میرایی           و نیروی بازگرداننده </a:t>
              </a:r>
              <a:r>
                <a:rPr lang="en-US" sz="27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-</a:t>
              </a:r>
              <a:r>
                <a:rPr lang="en-US" sz="2700" dirty="0" err="1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kx</a:t>
              </a:r>
              <a:endParaRPr lang="en-US" sz="2700" dirty="0">
                <a:latin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2656" b="-727"/>
            <a:stretch/>
          </p:blipFill>
          <p:spPr>
            <a:xfrm>
              <a:off x="6564572" y="4246469"/>
              <a:ext cx="765732" cy="48930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151" y="3589076"/>
            <a:ext cx="31813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52" y="5199861"/>
            <a:ext cx="3371850" cy="5905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426868" y="4217218"/>
            <a:ext cx="2785369" cy="867894"/>
            <a:chOff x="4808900" y="4841598"/>
            <a:chExt cx="2785369" cy="867894"/>
          </a:xfrm>
        </p:grpSpPr>
        <p:sp>
          <p:nvSpPr>
            <p:cNvPr id="11" name="Down Arrow 10"/>
            <p:cNvSpPr/>
            <p:nvPr/>
          </p:nvSpPr>
          <p:spPr>
            <a:xfrm>
              <a:off x="4808900" y="4841598"/>
              <a:ext cx="2776430" cy="86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7923" y="4956347"/>
              <a:ext cx="21563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3000" dirty="0" smtClean="0">
                  <a:solidFill>
                    <a:srgbClr val="FFFF00"/>
                  </a:solidFill>
                  <a:cs typeface="B Lotus" panose="00000400000000000000" pitchFamily="2" charset="-78"/>
                </a:rPr>
                <a:t>شبیه سازی</a:t>
              </a:r>
              <a:endParaRPr lang="en-US" sz="3000" dirty="0">
                <a:solidFill>
                  <a:srgbClr val="FFFF00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323" y="849385"/>
            <a:ext cx="11797708" cy="1907463"/>
            <a:chOff x="212323" y="849385"/>
            <a:chExt cx="11797708" cy="19074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39511"/>
            <a:stretch/>
          </p:blipFill>
          <p:spPr>
            <a:xfrm>
              <a:off x="212323" y="849385"/>
              <a:ext cx="11797708" cy="190746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2955" y="2197290"/>
              <a:ext cx="7898856" cy="545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41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17" y="1248609"/>
            <a:ext cx="1418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 smtClean="0">
                <a:cs typeface="B Lotus" panose="00000400000000000000" pitchFamily="2" charset="-78"/>
              </a:rPr>
              <a:t>:  تغییر متغیر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09" y="1248609"/>
            <a:ext cx="100965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534" y="1477209"/>
            <a:ext cx="3000375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3" y="380574"/>
            <a:ext cx="3371850" cy="590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21897" y="1843718"/>
            <a:ext cx="3243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34" y="2858942"/>
            <a:ext cx="4781550" cy="533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29083" y="2387903"/>
            <a:ext cx="26212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000" b="1" dirty="0" smtClean="0">
                <a:cs typeface="B Lotus" panose="00000400000000000000" pitchFamily="2" charset="-78"/>
              </a:rPr>
              <a:t>اعمال شرایط مرزی: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217" y="3719300"/>
            <a:ext cx="7210425" cy="64770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flipV="1">
            <a:off x="691985" y="3534769"/>
            <a:ext cx="861924" cy="696036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312" y="4693958"/>
            <a:ext cx="61055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2174" y="411488"/>
            <a:ext cx="43428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000" b="1" dirty="0" smtClean="0">
                <a:cs typeface="B Lotus" panose="00000400000000000000" pitchFamily="2" charset="-78"/>
              </a:rPr>
              <a:t>روش تعیین پایداری یا ناپایداری: 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45399" y="1277629"/>
            <a:ext cx="9359985" cy="946955"/>
            <a:chOff x="400050" y="3133725"/>
            <a:chExt cx="11391900" cy="1152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50" y="3133725"/>
              <a:ext cx="11391900" cy="590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0" y="3724275"/>
              <a:ext cx="5086350" cy="5619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590658" y="2524090"/>
            <a:ext cx="4962525" cy="1140332"/>
            <a:chOff x="6440533" y="2906228"/>
            <a:chExt cx="4962525" cy="1140332"/>
          </a:xfrm>
        </p:grpSpPr>
        <p:grpSp>
          <p:nvGrpSpPr>
            <p:cNvPr id="9" name="Group 8"/>
            <p:cNvGrpSpPr/>
            <p:nvPr/>
          </p:nvGrpSpPr>
          <p:grpSpPr>
            <a:xfrm>
              <a:off x="9398826" y="2906228"/>
              <a:ext cx="1940186" cy="457200"/>
              <a:chOff x="9658135" y="2660566"/>
              <a:chExt cx="1940186" cy="457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7796" y="2660566"/>
                <a:ext cx="390525" cy="3524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8135" y="2660566"/>
                <a:ext cx="1419225" cy="45720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0533" y="3541735"/>
              <a:ext cx="4962525" cy="5048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62" y="3913525"/>
            <a:ext cx="1857375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17" y="4493738"/>
            <a:ext cx="2933700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8847" y="4127386"/>
            <a:ext cx="7458075" cy="60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034" y="5789447"/>
            <a:ext cx="5848350" cy="504825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3510004" y="3761035"/>
            <a:ext cx="166502" cy="1332778"/>
          </a:xfrm>
          <a:prstGeom prst="rightBrace">
            <a:avLst>
              <a:gd name="adj1" fmla="val 117287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631739" y="5155271"/>
            <a:ext cx="1016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1209" y="4793775"/>
            <a:ext cx="6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7753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46" y="535059"/>
            <a:ext cx="5848350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375"/>
          <a:stretch/>
        </p:blipFill>
        <p:spPr>
          <a:xfrm>
            <a:off x="4107976" y="1731892"/>
            <a:ext cx="5524997" cy="64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671" y="1856372"/>
            <a:ext cx="2933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Lotus" panose="00000400000000000000" pitchFamily="2" charset="-78"/>
              </a:rPr>
              <a:t>جمله سوم برابر با صفر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976" y="2379592"/>
            <a:ext cx="8418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x=x</a:t>
            </a:r>
            <a:r>
              <a:rPr lang="en-US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3835021" y="1975384"/>
            <a:ext cx="114440" cy="808416"/>
          </a:xfrm>
          <a:prstGeom prst="rightBrace">
            <a:avLst>
              <a:gd name="adj1" fmla="val 117287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76" y="3230323"/>
            <a:ext cx="3552825" cy="60960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flipV="1">
            <a:off x="2657263" y="3143887"/>
            <a:ext cx="861924" cy="696036"/>
          </a:xfrm>
          <a:prstGeom prst="ben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rgbClr val="FFFF00"/>
              </a:gs>
              <a:gs pos="54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8812" y="4101736"/>
            <a:ext cx="10905696" cy="1936034"/>
            <a:chOff x="888812" y="4101736"/>
            <a:chExt cx="10905696" cy="1936034"/>
          </a:xfrm>
        </p:grpSpPr>
        <p:sp>
          <p:nvSpPr>
            <p:cNvPr id="10" name="Right Brace 9"/>
            <p:cNvSpPr/>
            <p:nvPr/>
          </p:nvSpPr>
          <p:spPr>
            <a:xfrm>
              <a:off x="11505063" y="4170192"/>
              <a:ext cx="289445" cy="1867578"/>
            </a:xfrm>
            <a:prstGeom prst="rightBrace">
              <a:avLst>
                <a:gd name="adj1" fmla="val 117287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88812" y="4101736"/>
              <a:ext cx="10466301" cy="1920240"/>
              <a:chOff x="247366" y="4042243"/>
              <a:chExt cx="11583537" cy="212521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66" y="4042243"/>
                <a:ext cx="11506200" cy="561975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401278" y="4858489"/>
                <a:ext cx="8429625" cy="590550"/>
                <a:chOff x="3401278" y="4858489"/>
                <a:chExt cx="8429625" cy="59055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54653" y="4896589"/>
                  <a:ext cx="476250" cy="51435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01278" y="4858489"/>
                  <a:ext cx="7953375" cy="5905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2083133" y="5557861"/>
                <a:ext cx="9697729" cy="609600"/>
                <a:chOff x="2083133" y="5557861"/>
                <a:chExt cx="9697729" cy="6096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0962" y="5575777"/>
                  <a:ext cx="3009900" cy="53340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3133" y="5557861"/>
                  <a:ext cx="6715125" cy="6096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6846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38" y="323290"/>
            <a:ext cx="58293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13" y="1130953"/>
            <a:ext cx="610552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883" y="2060479"/>
            <a:ext cx="4267200" cy="12858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4857" y="3519977"/>
            <a:ext cx="10864085" cy="678063"/>
            <a:chOff x="1910733" y="3546982"/>
            <a:chExt cx="8927597" cy="678063"/>
          </a:xfrm>
        </p:grpSpPr>
        <p:sp>
          <p:nvSpPr>
            <p:cNvPr id="6" name="TextBox 5"/>
            <p:cNvSpPr txBox="1"/>
            <p:nvPr/>
          </p:nvSpPr>
          <p:spPr>
            <a:xfrm>
              <a:off x="2151530" y="3671047"/>
              <a:ext cx="868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محور افقی در دستگاه مختصات مکان ذره </a:t>
              </a:r>
              <a:r>
                <a:rPr lang="en-US" sz="30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x = x(t)</a:t>
              </a:r>
              <a:r>
                <a:rPr lang="fa-IR" sz="30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 و محور عمودی سرعت ذره</a:t>
              </a:r>
              <a:endParaRPr lang="en-US" sz="3000" dirty="0">
                <a:latin typeface="Times New Roman" panose="02020603050405020304" pitchFamily="18" charset="0"/>
                <a:cs typeface="B Lotus" panose="00000400000000000000" pitchFamily="2" charset="-78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9568877"/>
                </p:ext>
              </p:extLst>
            </p:nvPr>
          </p:nvGraphicFramePr>
          <p:xfrm>
            <a:off x="1910733" y="3546982"/>
            <a:ext cx="1127117" cy="603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6" imgW="520560" imgH="279360" progId="Equation.3">
                    <p:embed/>
                  </p:oleObj>
                </mc:Choice>
                <mc:Fallback>
                  <p:oleObj name="Equation" r:id="rId6" imgW="520560" imgH="2793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10733" y="3546982"/>
                          <a:ext cx="1127117" cy="603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13042"/>
          <a:stretch/>
        </p:blipFill>
        <p:spPr>
          <a:xfrm>
            <a:off x="834857" y="4371663"/>
            <a:ext cx="9963150" cy="1002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947" y="5451157"/>
            <a:ext cx="3267075" cy="11620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34479" y="5673918"/>
            <a:ext cx="4464984" cy="547363"/>
            <a:chOff x="4634479" y="5673918"/>
            <a:chExt cx="4464984" cy="547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3413" y="5673918"/>
              <a:ext cx="2686050" cy="5238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4479" y="5735506"/>
              <a:ext cx="1819275" cy="48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97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7" y="3146519"/>
            <a:ext cx="5689648" cy="371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717" y="1448899"/>
            <a:ext cx="11064688" cy="1697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040" y="0"/>
            <a:ext cx="3267075" cy="116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6184" y="304026"/>
            <a:ext cx="48558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0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ویژگی معادله نوسانگر ساده فضای فاز</a:t>
            </a:r>
            <a:endParaRPr lang="en-US" sz="3000" b="1" dirty="0"/>
          </a:p>
        </p:txBody>
      </p:sp>
      <p:sp>
        <p:nvSpPr>
          <p:cNvPr id="6" name="Diamond 5"/>
          <p:cNvSpPr/>
          <p:nvPr/>
        </p:nvSpPr>
        <p:spPr>
          <a:xfrm>
            <a:off x="11358982" y="1931949"/>
            <a:ext cx="731520" cy="731520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dirty="0" smtClean="0">
                <a:solidFill>
                  <a:srgbClr val="FFFF00"/>
                </a:solidFill>
                <a:cs typeface="B Lotus" panose="00000400000000000000" pitchFamily="2" charset="-78"/>
              </a:rPr>
              <a:t>1</a:t>
            </a:r>
            <a:endParaRPr lang="en-US" sz="35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11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2" y="563063"/>
            <a:ext cx="10720863" cy="283464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22370" y="3948331"/>
            <a:ext cx="10768307" cy="1581612"/>
            <a:chOff x="-350184" y="3959318"/>
            <a:chExt cx="12252512" cy="1799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4422" y="3959318"/>
              <a:ext cx="12096750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6028" y="5216000"/>
              <a:ext cx="4686300" cy="5429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5244574"/>
              <a:ext cx="5181600" cy="4857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50184" y="5205574"/>
              <a:ext cx="2295525" cy="542925"/>
            </a:xfrm>
            <a:prstGeom prst="rect">
              <a:avLst/>
            </a:prstGeom>
          </p:spPr>
        </p:pic>
      </p:grpSp>
      <p:sp>
        <p:nvSpPr>
          <p:cNvPr id="9" name="Diamond 8"/>
          <p:cNvSpPr/>
          <p:nvPr/>
        </p:nvSpPr>
        <p:spPr>
          <a:xfrm>
            <a:off x="11299756" y="3695877"/>
            <a:ext cx="731520" cy="731520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dirty="0" smtClean="0">
                <a:solidFill>
                  <a:srgbClr val="FFFF00"/>
                </a:solidFill>
                <a:cs typeface="B Lotus" panose="00000400000000000000" pitchFamily="2" charset="-78"/>
              </a:rPr>
              <a:t>3</a:t>
            </a:r>
            <a:endParaRPr lang="en-US" sz="35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1299756" y="400691"/>
            <a:ext cx="731520" cy="731520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dirty="0" smtClean="0">
                <a:solidFill>
                  <a:srgbClr val="FFFF00"/>
                </a:solidFill>
                <a:cs typeface="B Lotus" panose="00000400000000000000" pitchFamily="2" charset="-78"/>
              </a:rPr>
              <a:t>2</a:t>
            </a:r>
            <a:endParaRPr lang="en-US" sz="35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28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83" y="391886"/>
            <a:ext cx="3267075" cy="116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78" y="1670504"/>
            <a:ext cx="1847850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3" y="2576286"/>
            <a:ext cx="1838325" cy="51435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3945058" y="674461"/>
            <a:ext cx="362857" cy="2416175"/>
          </a:xfrm>
          <a:prstGeom prst="rightBrace">
            <a:avLst>
              <a:gd name="adj1" fmla="val 5663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288" y="1137104"/>
            <a:ext cx="3448050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0147" y="1553936"/>
            <a:ext cx="1590675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560" y="2833461"/>
            <a:ext cx="4972050" cy="104775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flipV="1">
            <a:off x="5270046" y="2791505"/>
            <a:ext cx="798286" cy="925739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463" y="3844018"/>
            <a:ext cx="4524375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0713" y="4877254"/>
            <a:ext cx="9382125" cy="552450"/>
            <a:chOff x="1910713" y="4877254"/>
            <a:chExt cx="9382125" cy="5524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59113" y="4886779"/>
              <a:ext cx="31337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10713" y="4877254"/>
              <a:ext cx="62484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05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0914" y="46944"/>
            <a:ext cx="11400306" cy="1737360"/>
            <a:chOff x="0" y="235629"/>
            <a:chExt cx="12125325" cy="1847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6654"/>
              <a:ext cx="12125325" cy="12668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0565" y="235629"/>
              <a:ext cx="695325" cy="5810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876" y="2164647"/>
            <a:ext cx="1514475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98" y="2121785"/>
            <a:ext cx="223837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876" y="2809194"/>
            <a:ext cx="1762125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858" y="2345622"/>
            <a:ext cx="1952625" cy="4762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669301" y="2347886"/>
            <a:ext cx="664256" cy="52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272" y="3813393"/>
            <a:ext cx="971550" cy="4381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105670" y="234086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559" y="4140946"/>
            <a:ext cx="12009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تغییر متغیر</a:t>
            </a:r>
            <a:endParaRPr lang="en-US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5113" y="4431883"/>
            <a:ext cx="1905000" cy="466725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flipH="1">
            <a:off x="1931871" y="3813393"/>
            <a:ext cx="362857" cy="1132161"/>
          </a:xfrm>
          <a:prstGeom prst="rightBrace">
            <a:avLst>
              <a:gd name="adj1" fmla="val 5663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09119"/>
              </p:ext>
            </p:extLst>
          </p:nvPr>
        </p:nvGraphicFramePr>
        <p:xfrm>
          <a:off x="5482995" y="3450014"/>
          <a:ext cx="4079875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11" imgW="1688760" imgH="812520" progId="Equation.3">
                  <p:embed/>
                </p:oleObj>
              </mc:Choice>
              <mc:Fallback>
                <p:oleObj name="Equation" r:id="rId11" imgW="16887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2995" y="3450014"/>
                        <a:ext cx="4079875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4478539" y="4032468"/>
            <a:ext cx="664256" cy="52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03070" y="3683746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5570" y="471695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45921" y="5671436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15585" y="563892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63357" y="5635081"/>
            <a:ext cx="664256" cy="52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95482"/>
              </p:ext>
            </p:extLst>
          </p:nvPr>
        </p:nvGraphicFramePr>
        <p:xfrm>
          <a:off x="3425936" y="5455371"/>
          <a:ext cx="7081612" cy="93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13" imgW="2984400" imgH="393480" progId="Equation.3">
                  <p:embed/>
                </p:oleObj>
              </mc:Choice>
              <mc:Fallback>
                <p:oleObj name="Equation" r:id="rId13" imgW="298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5936" y="5455371"/>
                        <a:ext cx="7081612" cy="934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02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84088"/>
              </p:ext>
            </p:extLst>
          </p:nvPr>
        </p:nvGraphicFramePr>
        <p:xfrm>
          <a:off x="457201" y="127814"/>
          <a:ext cx="8565775" cy="89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3759120" imgH="393480" progId="Equation.3">
                  <p:embed/>
                </p:oleObj>
              </mc:Choice>
              <mc:Fallback>
                <p:oleObj name="Equation" r:id="rId3" imgW="3759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127814"/>
                        <a:ext cx="8565775" cy="89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77828"/>
              </p:ext>
            </p:extLst>
          </p:nvPr>
        </p:nvGraphicFramePr>
        <p:xfrm>
          <a:off x="4740088" y="1025526"/>
          <a:ext cx="2423086" cy="61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901440" imgH="228600" progId="Equation.3">
                  <p:embed/>
                </p:oleObj>
              </mc:Choice>
              <mc:Fallback>
                <p:oleObj name="Equation" r:id="rId5" imgW="901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0088" y="1025526"/>
                        <a:ext cx="2423086" cy="614304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129521" y="1781203"/>
            <a:ext cx="8824913" cy="391398"/>
            <a:chOff x="-1375243" y="4271027"/>
            <a:chExt cx="11382375" cy="504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2582" y="4271027"/>
              <a:ext cx="2114550" cy="504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375243" y="4271027"/>
              <a:ext cx="9267825" cy="4667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525" y="2308999"/>
            <a:ext cx="4592451" cy="43740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03949" y="2395507"/>
            <a:ext cx="6150485" cy="423230"/>
            <a:chOff x="2883553" y="2628028"/>
            <a:chExt cx="8582025" cy="590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7503" y="2628028"/>
              <a:ext cx="7458075" cy="590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3553" y="2756024"/>
              <a:ext cx="1123950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14" y="225238"/>
            <a:ext cx="394335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016622"/>
            <a:ext cx="9734550" cy="485775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604844" y="1752668"/>
            <a:ext cx="3289450" cy="1463040"/>
            <a:chOff x="3627344" y="2304209"/>
            <a:chExt cx="3878916" cy="17252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4569" y="2304209"/>
              <a:ext cx="3219450" cy="44767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627344" y="2838799"/>
              <a:ext cx="3876675" cy="569260"/>
              <a:chOff x="4431926" y="3179106"/>
              <a:chExt cx="3876675" cy="5692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4551" y="3243541"/>
                <a:ext cx="1924050" cy="5048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926" y="3179106"/>
                <a:ext cx="1952625" cy="51435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2535" y="3353149"/>
              <a:ext cx="3133725" cy="6762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83014" y="3496879"/>
            <a:ext cx="6724650" cy="660720"/>
            <a:chOff x="3236791" y="4928774"/>
            <a:chExt cx="6724650" cy="660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741" y="4928774"/>
              <a:ext cx="1028700" cy="609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6791" y="4941794"/>
              <a:ext cx="5695950" cy="6477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524340" y="1502396"/>
            <a:ext cx="1719773" cy="1139807"/>
            <a:chOff x="6524340" y="1836223"/>
            <a:chExt cx="1719773" cy="1139807"/>
          </a:xfrm>
        </p:grpSpPr>
        <p:sp>
          <p:nvSpPr>
            <p:cNvPr id="13" name="Bent Arrow 12"/>
            <p:cNvSpPr/>
            <p:nvPr/>
          </p:nvSpPr>
          <p:spPr>
            <a:xfrm flipH="1" flipV="1">
              <a:off x="6524340" y="1836223"/>
              <a:ext cx="1719773" cy="1139807"/>
            </a:xfrm>
            <a:prstGeom prst="bentArrow">
              <a:avLst>
                <a:gd name="adj1" fmla="val 25000"/>
                <a:gd name="adj2" fmla="val 25000"/>
                <a:gd name="adj3" fmla="val 32640"/>
                <a:gd name="adj4" fmla="val 399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16338" y="2466138"/>
              <a:ext cx="95794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500" dirty="0" smtClean="0">
                  <a:cs typeface="B Lotus" panose="00000400000000000000" pitchFamily="2" charset="-78"/>
                </a:rPr>
                <a:t>ویژگیها</a:t>
              </a:r>
              <a:endParaRPr lang="en-US" sz="2500" dirty="0">
                <a:cs typeface="B Lotus" panose="00000400000000000000" pitchFamily="2" charset="-78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080" y="4158827"/>
            <a:ext cx="4086225" cy="600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914" y="4885072"/>
            <a:ext cx="8115300" cy="676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8270" y="5664560"/>
            <a:ext cx="6158926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9042" y="6066276"/>
            <a:ext cx="2895600" cy="561975"/>
          </a:xfrm>
          <a:prstGeom prst="rect">
            <a:avLst/>
          </a:prstGeom>
        </p:spPr>
      </p:pic>
      <p:sp>
        <p:nvSpPr>
          <p:cNvPr id="23" name="Bent Arrow 22"/>
          <p:cNvSpPr/>
          <p:nvPr/>
        </p:nvSpPr>
        <p:spPr>
          <a:xfrm flipH="1" flipV="1">
            <a:off x="5177625" y="6244089"/>
            <a:ext cx="1181289" cy="206350"/>
          </a:xfrm>
          <a:prstGeom prst="bentArrow">
            <a:avLst>
              <a:gd name="adj1" fmla="val 5899"/>
              <a:gd name="adj2" fmla="val 12318"/>
              <a:gd name="adj3" fmla="val 24906"/>
              <a:gd name="adj4" fmla="val 462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6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179</Words>
  <Application>Microsoft Office PowerPoint</Application>
  <PresentationFormat>Widescreen</PresentationFormat>
  <Paragraphs>48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 Lotus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</dc:creator>
  <cp:lastModifiedBy>lib</cp:lastModifiedBy>
  <cp:revision>68</cp:revision>
  <cp:lastPrinted>2020-11-01T12:44:16Z</cp:lastPrinted>
  <dcterms:created xsi:type="dcterms:W3CDTF">2020-09-27T21:56:38Z</dcterms:created>
  <dcterms:modified xsi:type="dcterms:W3CDTF">2021-11-03T01:28:03Z</dcterms:modified>
</cp:coreProperties>
</file>