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9" r:id="rId3"/>
    <p:sldId id="293" r:id="rId4"/>
    <p:sldId id="301" r:id="rId5"/>
    <p:sldId id="297" r:id="rId6"/>
    <p:sldId id="298" r:id="rId7"/>
    <p:sldId id="299" r:id="rId8"/>
    <p:sldId id="312" r:id="rId9"/>
    <p:sldId id="300" r:id="rId10"/>
    <p:sldId id="302" r:id="rId11"/>
    <p:sldId id="307" r:id="rId12"/>
    <p:sldId id="310" r:id="rId13"/>
    <p:sldId id="303" r:id="rId14"/>
    <p:sldId id="314" r:id="rId15"/>
    <p:sldId id="316" r:id="rId16"/>
    <p:sldId id="317" r:id="rId17"/>
    <p:sldId id="318" r:id="rId18"/>
    <p:sldId id="320" r:id="rId19"/>
    <p:sldId id="321" r:id="rId20"/>
    <p:sldId id="304" r:id="rId21"/>
    <p:sldId id="322" r:id="rId22"/>
    <p:sldId id="305" r:id="rId23"/>
    <p:sldId id="323" r:id="rId24"/>
    <p:sldId id="306" r:id="rId25"/>
  </p:sldIdLst>
  <p:sldSz cx="9144000" cy="6858000" type="screen4x3"/>
  <p:notesSz cx="6858000" cy="9144000"/>
  <p:custDataLst>
    <p:tags r:id="rId2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59" autoAdjust="0"/>
  </p:normalViewPr>
  <p:slideViewPr>
    <p:cSldViewPr>
      <p:cViewPr>
        <p:scale>
          <a:sx n="80" d="100"/>
          <a:sy n="80" d="100"/>
        </p:scale>
        <p:origin x="-99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5C2D4F-A919-429E-99BF-F2B4186E4102}" type="datetimeFigureOut">
              <a:rPr lang="fa-IR" smtClean="0"/>
              <a:t>1442/09/07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676217-8582-42C3-9ACD-72E20E7DABE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129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DAC5-1EE8-4912-8CF6-65D9DDAC9A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4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DAC5-1EE8-4912-8CF6-65D9DDAC9A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7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a-IR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8C4E197-753F-4BE3-8209-2C6F2FEAD7DB}" type="slidenum">
              <a:rPr lang="en-US" altLang="fa-IR" sz="1200"/>
              <a:pPr/>
              <a:t>7</a:t>
            </a:fld>
            <a:endParaRPr lang="en-US" altLang="fa-I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DAC5-1EE8-4912-8CF6-65D9DDAC9A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2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210E32-080D-489C-889D-016322A667CA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C5160F-DF37-4E1B-AD95-364EFDFC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7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7.png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paya%20pc\Desktop\optic%20lab\&#1578;&#1608;&#1585;&#1740;%20&#1662;&#1585;&#1575;&#1588;%201\&#1601;&#1575;&#1740;&#1604;%20&#1589;&#1608;&#1578;&#1740;%20&#1578;&#1608;&#1585;&#1740;%201\&#1589;&#1583;&#1575;%20016.m4a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60" y="1484784"/>
            <a:ext cx="8075240" cy="460648"/>
          </a:xfrm>
        </p:spPr>
        <p:txBody>
          <a:bodyPr/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آزمایش 6: توری پراش1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180528" y="1906509"/>
            <a:ext cx="9145016" cy="2026547"/>
          </a:xfrm>
        </p:spPr>
        <p:txBody>
          <a:bodyPr/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هدف آزمایش: </a:t>
            </a:r>
            <a:endParaRPr lang="fa-IR" sz="24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en-US" sz="2400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rgbClr val="7030A0"/>
                </a:solidFill>
                <a:cs typeface="B Nazanin" panose="00000400000000000000" pitchFamily="2" charset="-78"/>
              </a:rPr>
              <a:t>اندازه‌گیری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 طول موج با استفاده از منحنی </a:t>
            </a:r>
            <a:r>
              <a:rPr lang="fa-IR" sz="2400" dirty="0" err="1">
                <a:solidFill>
                  <a:srgbClr val="7030A0"/>
                </a:solidFill>
                <a:cs typeface="B Nazanin" panose="00000400000000000000" pitchFamily="2" charset="-78"/>
              </a:rPr>
              <a:t>پاشندگی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 توری و بررسی طیف لامپ هیدروژن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وسایل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آزمایش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endParaRPr lang="fa-IR" sz="2400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err="1" smtClean="0">
                <a:solidFill>
                  <a:srgbClr val="7030A0"/>
                </a:solidFill>
                <a:cs typeface="B Nazanin" panose="00000400000000000000" pitchFamily="2" charset="-78"/>
              </a:rPr>
              <a:t>اسپکترومتر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، توری </a:t>
            </a:r>
            <a:r>
              <a:rPr lang="fa-IR" sz="2400" dirty="0" err="1">
                <a:solidFill>
                  <a:srgbClr val="7030A0"/>
                </a:solidFill>
                <a:cs typeface="B Nazanin" panose="00000400000000000000" pitchFamily="2" charset="-78"/>
              </a:rPr>
              <a:t>پراش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، لامپ </a:t>
            </a:r>
            <a:r>
              <a:rPr lang="fa-IR" sz="2400" dirty="0" err="1">
                <a:solidFill>
                  <a:srgbClr val="7030A0"/>
                </a:solidFill>
                <a:cs typeface="B Nazanin" panose="00000400000000000000" pitchFamily="2" charset="-78"/>
              </a:rPr>
              <a:t>هلیم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 و منبع تغذیه، لامپ </a:t>
            </a:r>
            <a:r>
              <a:rPr lang="fa-IR" sz="2400" dirty="0" err="1">
                <a:solidFill>
                  <a:srgbClr val="7030A0"/>
                </a:solidFill>
                <a:cs typeface="B Nazanin" panose="00000400000000000000" pitchFamily="2" charset="-78"/>
              </a:rPr>
              <a:t>کادمیم</a:t>
            </a:r>
            <a:r>
              <a:rPr lang="fa-IR" sz="2400" dirty="0">
                <a:solidFill>
                  <a:srgbClr val="7030A0"/>
                </a:solidFill>
                <a:cs typeface="B Nazanin" panose="00000400000000000000" pitchFamily="2" charset="-78"/>
              </a:rPr>
              <a:t> و منبع تغذیه، چراغ رومیزی </a:t>
            </a: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5" t="19146" r="33911" b="18774"/>
          <a:stretch/>
        </p:blipFill>
        <p:spPr>
          <a:xfrm>
            <a:off x="8422982" y="34898"/>
            <a:ext cx="655668" cy="739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64" y="572586"/>
            <a:ext cx="38479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err="1" smtClean="0">
                <a:solidFill>
                  <a:srgbClr val="00B050"/>
                </a:solidFill>
                <a:cs typeface="B Titr" panose="00000700000000000000" pitchFamily="2" charset="-78"/>
              </a:rPr>
              <a:t>دستورکار</a:t>
            </a:r>
            <a:r>
              <a:rPr lang="fa-IR" sz="2000" dirty="0" smtClean="0">
                <a:solidFill>
                  <a:srgbClr val="00B050"/>
                </a:solidFill>
                <a:cs typeface="B Titr" panose="00000700000000000000" pitchFamily="2" charset="-78"/>
              </a:rPr>
              <a:t> آموزش مجازی</a:t>
            </a:r>
          </a:p>
          <a:p>
            <a:pPr algn="ctr"/>
            <a:r>
              <a:rPr lang="fa-IR" sz="2000" dirty="0" smtClean="0">
                <a:solidFill>
                  <a:srgbClr val="00B050"/>
                </a:solidFill>
                <a:cs typeface="B Titr" panose="00000700000000000000" pitchFamily="2" charset="-78"/>
              </a:rPr>
              <a:t> آزمایشگاه </a:t>
            </a:r>
            <a:r>
              <a:rPr lang="fa-IR" sz="2000" dirty="0" err="1" smtClean="0">
                <a:solidFill>
                  <a:srgbClr val="00B050"/>
                </a:solidFill>
                <a:cs typeface="B Titr" panose="00000700000000000000" pitchFamily="2" charset="-78"/>
              </a:rPr>
              <a:t>اپتیک</a:t>
            </a:r>
            <a:endParaRPr lang="fa-IR" sz="2000" dirty="0" smtClean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784" y="6380946"/>
            <a:ext cx="277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Nazanin" panose="00000400000000000000" pitchFamily="2" charset="-78"/>
              </a:rPr>
              <a:t>دکتر سید محمد باقر قریشی.</a:t>
            </a:r>
            <a:endParaRPr lang="fa-IR" sz="2000" b="1" dirty="0">
              <a:solidFill>
                <a:srgbClr val="FF0000"/>
              </a:solidFill>
              <a:cs typeface="Nazanin" panose="00000400000000000000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01712" y="2609565"/>
            <a:ext cx="2197621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56839"/>
            <a:ext cx="2484905" cy="25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1821" y="0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rtl="1"/>
            <a:r>
              <a:rPr lang="fa-IR" dirty="0" smtClean="0">
                <a:solidFill>
                  <a:srgbClr val="FFFF00"/>
                </a:solidFill>
                <a:cs typeface="B Nazanin" panose="00000400000000000000" pitchFamily="2" charset="-78"/>
              </a:rPr>
              <a:t>مراتب </a:t>
            </a:r>
            <a:r>
              <a:rPr lang="fa-IR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پراش</a:t>
            </a:r>
            <a:endParaRPr lang="en-US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fld id="{A1C5160F-DF37-4E1B-AD95-364EFDFCDF0C}" type="slidenum">
              <a:rPr lang="en-US" smtClean="0">
                <a:cs typeface="B Nazanin" panose="00000400000000000000" pitchFamily="2" charset="-78"/>
              </a:rPr>
              <a:pPr rtl="1"/>
              <a:t>10</a:t>
            </a:fld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58" y="1841586"/>
            <a:ext cx="4610042" cy="4425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5" y="2519397"/>
            <a:ext cx="4502206" cy="3702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4597" y="6153916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توري 400 خط بر ميليمتر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14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9027" y="119467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rtl="1"/>
            <a:r>
              <a:rPr lang="fa-IR" sz="28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       محدوده </a:t>
            </a:r>
            <a:r>
              <a:rPr lang="fa-IR" sz="2800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ازاد</a:t>
            </a:r>
            <a:r>
              <a:rPr lang="fa-IR" sz="28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طيفي</a:t>
            </a:r>
            <a:r>
              <a:rPr lang="fa-IR" sz="28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 در </a:t>
            </a:r>
            <a:r>
              <a:rPr lang="fa-IR" sz="2800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توري</a:t>
            </a:r>
            <a:r>
              <a:rPr lang="en-US" sz="28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FSR </a:t>
            </a:r>
            <a:r>
              <a:rPr lang="en-US" sz="18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(Free Spectral Range)</a:t>
            </a:r>
            <a:endParaRPr lang="en-US" sz="28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48680"/>
            <a:ext cx="7091114" cy="23042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اگر بازه </a:t>
            </a:r>
            <a:r>
              <a:rPr lang="fa-IR" dirty="0" err="1" smtClean="0">
                <a:cs typeface="B Nazanin" panose="00000400000000000000" pitchFamily="2" charset="-78"/>
              </a:rPr>
              <a:t>طيفي</a:t>
            </a:r>
            <a:r>
              <a:rPr lang="fa-IR" dirty="0" smtClean="0">
                <a:cs typeface="B Nazanin" panose="00000400000000000000" pitchFamily="2" charset="-78"/>
              </a:rPr>
              <a:t> ما چقدر باشد </a:t>
            </a:r>
            <a:r>
              <a:rPr lang="fa-IR" dirty="0" err="1" smtClean="0">
                <a:cs typeface="B Nazanin" panose="00000400000000000000" pitchFamily="2" charset="-78"/>
              </a:rPr>
              <a:t>طيفي</a:t>
            </a:r>
            <a:r>
              <a:rPr lang="fa-IR" dirty="0" smtClean="0">
                <a:cs typeface="B Nazanin" panose="00000400000000000000" pitchFamily="2" charset="-78"/>
              </a:rPr>
              <a:t> از مرتبه دوم </a:t>
            </a:r>
            <a:r>
              <a:rPr lang="fa-IR" dirty="0" err="1" smtClean="0">
                <a:cs typeface="B Nazanin" panose="00000400000000000000" pitchFamily="2" charset="-78"/>
              </a:rPr>
              <a:t>روي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طيف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ديگري</a:t>
            </a:r>
            <a:r>
              <a:rPr lang="fa-IR" dirty="0" smtClean="0">
                <a:cs typeface="B Nazanin" panose="00000400000000000000" pitchFamily="2" charset="-78"/>
              </a:rPr>
              <a:t> از مرتبه اول </a:t>
            </a:r>
            <a:r>
              <a:rPr lang="fa-IR" dirty="0" err="1" smtClean="0">
                <a:cs typeface="B Nazanin" panose="00000400000000000000" pitchFamily="2" charset="-78"/>
              </a:rPr>
              <a:t>نمي</a:t>
            </a:r>
            <a:r>
              <a:rPr lang="fa-IR" dirty="0" smtClean="0">
                <a:cs typeface="B Nazanin" panose="00000400000000000000" pitchFamily="2" charset="-78"/>
              </a:rPr>
              <a:t> افتد؟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fld id="{A1C5160F-DF37-4E1B-AD95-364EFDFCDF0C}" type="slidenum">
              <a:rPr lang="en-US" smtClean="0">
                <a:cs typeface="B Nazanin" panose="00000400000000000000" pitchFamily="2" charset="-78"/>
              </a:rPr>
              <a:pPr rtl="1"/>
              <a:t>11</a:t>
            </a:fld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8" name="Picture 6" descr="https://www.deltaopticalthinfilm.com/wp-content/uploads/2019/09/orders-in-spectrometer-e15695065568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92" y="2314930"/>
            <a:ext cx="2724797" cy="422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44272"/>
              </p:ext>
            </p:extLst>
          </p:nvPr>
        </p:nvGraphicFramePr>
        <p:xfrm>
          <a:off x="589360" y="2736850"/>
          <a:ext cx="4042172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4" imgW="2349360" imgH="634680" progId="Equation.DSMT4">
                  <p:embed/>
                </p:oleObj>
              </mc:Choice>
              <mc:Fallback>
                <p:oleObj name="Equation" r:id="rId4" imgW="23493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360" y="2736850"/>
                        <a:ext cx="4042172" cy="145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426921"/>
            <a:ext cx="5796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به</a:t>
            </a:r>
            <a:r>
              <a:rPr lang="en-US" sz="2400" dirty="0" smtClean="0">
                <a:cs typeface="B Nazanin" panose="00000400000000000000" pitchFamily="2" charset="-78"/>
              </a:rPr>
              <a:t>  </a:t>
            </a:r>
            <a:r>
              <a:rPr lang="fa-IR" sz="2400" dirty="0" smtClean="0">
                <a:cs typeface="B Nazanin" panose="00000400000000000000" pitchFamily="2" charset="-78"/>
              </a:rPr>
              <a:t> عبارتي: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اگر در مرتبه اول بخواهيم در بازه اي از طول موجها كار كنيم كه ابتداي آن 500  نانومتر باشد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بايد بدانيم كه 500/1 نانومتر جلوتر مرتبه دوم 500 </a:t>
            </a:r>
            <a:r>
              <a:rPr lang="fa-IR" sz="2400" dirty="0" err="1" smtClean="0">
                <a:cs typeface="B Nazanin" panose="00000400000000000000" pitchFamily="2" charset="-78"/>
              </a:rPr>
              <a:t>ناومتر</a:t>
            </a:r>
            <a:r>
              <a:rPr lang="fa-IR" sz="2400" dirty="0" smtClean="0">
                <a:cs typeface="B Nazanin" panose="00000400000000000000" pitchFamily="2" charset="-78"/>
              </a:rPr>
              <a:t/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 دقيقا روي مرتبه اول 1000 نانومتر خواهد افتاد. </a:t>
            </a:r>
            <a:br>
              <a:rPr lang="fa-IR" sz="2400" dirty="0" smtClean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FSR=500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3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روش انجام </a:t>
            </a:r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آزمایش</a:t>
            </a:r>
            <a:endParaRPr lang="fa-IR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460648"/>
          </a:xfrm>
        </p:spPr>
        <p:txBody>
          <a:bodyPr/>
          <a:lstStyle/>
          <a:p>
            <a:pPr algn="r" rtl="1"/>
            <a:r>
              <a:rPr lang="fa-IR" b="1" dirty="0" err="1">
                <a:solidFill>
                  <a:srgbClr val="00B0F0"/>
                </a:solidFill>
                <a:cs typeface="B Titr" panose="00000700000000000000" pitchFamily="2" charset="-78"/>
              </a:rPr>
              <a:t>اسپکترومتری</a:t>
            </a:r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 توری</a:t>
            </a:r>
            <a:endParaRPr lang="en-US" i="1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طرز کار این </a:t>
            </a:r>
            <a:r>
              <a:rPr lang="fa-IR" sz="1600" dirty="0" err="1">
                <a:solidFill>
                  <a:srgbClr val="00B0F0"/>
                </a:solidFill>
                <a:cs typeface="B Titr" panose="00000700000000000000" pitchFamily="2" charset="-78"/>
              </a:rPr>
              <a:t>اسپکترومتر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 شبیه </a:t>
            </a:r>
            <a:r>
              <a:rPr lang="fa-IR" sz="1600" dirty="0" err="1">
                <a:solidFill>
                  <a:srgbClr val="00B0F0"/>
                </a:solidFill>
                <a:cs typeface="B Titr" panose="00000700000000000000" pitchFamily="2" charset="-78"/>
              </a:rPr>
              <a:t>اسپکترومتر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fa-IR" sz="1600" dirty="0" err="1">
                <a:solidFill>
                  <a:srgbClr val="00B0F0"/>
                </a:solidFill>
                <a:cs typeface="B Titr" panose="00000700000000000000" pitchFamily="2" charset="-78"/>
              </a:rPr>
              <a:t>منشوری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 است با این تفاوت که به جای منشور از توری استفاده </a:t>
            </a:r>
            <a:r>
              <a:rPr lang="fa-IR" sz="1600" dirty="0" err="1">
                <a:solidFill>
                  <a:srgbClr val="00B0F0"/>
                </a:solidFill>
                <a:cs typeface="B Titr" panose="00000700000000000000" pitchFamily="2" charset="-78"/>
              </a:rPr>
              <a:t>می‌شود</a:t>
            </a: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.</a:t>
            </a:r>
            <a:endParaRPr lang="en-US" sz="1600" i="1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/>
            <a:endParaRPr lang="fa-IR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2276872"/>
            <a:ext cx="8697144" cy="1296144"/>
          </a:xfrm>
        </p:spPr>
        <p:txBody>
          <a:bodyPr/>
          <a:lstStyle/>
          <a:p>
            <a:pPr algn="r" rtl="1"/>
            <a:r>
              <a:rPr lang="fa-IR" sz="1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ابتدا توری مورد نظر را روی </a:t>
            </a:r>
            <a:r>
              <a:rPr lang="fa-IR" sz="1800" dirty="0" err="1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صفحه‌ی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حامل </a:t>
            </a:r>
            <a:r>
              <a:rPr lang="fa-IR" sz="1800" dirty="0" err="1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اسپکترومتر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قرار دهید و با احتیاط در </a:t>
            </a:r>
            <a:r>
              <a:rPr lang="fa-IR" sz="1800" dirty="0" err="1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گیره‌های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مخصوص نصب کنید. در حین کار با توری سعی کنید از تماس انگشتان با </a:t>
            </a:r>
            <a:r>
              <a:rPr lang="fa-IR" sz="1800" dirty="0" err="1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قسمت‌های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شفاف توری خودداری کنید. برای این منظور سعی کنید که توری را از </a:t>
            </a:r>
            <a:r>
              <a:rPr lang="fa-IR" sz="1800" dirty="0" err="1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لبه‌های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آن با دو انگشت گرفته و در محل نصب کنید. جهت نصب توری بایستی به </a:t>
            </a:r>
            <a:r>
              <a:rPr lang="fa-IR" sz="1800" dirty="0" err="1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گونه‌ای</a:t>
            </a:r>
            <a:r>
              <a:rPr lang="fa-IR" sz="1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باشد که نور تابشی از لامپ بر صفحه ی آن عمود باشد. </a:t>
            </a:r>
            <a:endParaRPr lang="en-US" sz="1800" i="1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 rtl="1"/>
            <a:endParaRPr lang="fa-IR" sz="18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1907704" y="3573016"/>
            <a:ext cx="583264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8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ahoma" pitchFamily="34" charset="0"/>
                <a:cs typeface="B Lotus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91B9BD06-CA1E-46BA-9CAB-AE083264C0C1}" type="slidenum">
              <a:rPr lang="ar-SA" altLang="fa-IR" sz="1400" b="0">
                <a:cs typeface="Arial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fa-IR" sz="1400" b="0">
              <a:cs typeface="Arial" pitchFamily="34" charset="0"/>
            </a:endParaRPr>
          </a:p>
        </p:txBody>
      </p:sp>
      <p:pic>
        <p:nvPicPr>
          <p:cNvPr id="5123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63" y="260350"/>
            <a:ext cx="7608887" cy="6442075"/>
          </a:xfrm>
        </p:spPr>
      </p:pic>
    </p:spTree>
    <p:extLst>
      <p:ext uri="{BB962C8B-B14F-4D97-AF65-F5344CB8AC3E}">
        <p14:creationId xmlns:p14="http://schemas.microsoft.com/office/powerpoint/2010/main" val="35004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fa-IR" smtClean="0"/>
          </a:p>
        </p:txBody>
      </p:sp>
      <p:pic>
        <p:nvPicPr>
          <p:cNvPr id="614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3236" r="6798" b="27023"/>
          <a:stretch/>
        </p:blipFill>
        <p:spPr>
          <a:xfrm>
            <a:off x="611560" y="260648"/>
            <a:ext cx="7704856" cy="6120680"/>
          </a:xfrm>
        </p:spPr>
      </p:pic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0ABED50-0EC7-4BAD-8E46-B5EC5B4524CA}" type="slidenum">
              <a:rPr lang="ar-SA" altLang="fa-IR" sz="1400">
                <a:latin typeface="Tahoma" pitchFamily="34" charset="0"/>
              </a:rPr>
              <a:pPr/>
              <a:t>14</a:t>
            </a:fld>
            <a:endParaRPr lang="en-US" altLang="fa-IR" sz="1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fa-IR" smtClean="0"/>
          </a:p>
        </p:txBody>
      </p:sp>
      <p:pic>
        <p:nvPicPr>
          <p:cNvPr id="717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88913"/>
            <a:ext cx="6840364" cy="6448425"/>
          </a:xfrm>
        </p:spPr>
      </p:pic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0169B0F-8EEA-414F-AB7B-923F476DC215}" type="slidenum">
              <a:rPr lang="ar-SA" altLang="fa-IR" sz="1400">
                <a:latin typeface="Tahoma" pitchFamily="34" charset="0"/>
              </a:rPr>
              <a:pPr/>
              <a:t>15</a:t>
            </a:fld>
            <a:endParaRPr lang="en-US" altLang="fa-IR" sz="1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fa-IR" smtClean="0"/>
          </a:p>
        </p:txBody>
      </p:sp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214313"/>
            <a:ext cx="6659563" cy="6657975"/>
          </a:xfrm>
        </p:spPr>
      </p:pic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581774-BB07-4251-9565-D2F33A230379}" type="slidenum">
              <a:rPr lang="ar-SA" altLang="fa-IR" sz="1400">
                <a:latin typeface="Tahoma" pitchFamily="34" charset="0"/>
              </a:rPr>
              <a:pPr/>
              <a:t>16</a:t>
            </a:fld>
            <a:endParaRPr lang="en-US" altLang="fa-IR" sz="1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ahoma" pitchFamily="34" charset="0"/>
                <a:cs typeface="B Lotus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7E6ABEB2-5BE7-4F27-AB79-21184C461587}" type="slidenum">
              <a:rPr lang="ar-SA" altLang="fa-IR" sz="1400" b="0">
                <a:cs typeface="Arial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fa-IR" sz="1400" b="0">
              <a:cs typeface="Arial" pitchFamily="34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7544" y="26797"/>
            <a:ext cx="8475662" cy="2206626"/>
          </a:xfrm>
        </p:spPr>
        <p:txBody>
          <a:bodyPr/>
          <a:lstStyle/>
          <a:p>
            <a:pPr algn="r" rtl="1"/>
            <a:r>
              <a:rPr lang="fa-IR" alt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توری </a:t>
            </a:r>
            <a:r>
              <a:rPr lang="fa-IR" alt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پراش</a:t>
            </a:r>
            <a:r>
              <a:rPr lang="fa-IR" alt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(اندازه گیری مستقیم زاویه)</a:t>
            </a:r>
            <a:br>
              <a:rPr lang="fa-IR" alt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altLang="fa-IR" sz="2000" dirty="0" smtClean="0">
                <a:cs typeface="B Titr" panose="00000700000000000000" pitchFamily="2" charset="-78"/>
              </a:rPr>
              <a:t>در این روش زاویه </a:t>
            </a:r>
            <a:r>
              <a:rPr lang="el-GR" altLang="fa-IR" sz="2000" dirty="0" smtClean="0">
                <a:cs typeface="B Titr" panose="00000700000000000000" pitchFamily="2" charset="-78"/>
              </a:rPr>
              <a:t>θ </a:t>
            </a:r>
            <a:r>
              <a:rPr lang="fa-IR" altLang="fa-IR" sz="2000" dirty="0" err="1" smtClean="0">
                <a:cs typeface="B Titr" panose="00000700000000000000" pitchFamily="2" charset="-78"/>
              </a:rPr>
              <a:t>مستقیمأ</a:t>
            </a:r>
            <a:r>
              <a:rPr lang="fa-IR" altLang="fa-IR" sz="2000" dirty="0" smtClean="0">
                <a:cs typeface="B Titr" panose="00000700000000000000" pitchFamily="2" charset="-78"/>
              </a:rPr>
              <a:t> خوانده و </a:t>
            </a:r>
            <a:r>
              <a:rPr lang="fa-IR" altLang="fa-IR" sz="2000" dirty="0" err="1" smtClean="0">
                <a:cs typeface="B Titr" panose="00000700000000000000" pitchFamily="2" charset="-78"/>
              </a:rPr>
              <a:t>اندازه‌گیری</a:t>
            </a:r>
            <a:r>
              <a:rPr lang="fa-IR" altLang="fa-IR" sz="2000" dirty="0" smtClean="0">
                <a:cs typeface="B Titr" panose="00000700000000000000" pitchFamily="2" charset="-78"/>
              </a:rPr>
              <a:t> </a:t>
            </a:r>
            <a:r>
              <a:rPr lang="fa-IR" altLang="fa-IR" sz="2000" dirty="0" err="1" smtClean="0">
                <a:cs typeface="B Titr" panose="00000700000000000000" pitchFamily="2" charset="-78"/>
              </a:rPr>
              <a:t>می‌شود</a:t>
            </a:r>
            <a:r>
              <a:rPr lang="fa-IR" altLang="fa-IR" sz="2000" dirty="0" smtClean="0">
                <a:cs typeface="B Titr" panose="00000700000000000000" pitchFamily="2" charset="-78"/>
              </a:rPr>
              <a:t>. توری معلوم </a:t>
            </a:r>
            <a:r>
              <a:rPr lang="en-US" altLang="fa-IR" sz="2000" dirty="0" smtClean="0">
                <a:cs typeface="B Titr" panose="00000700000000000000" pitchFamily="2" charset="-78"/>
              </a:rPr>
              <a:t>N=1000 line/Cm </a:t>
            </a:r>
            <a:r>
              <a:rPr lang="fa-IR" altLang="fa-IR" sz="2000" dirty="0" smtClean="0">
                <a:cs typeface="B Titr" panose="00000700000000000000" pitchFamily="2" charset="-78"/>
              </a:rPr>
              <a:t>را بر روی پایه مخصوص و مجموعه را بر روی </a:t>
            </a:r>
            <a:r>
              <a:rPr lang="fa-IR" altLang="fa-IR" sz="2000" dirty="0" err="1" smtClean="0">
                <a:cs typeface="B Titr" panose="00000700000000000000" pitchFamily="2" charset="-78"/>
              </a:rPr>
              <a:t>میزچه</a:t>
            </a:r>
            <a:r>
              <a:rPr lang="fa-IR" altLang="fa-IR" sz="2000" dirty="0" smtClean="0">
                <a:cs typeface="B Titr" panose="00000700000000000000" pitchFamily="2" charset="-78"/>
              </a:rPr>
              <a:t> </a:t>
            </a:r>
            <a:r>
              <a:rPr lang="fa-IR" altLang="fa-IR" sz="2000" dirty="0" err="1" smtClean="0">
                <a:cs typeface="B Titr" panose="00000700000000000000" pitchFamily="2" charset="-78"/>
              </a:rPr>
              <a:t>گونیومتر</a:t>
            </a:r>
            <a:r>
              <a:rPr lang="fa-IR" altLang="fa-IR" sz="2000" dirty="0" smtClean="0">
                <a:cs typeface="B Titr" panose="00000700000000000000" pitchFamily="2" charset="-78"/>
              </a:rPr>
              <a:t> قرار دهید. لامپ مجهول را پشت دریچه </a:t>
            </a:r>
            <a:r>
              <a:rPr lang="fa-IR" altLang="fa-IR" sz="2000" dirty="0" err="1" smtClean="0">
                <a:cs typeface="B Titr" panose="00000700000000000000" pitchFamily="2" charset="-78"/>
              </a:rPr>
              <a:t>کلیماتور</a:t>
            </a:r>
            <a:r>
              <a:rPr lang="fa-IR" altLang="fa-IR" sz="2000" dirty="0" smtClean="0">
                <a:cs typeface="B Titr" panose="00000700000000000000" pitchFamily="2" charset="-78"/>
              </a:rPr>
              <a:t> قرار داده و نور را برای واضح دیدن به کمک دوربین </a:t>
            </a:r>
            <a:r>
              <a:rPr lang="fa-IR" altLang="fa-IR" sz="2000" dirty="0" err="1" smtClean="0">
                <a:cs typeface="B Titr" panose="00000700000000000000" pitchFamily="2" charset="-78"/>
              </a:rPr>
              <a:t>گونیومتر</a:t>
            </a:r>
            <a:r>
              <a:rPr lang="fa-IR" altLang="fa-IR" sz="2000" dirty="0" smtClean="0">
                <a:cs typeface="B Titr" panose="00000700000000000000" pitchFamily="2" charset="-78"/>
              </a:rPr>
              <a:t> تنظیم کنید. طیف نور </a:t>
            </a:r>
            <a:r>
              <a:rPr lang="fa-IR" altLang="fa-IR" sz="2000" dirty="0" err="1" smtClean="0">
                <a:cs typeface="B Titr" panose="00000700000000000000" pitchFamily="2" charset="-78"/>
              </a:rPr>
              <a:t>پراش</a:t>
            </a:r>
            <a:r>
              <a:rPr lang="fa-IR" altLang="fa-IR" sz="2000" dirty="0" smtClean="0">
                <a:cs typeface="B Titr" panose="00000700000000000000" pitchFamily="2" charset="-78"/>
              </a:rPr>
              <a:t> یافته را در </a:t>
            </a:r>
            <a:r>
              <a:rPr lang="fa-IR" altLang="fa-IR" sz="2000" dirty="0" err="1" smtClean="0">
                <a:cs typeface="B Titr" panose="00000700000000000000" pitchFamily="2" charset="-78"/>
              </a:rPr>
              <a:t>مرتبه‌های</a:t>
            </a:r>
            <a:r>
              <a:rPr lang="fa-IR" altLang="fa-IR" sz="2000" dirty="0" smtClean="0">
                <a:cs typeface="B Titr" panose="00000700000000000000" pitchFamily="2" charset="-78"/>
              </a:rPr>
              <a:t> مختلف </a:t>
            </a:r>
            <a:r>
              <a:rPr lang="fa-IR" altLang="fa-IR" sz="2000" dirty="0" err="1" smtClean="0">
                <a:cs typeface="B Titr" panose="00000700000000000000" pitchFamily="2" charset="-78"/>
              </a:rPr>
              <a:t>پراش</a:t>
            </a:r>
            <a:r>
              <a:rPr lang="fa-IR" altLang="fa-IR" sz="2000" dirty="0" smtClean="0">
                <a:cs typeface="B Titr" panose="00000700000000000000" pitchFamily="2" charset="-78"/>
              </a:rPr>
              <a:t> مشاهده کنید.</a:t>
            </a:r>
            <a:endParaRPr lang="en-US" altLang="fa-IR" sz="2000" dirty="0" smtClean="0">
              <a:cs typeface="B Titr" panose="00000700000000000000" pitchFamily="2" charset="-78"/>
            </a:endParaRP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2276872"/>
            <a:ext cx="4784725" cy="383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fa-IR" smtClean="0"/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782638"/>
            <a:ext cx="7889875" cy="5918200"/>
          </a:xfrm>
        </p:spPr>
      </p:pic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96F06B1-4CD8-433E-9FC7-E2F60AE3FE02}" type="slidenum">
              <a:rPr lang="ar-SA" altLang="fa-IR" sz="1400">
                <a:latin typeface="Tahoma" pitchFamily="34" charset="0"/>
              </a:rPr>
              <a:pPr/>
              <a:t>18</a:t>
            </a:fld>
            <a:endParaRPr lang="en-US" altLang="fa-IR" sz="1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آزمایش اول :</a:t>
            </a:r>
            <a:r>
              <a:rPr lang="fa-IR" sz="2000" dirty="0" err="1">
                <a:solidFill>
                  <a:srgbClr val="FFFF00"/>
                </a:solidFill>
                <a:cs typeface="B Titr" panose="00000700000000000000" pitchFamily="2" charset="-78"/>
              </a:rPr>
              <a:t>اندازه‌گیری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 زاویه </a:t>
            </a:r>
            <a:r>
              <a:rPr lang="fa-IR" sz="2000" dirty="0" err="1">
                <a:solidFill>
                  <a:srgbClr val="FFFF00"/>
                </a:solidFill>
                <a:cs typeface="B Titr" panose="00000700000000000000" pitchFamily="2" charset="-78"/>
              </a:rPr>
              <a:t>پراش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 توری در مرتبه ی اول </a:t>
            </a:r>
            <a:r>
              <a:rPr lang="en-US" sz="2000" i="1" dirty="0">
                <a:solidFill>
                  <a:srgbClr val="FFFF00"/>
                </a:solidFill>
                <a:cs typeface="B Titr" panose="00000700000000000000" pitchFamily="2" charset="-78"/>
              </a:rPr>
              <a:t/>
            </a:r>
            <a:br>
              <a:rPr lang="en-US" sz="2000" i="1" dirty="0">
                <a:solidFill>
                  <a:srgbClr val="FFFF00"/>
                </a:solidFill>
                <a:cs typeface="B Titr" panose="00000700000000000000" pitchFamily="2" charset="-78"/>
              </a:rPr>
            </a:br>
            <a:endParaRPr lang="fa-IR" sz="2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3084249744"/>
                  </p:ext>
                </p:extLst>
              </p:nvPr>
            </p:nvGraphicFramePr>
            <p:xfrm>
              <a:off x="323528" y="1268760"/>
              <a:ext cx="4848225" cy="245364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211580"/>
                    <a:gridCol w="1212215"/>
                    <a:gridCol w="1212215"/>
                    <a:gridCol w="1212215"/>
                  </a:tblGrid>
                  <a:tr h="200025">
                    <a:tc gridSpan="4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1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0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14.5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438.5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13.33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405.7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بنفش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16.25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493.9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 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18.16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547.7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19.16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579.8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3084249744"/>
                  </p:ext>
                </p:extLst>
              </p:nvPr>
            </p:nvGraphicFramePr>
            <p:xfrm>
              <a:off x="323528" y="1268760"/>
              <a:ext cx="4848225" cy="2367534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211580"/>
                    <a:gridCol w="1212215"/>
                    <a:gridCol w="1212215"/>
                    <a:gridCol w="1212215"/>
                  </a:tblGrid>
                  <a:tr h="321564">
                    <a:tc gridSpan="4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1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10526" r="-300000" b="-535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3909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14.5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438.5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3909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13.33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405.7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بنفش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3909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16.25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493.9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 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3909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18.16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547.7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3909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19.16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579.8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849930"/>
                  </p:ext>
                </p:extLst>
              </p:nvPr>
            </p:nvGraphicFramePr>
            <p:xfrm>
              <a:off x="5508104" y="1556792"/>
              <a:ext cx="3162935" cy="73152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3162935"/>
                  </a:tblGrid>
                  <a:tr h="0"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func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)=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𝑁𝑘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1800" i="1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849930"/>
                  </p:ext>
                </p:extLst>
              </p:nvPr>
            </p:nvGraphicFramePr>
            <p:xfrm>
              <a:off x="5508104" y="1556792"/>
              <a:ext cx="3162935" cy="73152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3162935"/>
                  </a:tblGrid>
                  <a:tr h="731520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3" r="-193" b="-8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2349005869"/>
                  </p:ext>
                </p:extLst>
              </p:nvPr>
            </p:nvGraphicFramePr>
            <p:xfrm>
              <a:off x="323528" y="4149080"/>
              <a:ext cx="4848225" cy="245364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211580"/>
                    <a:gridCol w="1212215"/>
                    <a:gridCol w="1212215"/>
                    <a:gridCol w="1212215"/>
                  </a:tblGrid>
                  <a:tr h="200025">
                    <a:tc gridSpan="4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</a:t>
                          </a:r>
                          <a:r>
                            <a:rPr lang="fa-IR" sz="2000" dirty="0" smtClean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2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0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27.58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405.1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1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2000" b="1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1600" b="1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بنفش</a:t>
                          </a:r>
                          <a:endParaRPr lang="en-US" sz="1200" b="1" i="1" dirty="0" smtClean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38.63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547.1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41.37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579.8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29.96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438.5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34.27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493.9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b="1" i="0" dirty="0" smtClean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+mn-ea"/>
                              <a:cs typeface="B Titr" panose="00000700000000000000" pitchFamily="2" charset="-78"/>
                            </a:rPr>
                            <a:t>سبز</a:t>
                          </a:r>
                          <a:r>
                            <a:rPr lang="fa-IR" sz="2000" b="1" i="0" baseline="0" dirty="0" smtClean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+mn-ea"/>
                              <a:cs typeface="B Titr" panose="00000700000000000000" pitchFamily="2" charset="-78"/>
                            </a:rPr>
                            <a:t> آبی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2349005869"/>
                  </p:ext>
                </p:extLst>
              </p:nvPr>
            </p:nvGraphicFramePr>
            <p:xfrm>
              <a:off x="323528" y="4149080"/>
              <a:ext cx="4848225" cy="244221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211580"/>
                    <a:gridCol w="1212215"/>
                    <a:gridCol w="1212215"/>
                    <a:gridCol w="1212215"/>
                  </a:tblGrid>
                  <a:tr h="339090">
                    <a:tc gridSpan="4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</a:t>
                          </a:r>
                          <a:r>
                            <a:rPr lang="fa-IR" sz="2000" dirty="0" smtClean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2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119298" r="-300000" b="-5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27.58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405.1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1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2000" b="1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1600" b="1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بنفش</a:t>
                          </a:r>
                          <a:endParaRPr lang="en-US" sz="1200" b="1" i="1" dirty="0" smtClean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38.63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547.1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41.37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579.8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29.96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438.5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34.27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493.9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b="1" i="0" dirty="0" smtClean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+mn-ea"/>
                              <a:cs typeface="B Titr" panose="00000700000000000000" pitchFamily="2" charset="-78"/>
                            </a:rPr>
                            <a:t>سبز</a:t>
                          </a:r>
                          <a:r>
                            <a:rPr lang="fa-IR" sz="2000" b="1" i="0" baseline="0" dirty="0" smtClean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+mn-ea"/>
                              <a:cs typeface="B Titr" panose="00000700000000000000" pitchFamily="2" charset="-78"/>
                            </a:rPr>
                            <a:t> آبی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Line 5682"/>
          <p:cNvCxnSpPr/>
          <p:nvPr/>
        </p:nvCxnSpPr>
        <p:spPr bwMode="auto">
          <a:xfrm flipV="1">
            <a:off x="5805789" y="3747012"/>
            <a:ext cx="0" cy="18050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683"/>
          <p:cNvCxnSpPr/>
          <p:nvPr/>
        </p:nvCxnSpPr>
        <p:spPr bwMode="auto">
          <a:xfrm>
            <a:off x="5805789" y="5319574"/>
            <a:ext cx="2555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/>
          <p:cNvSpPr/>
          <p:nvPr/>
        </p:nvSpPr>
        <p:spPr>
          <a:xfrm>
            <a:off x="6201320" y="4710869"/>
            <a:ext cx="144016" cy="1333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6669944" y="4601513"/>
            <a:ext cx="144016" cy="1333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6810920" y="4265341"/>
            <a:ext cx="144016" cy="1333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7107336" y="3928148"/>
            <a:ext cx="144016" cy="1333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7641480" y="3928148"/>
            <a:ext cx="144016" cy="1333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51771" y="3504156"/>
                <a:ext cx="75659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sin</m:t>
                      </m:r>
                      <m:r>
                        <a:rPr lang="en-AU" b="0" i="1" smtClean="0">
                          <a:latin typeface="Cambria Math"/>
                        </a:rPr>
                        <m:t>⁡(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71" y="3504156"/>
                <a:ext cx="756597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9677" b="-1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26184" y="501317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 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AU" b="0" i="1" smtClean="0">
                          <a:latin typeface="Cambria Math"/>
                        </a:rPr>
                        <m:t>(</m:t>
                      </m:r>
                      <m:r>
                        <a:rPr lang="en-AU" b="0" i="1" smtClean="0">
                          <a:latin typeface="Cambria Math"/>
                        </a:rPr>
                        <m:t>𝑚</m:t>
                      </m:r>
                      <m:r>
                        <a:rPr lang="en-AU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184" y="5013176"/>
                <a:ext cx="100811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6092795" y="3544806"/>
            <a:ext cx="1944216" cy="14683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66" y="2273336"/>
            <a:ext cx="3223433" cy="4083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8" y="2019775"/>
            <a:ext cx="6067069" cy="123860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تداخل از </a:t>
            </a:r>
            <a:r>
              <a:rPr lang="en-AU" dirty="0" smtClean="0">
                <a:solidFill>
                  <a:srgbClr val="FF0000"/>
                </a:solidFill>
                <a:cs typeface="B Nazanin" panose="00000400000000000000" pitchFamily="2" charset="-78"/>
              </a:rPr>
              <a:t> N </a:t>
            </a:r>
            <a:r>
              <a:rPr lang="fa-IR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شكاف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67" y="3848669"/>
            <a:ext cx="5259111" cy="928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46" y="4776974"/>
            <a:ext cx="4997542" cy="965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13" y="5882186"/>
            <a:ext cx="5763497" cy="91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آزمایش اول :</a:t>
            </a:r>
            <a:r>
              <a:rPr lang="fa-IR" sz="2000" dirty="0" err="1">
                <a:solidFill>
                  <a:srgbClr val="FFFF00"/>
                </a:solidFill>
                <a:cs typeface="B Titr" panose="00000700000000000000" pitchFamily="2" charset="-78"/>
              </a:rPr>
              <a:t>اندازه‌گیری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 زاویه </a:t>
            </a:r>
            <a:r>
              <a:rPr lang="fa-IR" sz="2000" dirty="0" err="1">
                <a:solidFill>
                  <a:srgbClr val="FFFF00"/>
                </a:solidFill>
                <a:cs typeface="B Titr" panose="00000700000000000000" pitchFamily="2" charset="-78"/>
              </a:rPr>
              <a:t>پراش</a:t>
            </a:r>
            <a:r>
              <a:rPr lang="fa-IR" sz="2000" dirty="0">
                <a:solidFill>
                  <a:srgbClr val="FFFF00"/>
                </a:solidFill>
                <a:cs typeface="B Titr" panose="00000700000000000000" pitchFamily="2" charset="-78"/>
              </a:rPr>
              <a:t> توری در مرتبه ی اول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/>
            </a:r>
            <a:b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</a:b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سری دوم</a:t>
            </a:r>
            <a:r>
              <a:rPr lang="en-US" sz="2000" i="1" dirty="0">
                <a:solidFill>
                  <a:srgbClr val="FFFF00"/>
                </a:solidFill>
                <a:cs typeface="B Titr" panose="00000700000000000000" pitchFamily="2" charset="-78"/>
              </a:rPr>
              <a:t/>
            </a:r>
            <a:br>
              <a:rPr lang="en-US" sz="2000" i="1" dirty="0">
                <a:solidFill>
                  <a:srgbClr val="FFFF00"/>
                </a:solidFill>
                <a:cs typeface="B Titr" panose="00000700000000000000" pitchFamily="2" charset="-78"/>
              </a:rPr>
            </a:br>
            <a:endParaRPr lang="fa-IR" sz="2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3192152389"/>
                  </p:ext>
                </p:extLst>
              </p:nvPr>
            </p:nvGraphicFramePr>
            <p:xfrm>
              <a:off x="323528" y="1268760"/>
              <a:ext cx="4848225" cy="245364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211580"/>
                    <a:gridCol w="1212215"/>
                    <a:gridCol w="1212215"/>
                    <a:gridCol w="1212215"/>
                  </a:tblGrid>
                  <a:tr h="200025">
                    <a:tc gridSpan="4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1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0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14.40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438.5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13.30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405.7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بنفش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16.23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493.9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 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18.13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547.7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19.18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579.8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3192152389"/>
                  </p:ext>
                </p:extLst>
              </p:nvPr>
            </p:nvGraphicFramePr>
            <p:xfrm>
              <a:off x="323528" y="1268760"/>
              <a:ext cx="4848225" cy="245364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211580"/>
                    <a:gridCol w="1212215"/>
                    <a:gridCol w="1212215"/>
                    <a:gridCol w="1212215"/>
                  </a:tblGrid>
                  <a:tr h="350520">
                    <a:tc gridSpan="4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1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19298" r="-300000" b="-549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14.40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438.5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13.30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405.7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بنفش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16.23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493.9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 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18.13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547.7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19.18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579.8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2943120"/>
                  </p:ext>
                </p:extLst>
              </p:nvPr>
            </p:nvGraphicFramePr>
            <p:xfrm>
              <a:off x="5508104" y="1556792"/>
              <a:ext cx="3162935" cy="73152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3162935"/>
                  </a:tblGrid>
                  <a:tr h="0"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func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)=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𝑁𝑘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1800" i="1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849930"/>
                  </p:ext>
                </p:extLst>
              </p:nvPr>
            </p:nvGraphicFramePr>
            <p:xfrm>
              <a:off x="5508104" y="1556792"/>
              <a:ext cx="3162935" cy="73152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3162935"/>
                  </a:tblGrid>
                  <a:tr h="731520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3" r="-193" b="-8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2686611938"/>
                  </p:ext>
                </p:extLst>
              </p:nvPr>
            </p:nvGraphicFramePr>
            <p:xfrm>
              <a:off x="323528" y="4149080"/>
              <a:ext cx="4848225" cy="245364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211580"/>
                    <a:gridCol w="1212215"/>
                    <a:gridCol w="1212215"/>
                    <a:gridCol w="1212215"/>
                  </a:tblGrid>
                  <a:tr h="200025">
                    <a:tc gridSpan="4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</a:t>
                          </a:r>
                          <a:r>
                            <a:rPr lang="fa-IR" sz="2000" dirty="0" smtClean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2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0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27.55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405.1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1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2000" b="1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1600" b="1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بنفش</a:t>
                          </a:r>
                          <a:endParaRPr lang="en-US" sz="1200" b="1" i="1" dirty="0" smtClean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38.60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547.1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41.38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579.8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29.97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438.5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34.28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493.9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b="1" i="0" dirty="0" smtClean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+mn-ea"/>
                              <a:cs typeface="B Titr" panose="00000700000000000000" pitchFamily="2" charset="-78"/>
                            </a:rPr>
                            <a:t>سبز</a:t>
                          </a:r>
                          <a:r>
                            <a:rPr lang="fa-IR" sz="2000" b="1" i="0" baseline="0" dirty="0" smtClean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+mn-ea"/>
                              <a:cs typeface="B Titr" panose="00000700000000000000" pitchFamily="2" charset="-78"/>
                            </a:rPr>
                            <a:t> آبی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2686611938"/>
                  </p:ext>
                </p:extLst>
              </p:nvPr>
            </p:nvGraphicFramePr>
            <p:xfrm>
              <a:off x="323528" y="4149080"/>
              <a:ext cx="4848225" cy="245364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211580"/>
                    <a:gridCol w="1212215"/>
                    <a:gridCol w="1212215"/>
                    <a:gridCol w="1212215"/>
                  </a:tblGrid>
                  <a:tr h="350520">
                    <a:tc gridSpan="4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</a:t>
                          </a:r>
                          <a:r>
                            <a:rPr lang="fa-IR" sz="2000" dirty="0" smtClean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2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118966" r="-300000" b="-5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27.55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405.1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1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2000" b="1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1600" b="1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بنفش</a:t>
                          </a:r>
                          <a:endParaRPr lang="en-US" sz="1200" b="1" i="1" dirty="0" smtClean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38.60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547.1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41.38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579.8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29.97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438.5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b="1" i="1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34.28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493.9</a:t>
                          </a:r>
                          <a:endParaRPr lang="en-US" sz="1600" i="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b="1" i="0" dirty="0" smtClean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+mn-ea"/>
                              <a:cs typeface="B Titr" panose="00000700000000000000" pitchFamily="2" charset="-78"/>
                            </a:rPr>
                            <a:t>سبز</a:t>
                          </a:r>
                          <a:r>
                            <a:rPr lang="fa-IR" sz="2000" b="1" i="0" baseline="0" dirty="0" smtClean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+mn-ea"/>
                              <a:cs typeface="B Titr" panose="00000700000000000000" pitchFamily="2" charset="-78"/>
                            </a:rPr>
                            <a:t> آبی</a:t>
                          </a:r>
                          <a:endParaRPr lang="en-US" sz="1600" b="1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Line 5682"/>
          <p:cNvCxnSpPr/>
          <p:nvPr/>
        </p:nvCxnSpPr>
        <p:spPr bwMode="auto">
          <a:xfrm flipV="1">
            <a:off x="5805789" y="3747012"/>
            <a:ext cx="0" cy="18050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5683"/>
          <p:cNvCxnSpPr/>
          <p:nvPr/>
        </p:nvCxnSpPr>
        <p:spPr bwMode="auto">
          <a:xfrm>
            <a:off x="5805789" y="5319574"/>
            <a:ext cx="2555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/>
          <p:cNvSpPr/>
          <p:nvPr/>
        </p:nvSpPr>
        <p:spPr>
          <a:xfrm>
            <a:off x="6201320" y="4710869"/>
            <a:ext cx="144016" cy="1333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6669944" y="4601513"/>
            <a:ext cx="144016" cy="1333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6810920" y="4265341"/>
            <a:ext cx="144016" cy="1333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7107336" y="3928148"/>
            <a:ext cx="144016" cy="1333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7641480" y="3928148"/>
            <a:ext cx="144016" cy="1333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51771" y="3504156"/>
                <a:ext cx="75659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sin</m:t>
                      </m:r>
                      <m:r>
                        <a:rPr lang="en-AU" b="0" i="1" smtClean="0">
                          <a:latin typeface="Cambria Math"/>
                        </a:rPr>
                        <m:t>⁡(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71" y="3504156"/>
                <a:ext cx="756597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9677" b="-1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26184" y="501317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 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AU" b="0" i="1" smtClean="0">
                          <a:latin typeface="Cambria Math"/>
                        </a:rPr>
                        <m:t>(</m:t>
                      </m:r>
                      <m:r>
                        <a:rPr lang="en-AU" b="0" i="1" smtClean="0">
                          <a:latin typeface="Cambria Math"/>
                        </a:rPr>
                        <m:t>𝑚</m:t>
                      </m:r>
                      <m:r>
                        <a:rPr lang="en-AU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184" y="5013176"/>
                <a:ext cx="100811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6092795" y="3544806"/>
            <a:ext cx="1944216" cy="14683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1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 تعیین طول </a:t>
            </a:r>
            <a:r>
              <a:rPr lang="fa-IR" dirty="0" err="1">
                <a:solidFill>
                  <a:srgbClr val="FFFF00"/>
                </a:solidFill>
                <a:cs typeface="B Titr" panose="00000700000000000000" pitchFamily="2" charset="-78"/>
              </a:rPr>
              <a:t>موج‌های</a:t>
            </a:r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 لامپ </a:t>
            </a:r>
            <a:r>
              <a:rPr lang="fa-IR" dirty="0" err="1">
                <a:solidFill>
                  <a:srgbClr val="FFFF00"/>
                </a:solidFill>
                <a:cs typeface="B Titr" panose="00000700000000000000" pitchFamily="2" charset="-78"/>
              </a:rPr>
              <a:t>کادمیم</a:t>
            </a:r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en-AU" dirty="0" smtClean="0">
                <a:solidFill>
                  <a:srgbClr val="FFFF00"/>
                </a:solidFill>
                <a:cs typeface="B Titr" panose="00000700000000000000" pitchFamily="2" charset="-78"/>
              </a:rPr>
              <a:t/>
            </a:r>
            <a:br>
              <a:rPr lang="en-AU" dirty="0" smtClean="0">
                <a:solidFill>
                  <a:srgbClr val="FFFF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سری دوم</a:t>
            </a:r>
            <a:endParaRPr lang="fa-IR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60648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حال به جای لامپ </a:t>
            </a:r>
            <a:r>
              <a:rPr lang="fa-IR" dirty="0" err="1">
                <a:cs typeface="B Titr" panose="00000700000000000000" pitchFamily="2" charset="-78"/>
              </a:rPr>
              <a:t>هلیم</a:t>
            </a:r>
            <a:r>
              <a:rPr lang="fa-IR" dirty="0">
                <a:cs typeface="B Titr" panose="00000700000000000000" pitchFamily="2" charset="-78"/>
              </a:rPr>
              <a:t> از لامپ </a:t>
            </a:r>
            <a:r>
              <a:rPr lang="fa-IR" dirty="0" err="1">
                <a:cs typeface="B Titr" panose="00000700000000000000" pitchFamily="2" charset="-78"/>
              </a:rPr>
              <a:t>کادمیم</a:t>
            </a:r>
            <a:r>
              <a:rPr lang="fa-IR" dirty="0">
                <a:cs typeface="B Titr" panose="00000700000000000000" pitchFamily="2" charset="-78"/>
              </a:rPr>
              <a:t> استفاده کنید </a:t>
            </a:r>
            <a:endParaRPr lang="fa-IR" dirty="0" smtClean="0">
              <a:cs typeface="B Titr" panose="00000700000000000000" pitchFamily="2" charset="-78"/>
            </a:endParaRPr>
          </a:p>
          <a:p>
            <a:pPr algn="ctr" rtl="1"/>
            <a:r>
              <a:rPr lang="fa-IR" dirty="0" smtClean="0">
                <a:cs typeface="B Titr" panose="00000700000000000000" pitchFamily="2" charset="-78"/>
              </a:rPr>
              <a:t>با </a:t>
            </a:r>
            <a:r>
              <a:rPr lang="fa-IR" dirty="0">
                <a:cs typeface="B Titr" panose="00000700000000000000" pitchFamily="2" charset="-78"/>
              </a:rPr>
              <a:t>استفاده از فرمول مربوط به توری </a:t>
            </a:r>
            <a:endParaRPr lang="en-US" i="1" dirty="0">
              <a:cs typeface="B Titr" panose="00000700000000000000" pitchFamily="2" charset="-78"/>
            </a:endParaRPr>
          </a:p>
          <a:p>
            <a:pPr lvl="0" algn="ctr" rtl="1"/>
            <a:r>
              <a:rPr lang="fa-IR" dirty="0">
                <a:cs typeface="B Titr" panose="00000700000000000000" pitchFamily="2" charset="-78"/>
              </a:rPr>
              <a:t>با استفاده از نمودار </a:t>
            </a:r>
            <a:r>
              <a:rPr lang="fa-IR" dirty="0" err="1">
                <a:cs typeface="B Titr" panose="00000700000000000000" pitchFamily="2" charset="-78"/>
              </a:rPr>
              <a:t>پاشندگی</a:t>
            </a:r>
            <a:r>
              <a:rPr lang="fa-IR" dirty="0">
                <a:cs typeface="B Titr" panose="00000700000000000000" pitchFamily="2" charset="-78"/>
              </a:rPr>
              <a:t> یاد شده </a:t>
            </a:r>
            <a:endParaRPr lang="en-US" i="1" dirty="0">
              <a:cs typeface="B Titr" panose="00000700000000000000" pitchFamily="2" charset="-78"/>
            </a:endParaRPr>
          </a:p>
          <a:p>
            <a:pPr algn="ctr"/>
            <a:endParaRPr lang="fa-IR" dirty="0">
              <a:cs typeface="B Titr" panose="000007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1814604107"/>
                  </p:ext>
                </p:extLst>
              </p:nvPr>
            </p:nvGraphicFramePr>
            <p:xfrm>
              <a:off x="395535" y="2924944"/>
              <a:ext cx="7776865" cy="2663952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131536"/>
                    <a:gridCol w="1131536"/>
                    <a:gridCol w="964704"/>
                    <a:gridCol w="1191024"/>
                    <a:gridCol w="1413594"/>
                    <a:gridCol w="1944471"/>
                  </a:tblGrid>
                  <a:tr h="200025">
                    <a:tc gridSpan="6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1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1" dirty="0" smtClean="0">
                              <a:solidFill>
                                <a:srgbClr val="FFFF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خطا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B Titr" panose="00000700000000000000" pitchFamily="2" charset="-78"/>
                                  </a:rPr>
                                  <m:t>𝛌</m:t>
                                </m:r>
                                <m:r>
                                  <a:rPr lang="en-AU" sz="1600" b="1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B Titr" panose="00000700000000000000" pitchFamily="2" charset="-78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b="1" i="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16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2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14.48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438.5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13.35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405.7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بنفش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16.28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493.9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 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18.18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547.7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19.15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579.8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1814604107"/>
                  </p:ext>
                </p:extLst>
              </p:nvPr>
            </p:nvGraphicFramePr>
            <p:xfrm>
              <a:off x="395535" y="2924944"/>
              <a:ext cx="7776865" cy="2663952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131536"/>
                    <a:gridCol w="1131536"/>
                    <a:gridCol w="964704"/>
                    <a:gridCol w="1191024"/>
                    <a:gridCol w="1413594"/>
                    <a:gridCol w="1944471"/>
                  </a:tblGrid>
                  <a:tr h="350520">
                    <a:tc gridSpan="6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1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560832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1" dirty="0" smtClean="0">
                              <a:solidFill>
                                <a:srgbClr val="FFFF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خطا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1081" t="-75000" r="-489189" b="-33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3962" t="-75000" r="-469182" b="-33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14.48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438.5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13.35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405.7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بنفش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16.28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493.9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 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18.18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547.7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19.15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579.8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05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 تعیین طول </a:t>
            </a:r>
            <a:r>
              <a:rPr lang="fa-IR" dirty="0" err="1">
                <a:solidFill>
                  <a:srgbClr val="FFFF00"/>
                </a:solidFill>
                <a:cs typeface="B Titr" panose="00000700000000000000" pitchFamily="2" charset="-78"/>
              </a:rPr>
              <a:t>موج‌های</a:t>
            </a:r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 لامپ </a:t>
            </a:r>
            <a:r>
              <a:rPr lang="fa-IR" dirty="0" err="1">
                <a:solidFill>
                  <a:srgbClr val="FFFF00"/>
                </a:solidFill>
                <a:cs typeface="B Titr" panose="00000700000000000000" pitchFamily="2" charset="-78"/>
              </a:rPr>
              <a:t>کادمیم</a:t>
            </a:r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60648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حال به جای لامپ </a:t>
            </a:r>
            <a:r>
              <a:rPr lang="fa-IR" dirty="0" err="1">
                <a:cs typeface="B Titr" panose="00000700000000000000" pitchFamily="2" charset="-78"/>
              </a:rPr>
              <a:t>هلیم</a:t>
            </a:r>
            <a:r>
              <a:rPr lang="fa-IR" dirty="0">
                <a:cs typeface="B Titr" panose="00000700000000000000" pitchFamily="2" charset="-78"/>
              </a:rPr>
              <a:t> از لامپ </a:t>
            </a:r>
            <a:r>
              <a:rPr lang="fa-IR" dirty="0" err="1">
                <a:cs typeface="B Titr" panose="00000700000000000000" pitchFamily="2" charset="-78"/>
              </a:rPr>
              <a:t>کادمیم</a:t>
            </a:r>
            <a:r>
              <a:rPr lang="fa-IR" dirty="0">
                <a:cs typeface="B Titr" panose="00000700000000000000" pitchFamily="2" charset="-78"/>
              </a:rPr>
              <a:t> استفاده کنید </a:t>
            </a:r>
            <a:endParaRPr lang="fa-IR" dirty="0" smtClean="0">
              <a:cs typeface="B Titr" panose="00000700000000000000" pitchFamily="2" charset="-78"/>
            </a:endParaRPr>
          </a:p>
          <a:p>
            <a:pPr algn="ctr" rtl="1"/>
            <a:r>
              <a:rPr lang="fa-IR" dirty="0" smtClean="0">
                <a:cs typeface="B Titr" panose="00000700000000000000" pitchFamily="2" charset="-78"/>
              </a:rPr>
              <a:t>با </a:t>
            </a:r>
            <a:r>
              <a:rPr lang="fa-IR" dirty="0">
                <a:cs typeface="B Titr" panose="00000700000000000000" pitchFamily="2" charset="-78"/>
              </a:rPr>
              <a:t>استفاده از فرمول مربوط به توری </a:t>
            </a:r>
            <a:endParaRPr lang="en-US" i="1" dirty="0">
              <a:cs typeface="B Titr" panose="00000700000000000000" pitchFamily="2" charset="-78"/>
            </a:endParaRPr>
          </a:p>
          <a:p>
            <a:pPr lvl="0" algn="ctr" rtl="1"/>
            <a:r>
              <a:rPr lang="fa-IR" dirty="0">
                <a:cs typeface="B Titr" panose="00000700000000000000" pitchFamily="2" charset="-78"/>
              </a:rPr>
              <a:t>با استفاده از نمودار </a:t>
            </a:r>
            <a:r>
              <a:rPr lang="fa-IR" dirty="0" err="1">
                <a:cs typeface="B Titr" panose="00000700000000000000" pitchFamily="2" charset="-78"/>
              </a:rPr>
              <a:t>پاشندگی</a:t>
            </a:r>
            <a:r>
              <a:rPr lang="fa-IR" dirty="0">
                <a:cs typeface="B Titr" panose="00000700000000000000" pitchFamily="2" charset="-78"/>
              </a:rPr>
              <a:t> یاد شده </a:t>
            </a:r>
            <a:endParaRPr lang="en-US" i="1" dirty="0">
              <a:cs typeface="B Titr" panose="00000700000000000000" pitchFamily="2" charset="-78"/>
            </a:endParaRPr>
          </a:p>
          <a:p>
            <a:pPr algn="ctr"/>
            <a:endParaRPr lang="fa-IR" dirty="0">
              <a:cs typeface="B Titr" panose="000007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3901162111"/>
                  </p:ext>
                </p:extLst>
              </p:nvPr>
            </p:nvGraphicFramePr>
            <p:xfrm>
              <a:off x="395535" y="2924944"/>
              <a:ext cx="7776865" cy="2663952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131536"/>
                    <a:gridCol w="1131536"/>
                    <a:gridCol w="964704"/>
                    <a:gridCol w="1191024"/>
                    <a:gridCol w="1413594"/>
                    <a:gridCol w="1944471"/>
                  </a:tblGrid>
                  <a:tr h="200025">
                    <a:tc gridSpan="6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1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1" dirty="0" smtClean="0">
                              <a:solidFill>
                                <a:srgbClr val="FFFF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خطا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B Titr" panose="00000700000000000000" pitchFamily="2" charset="-78"/>
                                  </a:rPr>
                                  <m:t>𝛌</m:t>
                                </m:r>
                                <m:r>
                                  <a:rPr lang="en-AU" sz="1600" b="1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B Titr" panose="00000700000000000000" pitchFamily="2" charset="-78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b="1" i="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160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2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14.5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438.5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13.33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405.7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بنفش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16.25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493.9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 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18.16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547.7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21907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19.16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579.8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5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3901162111"/>
                  </p:ext>
                </p:extLst>
              </p:nvPr>
            </p:nvGraphicFramePr>
            <p:xfrm>
              <a:off x="395535" y="2924944"/>
              <a:ext cx="7776865" cy="2663952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131536"/>
                    <a:gridCol w="1131536"/>
                    <a:gridCol w="964704"/>
                    <a:gridCol w="1191024"/>
                    <a:gridCol w="1413594"/>
                    <a:gridCol w="1944471"/>
                  </a:tblGrid>
                  <a:tr h="350520">
                    <a:tc gridSpan="6"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k = 1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fa-IR"/>
                        </a:p>
                      </a:txBody>
                      <a:tcPr/>
                    </a:tc>
                  </a:tr>
                  <a:tr h="560832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600" i="1" dirty="0" smtClean="0">
                              <a:solidFill>
                                <a:srgbClr val="FFFF00"/>
                              </a:solidFill>
                              <a:effectLst/>
                              <a:latin typeface="Times New Roman"/>
                              <a:ea typeface="Calibri"/>
                              <a:cs typeface="B Titr" panose="00000700000000000000" pitchFamily="2" charset="-78"/>
                            </a:rPr>
                            <a:t>خطا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1081" t="-75000" r="-489189" b="-33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a-I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3962" t="-75000" r="-469182" b="-33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α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λ (nm)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رنگ</a:t>
                          </a:r>
                          <a:endParaRPr lang="en-US" sz="1600" i="1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14.5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438.5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13.33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405.7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بنفش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16.25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493.9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 آبی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18.16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547.7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سبز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FFFF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1600" i="1" dirty="0">
                            <a:solidFill>
                              <a:srgbClr val="FFFF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19.16</a:t>
                          </a: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 smtClean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579.8</a:t>
                          </a:r>
                          <a:r>
                            <a:rPr lang="fa-IR" sz="2000" dirty="0">
                              <a:solidFill>
                                <a:srgbClr val="00B05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endParaRPr lang="en-US" sz="1600" i="1" dirty="0">
                            <a:solidFill>
                              <a:srgbClr val="00B05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2000" dirty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 </a:t>
                          </a:r>
                          <a:r>
                            <a:rPr lang="fa-IR" sz="2000" dirty="0" smtClean="0">
                              <a:solidFill>
                                <a:srgbClr val="C00000"/>
                              </a:solidFill>
                              <a:effectLst/>
                              <a:cs typeface="B Titr" panose="00000700000000000000" pitchFamily="2" charset="-78"/>
                            </a:rPr>
                            <a:t>زرد</a:t>
                          </a:r>
                          <a:endParaRPr lang="en-US" sz="1600" i="1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Calibri"/>
                            <a:cs typeface="B Titr" panose="00000700000000000000" pitchFamily="2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79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تکالیف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844824"/>
            <a:ext cx="8697144" cy="4147865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يك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100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شكافي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با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پهناي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هر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شكاف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1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ميكرومتر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و فاصله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شكافها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از هم 2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ميكرومتر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در برابر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نوري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با </a:t>
            </a:r>
            <a:endParaRPr lang="fa-IR" sz="18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طول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موجهاي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700و500و600 نانومتر قرار گرفته است.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بيان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كنيد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هر طول </a:t>
            </a: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موج 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در چه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زاويه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اي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1800" dirty="0" err="1" smtClean="0">
                <a:solidFill>
                  <a:srgbClr val="0070C0"/>
                </a:solidFill>
                <a:cs typeface="B Titr" panose="00000700000000000000" pitchFamily="2" charset="-78"/>
              </a:rPr>
              <a:t>پراشيده</a:t>
            </a: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/>
            </a:r>
            <a:b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</a:b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مي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شود</a:t>
            </a: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به همه رنگها در مرتبه اول دقت کنید. کدام رنگ در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مرتبه‌های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بالاتر شکافته و به دو طیف تبدیل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می‌شود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؟ اختلاف طول موج آن دو را محاسبه کنید.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با 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توری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پراش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مورد استفاده در این آزمایش حداقل و حداکثر مرتبه </a:t>
            </a:r>
            <a:r>
              <a:rPr lang="fa-IR" sz="1800" dirty="0" err="1">
                <a:solidFill>
                  <a:srgbClr val="0070C0"/>
                </a:solidFill>
                <a:cs typeface="B Titr" panose="00000700000000000000" pitchFamily="2" charset="-78"/>
              </a:rPr>
              <a:t>پراش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را محاسبه کنید. </a:t>
            </a:r>
            <a:endParaRPr lang="fa-IR" sz="18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(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منظور از حداقل مرتبه، دیدن همه رنگها و حداکثر دیدن یک رنگ است</a:t>
            </a: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).</a:t>
            </a:r>
          </a:p>
          <a:p>
            <a:pPr algn="r" rtl="1"/>
            <a:endParaRPr lang="fa-IR" sz="18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پروژه</a:t>
            </a:r>
          </a:p>
          <a:p>
            <a:pPr algn="r" rtl="1"/>
            <a:endParaRPr lang="en-US" sz="1800" i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285750" indent="-285750" algn="r">
              <a:buFont typeface="Wingdings" panose="05000000000000000000" pitchFamily="2" charset="2"/>
              <a:buChar char="q"/>
            </a:pPr>
            <a:endParaRPr lang="fa-IR" sz="18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22530" name="Picture 2" descr="Pict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r="14250"/>
          <a:stretch/>
        </p:blipFill>
        <p:spPr bwMode="auto">
          <a:xfrm>
            <a:off x="1547663" y="137882"/>
            <a:ext cx="2210207" cy="14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پراش از </a:t>
            </a:r>
            <a:r>
              <a:rPr lang="en-AU" dirty="0">
                <a:solidFill>
                  <a:srgbClr val="FF0000"/>
                </a:solidFill>
                <a:cs typeface="B Nazanin" panose="00000400000000000000" pitchFamily="2" charset="-78"/>
              </a:rPr>
              <a:t>N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شكاف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fld id="{A1C5160F-DF37-4E1B-AD95-364EFDFCDF0C}" type="slidenum">
              <a:rPr lang="en-US" smtClean="0">
                <a:cs typeface="B Nazanin" panose="00000400000000000000" pitchFamily="2" charset="-78"/>
              </a:rPr>
              <a:pPr rtl="1"/>
              <a:t>3</a:t>
            </a:fld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79" y="2969129"/>
            <a:ext cx="4922044" cy="1009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07" y="1907212"/>
            <a:ext cx="5763497" cy="919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167" y="2969129"/>
            <a:ext cx="3243263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79" y="4047922"/>
            <a:ext cx="3664744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79" y="5460972"/>
            <a:ext cx="6843713" cy="1095375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203847"/>
              </p:ext>
            </p:extLst>
          </p:nvPr>
        </p:nvGraphicFramePr>
        <p:xfrm>
          <a:off x="5507448" y="4052961"/>
          <a:ext cx="1278902" cy="109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8" imgW="672840" imgH="431640" progId="Equation.DSMT4">
                  <p:embed/>
                </p:oleObj>
              </mc:Choice>
              <mc:Fallback>
                <p:oleObj name="Equation" r:id="rId8" imgW="672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7448" y="4052961"/>
                        <a:ext cx="1278902" cy="1093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5230505" y="3330054"/>
            <a:ext cx="204716" cy="327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A1C5160F-DF37-4E1B-AD95-364EFDFCDF0C}" type="slidenum">
              <a:rPr lang="en-US" smtClean="0">
                <a:cs typeface="B Nazanin" panose="00000400000000000000" pitchFamily="2" charset="-78"/>
              </a:rPr>
              <a:pPr algn="l" rtl="1"/>
              <a:t>4</a:t>
            </a:fld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29" y="577412"/>
            <a:ext cx="4650368" cy="900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83" y="1870075"/>
            <a:ext cx="6291884" cy="1117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280" y="3089606"/>
            <a:ext cx="2636044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17" y="4241802"/>
            <a:ext cx="3178969" cy="1304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404" y="4311309"/>
            <a:ext cx="3493294" cy="13525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232" y="5765402"/>
            <a:ext cx="4494539" cy="9001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7392" y="3384100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قسمت حقيقي رابطه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8908" y="6030833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بيشينه دامنه در نقاط قله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67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A1C5160F-DF37-4E1B-AD95-364EFDFCDF0C}" type="slidenum">
              <a:rPr lang="en-US" smtClean="0">
                <a:cs typeface="B Nazanin" panose="00000400000000000000" pitchFamily="2" charset="-78"/>
              </a:rPr>
              <a:pPr algn="l" rtl="1"/>
              <a:t>5</a:t>
            </a:fld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64" y="654051"/>
            <a:ext cx="6443663" cy="6067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3" y="3766782"/>
            <a:ext cx="2996237" cy="11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A1C5160F-DF37-4E1B-AD95-364EFDFCDF0C}" type="slidenum">
              <a:rPr lang="en-US" smtClean="0">
                <a:cs typeface="B Nazanin" panose="00000400000000000000" pitchFamily="2" charset="-78"/>
              </a:rPr>
              <a:pPr algn="l" rtl="1"/>
              <a:t>6</a:t>
            </a:fld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510" y="680681"/>
            <a:ext cx="6136481" cy="617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31640"/>
            <a:ext cx="2996237" cy="11600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47493" y="3642817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تاريك پراش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5772" y="186403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روشن تداخل 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83267"/>
              </p:ext>
            </p:extLst>
          </p:nvPr>
        </p:nvGraphicFramePr>
        <p:xfrm>
          <a:off x="5954316" y="1256507"/>
          <a:ext cx="256103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Equation" r:id="rId6" imgW="1612800" imgH="431640" progId="Equation.DSMT4">
                  <p:embed/>
                </p:oleObj>
              </mc:Choice>
              <mc:Fallback>
                <p:oleObj name="Equation" r:id="rId6" imgW="1612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54316" y="1256507"/>
                        <a:ext cx="2561034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 flipV="1">
            <a:off x="3674659" y="1256507"/>
            <a:ext cx="2279657" cy="27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89562" y="1690689"/>
            <a:ext cx="764755" cy="605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43851" y="1736725"/>
            <a:ext cx="298441" cy="299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195832"/>
              </p:ext>
            </p:extLst>
          </p:nvPr>
        </p:nvGraphicFramePr>
        <p:xfrm>
          <a:off x="6542292" y="2748646"/>
          <a:ext cx="2288382" cy="94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8" imgW="1396800" imgH="431640" progId="Equation.DSMT4">
                  <p:embed/>
                </p:oleObj>
              </mc:Choice>
              <mc:Fallback>
                <p:oleObj name="Equation" r:id="rId8" imgW="1396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2292" y="2748646"/>
                        <a:ext cx="2288382" cy="943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>
            <a:off x="8239836" y="4148920"/>
            <a:ext cx="409433" cy="18649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263884"/>
              </p:ext>
            </p:extLst>
          </p:nvPr>
        </p:nvGraphicFramePr>
        <p:xfrm>
          <a:off x="98741" y="4014010"/>
          <a:ext cx="2974769" cy="103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10" imgW="1650960" imgH="431640" progId="Equation.DSMT4">
                  <p:embed/>
                </p:oleObj>
              </mc:Choice>
              <mc:Fallback>
                <p:oleObj name="Equation" r:id="rId10" imgW="1650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741" y="4014010"/>
                        <a:ext cx="2974769" cy="1037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782924" y="4677602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محل صفر اول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996237" y="4626592"/>
            <a:ext cx="831961" cy="996287"/>
          </a:xfrm>
          <a:custGeom>
            <a:avLst/>
            <a:gdLst>
              <a:gd name="connsiteX0" fmla="*/ 846161 w 914400"/>
              <a:gd name="connsiteY0" fmla="*/ 996287 h 996287"/>
              <a:gd name="connsiteX1" fmla="*/ 859809 w 914400"/>
              <a:gd name="connsiteY1" fmla="*/ 887105 h 996287"/>
              <a:gd name="connsiteX2" fmla="*/ 900752 w 914400"/>
              <a:gd name="connsiteY2" fmla="*/ 627797 h 996287"/>
              <a:gd name="connsiteX3" fmla="*/ 914400 w 914400"/>
              <a:gd name="connsiteY3" fmla="*/ 450376 h 996287"/>
              <a:gd name="connsiteX4" fmla="*/ 900752 w 914400"/>
              <a:gd name="connsiteY4" fmla="*/ 122830 h 996287"/>
              <a:gd name="connsiteX5" fmla="*/ 791570 w 914400"/>
              <a:gd name="connsiteY5" fmla="*/ 27296 h 996287"/>
              <a:gd name="connsiteX6" fmla="*/ 709683 w 914400"/>
              <a:gd name="connsiteY6" fmla="*/ 0 h 996287"/>
              <a:gd name="connsiteX7" fmla="*/ 614149 w 914400"/>
              <a:gd name="connsiteY7" fmla="*/ 13648 h 996287"/>
              <a:gd name="connsiteX8" fmla="*/ 532262 w 914400"/>
              <a:gd name="connsiteY8" fmla="*/ 40943 h 996287"/>
              <a:gd name="connsiteX9" fmla="*/ 491319 w 914400"/>
              <a:gd name="connsiteY9" fmla="*/ 68239 h 996287"/>
              <a:gd name="connsiteX10" fmla="*/ 450376 w 914400"/>
              <a:gd name="connsiteY10" fmla="*/ 81887 h 996287"/>
              <a:gd name="connsiteX11" fmla="*/ 409433 w 914400"/>
              <a:gd name="connsiteY11" fmla="*/ 122830 h 996287"/>
              <a:gd name="connsiteX12" fmla="*/ 327546 w 914400"/>
              <a:gd name="connsiteY12" fmla="*/ 150125 h 996287"/>
              <a:gd name="connsiteX13" fmla="*/ 286603 w 914400"/>
              <a:gd name="connsiteY13" fmla="*/ 163773 h 996287"/>
              <a:gd name="connsiteX14" fmla="*/ 150125 w 914400"/>
              <a:gd name="connsiteY14" fmla="*/ 191069 h 996287"/>
              <a:gd name="connsiteX15" fmla="*/ 0 w 914400"/>
              <a:gd name="connsiteY15" fmla="*/ 218364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" h="996287">
                <a:moveTo>
                  <a:pt x="846161" y="996287"/>
                </a:moveTo>
                <a:cubicBezTo>
                  <a:pt x="850710" y="959893"/>
                  <a:pt x="854368" y="923376"/>
                  <a:pt x="859809" y="887105"/>
                </a:cubicBezTo>
                <a:cubicBezTo>
                  <a:pt x="865654" y="848138"/>
                  <a:pt x="894818" y="687134"/>
                  <a:pt x="900752" y="627797"/>
                </a:cubicBezTo>
                <a:cubicBezTo>
                  <a:pt x="906654" y="568776"/>
                  <a:pt x="909851" y="509516"/>
                  <a:pt x="914400" y="450376"/>
                </a:cubicBezTo>
                <a:cubicBezTo>
                  <a:pt x="909851" y="341194"/>
                  <a:pt x="912820" y="231438"/>
                  <a:pt x="900752" y="122830"/>
                </a:cubicBezTo>
                <a:cubicBezTo>
                  <a:pt x="896465" y="84250"/>
                  <a:pt x="804691" y="31670"/>
                  <a:pt x="791570" y="27296"/>
                </a:cubicBezTo>
                <a:lnTo>
                  <a:pt x="709683" y="0"/>
                </a:lnTo>
                <a:cubicBezTo>
                  <a:pt x="677838" y="4549"/>
                  <a:pt x="645493" y="6415"/>
                  <a:pt x="614149" y="13648"/>
                </a:cubicBezTo>
                <a:cubicBezTo>
                  <a:pt x="586114" y="20118"/>
                  <a:pt x="532262" y="40943"/>
                  <a:pt x="532262" y="40943"/>
                </a:cubicBezTo>
                <a:cubicBezTo>
                  <a:pt x="518614" y="50042"/>
                  <a:pt x="505990" y="60903"/>
                  <a:pt x="491319" y="68239"/>
                </a:cubicBezTo>
                <a:cubicBezTo>
                  <a:pt x="478452" y="74673"/>
                  <a:pt x="462346" y="73907"/>
                  <a:pt x="450376" y="81887"/>
                </a:cubicBezTo>
                <a:cubicBezTo>
                  <a:pt x="434317" y="92593"/>
                  <a:pt x="426305" y="113457"/>
                  <a:pt x="409433" y="122830"/>
                </a:cubicBezTo>
                <a:cubicBezTo>
                  <a:pt x="384282" y="136803"/>
                  <a:pt x="354842" y="141027"/>
                  <a:pt x="327546" y="150125"/>
                </a:cubicBezTo>
                <a:cubicBezTo>
                  <a:pt x="313898" y="154674"/>
                  <a:pt x="300710" y="160952"/>
                  <a:pt x="286603" y="163773"/>
                </a:cubicBezTo>
                <a:cubicBezTo>
                  <a:pt x="241110" y="172872"/>
                  <a:pt x="194138" y="176398"/>
                  <a:pt x="150125" y="191069"/>
                </a:cubicBezTo>
                <a:cubicBezTo>
                  <a:pt x="46659" y="225557"/>
                  <a:pt x="97010" y="218364"/>
                  <a:pt x="0" y="2183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5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288" y="214313"/>
            <a:ext cx="8548687" cy="2601912"/>
          </a:xfrm>
        </p:spPr>
        <p:txBody>
          <a:bodyPr/>
          <a:lstStyle/>
          <a:p>
            <a:pPr algn="r" rtl="1"/>
            <a:r>
              <a:rPr lang="fa-IR" altLang="fa-IR" sz="2000" b="0" dirty="0" err="1" smtClean="0"/>
              <a:t>بیشینه‌های</a:t>
            </a:r>
            <a:r>
              <a:rPr lang="fa-IR" altLang="fa-IR" sz="2000" b="0" dirty="0" smtClean="0"/>
              <a:t> اصلی به </a:t>
            </a:r>
            <a:r>
              <a:rPr lang="fa-IR" altLang="fa-IR" sz="2000" b="0" dirty="0" err="1" smtClean="0"/>
              <a:t>ازای</a:t>
            </a:r>
            <a:r>
              <a:rPr lang="fa-IR" altLang="fa-IR" sz="2000" b="0" dirty="0" smtClean="0"/>
              <a:t>                                             </a:t>
            </a:r>
            <a:r>
              <a:rPr lang="el-GR" altLang="fa-IR" sz="2000" b="0" dirty="0" smtClean="0"/>
              <a:t> </a:t>
            </a:r>
            <a:r>
              <a:rPr lang="fa-IR" altLang="fa-IR" sz="2000" b="0" dirty="0" smtClean="0"/>
              <a:t>بر قرار است و چون                   </a:t>
            </a:r>
            <a:r>
              <a:rPr lang="el-GR" altLang="fa-IR" sz="2000" b="0" dirty="0" smtClean="0"/>
              <a:t> </a:t>
            </a:r>
            <a:r>
              <a:rPr lang="fa-IR" altLang="fa-IR" sz="2000" b="0" dirty="0" smtClean="0"/>
              <a:t>      </a:t>
            </a:r>
            <a:r>
              <a:rPr lang="el-GR" altLang="fa-IR" sz="2000" b="0" dirty="0" smtClean="0"/>
              <a:t>، </a:t>
            </a:r>
            <a:r>
              <a:rPr lang="fa-IR" altLang="fa-IR" sz="2000" b="0" dirty="0" smtClean="0"/>
              <a:t>در نتیجه شرط </a:t>
            </a:r>
            <a:r>
              <a:rPr lang="fa-IR" altLang="fa-IR" sz="2000" b="0" dirty="0" err="1" smtClean="0"/>
              <a:t>پراش</a:t>
            </a:r>
            <a:r>
              <a:rPr lang="fa-IR" altLang="fa-IR" sz="2000" b="0" dirty="0" smtClean="0"/>
              <a:t> برابر است با </a:t>
            </a:r>
            <a:r>
              <a:rPr lang="en-US" altLang="fa-IR" sz="2000" b="0" dirty="0" err="1" smtClean="0"/>
              <a:t>aSin</a:t>
            </a:r>
            <a:r>
              <a:rPr lang="el-GR" altLang="fa-IR" sz="2000" b="0" dirty="0" smtClean="0"/>
              <a:t>θ=</a:t>
            </a:r>
            <a:r>
              <a:rPr lang="en-US" altLang="fa-IR" sz="2000" b="0" dirty="0" smtClean="0"/>
              <a:t>K</a:t>
            </a:r>
            <a:r>
              <a:rPr lang="el-GR" altLang="fa-IR" sz="2000" b="0" dirty="0" smtClean="0"/>
              <a:t>λ  </a:t>
            </a:r>
            <a:r>
              <a:rPr lang="fa-IR" altLang="fa-IR" sz="2000" b="0" dirty="0" smtClean="0"/>
              <a:t>که به </a:t>
            </a:r>
            <a:r>
              <a:rPr lang="fa-IR" altLang="fa-IR" sz="2000" b="0" dirty="0" err="1" smtClean="0"/>
              <a:t>ازای</a:t>
            </a:r>
            <a:r>
              <a:rPr lang="fa-IR" altLang="fa-IR" sz="2000" b="0" dirty="0" smtClean="0"/>
              <a:t> مقادیر مختلف  </a:t>
            </a:r>
            <a:r>
              <a:rPr lang="en-US" altLang="fa-IR" sz="2000" b="0" dirty="0" smtClean="0"/>
              <a:t>K</a:t>
            </a:r>
            <a:r>
              <a:rPr lang="fa-IR" altLang="fa-IR" sz="2000" b="0" dirty="0" smtClean="0"/>
              <a:t>نقاط </a:t>
            </a:r>
            <a:r>
              <a:rPr lang="fa-IR" altLang="fa-IR" sz="2000" b="0" dirty="0" err="1" smtClean="0"/>
              <a:t>بیشینه</a:t>
            </a:r>
            <a:r>
              <a:rPr lang="fa-IR" altLang="fa-IR" sz="2000" b="0" dirty="0" smtClean="0"/>
              <a:t> </a:t>
            </a:r>
            <a:r>
              <a:rPr lang="fa-IR" altLang="fa-IR" sz="2000" b="0" dirty="0" err="1" smtClean="0"/>
              <a:t>پراش</a:t>
            </a:r>
            <a:r>
              <a:rPr lang="fa-IR" altLang="fa-IR" sz="2000" b="0" dirty="0" smtClean="0"/>
              <a:t> را </a:t>
            </a:r>
            <a:r>
              <a:rPr lang="fa-IR" altLang="fa-IR" sz="2000" b="0" dirty="0" err="1" smtClean="0"/>
              <a:t>می‌توان</a:t>
            </a:r>
            <a:r>
              <a:rPr lang="fa-IR" altLang="fa-IR" sz="2000" b="0" dirty="0" smtClean="0"/>
              <a:t> بدست آورد. در این رابطه، </a:t>
            </a:r>
            <a:r>
              <a:rPr lang="en-US" altLang="fa-IR" sz="2000" b="0" dirty="0" smtClean="0"/>
              <a:t>a </a:t>
            </a:r>
            <a:r>
              <a:rPr lang="fa-IR" altLang="fa-IR" sz="2000" b="0" dirty="0" smtClean="0"/>
              <a:t> فاصله بین دو شکاف متوالی </a:t>
            </a:r>
            <a:r>
              <a:rPr lang="fa-IR" altLang="fa-IR" sz="2000" b="0" dirty="0" err="1" smtClean="0"/>
              <a:t>است.البته</a:t>
            </a:r>
            <a:r>
              <a:rPr lang="fa-IR" altLang="fa-IR" sz="2000" b="0" dirty="0" smtClean="0"/>
              <a:t> مشخصه توری </a:t>
            </a:r>
            <a:br>
              <a:rPr lang="fa-IR" altLang="fa-IR" sz="2000" b="0" dirty="0" smtClean="0"/>
            </a:br>
            <a:r>
              <a:rPr lang="fa-IR" altLang="fa-IR" sz="2000" b="0" dirty="0" smtClean="0"/>
              <a:t>تعداد شکاف در واحد طول </a:t>
            </a:r>
            <a:r>
              <a:rPr lang="en-US" altLang="fa-IR" sz="2000" b="0" dirty="0" smtClean="0"/>
              <a:t> N </a:t>
            </a:r>
            <a:r>
              <a:rPr lang="fa-IR" altLang="fa-IR" sz="2000" b="0" dirty="0" smtClean="0"/>
              <a:t> است (</a:t>
            </a:r>
            <a:r>
              <a:rPr lang="en-US" altLang="fa-IR" sz="2000" b="0" dirty="0" smtClean="0"/>
              <a:t> a=1/N</a:t>
            </a:r>
            <a:r>
              <a:rPr lang="fa-IR" altLang="fa-IR" sz="2000" b="0" dirty="0" smtClean="0"/>
              <a:t> ).</a:t>
            </a:r>
            <a:r>
              <a:rPr lang="en-US" altLang="fa-IR" sz="2000" b="0" dirty="0" smtClean="0"/>
              <a:t> K</a:t>
            </a:r>
            <a:r>
              <a:rPr lang="fa-IR" altLang="fa-IR" sz="2000" b="0" dirty="0" smtClean="0"/>
              <a:t> مرتبه </a:t>
            </a:r>
            <a:r>
              <a:rPr lang="fa-IR" altLang="fa-IR" sz="2000" b="0" dirty="0" err="1" smtClean="0"/>
              <a:t>پراش</a:t>
            </a:r>
            <a:r>
              <a:rPr lang="fa-IR" altLang="fa-IR" sz="2000" b="0" dirty="0" smtClean="0"/>
              <a:t> به گونه ای است که </a:t>
            </a:r>
            <a:r>
              <a:rPr lang="fa-IR" altLang="fa-IR" sz="2000" b="0" dirty="0" err="1" smtClean="0"/>
              <a:t>بیشینه</a:t>
            </a:r>
            <a:r>
              <a:rPr lang="fa-IR" altLang="fa-IR" sz="2000" b="0" dirty="0" smtClean="0"/>
              <a:t> مرکزی مقدار </a:t>
            </a:r>
            <a:r>
              <a:rPr lang="en-US" altLang="fa-IR" sz="2000" b="0" dirty="0" smtClean="0"/>
              <a:t> k </a:t>
            </a:r>
            <a:r>
              <a:rPr lang="fa-IR" altLang="fa-IR" sz="2000" b="0" dirty="0" smtClean="0"/>
              <a:t>صفر دارد. مجدد زاویه در آزمایش اندازه گیری می شود.</a:t>
            </a:r>
            <a:br>
              <a:rPr lang="fa-IR" altLang="fa-IR" sz="2000" b="0" dirty="0" smtClean="0"/>
            </a:br>
            <a:r>
              <a:rPr lang="fa-IR" altLang="fa-IR" sz="2000" b="0" dirty="0" smtClean="0"/>
              <a:t>حال اگر توری با تعداد شکاف معین باشد، طول موج محاسبه می شود( توری اسباب بسیار دقیق طیف سنجی است) و با معین بودن طول موج، مشخصه توری بدست می آید.</a:t>
            </a:r>
            <a:endParaRPr lang="en-US" altLang="fa-IR" sz="2000" b="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ahoma" pitchFamily="34" charset="0"/>
                <a:cs typeface="B Lotus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1AAB5D8E-85F7-4C94-A62A-AAEA6EAB7565}" type="slidenum">
              <a:rPr lang="ar-SA" altLang="fa-IR" sz="1400" b="0">
                <a:cs typeface="Arial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fa-IR" sz="1400" b="0">
              <a:cs typeface="Arial" pitchFamily="34" charset="0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16225"/>
            <a:ext cx="6264275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06425"/>
            <a:ext cx="18732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549275"/>
            <a:ext cx="1058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دا 01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6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A1C5160F-DF37-4E1B-AD95-364EFDFCDF0C}" type="slidenum">
              <a:rPr lang="en-US" smtClean="0">
                <a:cs typeface="B Nazanin" panose="00000400000000000000" pitchFamily="2" charset="-78"/>
              </a:rPr>
              <a:pPr algn="l" rtl="1"/>
              <a:t>8</a:t>
            </a:fld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733" y="838200"/>
            <a:ext cx="4714875" cy="6019800"/>
          </a:xfrm>
          <a:prstGeom prst="rect">
            <a:avLst/>
          </a:prstGeom>
        </p:spPr>
      </p:pic>
      <p:pic>
        <p:nvPicPr>
          <p:cNvPr id="11266" name="Picture 2" descr="Diffraction of Light, Waves - from A-level Physics Tu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75" y="843564"/>
            <a:ext cx="2650378" cy="55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20676"/>
            <a:ext cx="8924783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تابش نور به صورت </a:t>
            </a:r>
            <a:r>
              <a:rPr lang="fa-IR" sz="3200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مايل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به چند </a:t>
            </a:r>
            <a:r>
              <a:rPr lang="fa-IR" sz="3200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شكافي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fa-IR" sz="2800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توري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پراش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)</a:t>
            </a:r>
            <a:endParaRPr lang="en-US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64" y="3370998"/>
            <a:ext cx="3887516" cy="3167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34" y="2941188"/>
            <a:ext cx="4253287" cy="3415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64" y="2045697"/>
            <a:ext cx="4943331" cy="496032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452187"/>
              </p:ext>
            </p:extLst>
          </p:nvPr>
        </p:nvGraphicFramePr>
        <p:xfrm>
          <a:off x="6457950" y="1579563"/>
          <a:ext cx="1464469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6" imgW="698400" imgH="406080" progId="Equation.DSMT4">
                  <p:embed/>
                </p:oleObj>
              </mc:Choice>
              <mc:Fallback>
                <p:oleObj name="Equation" r:id="rId6" imgW="6984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57950" y="1579563"/>
                        <a:ext cx="1464469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563113"/>
              </p:ext>
            </p:extLst>
          </p:nvPr>
        </p:nvGraphicFramePr>
        <p:xfrm>
          <a:off x="427435" y="2786064"/>
          <a:ext cx="3459956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8" imgW="1968480" imgH="228600" progId="Equation.DSMT4">
                  <p:embed/>
                </p:oleObj>
              </mc:Choice>
              <mc:Fallback>
                <p:oleObj name="Equation" r:id="rId8" imgW="1968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7435" y="2786064"/>
                        <a:ext cx="3459956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1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23e38fbec2f3d9ec5149a94480c35bf44e2c5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654</Words>
  <Application>Microsoft Office PowerPoint</Application>
  <PresentationFormat>On-screen Show (4:3)</PresentationFormat>
  <Paragraphs>226</Paragraphs>
  <Slides>23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Custom Design</vt:lpstr>
      <vt:lpstr>Equation</vt:lpstr>
      <vt:lpstr>PowerPoint Presentation</vt:lpstr>
      <vt:lpstr>تداخل از  N شكاف</vt:lpstr>
      <vt:lpstr>پراش از N شكاف</vt:lpstr>
      <vt:lpstr>PowerPoint Presentation</vt:lpstr>
      <vt:lpstr>PowerPoint Presentation</vt:lpstr>
      <vt:lpstr>PowerPoint Presentation</vt:lpstr>
      <vt:lpstr>بیشینه‌های اصلی به ازای                                              بر قرار است و چون                          ، در نتیجه شرط پراش برابر است با aSinθ=Kλ  که به ازای مقادیر مختلف  Kنقاط بیشینه پراش را می‌توان بدست آورد. در این رابطه، a  فاصله بین دو شکاف متوالی است.البته مشخصه توری  تعداد شکاف در واحد طول  N  است ( a=1/N ). K مرتبه پراش به گونه ای است که بیشینه مرکزی مقدار  k صفر دارد. مجدد زاویه در آزمایش اندازه گیری می شود. حال اگر توری با تعداد شکاف معین باشد، طول موج محاسبه می شود( توری اسباب بسیار دقیق طیف سنجی است) و با معین بودن طول موج، مشخصه توری بدست می آید.</vt:lpstr>
      <vt:lpstr>PowerPoint Presentation</vt:lpstr>
      <vt:lpstr>PowerPoint Presentation</vt:lpstr>
      <vt:lpstr>PowerPoint Presentation</vt:lpstr>
      <vt:lpstr>PowerPoint Presentation</vt:lpstr>
      <vt:lpstr>روش انجام آزمایش</vt:lpstr>
      <vt:lpstr>PowerPoint Presentation</vt:lpstr>
      <vt:lpstr>PowerPoint Presentation</vt:lpstr>
      <vt:lpstr>PowerPoint Presentation</vt:lpstr>
      <vt:lpstr>PowerPoint Presentation</vt:lpstr>
      <vt:lpstr>توری پراش(اندازه گیری مستقیم زاویه) در این روش زاویه θ مستقیمأ خوانده و اندازه‌گیری می‌شود. توری معلوم N=1000 line/Cm را بر روی پایه مخصوص و مجموعه را بر روی میزچه گونیومتر قرار دهید. لامپ مجهول را پشت دریچه کلیماتور قرار داده و نور را برای واضح دیدن به کمک دوربین گونیومتر تنظیم کنید. طیف نور پراش یافته را در مرتبه‌های مختلف پراش مشاهده کنید.</vt:lpstr>
      <vt:lpstr>PowerPoint Presentation</vt:lpstr>
      <vt:lpstr>آزمایش اول :اندازه‌گیری زاویه پراش توری در مرتبه ی اول  </vt:lpstr>
      <vt:lpstr>آزمایش اول :اندازه‌گیری زاویه پراش توری در مرتبه ی اول  سری دوم </vt:lpstr>
      <vt:lpstr> تعیین طول موج‌های لامپ کادمیم  سری دوم</vt:lpstr>
      <vt:lpstr> تعیین طول موج‌های لامپ کادمیم </vt:lpstr>
      <vt:lpstr>تکالیف</vt:lpstr>
    </vt:vector>
  </TitlesOfParts>
  <Company>www.Ghalamo.com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www.Ghalamo.com</dc:creator>
  <dc:description>www.Ghalamo.com</dc:description>
  <cp:lastModifiedBy>A</cp:lastModifiedBy>
  <cp:revision>154</cp:revision>
  <dcterms:created xsi:type="dcterms:W3CDTF">2014-04-01T16:35:38Z</dcterms:created>
  <dcterms:modified xsi:type="dcterms:W3CDTF">2021-04-18T10:32:04Z</dcterms:modified>
</cp:coreProperties>
</file>